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0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30" r:id="rId2"/>
    <p:sldMasterId id="2147484006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860" r:id="rId13"/>
    <p:sldMasterId id="2147483786" r:id="rId14"/>
    <p:sldMasterId id="2147483820" r:id="rId15"/>
    <p:sldMasterId id="2147483843" r:id="rId16"/>
    <p:sldMasterId id="2147483878" r:id="rId17"/>
    <p:sldMasterId id="2147483901" r:id="rId18"/>
    <p:sldMasterId id="2147483924" r:id="rId19"/>
    <p:sldMasterId id="2147483947" r:id="rId20"/>
    <p:sldMasterId id="2147483686" r:id="rId21"/>
  </p:sldMasterIdLst>
  <p:notesMasterIdLst>
    <p:notesMasterId r:id="rId71"/>
  </p:notesMasterIdLst>
  <p:handoutMasterIdLst>
    <p:handoutMasterId r:id="rId72"/>
  </p:handoutMasterIdLst>
  <p:sldIdLst>
    <p:sldId id="2147482648" r:id="rId22"/>
    <p:sldId id="2147482649" r:id="rId23"/>
    <p:sldId id="2147482462" r:id="rId24"/>
    <p:sldId id="2147482382" r:id="rId25"/>
    <p:sldId id="2147482616" r:id="rId26"/>
    <p:sldId id="2147482691" r:id="rId27"/>
    <p:sldId id="2147482445" r:id="rId28"/>
    <p:sldId id="2147482453" r:id="rId29"/>
    <p:sldId id="2147482692" r:id="rId30"/>
    <p:sldId id="2147482450" r:id="rId31"/>
    <p:sldId id="2147482521" r:id="rId32"/>
    <p:sldId id="2147482617" r:id="rId33"/>
    <p:sldId id="2147482522" r:id="rId34"/>
    <p:sldId id="2147482526" r:id="rId35"/>
    <p:sldId id="2147482707" r:id="rId36"/>
    <p:sldId id="2147482694" r:id="rId37"/>
    <p:sldId id="2147482619" r:id="rId38"/>
    <p:sldId id="2147482474" r:id="rId39"/>
    <p:sldId id="2147482618" r:id="rId40"/>
    <p:sldId id="2147482637" r:id="rId41"/>
    <p:sldId id="2147482638" r:id="rId42"/>
    <p:sldId id="2147482639" r:id="rId43"/>
    <p:sldId id="2147482640" r:id="rId44"/>
    <p:sldId id="2147482642" r:id="rId45"/>
    <p:sldId id="2147482641" r:id="rId46"/>
    <p:sldId id="2147482644" r:id="rId47"/>
    <p:sldId id="2147482643" r:id="rId48"/>
    <p:sldId id="2147482711" r:id="rId49"/>
    <p:sldId id="2147482695" r:id="rId50"/>
    <p:sldId id="2147482452" r:id="rId51"/>
    <p:sldId id="2147482621" r:id="rId52"/>
    <p:sldId id="2147482708" r:id="rId53"/>
    <p:sldId id="2147482620" r:id="rId54"/>
    <p:sldId id="2147482709" r:id="rId55"/>
    <p:sldId id="2147482622" r:id="rId56"/>
    <p:sldId id="2147482710" r:id="rId57"/>
    <p:sldId id="2147482627" r:id="rId58"/>
    <p:sldId id="2147482632" r:id="rId59"/>
    <p:sldId id="2147482633" r:id="rId60"/>
    <p:sldId id="2147482634" r:id="rId61"/>
    <p:sldId id="2147482628" r:id="rId62"/>
    <p:sldId id="2147482635" r:id="rId63"/>
    <p:sldId id="2147482636" r:id="rId64"/>
    <p:sldId id="2147482704" r:id="rId65"/>
    <p:sldId id="2147482518" r:id="rId66"/>
    <p:sldId id="2147482568" r:id="rId67"/>
    <p:sldId id="2147482484" r:id="rId68"/>
    <p:sldId id="2147482705" r:id="rId69"/>
    <p:sldId id="2147482706" r:id="rId70"/>
  </p:sldIdLst>
  <p:sldSz cx="9144000" cy="6858000" type="screen4x3"/>
  <p:notesSz cx="6858000" cy="9144000"/>
  <p:embeddedFontLst>
    <p:embeddedFont>
      <p:font typeface="Dosis" pitchFamily="2" charset="0"/>
      <p:regular r:id="rId73"/>
      <p:bold r:id="rId74"/>
    </p:embeddedFont>
    <p:embeddedFont>
      <p:font typeface="Dosis ExtraBold" pitchFamily="2" charset="0"/>
      <p:bold r:id="rId75"/>
    </p:embeddedFont>
    <p:embeddedFont>
      <p:font typeface="Dosis Medium" pitchFamily="2" charset="0"/>
      <p:regular r:id="rId76"/>
    </p:embeddedFont>
    <p:embeddedFont>
      <p:font typeface="Microsoft Uighur" panose="02000000000000000000" pitchFamily="2" charset="-78"/>
      <p:regular r:id="rId77"/>
      <p:bold r:id="rId78"/>
    </p:embeddedFont>
    <p:embeddedFont>
      <p:font typeface="Modern Love" panose="04090805081005020601" pitchFamily="82" charset="0"/>
      <p:regular r:id="rId79"/>
    </p:embeddedFont>
    <p:embeddedFont>
      <p:font typeface="Sakkal Majalla" panose="02000000000000000000" pitchFamily="2" charset="-78"/>
      <p:regular r:id="rId80"/>
      <p:bold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1979" userDrawn="1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424D7C"/>
    <a:srgbClr val="424D7B"/>
    <a:srgbClr val="00ACA4"/>
    <a:srgbClr val="F0F9FE"/>
    <a:srgbClr val="48B2DC"/>
    <a:srgbClr val="FFFFFF"/>
    <a:srgbClr val="818488"/>
    <a:srgbClr val="565F88"/>
    <a:srgbClr val="B1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4" autoAdjust="0"/>
    <p:restoredTop sz="86433"/>
  </p:normalViewPr>
  <p:slideViewPr>
    <p:cSldViewPr snapToGrid="0">
      <p:cViewPr varScale="1">
        <p:scale>
          <a:sx n="75" d="100"/>
          <a:sy n="75" d="100"/>
        </p:scale>
        <p:origin x="1148" y="30"/>
      </p:cViewPr>
      <p:guideLst>
        <p:guide pos="4626"/>
        <p:guide orient="horz" pos="709"/>
        <p:guide orient="horz" pos="1979"/>
        <p:guide orient="horz" pos="2750"/>
        <p:guide pos="385"/>
        <p:guide pos="5284"/>
      </p:guideLst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font" Target="fonts/font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61" Type="http://schemas.openxmlformats.org/officeDocument/2006/relationships/slide" Target="slides/slide4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0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0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0.pn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0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99594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89" y="11617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3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83273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5EB7141-C4E8-63E3-E7B2-D19B12885CF6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7EF74D-09CF-07AC-69FF-7F1DEB13F530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1BCF690F-549E-0199-7F2E-C76B96466CB5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061FC4DF-EB84-0B6E-A20F-0CDC56439E8C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3ED1B002-BC30-F4D2-758E-6BAE9521D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CA78516-1049-D03C-798B-57A96B1EA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B0DD0F9-3459-2364-072C-EC4C2537E3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037CE08C-F004-956B-D2E9-52111C105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8EFDA8AA-A985-0961-12A0-6554CF04D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BEB9F0D-0385-BD3E-AE68-12C9D1D91D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0BC8677F-29C7-D9A3-78D7-5D2A52DD6C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C9D2268-C8A9-6F7A-2A69-91D7D76FB9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E7006E70-64B4-02C4-D9CA-11579F3310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6A68083-1CEB-CA9C-F640-44784C0BAD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7EC7A92-BFDF-D8BB-7EF4-4EAF06B95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A44D093-EF12-3DC0-954A-9017BA011F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377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07643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A229B-3395-4592-F52C-05B4DA1C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CCFEC7-6867-CA1A-226E-49435CDF8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AA4274-9401-D0C1-DE17-78563CA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829630-E66A-5A96-77DA-CF971ED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7FC370-B924-E63C-1858-4184DC32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6064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FDF83-6034-26D5-3A05-C8A3169A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40691-91D0-B2E5-2E47-49AA38EB1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6AB48-1227-64E8-DC6E-529766CC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4C028-5301-1EDE-BC9C-27AE2C10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A0A289-D81A-04BE-9F43-87281EEB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990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FB5F5-53A4-B1C6-C89B-3277F3E6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D544C4-3097-96B6-018D-C94DB227B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B596B2-84B0-223E-17D7-41FF9342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147C4-6E21-E43E-3B3E-D322A1D5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50115F-DBD9-643B-0934-8B4197E8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3661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481802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EB7EB-9329-893E-579C-2864F5DA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B56A3-518F-0910-42D4-24B181F64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2DC077-04B2-AF81-4633-185680C4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6AC155-418C-C0AE-6106-4B7D38B1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8800A4-1196-15E5-A7A2-BE9E82D9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A98811-6EB3-460B-26D6-1FB6C13F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56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A5F1D-9436-B00D-27AB-914E0CE3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20453E-8FFB-B2F0-7FF7-DD1EF6F0B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5F6D26-E1B2-6FD5-E7DE-019D3948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A79E79-C423-7F6C-2EF6-B7DCC14E5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A56CFB-D071-D698-9AEF-D2989BA1E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83B9D5-AC21-3432-E25D-BC6A6D1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DA736C-FA07-5375-7F0A-7A2C1F27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04C4D9-1F79-1E64-4079-EDA7B896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53635-26D8-B440-3BCB-BB0DBE69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45BF7E-DCE3-8C19-EF39-FADD4CE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D55F87-6B84-4701-B070-75C388D2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EDCEDD-D73B-B907-FB71-701D5F0E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02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C7BB14-D050-D560-EF89-562F07B6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28C91F-68DE-BC4A-7CCA-3B1359ED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E80819-5A95-01A7-4B2D-ABF4EB1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41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D36B7-8C5E-A545-4CF8-8C930AF7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AB7F5D-C921-68EF-63E5-D63E99D8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BD36A-6C6D-4A45-26F2-11439E7FD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CD5FAF-B10B-FB2D-440C-DADAA021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6FDEAB-BD0D-78C9-F7A4-283FB69D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B966C4-905C-82DF-B7D2-F56DB435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05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2542-9AC5-DCDC-AF49-1F6CE5C7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84C29-7BE7-3E51-4AF9-37E0F32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A04CE5-24DB-624C-FD53-2CEB951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BC43D7-84B0-E9A6-5B45-408799ED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07A60-8DE8-FC6B-9EB5-1782930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4F8DB-0E67-88EC-90F4-719A75B6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377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0A605-8730-F047-0969-3DE539A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AFF550-1384-D85A-493E-8374C270D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87A8BE-785B-5808-9A04-F272F9CD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967D1C-A8C8-8990-786A-A9EF3512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6BF03-B2B1-156A-BD49-AFD83B00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25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4E4C79-D8D8-3452-DACD-C1B342FA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730D62-CECF-7ED6-7917-69CDE5E12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1F72CC-33C4-B651-F748-542424B2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C749-0997-E63E-C92D-307D75CC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EEC5A-EA46-8852-2E7E-EDEFDBF6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2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212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6361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4225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791A2E4C-A224-FCF7-A319-23BD50CEB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21074" cy="7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1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41454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24636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368590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57447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33441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53428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982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117166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7695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06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61C2A3DB-7D6A-51BB-17AD-9357BCC57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277196" y="27838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6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63862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50902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91324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1768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9323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67678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84063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699649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796750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 userDrawn="1">
  <p:cSld name="1_Disposition personnalisé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0318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6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6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16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7.bin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1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12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image" Target="../media/image1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7.bin"/><Relationship Id="rId3" Type="http://schemas.openxmlformats.org/officeDocument/2006/relationships/slideLayout" Target="../slideLayouts/slideLayout176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image" Target="../media/image2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image" Target="../media/image7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heme" Target="../theme/them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6.xml"/><Relationship Id="rId14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2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2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978" r:id="rId4"/>
    <p:sldLayoutId id="2147483979" r:id="rId5"/>
    <p:sldLayoutId id="2147483721" r:id="rId6"/>
    <p:sldLayoutId id="2147483678" r:id="rId7"/>
    <p:sldLayoutId id="2147483734" r:id="rId8"/>
    <p:sldLayoutId id="2147483735" r:id="rId9"/>
    <p:sldLayoutId id="2147483736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71" r:id="rId23"/>
    <p:sldLayoutId id="2147483980" r:id="rId24"/>
    <p:sldLayoutId id="2147483976" r:id="rId2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73" r:id="rId23"/>
    <p:sldLayoutId id="2147483981" r:id="rId24"/>
    <p:sldLayoutId id="2147484042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D02A1-7E58-82AB-BECF-8EB554A1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84AA0C-5C95-CBFE-13DC-68771698E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4BD6-66E0-BA10-B75F-8E2C6ADF3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B376A-F881-4C2E-AAB6-5165B89F993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8AFFC-57DE-8960-FAD0-715877AB5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A3C66-FF2C-F3DB-CED3-323940561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70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404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04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40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8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29.gif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10" Type="http://schemas.openxmlformats.org/officeDocument/2006/relationships/image" Target="../media/image20.png"/><Relationship Id="rId4" Type="http://schemas.openxmlformats.org/officeDocument/2006/relationships/image" Target="../media/image3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361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48251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بضوابط القراءة بطلاقة؟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06CAD6-55FE-4BB3-F9BB-28157BFB3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0EFEA8-C1E6-42BE-EED9-2AF75D4612A5}"/>
              </a:ext>
            </a:extLst>
          </p:cNvPr>
          <p:cNvSpPr/>
          <p:nvPr/>
        </p:nvSpPr>
        <p:spPr>
          <a:xfrm>
            <a:off x="1764702" y="2786863"/>
            <a:ext cx="5466946" cy="128427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ضَوابِطُ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ٱلْقِراءَةِ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بِطَلاقَةٍ؟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924253-6DCE-C161-D831-A325D6B9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2101F2-F185-39AE-A608-77B2BC56E6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8A0819-862F-77A5-E4A6-9ACB4CC04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F4A977-7AE4-3907-2894-5FA55BEA4D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20632-13BD-6022-2898-5D70A87AC2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DCDC67-1795-7A06-CCA6-59ACFA3637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1EA249-EA7D-8F7F-B68B-88BABB8E5F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673F9-9296-D6C1-6C0F-7FF252145D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966-F7B3-F94B-42C1-D0D43E1D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910651-1D3C-F469-4F24-0F6CF2F2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. ركزوا معي.  (هناك كلمات غير مشكولة الآخر.)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822579-A36A-9BDE-A49C-1F284AE58B1B}"/>
              </a:ext>
            </a:extLst>
          </p:cNvPr>
          <p:cNvSpPr txBox="1"/>
          <p:nvPr/>
        </p:nvSpPr>
        <p:spPr>
          <a:xfrm>
            <a:off x="396000" y="1631519"/>
            <a:ext cx="7956000" cy="516231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تُعَدُّ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ٱلتَّجْرِبَةُ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مُواجَهَةِ فَيْروسِ كُورونا نَموذَجاً رائِ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ٱلْمُسْتَوى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ٱلْعالَمِيِّ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ٱتَّسَمَتْ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بِسُرْعَةِ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ٱلتَّدَخُّلِ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خِلالِ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ٱلْإِغْلاقِ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ٱلْمُبَكِّـ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وَتَعْزيزِ قُدُراتِ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ٱلْقِطاعِ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وَإِطْلاقِ حَمْلَةِ تَلْقيحٍ شامِلَ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أَسْهَمَتْ في تَقْليصِ مُعَدَّلاتِ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ٱلْإِصاباتِ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وَٱلْوَفَيا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كما تَمَكَّنَتِ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ٱلْبِلادُ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وَقْتٍ وَجيزٍ مِنْ إِنْتاجِ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ٱلْكِماماتِ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مَحَلِّيّاً لِتَلْبِيَةِ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ٱلِاحْتِياجاتِ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وَتَصْديرِها إِلى بُلْدانٍ تُعَدُّ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ٱلدُّوَلِ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ٱلْمُتَقَدِّمَ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إِلى جانِبِ ذلِكَ، تَمَّ إِطْلاقُ صُنْدوقِ دَعْمٍ لِلْحَدِّ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ٱلْآثارِ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ٱلِاقْتِصادِيَّ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لِلْجائِحَةِ، وَتَوْظيفُ 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ٱلتِّكْنولوجِيا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وَمَواقِعِ ٱلتَّواصُلِ ٱلِاجْتِماعِيِّ لِتَتَبُّعِ ٱلْحالاتِ وَنَشْرِ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ٱلتَّوْعِيَةِ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وَمُواصَلَةِ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ٱلتَّمَدْرُسِ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عَنْ بُعْدٍ. </a:t>
            </a:r>
          </a:p>
          <a:p>
            <a:pPr algn="just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ٱلنَّهْجُ ٱلْمُتَكامِ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عَكَسَ قُدْرَةَ ٱلْمَغْرِبِ عَلى إِدارَةِ ٱلْأَزَماتِ بِكَفاءَةٍ وَحِمايَةِ مُواطِنيهِ</a:t>
            </a: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DEC303-890D-07AE-4BDD-ABDF43B808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50F7D9-7E68-4D24-9182-89DFC2CA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57ED4F-E60B-5F9F-459D-E50FBAB61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DAEDB2-7CFD-E327-75E4-3D464DA5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25441E-6AAA-89D4-DDC8-08ED35FD1B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FE2FBE-96CC-2A35-3D73-6111D1ADE0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F780F-AE3C-4569-26B8-DD28AFA4814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632B6-5EA2-9835-8B9D-2E523C2AE29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60CB16-372C-9BDB-BE60-D67263A498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005918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BB57-E5E1-EB30-E44A-29085AF99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D439AF-D1F9-F87C-83E8-F02E78DA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دون أخطاء . الفائز من ارتكب أقل عدد  من الأخطاء.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188895B-C7B6-E50A-653B-836EAB5A0A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9C85F-6039-F006-0A9C-567DB1CCD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9B2D6A-6C1F-8872-F934-1C93802B4E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18DDA-000C-4412-C06A-51E94965F1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1213B0-BE20-44C4-7486-FBE64C5B4E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647CE2-05A4-933E-CEFF-00474F719D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49AC5-0E7E-9F27-8774-221D59277C5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F71063-F59B-BF11-B358-A8482601B0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D536C-D223-8158-67AE-350B958C805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F55905-9B54-0A45-56E8-E2260898FD72}"/>
              </a:ext>
            </a:extLst>
          </p:cNvPr>
          <p:cNvSpPr txBox="1"/>
          <p:nvPr/>
        </p:nvSpPr>
        <p:spPr>
          <a:xfrm>
            <a:off x="396000" y="1631519"/>
            <a:ext cx="7956000" cy="5162312"/>
          </a:xfrm>
          <a:prstGeom prst="roundRect">
            <a:avLst>
              <a:gd name="adj" fmla="val 6229"/>
            </a:avLst>
          </a:prstGeom>
          <a:noFill/>
          <a:ln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تُعَدُّ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ٱلتَّجْرِبَةُ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مُواجَهَةِ فَيْروسِ كُورونا نَموذَجاً رائِ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ٱلْمُسْتَوى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ٱلْعالَمِيِّ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ٱتَّسَمَتْ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بِسُرْعَةِ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ٱلتَّدَخُّلِ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خِلالِ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ٱلْإِغْلاقِ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ٱلْمُبَكِّـ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وَتَعْزيزِ قُدُراتِ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ٱلْقِطاعِ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وَإِطْلاقِ حَمْلَةِ تَلْقيحٍ شامِلَ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أَسْهَمَتْ في تَقْليصِ مُعَدَّلاتِ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ٱلْإِصاباتِ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وَٱلْوَفَيا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كما تَمَكَّنَتِ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ٱلْبِلادُ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وَقْتٍ وَجيزٍ مِنْ إِنْتاجِ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ٱلْكِماماتِ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مَحَلِّيّاً لِتَلْبِيَةِ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ٱلِاحْتِياجاتِ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وَتَصْديرِها إِلى بُلْدانٍ تُعَدُّ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ٱلدُّوَلِ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ٱلْمُتَقَدِّمَ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إِلى جانِبِ ذلِكَ، تَمَّ إِطْلاقُ صُنْدوقِ دَعْمٍ لِلْحَدِّ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ٱلْآثارِ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ٱلِاقْتِصادِيَّ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لِلْجائِحَةِ، وَتَوْظيفُ 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ٱلتِّكْنولوجِيا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وَمَواقِعِ ٱلتَّواصُلِ ٱلِاجْتِماعِيِّ لِتَتَبُّعِ ٱلْحالاتِ وَنَشْرِ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ٱلتَّوْعِيَةِ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وَمُواصَلَةِ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ٱلتَّمَدْرُسِ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عَنْ بُعْدٍ. </a:t>
            </a:r>
          </a:p>
          <a:p>
            <a:pPr algn="just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ٱلنَّهْجُ ٱلْمُتَكامِ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عَكَسَ قُدْرَةَ ٱلْمَغْرِبِ عَلى إِدارَةِ ٱلْأَزَماتِ بِكَفاءَةٍ وَحِمايَةِ مُواطِنيهِ</a:t>
            </a: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905142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39E8-C4F2-E914-76EB-BD968B32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306F9-3447-7E3B-5BB0-5476361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B84F3C1-A6A3-5664-5BF0-E27828DC6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5A0081-9020-E572-4CD4-5919A92F9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8EA946-DDA6-AB5B-C85B-888F71FC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ACC4D-99C6-C10E-82AA-C07ADE6FE7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4279F5-FE43-BBFD-88F0-2BE095F4EE1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8CB7B6-3EE5-EE7A-4D3D-F943B11BE0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42BE64-7476-ADA9-D1AA-C3E3DC0D71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DE6AE-9097-ED4F-AEE9-15AD2337568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A10A0-838B-6331-A563-E3B14380F2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2A391-6CB2-C128-1183-95C1C4E43FC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9452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535E-DD52-8FE6-AB5C-8D7F4214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1779CA5-21F8-4572-9C10-AA0B13A5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300461-BFDE-E11C-7925-29421CF225F0}"/>
              </a:ext>
            </a:extLst>
          </p:cNvPr>
          <p:cNvSpPr txBox="1"/>
          <p:nvPr/>
        </p:nvSpPr>
        <p:spPr>
          <a:xfrm>
            <a:off x="694943" y="5226481"/>
            <a:ext cx="7602751" cy="57557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اِسْتَخْرِج(ي) مِنَ ٱلنَّصِّ ما يَدُلُّ عَلى أَنَّ ٱلْمَغْرِبَ نَجَحَ في مُواجَهَةِ فَيْروسِ كورونا.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667BED-115C-3BC7-9592-61C86D1453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9C90B7-F875-3A75-3454-EAED55BC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D3BCEB-415E-5C97-7743-39EEAFC1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A7C05-DEC5-EC53-4AA1-A579A86A80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453AF4-3AEE-D597-4587-CF88A52419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35434B-2A0E-C412-7674-BA622D3B9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E04D0-391A-74A8-561C-3B67E067B9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61A30-E65B-06BB-221E-3C6874F90F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FC6A31-3912-614A-023A-5679AE5669C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433BF6-0E49-0F42-3ED2-C703FB1E0F2D}"/>
              </a:ext>
            </a:extLst>
          </p:cNvPr>
          <p:cNvSpPr txBox="1"/>
          <p:nvPr/>
        </p:nvSpPr>
        <p:spPr>
          <a:xfrm>
            <a:off x="533111" y="2051328"/>
            <a:ext cx="7956000" cy="2755344"/>
          </a:xfrm>
          <a:prstGeom prst="roundRect">
            <a:avLst>
              <a:gd name="adj" fmla="val 6229"/>
            </a:avLst>
          </a:prstGeom>
          <a:noFill/>
          <a:ln w="19050">
            <a:solidFill>
              <a:srgbClr val="00B0F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تُعَدُّ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ٱلتَّجْرِبَةُ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ٱلْمَغْرِبِيَّ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مُواجَهَةِ فَيْروسِ كُورونا نَموذَجاً رائِ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ٱلْمُسْتَوى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ٱلْعالَمِيِّ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ٱتَّسَمَتْ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بِسُرْعَةِ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ٱلتَّدَخُّلِ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خِلالِ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ٱلْإِغْلاقِ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ٱلْمُبَكِّـ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وَتَعْزيزِ قُدُراتِ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ٱلْقِطاعِ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وَإِطْلاقِ حَمْلَةِ تَلْقيحٍ شامِلَ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أَسْهَمَتْ في تَقْليصِ مُعَدَّلاتِ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ٱلْإِصاباتِ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وَٱلْوَفَيا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كما تَمَكَّنَتِ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ٱلْبِلادُ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وَقْتٍ وَجيزٍ مِنْ إِنْتاجِ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ٱلْكِماماتِ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مَحَلِّيّاً لِتَلْبِيَةِ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ٱلِاحْتِياجاتِ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ٱلْوَطَنِيَّ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وَتَصْديرِها إِلى بُلْدانٍ تُعَدُّ مِنَ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ٱلدُّوَلِ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ٱلْمُتَقَدِّمَ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إِلى جانِبِ ذلِكَ، تَمَّ إِطْلاقُ صُنْدوقِ دَعْمٍ لِلْحَدِّ مِنَ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ٱلْآثارِ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ٱلِاقْتِصادِيَّ</a:t>
            </a:r>
            <a:r>
              <a:rPr lang="ar-MA" sz="2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لِلْجائِحَةِ، وَتَوْظيفُ 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ٱلتِّكْنولوجِيا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وَمَواقِعِ ٱلتَّواصُلِ ٱلِاجْتِماعِيِّ لِتَتَبُّعِ ٱلْحالاتِ وَنَشْرِ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ٱلتَّوْعِيَةِ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وَمُواصَلَةِ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ٱلتَّمَدْرُسِ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عَنْ بُعْدٍ. </a:t>
            </a:r>
          </a:p>
          <a:p>
            <a:pPr algn="just" rtl="1">
              <a:defRPr/>
            </a:pP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  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ٱلنَّهْجُ ٱلْمُتَكامِ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عَكَسَ قُدْرَةَ ٱلْمَغْرِبِ عَلى إِدارَةِ ٱلْأَزَماتِ بِكَفاءَةٍ وَحِمايَةِ مُواطِنيهِ</a:t>
            </a: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489339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A18F-E718-6466-FFB2-C0D749B9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3010CA-8651-D96E-C852-4C37D07D8E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6D28888-6E0B-D621-3CB9-8DCCAB4D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69C697-6118-AC5D-EB7E-CE7E365435AA}"/>
              </a:ext>
            </a:extLst>
          </p:cNvPr>
          <p:cNvSpPr txBox="1"/>
          <p:nvPr/>
        </p:nvSpPr>
        <p:spPr>
          <a:xfrm>
            <a:off x="694944" y="2690907"/>
            <a:ext cx="7670843" cy="178958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اِسْتَخْرِج(ي) مِنَ ٱلنَّصِّ ما يَدُلُّ عَلى أَنَّ ٱلْمَغْرِبَ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نَجَحَ في مُواجَهَةِ فَيْروسِ كورونا.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CA8B99-AB6F-E9A7-07B5-40C0EA9C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86610F-1D9E-AF86-8D70-562C8B0D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FCC3FE-A073-5FEF-FF79-B2CE7DCF5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07A229-0733-2CCC-FB28-15536994A3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4B03B9-5EAA-215A-4E4B-78970DAA89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628F9-B110-19A3-6257-049A829540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B11F64-1875-6C11-DDEE-FB2DF6AC3C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30EC3-7A9E-8622-C66A-4E5F37E85B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7155817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أساليب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223167" y="2633311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أساليب التعبير  عن الرأي حول سيرة  شخص.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468782-DBBE-7511-11BA-752F463F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49995" y="2168483"/>
            <a:ext cx="687176" cy="6918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CBA784-7981-BA6C-F085-5A66DD9E8C7B}"/>
              </a:ext>
            </a:extLst>
          </p:cNvPr>
          <p:cNvSpPr txBox="1"/>
          <p:nvPr/>
        </p:nvSpPr>
        <p:spPr>
          <a:xfrm>
            <a:off x="5999884" y="1777877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أساليب</a:t>
            </a:r>
          </a:p>
        </p:txBody>
      </p:sp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257C-D215-6D7F-1713-F88526D1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0A1D-0514-9EDC-9681-1ECA5314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أساليب تساعدكم على التعبير عن آرائكم حول شخص وما أعجبكم في سيرته.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5A8CC-775F-7D6C-EA28-773090CCA7E4}"/>
              </a:ext>
            </a:extLst>
          </p:cNvPr>
          <p:cNvSpPr txBox="1"/>
          <p:nvPr/>
        </p:nvSpPr>
        <p:spPr>
          <a:xfrm>
            <a:off x="1024983" y="2743806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سَأَتَعَلَّمُ كَيْفَ أُعَبِّرُ عَنْ رَأْيي حَوْلَ شَخْصٍ، </a:t>
            </a:r>
          </a:p>
          <a:p>
            <a:r>
              <a:rPr lang="ar-MA" sz="4800" dirty="0">
                <a:solidFill>
                  <a:srgbClr val="424D7B"/>
                </a:solidFill>
              </a:rPr>
              <a:t>وَعَمّا أَعْجَبَني في سيرَتِهِ.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C586BC-F0A6-27A8-99B6-0F419E778A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815DCD-BC12-B9C1-CFB0-3ADE0D01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154FB8-12E7-D80F-EE6F-065E286916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EAA0AA-B862-5E36-739B-AE5A16C59A9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EDADEC-B79F-BC34-E7FA-D1E466D168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1C469B-5F3F-AC47-BD39-24E509481E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D358C2-FA9A-FF94-BC28-8B439FA4A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09B5B4-2A37-7D6E-072D-2EDAEAA6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077778-EFC8-C0BD-AFAE-A6F18F0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64252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7E98-D48B-0674-71BC-B580A71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41DF0-33B8-B4DE-4E56-2708B428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بأساليب التعريف  بشخص التي تعلمتموها في حصة الأساليب الماضية؟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9C86A9-3E63-4FEA-052B-1222AC445A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6AD3D-43DF-AC89-8260-00B9E0998A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758CD-3E19-7AA9-4FC2-3E053E5EF5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E0E19-3725-534F-0103-DD20889B4B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A4DFA-382D-D3E3-0130-8698F5EC3A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EE0447-768B-DF10-FC47-77E85B3C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7B6774-C723-27AE-F8B8-C8376F08F2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A2F4C7-D866-69E9-8701-ABF26DDE6A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6D262F-1AC1-5983-83AF-2EE93518F7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3C0BFE-6906-84AC-0D61-39B1F3969151}"/>
              </a:ext>
            </a:extLst>
          </p:cNvPr>
          <p:cNvSpPr txBox="1"/>
          <p:nvPr/>
        </p:nvSpPr>
        <p:spPr>
          <a:xfrm>
            <a:off x="1573582" y="3143439"/>
            <a:ext cx="5583652" cy="93641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أَساليبُ ٱلتَّعْريفِ بِشَخْصٍ؟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797639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3C805-4EF3-F58D-52FE-2410AE4FD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9174E-8148-E7B3-A5FD-327FBDDE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5" y="781401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. 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86F484B-098D-1AF0-D0B0-FE63E83FC2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E5064D-89E1-5BBF-4A0B-C5B633036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" t="4106" r="2101" b="3531"/>
          <a:stretch/>
        </p:blipFill>
        <p:spPr>
          <a:xfrm>
            <a:off x="1063016" y="2082799"/>
            <a:ext cx="6688667" cy="3657601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DE9D76-04F0-8F69-96A0-E6D08CD363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5C6D07-BBEA-189A-3F6D-94E6872EBD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57F2C-080E-EDD5-F32A-995669B85E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11F99E-B378-A236-75DE-75C3BA44C75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84B1C-EA38-446E-0FA3-70CC772250B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A28D947-4698-4578-192F-AA06726BB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A1322EE-6978-7AEC-8D21-2004A8E83C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AD98E0-BEBA-4CB4-C1BB-1DCE532D457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2708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EFB5B5B-C412-B99D-D01A-74A8853C5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r>
              <a:rPr lang="fr-FR" dirty="0"/>
              <a:t>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CE14-4670-F01C-5E79-013BECEF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BF5E80-324F-C0C5-770E-2DE3E8A1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 إلى الأساليب التي سيستعملها  مجد  للتعبير عن رأيه حول سيرة  الطفلة  أمينة.</a:t>
            </a:r>
          </a:p>
        </p:txBody>
      </p:sp>
      <p:pic>
        <p:nvPicPr>
          <p:cNvPr id="4" name="شريط نمذجة الأساليب- أساليب التعبير عن-الرأي حول سيرة شخص">
            <a:hlinkClick r:id="" action="ppaction://media"/>
            <a:extLst>
              <a:ext uri="{FF2B5EF4-FFF2-40B4-BE49-F238E27FC236}">
                <a16:creationId xmlns:a16="http://schemas.microsoft.com/office/drawing/2014/main" id="{208CB208-1A42-039F-E3C4-B97E9A4A9FA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2BBAE23-7B85-0BED-302A-A489653C25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7B6B81-C2BF-74BD-095C-12E8983AD4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6DE432-FA0D-3306-D76B-C442A10A0D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FA79B8-5E61-49E1-D7C1-E2F788B95FE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3DDC-6E21-FAFD-D855-796D3D09817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D6AA57-4C9E-5D0F-FB32-D17F32AD31B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6D74585-694E-8872-DA3E-C6A8D359C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51D4E93-49CE-3EA4-C17A-C607F39AD62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D18DFC0-147F-A6DB-E7A3-E62F3091212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47F11BF-A979-54DD-8949-1B90906ECD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195405"/>
            <a:ext cx="500996" cy="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35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C236-07BB-9B2B-5041-E3C0824EF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5A9A6-7225-4E22-A038-62502A34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التي استعملها مجد للتعبير عن رأيه حول سيرة الطفلة " أمينة."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FAE8F0B-59ED-A495-1268-38DF79E10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54DA08A-AE28-7609-D825-19DED3C1929F}"/>
              </a:ext>
            </a:extLst>
          </p:cNvPr>
          <p:cNvSpPr txBox="1"/>
          <p:nvPr/>
        </p:nvSpPr>
        <p:spPr>
          <a:xfrm>
            <a:off x="805049" y="2854960"/>
            <a:ext cx="7569200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ٱلْأَساليبُ ٱلَّتي ٱسْتَعْمَلَها مَجْدٌ لِلتَّعْبيرِ عَنْ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رَأْيهِ حَوْلَ سيرَةِ أَمينَةَ؟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5F813-DD1A-D7A1-F8AD-AC673D38D2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20D6D2-B158-3908-83E5-E83364B7D8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D20BE0-4632-1259-489B-6924510BA1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44D27D-94B2-23CD-CE81-390EC80AF1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A79DC7-EA1E-729B-33FF-7C36898896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DC02E0-E9F4-67DF-5876-803B2F030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EDA992-FF08-15C0-015A-D80FC40DB3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C1DCFF-7946-9266-1717-2889E48F26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53375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8DDF-C550-F37E-8691-C6B56195A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BD8F9-B3D0-9CBE-FD0F-3E956DF6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9700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 . من يستعمل نفس الأساليب للتعبير عن رأيه حول  الطفلة مريم أمجون  وما أعجبه في سيرتها؟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62E583A-B00E-251C-3540-4A0295258A7F}"/>
              </a:ext>
            </a:extLst>
          </p:cNvPr>
          <p:cNvSpPr txBox="1"/>
          <p:nvPr/>
        </p:nvSpPr>
        <p:spPr>
          <a:xfrm>
            <a:off x="1069775" y="1810700"/>
            <a:ext cx="7004449" cy="160043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أُعَبِّرُ عَنْ رَأْيي حَوْلَ شَخْصِيَّةِ </a:t>
            </a:r>
            <a:r>
              <a:rPr lang="ar-SA" dirty="0">
                <a:solidFill>
                  <a:srgbClr val="424D7B"/>
                </a:solidFill>
              </a:rPr>
              <a:t>«</a:t>
            </a:r>
            <a:r>
              <a:rPr lang="ar-MA" dirty="0">
                <a:solidFill>
                  <a:srgbClr val="424D7B"/>
                </a:solidFill>
              </a:rPr>
              <a:t>مَرْيَم أَمْجُون» </a:t>
            </a:r>
          </a:p>
          <a:p>
            <a:r>
              <a:rPr lang="ar-MA" dirty="0">
                <a:solidFill>
                  <a:srgbClr val="424D7B"/>
                </a:solidFill>
              </a:rPr>
              <a:t>وَما أَعْجَبَني في سيرَتِها.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4A904-0895-5E6C-7A3B-7847E25352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9540662-8506-A054-9449-004E9C42B703}"/>
              </a:ext>
            </a:extLst>
          </p:cNvPr>
          <p:cNvSpPr txBox="1"/>
          <p:nvPr/>
        </p:nvSpPr>
        <p:spPr>
          <a:xfrm>
            <a:off x="982835" y="3758539"/>
            <a:ext cx="3337516" cy="2009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</a:t>
            </a:r>
            <a:r>
              <a:rPr lang="ar-MA" sz="2800" dirty="0" err="1">
                <a:solidFill>
                  <a:srgbClr val="424D7B"/>
                </a:solidFill>
              </a:rPr>
              <a:t>ٱسْتَوْقَفَني</a:t>
            </a:r>
            <a:r>
              <a:rPr lang="ar-MA" sz="2800" dirty="0">
                <a:solidFill>
                  <a:srgbClr val="424D7B"/>
                </a:solidFill>
              </a:rPr>
              <a:t> في سيرَةِ ........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4ABF05D-4420-28D8-ED0A-BBCB90EC492B}"/>
              </a:ext>
            </a:extLst>
          </p:cNvPr>
          <p:cNvSpPr txBox="1"/>
          <p:nvPr/>
        </p:nvSpPr>
        <p:spPr>
          <a:xfrm>
            <a:off x="5307318" y="3745838"/>
            <a:ext cx="3337516" cy="2009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أَثْبَتَتْ ......... أَنَّ ........؛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95352C-57DC-D884-A5DA-6B6679DBCF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1EBAA8-F1C0-2F96-2064-468C25179D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FD646C-4801-2E81-6BA2-B90877FD1D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92C947-C72B-F562-CA35-D32DEDAD44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A93F2A-90BA-2EE9-0D46-AD3D7CFBE80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6D8B07-4C77-8FEA-A992-BBD48FB1C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E61F1BA-D518-11EC-67D1-01E4270C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B933D6-CDB8-B4C8-0764-9BC41CCD0F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07181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E6415-904D-8206-0992-0E87CF6D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493BE-BE4B-6439-F365-BCC8D54F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شخصا يعتبره قدوة له ويستعمل نفس الأساليب للتعبير عما أعجبه في سيرته؟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CCC59CD-905C-3988-B523-5F5E429450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960D08-097D-28A6-FEE9-2C4F2FCF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63BE9-9966-2BA3-83D1-D84AFB9B83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1EDB8-3D79-687C-097B-EDD77E0E1B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055861-42C0-5327-4E5F-8661A85175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0B7340-E272-1663-0706-E09425C5F8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223822F-0858-DB4F-06AE-E2F2BE00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54A611-DE7D-C198-D511-B469153639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353C47-964D-0751-3D09-5871113781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7F7DE67-119A-AB71-794E-59060DA1D98A}"/>
              </a:ext>
            </a:extLst>
          </p:cNvPr>
          <p:cNvSpPr txBox="1"/>
          <p:nvPr/>
        </p:nvSpPr>
        <p:spPr>
          <a:xfrm>
            <a:off x="1350018" y="2025580"/>
            <a:ext cx="6443963" cy="160043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أُعَبِّرُ عَنْ رَأْيي حَوْلَ شَخْصِيَّةِ</a:t>
            </a:r>
          </a:p>
          <a:p>
            <a:r>
              <a:rPr lang="ar-MA" dirty="0">
                <a:solidFill>
                  <a:srgbClr val="424D7B"/>
                </a:solidFill>
              </a:rPr>
              <a:t>وَعَمّا أَعْجَبَني في سيرَتِها.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228306-46EE-4532-C2BE-B7076FCE9753}"/>
              </a:ext>
            </a:extLst>
          </p:cNvPr>
          <p:cNvSpPr txBox="1"/>
          <p:nvPr/>
        </p:nvSpPr>
        <p:spPr>
          <a:xfrm>
            <a:off x="778554" y="3894727"/>
            <a:ext cx="3337516" cy="2009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مِمّا </a:t>
            </a:r>
            <a:r>
              <a:rPr lang="ar-MA" sz="2800" dirty="0" err="1">
                <a:solidFill>
                  <a:srgbClr val="424D7B"/>
                </a:solidFill>
              </a:rPr>
              <a:t>ٱسْتَوْقَفَني</a:t>
            </a:r>
            <a:r>
              <a:rPr lang="ar-MA" sz="2800" dirty="0">
                <a:solidFill>
                  <a:srgbClr val="424D7B"/>
                </a:solidFill>
              </a:rPr>
              <a:t> في سيرَةِ ........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6F2903-EF62-ADF1-6AEF-60A7C9C8F73A}"/>
              </a:ext>
            </a:extLst>
          </p:cNvPr>
          <p:cNvSpPr txBox="1"/>
          <p:nvPr/>
        </p:nvSpPr>
        <p:spPr>
          <a:xfrm>
            <a:off x="5103037" y="3882026"/>
            <a:ext cx="3337516" cy="2009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97B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قَدَّمَتْ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>
                <a:solidFill>
                  <a:srgbClr val="424D7B"/>
                </a:solidFill>
              </a:rPr>
              <a:t>أَثْبَتَتْ ......... أَنَّ ........؛</a:t>
            </a:r>
          </a:p>
        </p:txBody>
      </p:sp>
    </p:spTree>
    <p:extLst>
      <p:ext uri="{BB962C8B-B14F-4D97-AF65-F5344CB8AC3E}">
        <p14:creationId xmlns:p14="http://schemas.microsoft.com/office/powerpoint/2010/main" val="33805879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53F7-9158-F2D9-6389-F5DDCEF0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6D5DA-7916-6EA6-800D-7B27A09A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"48".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498D83-4B21-1FD5-155C-F6672BC6F1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2CFB0D-AB4F-21C5-C734-F08743278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442" y="1593699"/>
            <a:ext cx="3240658" cy="4970723"/>
          </a:xfrm>
          <a:prstGeom prst="rect">
            <a:avLst/>
          </a:prstGeom>
          <a:ln w="38100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1BFD73-B2F1-4EB7-CFCA-8412A50E55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3FCB44-3442-1BA9-857F-4E7178442E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D0C063-10E5-B180-E4FC-47D908B093D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3F7815-91A7-5826-1A42-6241D3C55A1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6C4A5-9034-25CA-ECA2-2FAA430EFE4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2440C6-D546-92BA-381A-1B23C5738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8FDF19-24B9-9C02-B2BC-EF3A26A3EE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898C2C-3ADF-9A41-354D-44D4AC8F3E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68D3E8-1E6A-4F09-9D22-56FB9ED37DFF}"/>
              </a:ext>
            </a:extLst>
          </p:cNvPr>
          <p:cNvSpPr/>
          <p:nvPr/>
        </p:nvSpPr>
        <p:spPr>
          <a:xfrm>
            <a:off x="2895600" y="3539720"/>
            <a:ext cx="3200400" cy="1438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127346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54F72-E49E-592B-82A3-04C3882AA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6FA05-F3A8-10BC-D924-002A613A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</a:t>
            </a:r>
            <a:r>
              <a:rPr lang="ar-S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أتدرب مع زملائي»  ثم كل منكم يناقش مع زميله  جوابه بشكل هامس.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CE837EC-A0BD-1323-A627-C10612F848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5568B8-B1F8-0C76-A4D2-D98E1D5B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79" y="2289499"/>
            <a:ext cx="7132938" cy="3421677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C81CE6-ABBD-CFB0-B7E5-D9C5F145AE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300355-9D62-18F4-9E37-15A3724FC7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E4114-5F8A-906E-6300-5A30C48287B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D57F8-2E96-A187-6432-B3639DA4303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E4CE7-5DDB-F82E-9055-DF732F304AB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2DBEF2-1988-0EA3-0CDE-EAAC9CCAC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0EDB5E6-B812-EBC9-68C8-CC76AA6154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9D1FC68-4706-CD09-1793-3051BAF3E1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10567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EF73-95DC-736B-4D55-56682E496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7B802-6BA4-FD6A-CF09-2C2B3D88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يختار أحد العالمين ثم يعبر عن رأيه حوله  وما أعجبه في سيرته؟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92CDA2C-C511-753E-21E3-B09B83BA5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EB1CA2-B0FE-AE2F-650D-7399FD16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6B1488-DFB1-D4AA-6A7D-1C8E4569EC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013925-A00D-C43C-28F2-CC6CDF6CF21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748469-BF01-3FC1-5572-9EE83503954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8BD2AA-951A-40B0-05AA-828BDE347E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3F24BE9-85CA-7550-0A75-F9758A6AF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C1AC190-6C62-B733-0E6D-567A6ACD6E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5D36F92-C88D-96C5-F871-5A8A498B46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6FF4BB-8008-3A20-1193-44279786A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279" y="2289499"/>
            <a:ext cx="7132938" cy="3421677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99169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A7964-D975-E6A7-4D9F-AC0E69CCF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C6E2D-1DEE-AF0A-2BE1-5C037672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هذان مقترحان  آخران 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B8496C-4469-DE01-CC8B-3809CFDB7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D0D0C4-BB58-310E-F613-D3E66976A09A}"/>
              </a:ext>
            </a:extLst>
          </p:cNvPr>
          <p:cNvSpPr txBox="1"/>
          <p:nvPr/>
        </p:nvSpPr>
        <p:spPr>
          <a:xfrm>
            <a:off x="904672" y="2020709"/>
            <a:ext cx="7243580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قَدَّمَتْ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كَوْثَرُ حَفيظي نَموذَجاً مُلْهِماً لِلنَّجاحِ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وَٱلْعَطاءِ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وَقَدْ لَفَتَني في شَخْصِيَّتِها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ثِقَتُها بِنَفْسِها وَبِقُدُراتِها وَحُبُّها لِلْعِلْمِ، وَتَمَسُّكُها بِهُوِيَّتِها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CC2B77-BC07-2082-5B47-8C9C105E6F18}"/>
              </a:ext>
            </a:extLst>
          </p:cNvPr>
          <p:cNvSpPr txBox="1"/>
          <p:nvPr/>
        </p:nvSpPr>
        <p:spPr>
          <a:xfrm>
            <a:off x="878799" y="4122837"/>
            <a:ext cx="7386402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3200" b="1">
                <a:solidFill>
                  <a:srgbClr val="00B050"/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يُعَدُّ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رَشيدُ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ٱلْيَزْمي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عالِماً مُتَمَيِّزاً وَنَموذَجاً لِلمُثابَرَةِ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وَٱلإِبْداعِ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وَمِمّا أَثارَني في سيرَتِهِ 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إِصْرارُهُ عَلى تَحْويلِ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ٱلْفَشَلِ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نَجاحٍ، بَعْدَ أَنْ تَمَكَّنَ مِنْ صُنْعِ بَطّارِيّاتِ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ٱلِّليثْيومِ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C4D809-EC1B-93DC-5334-7ED4E563F5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B01CA4-1D78-4351-B9C9-B25E3E0B09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C4CF08-AB12-FE94-1B5C-08D80986718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639753-AEE4-D5D0-DCF1-C0B1F00E4C8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5FA94C-75EE-D1DE-2C12-E3C9706F742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A391B87-3B04-7604-F774-8F13457E6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97139E1-23C5-07FE-2D94-DF2FFC5B61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A3F365B-C31C-1AE8-11F0-73372EF983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67523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4C8C-6D94-0DE0-808E-41211CB08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B2C9A7-8022-7934-1507-905BBAB7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الصياغة باستعمال أساليب أخرى؟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B8DC5F-DADC-6DFD-ECAC-D739B82978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0770AB-03B1-DF89-C25F-CFCDE746CF87}"/>
              </a:ext>
            </a:extLst>
          </p:cNvPr>
          <p:cNvSpPr txBox="1"/>
          <p:nvPr/>
        </p:nvSpPr>
        <p:spPr>
          <a:xfrm>
            <a:off x="904672" y="2020709"/>
            <a:ext cx="7243580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قَدَّمَتْ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كَوْثَرُ حَفيظي نَموذَجاً مُلْهِماً لِلنَّجاحِ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وَٱلْعَطاءِ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وَقَدْ لَفَتَني في شَخْصِيَّتِها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ثِقَتُها بِنَفْسِها وَبِقُدُراتِها وَحُبُّها لِلْعِلْمِ، وَتَمَسُّكُها بِهُوِيَّتِها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ٱلْمَغْرِبِيَّةِ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53683B-0DBE-F1D2-7326-3594980BB5D0}"/>
              </a:ext>
            </a:extLst>
          </p:cNvPr>
          <p:cNvSpPr txBox="1"/>
          <p:nvPr/>
        </p:nvSpPr>
        <p:spPr>
          <a:xfrm>
            <a:off x="878799" y="4122837"/>
            <a:ext cx="7386402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3200" b="1">
                <a:solidFill>
                  <a:srgbClr val="00B050"/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يُعَدُّ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رَشيدُ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ٱلْيَزْمي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عالِماً مُتَمَيِّزاً وَنَموذَجاً لِلمُثابَرَةِ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وَٱلإِبْداعِ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وَمِمّا أَثارَني في سيرَتِهِ 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إِصْرارُهُ عَلى تَحْويلِ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ٱلْفَشَلِ</a:t>
            </a: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نَجاحٍ، بَعْدَ أَنْ تَمَكَّنَ مِنْ صُنْعِ بَطّارِيّاتِ </a:t>
            </a:r>
            <a:r>
              <a:rPr lang="ar-MA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ٱلِّليثْيومِ</a:t>
            </a:r>
            <a:r>
              <a:rPr lang="ar-MA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90A416-655E-8F2B-EB3E-DB23833842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DAF40-5DCE-B79A-BD19-B075491C3A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C51117-8E10-1465-B77B-194409DF34A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B1AB3C-6D77-48C3-48C5-5A2B10DD52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6600D-C412-2D28-2BB1-9ABD19EC917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A361773-27A7-E3FC-FA39-60DFF7441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31941C-37CF-8569-F310-2C9BB20F4C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066EC3-48EA-9E56-40B8-75EDD2CD8F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07627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906381" y="2472366"/>
            <a:ext cx="6353709" cy="136830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تذكير؛ 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أخذ الكلمة والتحدث باسترسال حول المغرب والمغاربة.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EB0DFC-9E1B-05EC-D378-0EE9375C15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53598" y="1966748"/>
            <a:ext cx="57253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تنظيم حصص الأسبوع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نشاط اعتيادي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أساليب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 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48000" y="3429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3-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ستواصلون مناقشة  نص</a:t>
            </a:r>
            <a: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«نحن المغاربة»  وستتحدثون عن  مميزات المغرب والمغاربة.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1C495F-8577-B7B1-EA59-468CBFDB9898}"/>
              </a:ext>
            </a:extLst>
          </p:cNvPr>
          <p:cNvSpPr txBox="1"/>
          <p:nvPr/>
        </p:nvSpPr>
        <p:spPr>
          <a:xfrm>
            <a:off x="1782556" y="2930389"/>
            <a:ext cx="5165704" cy="146423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ٱلْمَغارِبَة.</a:t>
            </a:r>
            <a:endParaRPr lang="fr-FR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4296DE-3E51-CCCE-B219-D1E857910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905C-B577-1BCE-82CA-8FFB78EE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2D823-BC3C-8236-11C9-E4217A35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في البداية معاني المفردات التالية. من يختار مفردة ويقدم  معناها؟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763DB4-9042-9A48-405B-ABC4BDF64A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690D8AD6-9170-8F6E-4382-16B1475407E3}"/>
              </a:ext>
            </a:extLst>
          </p:cNvPr>
          <p:cNvSpPr txBox="1"/>
          <p:nvPr/>
        </p:nvSpPr>
        <p:spPr>
          <a:xfrm>
            <a:off x="5363003" y="2538527"/>
            <a:ext cx="2578776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تآزُرٌ (تَآزَرَ) </a:t>
            </a:r>
            <a:endParaRPr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8A9B5E38-D2B7-67B3-6C0B-4B6C0602962D}"/>
              </a:ext>
            </a:extLst>
          </p:cNvPr>
          <p:cNvSpPr txBox="1"/>
          <p:nvPr/>
        </p:nvSpPr>
        <p:spPr>
          <a:xfrm>
            <a:off x="1110744" y="2538527"/>
            <a:ext cx="27432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حَنينٌ (حَنَّ)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32875E7-B918-5841-78EF-7F1C628E0AE8}"/>
              </a:ext>
            </a:extLst>
          </p:cNvPr>
          <p:cNvSpPr txBox="1"/>
          <p:nvPr/>
        </p:nvSpPr>
        <p:spPr>
          <a:xfrm>
            <a:off x="5363004" y="4093983"/>
            <a:ext cx="2578776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شامِخَةٌ</a:t>
            </a:r>
            <a:endParaRPr dirty="0"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305C8D3E-FB6E-E81C-6E66-369A7A2B9DDF}"/>
              </a:ext>
            </a:extLst>
          </p:cNvPr>
          <p:cNvSpPr txBox="1"/>
          <p:nvPr/>
        </p:nvSpPr>
        <p:spPr>
          <a:xfrm>
            <a:off x="1110744" y="4093983"/>
            <a:ext cx="27432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مَحافِلُ</a:t>
            </a:r>
            <a:endParaRPr dirty="0"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0E4C8-F165-752D-94BA-5ACFE281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85D208-638A-FB13-38A7-A0291A385D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F2BB7-0674-7C0A-FC4E-A72B0B4CED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812B4-BF14-A144-C4B3-47095A03B4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773987-7EE1-C3DE-A4EB-FD126FD6CB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E3A5F1-0FC9-1D50-E749-894E458696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4F786A-046F-A678-37AA-DC067771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770EE0-0A98-E3CE-7B72-C500D38298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16617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377C-7C94-0CB6-FA08-23F5DACF5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23446-AD52-FA3C-6612-4D91D970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5BA3BF-AA9D-0916-0AD1-EB66C3DEDB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9949D8FB-10BA-2403-BEC2-411E38FAAD46}"/>
              </a:ext>
            </a:extLst>
          </p:cNvPr>
          <p:cNvSpPr txBox="1"/>
          <p:nvPr/>
        </p:nvSpPr>
        <p:spPr>
          <a:xfrm>
            <a:off x="6101552" y="1692657"/>
            <a:ext cx="16560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تآزُرٌ</a:t>
            </a:r>
            <a:endParaRPr dirty="0"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3FCB0D09-8352-8B64-6657-232AD9B19215}"/>
              </a:ext>
            </a:extLst>
          </p:cNvPr>
          <p:cNvSpPr txBox="1"/>
          <p:nvPr/>
        </p:nvSpPr>
        <p:spPr>
          <a:xfrm>
            <a:off x="6101552" y="2928475"/>
            <a:ext cx="16560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حَنينٌ</a:t>
            </a:r>
            <a:endParaRPr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B8702FE5-3A03-A8BA-E2E1-F3AF04169483}"/>
              </a:ext>
            </a:extLst>
          </p:cNvPr>
          <p:cNvSpPr txBox="1"/>
          <p:nvPr/>
        </p:nvSpPr>
        <p:spPr>
          <a:xfrm>
            <a:off x="6101552" y="4164293"/>
            <a:ext cx="16560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شامِخَةٌ</a:t>
            </a:r>
            <a:endParaRPr dirty="0"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5C663CD1-ADF3-77EC-1A8D-2BFB8C27A612}"/>
              </a:ext>
            </a:extLst>
          </p:cNvPr>
          <p:cNvSpPr txBox="1"/>
          <p:nvPr/>
        </p:nvSpPr>
        <p:spPr>
          <a:xfrm>
            <a:off x="6101552" y="5400112"/>
            <a:ext cx="1656000" cy="919356"/>
          </a:xfrm>
          <a:prstGeom prst="roundRect">
            <a:avLst/>
          </a:prstGeom>
          <a:solidFill>
            <a:srgbClr val="F0F9FE"/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مَحافِلُ</a:t>
            </a:r>
            <a:endParaRPr dirty="0">
              <a:sym typeface="Calibri"/>
            </a:endParaRPr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19ADAD46-74D1-A857-2D89-113F15F0C640}"/>
              </a:ext>
            </a:extLst>
          </p:cNvPr>
          <p:cNvSpPr/>
          <p:nvPr/>
        </p:nvSpPr>
        <p:spPr>
          <a:xfrm>
            <a:off x="4756888" y="5710324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C7A6A9F5-91FB-F561-CC3D-7A693831CD30}"/>
              </a:ext>
            </a:extLst>
          </p:cNvPr>
          <p:cNvSpPr/>
          <p:nvPr/>
        </p:nvSpPr>
        <p:spPr>
          <a:xfrm>
            <a:off x="4756888" y="2002869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87AE8BBC-9525-5738-90D4-BFA227195FA7}"/>
              </a:ext>
            </a:extLst>
          </p:cNvPr>
          <p:cNvSpPr/>
          <p:nvPr/>
        </p:nvSpPr>
        <p:spPr>
          <a:xfrm>
            <a:off x="4756888" y="4474505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681E6767-E925-CAB3-70FC-F96C0616FF2A}"/>
              </a:ext>
            </a:extLst>
          </p:cNvPr>
          <p:cNvSpPr/>
          <p:nvPr/>
        </p:nvSpPr>
        <p:spPr>
          <a:xfrm>
            <a:off x="4731974" y="3238687"/>
            <a:ext cx="757853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BB3B7E27-6DD0-1413-350E-25EB0444711A}"/>
              </a:ext>
            </a:extLst>
          </p:cNvPr>
          <p:cNvSpPr txBox="1"/>
          <p:nvPr/>
        </p:nvSpPr>
        <p:spPr>
          <a:xfrm>
            <a:off x="607114" y="1692657"/>
            <a:ext cx="3780000" cy="9193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مُساعَدَةٌ / تَعاوُنٌ.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F1AD64E1-38FC-9DC6-8295-C5CF8E91E9D5}"/>
              </a:ext>
            </a:extLst>
          </p:cNvPr>
          <p:cNvSpPr txBox="1"/>
          <p:nvPr/>
        </p:nvSpPr>
        <p:spPr>
          <a:xfrm>
            <a:off x="607114" y="4164293"/>
            <a:ext cx="3780000" cy="9193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عالِيَةٌ / شاهِقَةٌ.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D850387C-D593-1CD5-CAF3-38FBC6287EEE}"/>
              </a:ext>
            </a:extLst>
          </p:cNvPr>
          <p:cNvSpPr txBox="1"/>
          <p:nvPr/>
        </p:nvSpPr>
        <p:spPr>
          <a:xfrm>
            <a:off x="607114" y="5400112"/>
            <a:ext cx="3780000" cy="9193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اِحْتِفالاتٌ /مُناسَباتٌ.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75458216-BF83-2904-BC7B-D26FB4C1FE8A}"/>
              </a:ext>
            </a:extLst>
          </p:cNvPr>
          <p:cNvSpPr txBox="1"/>
          <p:nvPr/>
        </p:nvSpPr>
        <p:spPr>
          <a:xfrm>
            <a:off x="607114" y="2969322"/>
            <a:ext cx="3780000" cy="9193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شَّوْقٌ 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8F4FBB3-DCAC-C147-C2BB-D329A0D2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058D75C-7156-4770-41DE-7922CD8242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C9D473-B543-7896-F261-3ED61C9B65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953C84-8FF6-1AFE-616E-3AE64C82D3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2DE03-E82A-7AC4-1DEA-0AB60430C3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90528EC-C23A-3AE6-1B2E-07D2D5E5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3448949-9CD5-4CF9-303A-DAC6F0018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AF3EF28-935D-12BF-AF88-EE7680DBE2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3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3F0E6-2650-609A-3F6F-C457DB9E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5A5E2-3E73-578F-E6C8-DBA0EA2A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إلى النص كي تسترجعوا أفكاره. 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CE48526-9DFE-EE1E-DCAF-20223E46F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941B2-AEFB-46CE-6A7E-69C7DC607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02398E-5ED3-60F1-E3FA-72DD30F08B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957CA-1BB7-893E-8E4F-B25314D0DD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34B3E-6760-E05A-1476-95670086514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015E23-F748-E052-A07F-C26DA9A7D7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53520-A716-C5FC-A2EA-DA6EEAC654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DA8618-DF34-5891-8B0D-49FEE9A0F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6F402C-BE0E-86FA-4FAC-A8BB879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EF8E28-905B-757B-BD52-27D411DCE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  <p:pic>
        <p:nvPicPr>
          <p:cNvPr id="3" name="نَحْنُ_الْمَغارِبَة">
            <a:hlinkClick r:id="" action="ppaction://media"/>
            <a:extLst>
              <a:ext uri="{FF2B5EF4-FFF2-40B4-BE49-F238E27FC236}">
                <a16:creationId xmlns:a16="http://schemas.microsoft.com/office/drawing/2014/main" id="{F1E7CB93-1386-4F95-4266-0F27560C6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916" y="1903213"/>
            <a:ext cx="7626167" cy="47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4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2A39-ADB2-3D62-E565-D820D18C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90F44-3E43-71E5-CDF6-34EB9512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الأفكار التي  علقت في أذهانكم حول موضوع النص؟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267899-492C-88E5-11AF-EDA27A299EE3}"/>
              </a:ext>
            </a:extLst>
          </p:cNvPr>
          <p:cNvSpPr txBox="1"/>
          <p:nvPr/>
        </p:nvSpPr>
        <p:spPr>
          <a:xfrm>
            <a:off x="1620226" y="2867144"/>
            <a:ext cx="5490364" cy="112371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أَتَذَكَّرُ أَفْكارَ ٱلنَّصِّ.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684C09-C09D-57AF-5D7D-41BC0A00C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975FA-9A5F-5883-1D42-7DB729703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98FFD4-FE0F-3821-3289-EB8B8EBAC3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D91900-3B1A-ADA1-1171-96708740CBB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7A861-D523-CF52-1F3E-97E91A1E37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F90240-225C-0D60-6607-630AEF9B68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43BAEE4-392E-719A-330D-BB0F7C3A1B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4FDF07-0BE2-9352-4C22-29E4AC6F2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469AD5-851E-52E4-38E0-25D380CE93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96013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1139-6B22-0E8A-891B-4C6077B1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B3B72-9A2E-C555-0B7B-FF6FEC36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 الأفكار التالية مرتبة؟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18C9A3-C1BF-3409-0FB7-9A563593C0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D928AD-E87D-F866-3F43-8670B0FC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5B2C6A-5A77-6420-AC7F-616BD07407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035BA5-59AB-4AA6-6BAE-725D5DD845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164AAE-035E-E0A0-5A1B-B17C00062C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90D87-A3A3-3055-4744-BC03DFE070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42DA3F6-27BD-8F59-388F-79558F6390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0BDBFC-1719-5B1D-144E-9B2DCAF7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62DA8F-2B92-465B-8703-88B7E0E3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16EB47-BB84-9B66-7A96-1999AF424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885217" y="1786326"/>
            <a:ext cx="6702126" cy="448549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C71844-72FE-F56E-2CE6-F1CC728D15D9}"/>
              </a:ext>
            </a:extLst>
          </p:cNvPr>
          <p:cNvGrpSpPr/>
          <p:nvPr/>
        </p:nvGrpSpPr>
        <p:grpSpPr>
          <a:xfrm>
            <a:off x="1743389" y="3435854"/>
            <a:ext cx="5437415" cy="612322"/>
            <a:chOff x="827313" y="2713707"/>
            <a:chExt cx="7249887" cy="8164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C2FCF-0462-3E4E-D208-005AD106708B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يَتَمَيَّزُ ٱلْمَغارِبَةُ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بِٱلتَّضامُنِ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وَٱلتَّآزُرِ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</a:p>
            <a:p>
              <a:pPr algn="r" rtl="1"/>
              <a:endPara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2C2BEC6-6633-544E-A488-44DE6133E1AE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E8A2802-078C-25D9-9948-E9404FDCB38F}"/>
              </a:ext>
            </a:extLst>
          </p:cNvPr>
          <p:cNvGrpSpPr/>
          <p:nvPr/>
        </p:nvGrpSpPr>
        <p:grpSpPr>
          <a:xfrm>
            <a:off x="1743389" y="4289952"/>
            <a:ext cx="5437415" cy="612322"/>
            <a:chOff x="827313" y="3852504"/>
            <a:chExt cx="7249887" cy="81642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F58E06-1D2C-F8F8-0E2E-065B1E0A8A96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يُشَكِّلُ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مُلْتَقى حَضاراتٍ مُتَنَوَّعَةٍ وَمُتَكامِلَةٍ. 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7917547-9F07-9F7A-ED91-F67684A5E51E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4D7865C-1920-C67D-5865-3635D90196CB}"/>
              </a:ext>
            </a:extLst>
          </p:cNvPr>
          <p:cNvGrpSpPr/>
          <p:nvPr/>
        </p:nvGrpSpPr>
        <p:grpSpPr>
          <a:xfrm>
            <a:off x="1210200" y="4869195"/>
            <a:ext cx="5970604" cy="684276"/>
            <a:chOff x="925286" y="4691255"/>
            <a:chExt cx="7151914" cy="9123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6734ED-A091-1971-73D0-E4CA166E2E24}"/>
                </a:ext>
              </a:extLst>
            </p:cNvPr>
            <p:cNvSpPr/>
            <p:nvPr/>
          </p:nvSpPr>
          <p:spPr>
            <a:xfrm>
              <a:off x="925286" y="4691255"/>
              <a:ext cx="6720114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قَدَّمَ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مَواهِبَ عِلْمِيَّةً وَرِياضِيَّةً عَرَّفَتْ بِبَلَدِها عَبْرَ ٱلْعالَمِ. 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CCDBB27-9937-5FA3-69C2-9AB1C9E10781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899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63BD7-0C89-6993-1FE2-22FCC65B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6DDE3-F8C3-D6CB-11E0-D7F37343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يقدم   ملخص النص انطلاقا من أفكاره؟ يمكن استعمال أساليب من قبيل: في البداية- بعد ذلك- في الختام.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1D47A7-1E78-2319-7AB7-4E814528CD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8DAF09-19C5-1046-A9FD-A55CF4BBBD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118CD0-74D0-5C0F-4980-D9D5BD3481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2051B3-A645-110A-63DE-8A58CE61DA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996-F8EF-4ABE-17E3-EA434177217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02635-BB43-5580-84FD-9392A602E0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8E1DEE-085A-1D2A-BAE0-9175181EB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A918D3A-F944-48C7-50B8-35CBCCA7D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10AC31C-D495-5665-CD14-5C67AA01B1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4A3E30-D571-57B5-F8AF-2B7DA21349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885217" y="1786326"/>
            <a:ext cx="6702126" cy="448549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A8BE786-1AD3-B368-74C5-7EA39896E394}"/>
              </a:ext>
            </a:extLst>
          </p:cNvPr>
          <p:cNvGrpSpPr/>
          <p:nvPr/>
        </p:nvGrpSpPr>
        <p:grpSpPr>
          <a:xfrm>
            <a:off x="1743389" y="3435854"/>
            <a:ext cx="5437415" cy="612322"/>
            <a:chOff x="827313" y="2713707"/>
            <a:chExt cx="7249887" cy="8164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1AA640-8088-2C6B-9E73-FCAAA2D49E49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يَتَمَيَّزُ ٱلْمَغارِبَةُ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بِٱلتَّضامُنِ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وَٱلتَّآزُرِ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</a:p>
            <a:p>
              <a:pPr algn="r" rtl="1"/>
              <a:endPara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1EDC504-0F6C-A4F5-CE65-0A8EECC7FFB8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D19D3EC-424B-E5E0-8AC8-DBA700166943}"/>
              </a:ext>
            </a:extLst>
          </p:cNvPr>
          <p:cNvGrpSpPr/>
          <p:nvPr/>
        </p:nvGrpSpPr>
        <p:grpSpPr>
          <a:xfrm>
            <a:off x="1743389" y="4289952"/>
            <a:ext cx="5437415" cy="612322"/>
            <a:chOff x="827313" y="3852504"/>
            <a:chExt cx="7249887" cy="81642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B823B9-1868-076A-FCE3-1C1E8CAA1328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يُشَكِّلُ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مُلْتَقى حَضاراتٍ مُتَنَوَّعَةٍ وَمُتَكامِلَةٍ. 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AFFD282-6F97-24D2-244E-B117021E20CC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6D8976-F713-7216-8DBC-00FC4EE761B5}"/>
              </a:ext>
            </a:extLst>
          </p:cNvPr>
          <p:cNvGrpSpPr/>
          <p:nvPr/>
        </p:nvGrpSpPr>
        <p:grpSpPr>
          <a:xfrm>
            <a:off x="1210200" y="4869195"/>
            <a:ext cx="5970604" cy="684276"/>
            <a:chOff x="925286" y="4691255"/>
            <a:chExt cx="7151914" cy="9123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AA9EB7-5B47-CA7F-C3D2-38D04B808FDC}"/>
                </a:ext>
              </a:extLst>
            </p:cNvPr>
            <p:cNvSpPr/>
            <p:nvPr/>
          </p:nvSpPr>
          <p:spPr>
            <a:xfrm>
              <a:off x="925286" y="4691255"/>
              <a:ext cx="6720114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قَدَّمَ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ٱلْمَغْرِبُ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مَواهِبَ عِلْمِيَّةً وَرِياضِيَّةً عَرَّفَتْ بِبَلَدِها عَبْرَ ٱلْعالَمِ. 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A1DD696-B222-9AC3-54B6-F1819F397632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052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1181-FFEA-5CEE-FF0B-7F61F24A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9C307-2C79-BE90-88F9-3A82E13A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49.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150C3A-6FC8-8293-3D53-2EA48EC63E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796814-C399-48A0-EDF7-F07A7C3D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5F1773-5C1C-7EE9-F288-6AA996024A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B4784-1679-5698-53BB-D40D2EA2F0C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8B2C80-3887-29D2-4A74-71CE168585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34131-B1E0-9987-75B8-3C6F5DB779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3B68C4-4072-2F3C-E0E6-54B8B7CA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60A884-16A5-A1E8-C4FE-B766FEECB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E00F0-2131-887B-E6FD-1AF53EEF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729C38-FCC0-B7DF-BA4A-F65E5415C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844" y="1495864"/>
            <a:ext cx="3436536" cy="5271170"/>
          </a:xfrm>
          <a:prstGeom prst="rect">
            <a:avLst/>
          </a:prstGeom>
          <a:ln w="38100"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B748B7A-BFFE-B616-13FC-B068B85235DE}"/>
              </a:ext>
            </a:extLst>
          </p:cNvPr>
          <p:cNvSpPr/>
          <p:nvPr/>
        </p:nvSpPr>
        <p:spPr>
          <a:xfrm flipV="1">
            <a:off x="3376246" y="2146439"/>
            <a:ext cx="3093403" cy="1430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382665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25BEE-B3F9-BD48-F1C6-CA626EA07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9D47C-EC29-E87A-CAD2-F5D5CF26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 نشاط </a:t>
            </a:r>
            <a:r>
              <a:rPr lang="ar-S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أستعد لأتحدث».  من يقرأ التعليمة؟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1F1448-FFEE-4D18-63FA-4CA19C49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816" y="2524477"/>
            <a:ext cx="6596368" cy="2843546"/>
          </a:xfrm>
          <a:prstGeom prst="roundRect">
            <a:avLst>
              <a:gd name="adj" fmla="val 16667"/>
            </a:avLst>
          </a:prstGeom>
          <a:ln w="1905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8B68CD-7C40-23B6-BC7C-AFA7075469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884399-6CDF-F7C7-D311-90C6FD1A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CFE46E-D742-A70D-9363-C6C05A3205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A003D5-31B6-4559-0F67-7A085504A36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AF5A2C-4A30-910C-5DF8-2E2AD1425A1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E8A8A2-E9F2-49BA-9E56-16101AF0C4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D1598A3-37F6-66A6-2966-EC94F29089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451CB7-3F7F-3214-AB99-D1D8FF7D9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639349-DA96-0B53-C49D-D7D65EA088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51518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02061-87A5-BA82-5043-96B3F546F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642ED-52D4-77EE-0B2E-BA39CBD4F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31646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بما سجلتموه  على كراساتكم  و استعدوا للتحدث مستعملين الأساليب التالية: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2DA39E-CD58-455A-01AB-3B290B681C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2DAD3E-D3E1-1D3E-90F5-42C29DC1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B4E354-57A4-7007-0D49-8ACE1AB40F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B0A8B1-CBDB-CECE-CB87-AA1E050117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F4CC7-49E8-21DD-9FCA-901A81FCEC2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935801-74C4-A4D3-9564-CF2E569DFAF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85CEF4-097A-E67D-98B6-CDD834A9B2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3B9FC6-7199-34DE-1A78-D34167EE0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7B23D1-4241-A8B8-769B-389AA29FFE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C304E4-1ACC-6032-7697-5A2C55E87BF2}"/>
              </a:ext>
            </a:extLst>
          </p:cNvPr>
          <p:cNvSpPr txBox="1"/>
          <p:nvPr/>
        </p:nvSpPr>
        <p:spPr>
          <a:xfrm>
            <a:off x="787940" y="2997633"/>
            <a:ext cx="7665883" cy="132802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ٱلْمَغارِبَةَ نَتَمَيَّزُ ............ وَ.................... كَما نُعْرَفُ بِـ................ وَ....................... إِضافَةً إِلى كَوْنِنا ................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16257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أساليب التعبير عن الرأي حول سيرة شخص.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785196" y="338022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3" y="4525100"/>
            <a:ext cx="5472000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نحن المغاربة</a:t>
            </a:r>
            <a:r>
              <a:rPr lang="fr-FR" sz="1600" b="1" dirty="0">
                <a:cs typeface="Microsoft Uighur" panose="02000000000000000000" pitchFamily="2" charset="-78"/>
              </a:rPr>
              <a:t>.</a:t>
            </a:r>
            <a:endParaRPr lang="ar-MA" sz="1600" b="1" dirty="0"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87F0B4-C451-AE1A-0B32-824CF19FA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03622" y="4737196"/>
            <a:ext cx="424748" cy="540000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506482" y="2192613"/>
            <a:ext cx="6173094" cy="120011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25178-EB2B-A4E7-EF2D-DB84D336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5BA99-7062-3A38-A1B0-67449056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 عن مميزات المغاربة  (يمكن استعمال أساليب أخرى). 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4B84C3-9599-CB0F-962C-12450CE32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F698E1-DCFF-F754-452C-C638DB91EF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34B8A1-A102-8658-3E85-661E1B6893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F1947-3A61-5BEE-E8D4-A4C77E235E8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8B26E2-E860-0FF7-B91A-F0CED45081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71B60-250C-356C-2460-082999089A7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7FAF340-45C1-200A-2620-F85618F7E6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18918E-E689-2F5E-BCE3-57E925F5E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2E44D47-3FF5-5768-1029-2B96D97E08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9B8BCF0-395B-9D59-2260-681999690F25}"/>
              </a:ext>
            </a:extLst>
          </p:cNvPr>
          <p:cNvSpPr txBox="1"/>
          <p:nvPr/>
        </p:nvSpPr>
        <p:spPr>
          <a:xfrm>
            <a:off x="787940" y="2997633"/>
            <a:ext cx="7665883" cy="132802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نَحْنُ ٱلْمَغارِبَةَ نَتَمَيَّزُ ............ وَ.................... كَما نُعْرَفُ بِـ................ وَ....................... إِضافَةً إِلى كَوْنِنا ................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491848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2FAFD-5BB5-939F-C8B8-08DEC808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4BB5F-AF25-A71D-5765-7BF97806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« أتحدث باسترسال» .  من يقرأ التعليمة؟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E46E2A-9829-765F-5BEA-3450D3CBF3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A3CB75-9B00-C929-B3B7-32733551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" b="992"/>
          <a:stretch/>
        </p:blipFill>
        <p:spPr>
          <a:xfrm>
            <a:off x="878142" y="2463648"/>
            <a:ext cx="7270110" cy="290347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B633EA-CD2D-F047-6B8E-B400E6FA08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DBAA5D-31CC-58F0-8A27-7265175B48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5725B-D087-1088-53D2-5E1E69FE5A9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05C-ECCC-2DC0-BAED-380D20C756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D9606-07AF-F363-E261-4AF3EF04EDE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30DAF35-C3DC-861C-9B27-158C786CD7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0ECC5C-690A-8223-398F-EBE1DACFF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38AD51D-84D9-580B-5825-B84FE0D06B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18081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7AA3-4EC3-8BB7-12E9-6F26BE55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FD25D-9574-2A8F-27C9-B83EF6E4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لديكم 5 دقائق للاستعداد.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32E863-51B0-4AE4-6481-EF4D2AD5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4CEFE3D3-1B07-9A8A-B021-4454803C2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3" y="1440488"/>
            <a:ext cx="701558" cy="8071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C5CC51-8778-868D-1BB0-4F4DA780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A9AC46-AC90-FC13-2AA6-03D223C38B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C1742-BEB3-C1A7-255F-58A332FE5C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19FB8-C770-FA32-8394-D6D64EF3989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3E05BB-181B-E435-F4C2-450D1725442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62E9272-2A7B-C614-BB53-604E441561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B24441-1E80-83AC-4E9D-EBE395B40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C36B5D6-393D-60D1-4C59-CFE90E2A89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726433-B0F4-EA5D-8481-29A23BF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" b="992"/>
          <a:stretch/>
        </p:blipFill>
        <p:spPr>
          <a:xfrm>
            <a:off x="878142" y="2463648"/>
            <a:ext cx="7270110" cy="290347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730026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D105-BC86-23A2-5D5B-8F099EB5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045E6-0574-A487-47D0-557DA21D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 باسترسال( تتم مناقشة كل محاولة وفق الضوابط التالية).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A5753B-137E-5720-26F9-236FBC60A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833" y="2952476"/>
            <a:ext cx="7535220" cy="2177048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BC4483-597C-99AB-77C2-C4BE98C99F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82FA8F-3C33-8CB5-4A94-09F0F662D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5D9463-2EF4-D0ED-9DC1-C692D2F778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E13F3B-003C-760A-3B17-7E8D2FB4DF5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8C485-A69A-736E-EBA7-A4EC7D96F6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CCF3CB-B446-C724-3A78-7F65530A9A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2E190D-024A-94C6-A5E3-90BE7153EA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8D29D4-2A17-D524-5A3E-CF0067090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65CE33-2E1C-D6CB-60A2-82764665AC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203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64A58B-3081-F13C-E162-95546B71E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78B6-3636-C2E0-6AC7-877BE3DD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0FEAF2-5D5D-4999-2988-901983B208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DC4E0-FCDE-879C-2550-ABC21BA79E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80834-2C4A-0DF2-F1EF-35D96C758C1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B52D9-AE20-6B86-D415-45E61273CF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51DBB54-3DBC-B4AE-3123-170FC2DE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6DB2B0-59DC-947D-CAE1-BBF73C20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05C385-07C3-373F-1273-2D8E6C07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CD9D8456-8B02-228C-D01B-86B3F614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التي  يمكن استعمالها للتعبير عن الرأي حول سيرة شخص.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97BC5D-C1C7-06E4-98C3-BF5857B5377E}"/>
              </a:ext>
            </a:extLst>
          </p:cNvPr>
          <p:cNvSpPr txBox="1"/>
          <p:nvPr/>
        </p:nvSpPr>
        <p:spPr>
          <a:xfrm>
            <a:off x="1074104" y="2948440"/>
            <a:ext cx="7155495" cy="1736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ٱلْأَساليبُ ٱلَّتي نَسْتَعْمِلُها لِلتَّعْبيرِ </a:t>
            </a: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عَنِ ٱلرَّأْيِ حَوْلَ سيرَةِ شَخْصٍ؟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492888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9021-4131-0DB5-A4FE-98A98328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19AE8C91-CAA3-1D8A-9F68-0EC088D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  أمام النشاط الأخير. أنجزوه  على كراستكم سنصححه في الحصة المقبلة. 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67EBDE-A906-552A-CD34-D604707222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FEA8B6-005B-5666-4DDB-7708788F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A266FB-7638-1D2A-7F3B-D86303FA0D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88B9B1-C707-DEC7-FE9D-B7D9589FB9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C40B1-FFC5-A4A8-9F43-BB69355167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58822-B2A1-A117-1170-1322620861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3CC75A-2480-43F1-F447-152B44EB2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4C4E3C-878B-777A-791A-F32DF644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10F5CA-348E-B0BC-681D-8A43B4678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913D84-69D9-E967-1C7C-F00B03E11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8822" y="1517301"/>
            <a:ext cx="3362268" cy="5157257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2761F93-FF4C-BB65-BEB5-AA0EF6F15F1B}"/>
              </a:ext>
            </a:extLst>
          </p:cNvPr>
          <p:cNvSpPr/>
          <p:nvPr/>
        </p:nvSpPr>
        <p:spPr>
          <a:xfrm>
            <a:off x="3135086" y="5036903"/>
            <a:ext cx="3284321" cy="10523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17877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A0434C8-2170-6832-EE53-279CA538D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767811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35E55-B7D9-E2BB-FC1E-E9537E048F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41C6B8-F593-9AD0-4CF6-1C2E024441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15AF8-8A8B-063E-CA7A-C96F888F608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7DD8B-51D4-95F5-75BF-56B5AF6FA1F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041AB2-242E-0BD7-512C-0672FCA17A7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936AAF-1C90-4CFC-B822-F650823C80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7DAA4A-C43A-7F2C-64CF-A3F83664AE6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E0C509-DDE6-C2DE-E7D9-08179C802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D214-F1F9-72F5-52C0-68CDA25C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69BB2F-9F82-95A5-92E3-FC138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B532B4-8962-F7B6-2446-6963CF69DC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56A475F4-F61B-2DAA-9ED6-59F2C93F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976165-A650-BA08-EF40-068D2CBF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05EC69-C774-1A23-A9CC-61C9D1BE7ED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A4B0F-8E76-43D4-6390-E92A18B2625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3C217-18A4-F049-769E-37A9DFB5FDA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B7501-F26D-B167-1E3D-0213B028CA6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CBDFA0-05CC-AFE2-18B2-4FA6404F38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DF23BB-2675-B0D1-9739-06F08AC6CD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3222CA-F905-744A-1F55-6F4D5D2F17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5BCD2AA-78F5-2D42-5510-E32E7B01E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التعبير عن آرائهم حول شخص وعما أعجبهم في سيرته؛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 عن المغرب والمغاربة. </a:t>
              </a: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829403E2-0622-826F-2F50-A008F166F2F0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</a:t>
            </a:r>
            <a:r>
              <a:rPr lang="fr-FR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C94562-EF9B-0A79-1970-A52C49F4E0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BECE65-F696-8EA6-99A2-891C8266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FAD1A9-25AE-0BFA-F8D0-18688AC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791F5-8C68-84B6-9962-3A65D6D4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62E9970F-DE98-4759-56D3-46F8FAF0A7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4" r="-6244"/>
          <a:stretch>
            <a:fillRect/>
          </a:stretch>
        </p:blipFill>
        <p:spPr>
          <a:xfrm>
            <a:off x="173633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E60F3FA8-9849-037F-D835-4C08A1F99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48" y="1848490"/>
            <a:ext cx="6996640" cy="39354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28A927-EED3-060F-4850-809E07517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2B3FB8-9625-E828-732E-9B316C1289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08E10B-608C-1FF7-3C68-94D7C3D6DD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495A6D-EA62-C997-D0FD-563FE08D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939619-9DBA-5D83-E133-7CA05D84CB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8B4F5B-1DD3-93DB-9EF4-359628E28E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18070-1C32-8A40-4183-2D49C63A496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1E1AE-447E-1473-3906-0089BAE37A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9DB474-0859-DA31-3019-C6951FDDE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195405"/>
            <a:ext cx="500996" cy="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67" y="81953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 من خلال الصور 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FEB4CF0-7276-F284-AEDA-CE9367CDCD06}"/>
              </a:ext>
            </a:extLst>
          </p:cNvPr>
          <p:cNvSpPr/>
          <p:nvPr/>
        </p:nvSpPr>
        <p:spPr>
          <a:xfrm>
            <a:off x="6602389" y="2086149"/>
            <a:ext cx="1319435" cy="111265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13" name="Image 1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74EFCCC-E6EB-4216-4348-C86AFD344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7" y="2100020"/>
            <a:ext cx="1271995" cy="11447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3ED47DC-4780-E137-8069-4B86401C8718}"/>
              </a:ext>
            </a:extLst>
          </p:cNvPr>
          <p:cNvSpPr txBox="1">
            <a:spLocks/>
          </p:cNvSpPr>
          <p:nvPr/>
        </p:nvSpPr>
        <p:spPr>
          <a:xfrm>
            <a:off x="1778894" y="4671449"/>
            <a:ext cx="3678789" cy="518492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بِصَوْتٍ هامِسٍ أَثْناءَ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ٱلْمُناقَشَةِ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مَعَ زَميلي.</a:t>
            </a:r>
            <a:endParaRPr lang="a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1412E91-B730-F937-849B-53E8C4686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0" y="2100020"/>
            <a:ext cx="1271995" cy="1098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6499E499-21CC-2581-D4ED-0C1BE53EC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87" y="4021201"/>
            <a:ext cx="1747588" cy="1527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155295-E08E-C18B-E91C-527147125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75FB4F-841D-25EB-F793-A6289A1B90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332E6B-83D0-543A-7DE2-11A5C0E8FA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C07F2C-7865-F5C7-7C44-E0F0EFC394D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0416D2-BFE2-BA79-26F4-4ACFA66C39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354A2C-5CA6-B9D9-016D-6ACED998AD0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6557E6-4651-7D63-A37E-21A8E08330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AEEA80-9E8E-1F04-7A22-EABE361ABB7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1E6EA45-2C66-102E-0E1B-C06FE82106BF}"/>
              </a:ext>
            </a:extLst>
          </p:cNvPr>
          <p:cNvSpPr/>
          <p:nvPr/>
        </p:nvSpPr>
        <p:spPr>
          <a:xfrm>
            <a:off x="6615355" y="2100020"/>
            <a:ext cx="1257783" cy="12243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6911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17575</TotalTime>
  <Words>1662</Words>
  <Application>Microsoft Office PowerPoint</Application>
  <PresentationFormat>Affichage à l'écran (4:3)</PresentationFormat>
  <Paragraphs>334</Paragraphs>
  <Slides>49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49</vt:i4>
      </vt:variant>
    </vt:vector>
  </HeadingPairs>
  <TitlesOfParts>
    <vt:vector size="81" baseType="lpstr">
      <vt:lpstr>Microsoft Uighur</vt:lpstr>
      <vt:lpstr>Sakkal Majalla</vt:lpstr>
      <vt:lpstr>Dosis Medium</vt:lpstr>
      <vt:lpstr>Dosis ExtraBold</vt:lpstr>
      <vt:lpstr>Aptos Display</vt:lpstr>
      <vt:lpstr>Modern Love</vt:lpstr>
      <vt:lpstr>Wingdings</vt:lpstr>
      <vt:lpstr>Dosis</vt:lpstr>
      <vt:lpstr>Calibri</vt:lpstr>
      <vt:lpstr>Arial</vt:lpstr>
      <vt:lpstr>Aptos</vt:lpstr>
      <vt:lpstr>00_Env-Enseignant</vt:lpstr>
      <vt:lpstr>Conception personnalisée</vt:lpstr>
      <vt:lpstr>1_قراءة الحصة 1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ضعوا  الكراسة والدفتر  واللوحة  في القمطر.</vt:lpstr>
      <vt:lpstr>حاولوا الالتزام  بهذه السلوكات. من يذكرنا بها من خلال الصور .</vt:lpstr>
      <vt:lpstr>من يذكرنا بضوابط القراءة بطلاقة؟</vt:lpstr>
      <vt:lpstr>سأقرأ . ركزوا معي.  (هناك كلمات غير مشكولة الآخر.)</vt:lpstr>
      <vt:lpstr>من يقرأ دون أخطاء . الفائز من ارتكب أقل عدد  من الأخطاء. 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البحث؟</vt:lpstr>
      <vt:lpstr>من يجيب عن السؤال ؟ </vt:lpstr>
      <vt:lpstr>Présentation PowerPoint</vt:lpstr>
      <vt:lpstr>ستتعلمون أساليب تساعدكم على التعبير عن آرائكم حول شخص وما أعجبكم في سيرته.  </vt:lpstr>
      <vt:lpstr>من يذكرنا  بأساليب التعريف  بشخص التي تعلمتموها في حصة الأساليب الماضية؟</vt:lpstr>
      <vt:lpstr>نتذكر جماعة . من يقرأ؟</vt:lpstr>
      <vt:lpstr>انتبهوا  إلى الأساليب التي سيستعملها  مجد  للتعبير عن رأيه حول سيرة  الطفلة  أمينة.</vt:lpstr>
      <vt:lpstr>من يذكرنا بالأساليب التي استعملها مجد للتعبير عن رأيه حول سيرة الطفلة " أمينة." </vt:lpstr>
      <vt:lpstr>دوركم . من يستعمل نفس الأساليب للتعبير عن رأيه حول  الطفلة مريم أمجون  وما أعجبه في سيرتها؟ </vt:lpstr>
      <vt:lpstr>من يختار شخصا يعتبره قدوة له ويستعمل نفس الأساليب للتعبير عما أعجبه في سيرته؟</vt:lpstr>
      <vt:lpstr> خذوا كراساتكم الصفحة "48".</vt:lpstr>
      <vt:lpstr>أنجزوا نشاط « أتدرب مع زملائي»  ثم كل منكم يناقش مع زميله  جوابه بشكل هامس.</vt:lpstr>
      <vt:lpstr>من  يختار أحد العالمين ثم يعبر عن رأيه حوله  وما أعجبه في سيرته؟ </vt:lpstr>
      <vt:lpstr>هذان مقترحان  آخران . من يقرأ؟ </vt:lpstr>
      <vt:lpstr>من يعيد الصياغة باستعمال أساليب أخرى؟</vt:lpstr>
      <vt:lpstr>Présentation PowerPoint</vt:lpstr>
      <vt:lpstr>ستواصلون مناقشة  نص  «نحن المغاربة»  وستتحدثون عن  مميزات المغرب والمغاربة. </vt:lpstr>
      <vt:lpstr>نتذكر في البداية معاني المفردات التالية. من يختار مفردة ويقدم  معناها؟</vt:lpstr>
      <vt:lpstr>نصحح جماعة. من يقرأ ؟</vt:lpstr>
      <vt:lpstr>استمعوا إلى النص كي تسترجعوا أفكاره. </vt:lpstr>
      <vt:lpstr>ما الأفكار التي  علقت في أذهانكم حول موضوع النص؟ </vt:lpstr>
      <vt:lpstr>نتذكر جماعة. من يقرأ الأفكار التالية مرتبة؟ </vt:lpstr>
      <vt:lpstr> من يقدم   ملخص النص انطلاقا من أفكاره؟ يمكن استعمال أساليب من قبيل: في البداية- بعد ذلك- في الختام.</vt:lpstr>
      <vt:lpstr>خذوا كراساتكم الصفحة 49.</vt:lpstr>
      <vt:lpstr>أنجزوا بشكل فردي  نشاط « أستعد لأتحدث».  من يقرأ التعليمة؟</vt:lpstr>
      <vt:lpstr>استعينوا بما سجلتموه  على كراساتكم  و استعدوا للتحدث مستعملين الأساليب التالية:</vt:lpstr>
      <vt:lpstr>من يتحدث باسترسال  عن مميزات المغاربة  (يمكن استعمال أساليب أخرى).  </vt:lpstr>
      <vt:lpstr>ننتقل إلى نشاط « أتحدث باسترسال» .  من يقرأ التعليمة؟</vt:lpstr>
      <vt:lpstr>لديكم 5 دقائق للاستعداد.</vt:lpstr>
      <vt:lpstr>من يتحدث  باسترسال( تتم مناقشة كل محاولة وفق الضوابط التالية).</vt:lpstr>
      <vt:lpstr>اختتام الحصة</vt:lpstr>
      <vt:lpstr>من يذكرنا بالأساليب التي  يمكن استعمالها للتعبير عن الرأي حول سيرة شخص.</vt:lpstr>
      <vt:lpstr>ضعوا علامة   أمام النشاط الأخير. أنجزوه  على كراستكم سنصححه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196</cp:revision>
  <dcterms:created xsi:type="dcterms:W3CDTF">2023-09-20T21:35:22Z</dcterms:created>
  <dcterms:modified xsi:type="dcterms:W3CDTF">2025-11-18T17:46:36Z</dcterms:modified>
</cp:coreProperties>
</file>