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822" r:id="rId9"/>
    <p:sldMasterId id="2147483764" r:id="rId10"/>
    <p:sldMasterId id="2147483775" r:id="rId11"/>
    <p:sldMasterId id="2147483786" r:id="rId12"/>
    <p:sldMasterId id="2147483845" r:id="rId13"/>
    <p:sldMasterId id="2147483868" r:id="rId14"/>
    <p:sldMasterId id="2147483741" r:id="rId15"/>
    <p:sldMasterId id="2147483878" r:id="rId16"/>
    <p:sldMasterId id="2147483888" r:id="rId17"/>
    <p:sldMasterId id="2147483898" r:id="rId18"/>
    <p:sldMasterId id="2147483686" r:id="rId19"/>
  </p:sldMasterIdLst>
  <p:notesMasterIdLst>
    <p:notesMasterId r:id="rId66"/>
  </p:notesMasterIdLst>
  <p:handoutMasterIdLst>
    <p:handoutMasterId r:id="rId67"/>
  </p:handoutMasterIdLst>
  <p:sldIdLst>
    <p:sldId id="2147482652" r:id="rId20"/>
    <p:sldId id="2147482653" r:id="rId21"/>
    <p:sldId id="2147482463" r:id="rId22"/>
    <p:sldId id="2147482654" r:id="rId23"/>
    <p:sldId id="2147482616" r:id="rId24"/>
    <p:sldId id="2147482450" r:id="rId25"/>
    <p:sldId id="2147482691" r:id="rId26"/>
    <p:sldId id="2147482658" r:id="rId27"/>
    <p:sldId id="2147482657" r:id="rId28"/>
    <p:sldId id="2147482656" r:id="rId29"/>
    <p:sldId id="2147482709" r:id="rId30"/>
    <p:sldId id="2147482708" r:id="rId31"/>
    <p:sldId id="2147482509" r:id="rId32"/>
    <p:sldId id="2147482642" r:id="rId33"/>
    <p:sldId id="2147482458" r:id="rId34"/>
    <p:sldId id="2147482693" r:id="rId35"/>
    <p:sldId id="2147482635" r:id="rId36"/>
    <p:sldId id="2147482707" r:id="rId37"/>
    <p:sldId id="2147482467" r:id="rId38"/>
    <p:sldId id="2147482511" r:id="rId39"/>
    <p:sldId id="2147482512" r:id="rId40"/>
    <p:sldId id="2147482636" r:id="rId41"/>
    <p:sldId id="2147482637" r:id="rId42"/>
    <p:sldId id="2147482643" r:id="rId43"/>
    <p:sldId id="2147482518" r:id="rId44"/>
    <p:sldId id="2147482645" r:id="rId45"/>
    <p:sldId id="2147482644" r:id="rId46"/>
    <p:sldId id="2147482522" r:id="rId47"/>
    <p:sldId id="2147482638" r:id="rId48"/>
    <p:sldId id="2147482639" r:id="rId49"/>
    <p:sldId id="2147482640" r:id="rId50"/>
    <p:sldId id="2147482646" r:id="rId51"/>
    <p:sldId id="2147482647" r:id="rId52"/>
    <p:sldId id="2147482648" r:id="rId53"/>
    <p:sldId id="2147482694" r:id="rId54"/>
    <p:sldId id="2147482466" r:id="rId55"/>
    <p:sldId id="2147482623" r:id="rId56"/>
    <p:sldId id="2147482649" r:id="rId57"/>
    <p:sldId id="2147482650" r:id="rId58"/>
    <p:sldId id="2147482704" r:id="rId59"/>
    <p:sldId id="2147482553" r:id="rId60"/>
    <p:sldId id="2147482651" r:id="rId61"/>
    <p:sldId id="2147482576" r:id="rId62"/>
    <p:sldId id="2147482705" r:id="rId63"/>
    <p:sldId id="2147482706" r:id="rId64"/>
    <p:sldId id="2147482671" r:id="rId65"/>
  </p:sldIdLst>
  <p:sldSz cx="9144000" cy="6858000" type="screen4x3"/>
  <p:notesSz cx="6858000" cy="9144000"/>
  <p:embeddedFontLst>
    <p:embeddedFont>
      <p:font typeface="Dosis" pitchFamily="2" charset="0"/>
      <p:regular r:id="rId68"/>
      <p:bold r:id="rId69"/>
    </p:embeddedFont>
    <p:embeddedFont>
      <p:font typeface="Dosis ExtraBold" pitchFamily="2" charset="0"/>
      <p:bold r:id="rId70"/>
    </p:embeddedFont>
    <p:embeddedFont>
      <p:font typeface="Dosis Medium" pitchFamily="2" charset="0"/>
      <p:regular r:id="rId71"/>
    </p:embeddedFont>
    <p:embeddedFont>
      <p:font typeface="Microsoft Uighur" panose="02000000000000000000" pitchFamily="2" charset="-78"/>
      <p:regular r:id="rId72"/>
      <p:bold r:id="rId73"/>
    </p:embeddedFont>
    <p:embeddedFont>
      <p:font typeface="Modern Love" panose="04090805081005020601" pitchFamily="82" charset="0"/>
      <p:regular r:id="rId74"/>
    </p:embeddedFont>
    <p:embeddedFont>
      <p:font typeface="Sakkal Majalla" panose="02000000000000000000" pitchFamily="2" charset="-78"/>
      <p:regular r:id="rId75"/>
      <p:bold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04" userDrawn="1">
          <p15:clr>
            <a:srgbClr val="A4A3A4"/>
          </p15:clr>
        </p15:guide>
        <p15:guide id="2" orient="horz" pos="731" userDrawn="1">
          <p15:clr>
            <a:srgbClr val="A4A3A4"/>
          </p15:clr>
        </p15:guide>
        <p15:guide id="3" orient="horz" pos="2568" userDrawn="1">
          <p15:clr>
            <a:srgbClr val="A4A3A4"/>
          </p15:clr>
        </p15:guide>
        <p15:guide id="4" pos="5035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pos="3946" userDrawn="1">
          <p15:clr>
            <a:srgbClr val="A4A3A4"/>
          </p15:clr>
        </p15:guide>
        <p15:guide id="9" pos="18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9EA"/>
    <a:srgbClr val="424D7C"/>
    <a:srgbClr val="424D7B"/>
    <a:srgbClr val="565F88"/>
    <a:srgbClr val="FFFFFF"/>
    <a:srgbClr val="F7FBFB"/>
    <a:srgbClr val="F3F8F9"/>
    <a:srgbClr val="7F7F7F"/>
    <a:srgbClr val="48B2DC"/>
    <a:srgbClr val="B35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6" autoAdjust="0"/>
    <p:restoredTop sz="95005" autoAdjust="0"/>
  </p:normalViewPr>
  <p:slideViewPr>
    <p:cSldViewPr snapToGrid="0">
      <p:cViewPr varScale="1">
        <p:scale>
          <a:sx n="71" d="100"/>
          <a:sy n="71" d="100"/>
        </p:scale>
        <p:origin x="1128" y="28"/>
      </p:cViewPr>
      <p:guideLst>
        <p:guide pos="4604"/>
        <p:guide orient="horz" pos="731"/>
        <p:guide orient="horz" pos="2568"/>
        <p:guide pos="5035"/>
        <p:guide pos="3016"/>
        <p:guide orient="horz" pos="935"/>
        <p:guide orient="horz" pos="4156"/>
        <p:guide pos="3946"/>
        <p:guide pos="1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font" Target="fonts/font1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7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font" Target="fonts/font2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font" Target="fonts/font5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font" Target="fonts/font6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18/11/2025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18/11/2025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6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64229-E605-E910-8523-97EE3DBA2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90D2F0B-12ED-33F2-2A3E-56DB019DE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E73D7DA-B2D0-B756-ED3E-95CE4B956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062115-881C-4891-B7C1-0749DC424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4991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75C18-A39E-C306-CED1-99095C24A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EDE0D4-6187-07B2-64EC-0A5C2B07E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448AEF6-D9C3-FBDC-BE5D-3A57D9362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4194D6-7F45-3BC8-A1C0-B33F895A1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5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5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727193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681753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699225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21003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040906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188758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592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978951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90258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326886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82441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13565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642343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2450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6822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480996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884760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74136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10319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921731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73859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48746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321844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64749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03231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47534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254691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0038721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24750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347124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7786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24356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7564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58001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84303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6079314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483084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38062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487373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08264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247287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392236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60385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478447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22141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497314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07210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7102748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9490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32777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027711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016235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53356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03587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62175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006646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761693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057332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300339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173716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67603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71054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87244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83671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04457CE-2674-00FF-B457-164A14F9F8C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1647BD8-D0EF-FFD8-0233-DEF614C87B30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78A58007-5BF9-E7EB-B934-A2C8DD778E34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F447AD8-B2FC-DABE-696C-EE46D160B9E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66CEB575-04CB-EA87-6CDE-3D2AA3051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73DE861-2C8E-759D-7DF5-BDA6CC7A17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E404EE88-926B-2B8F-B69A-BDF103458D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B85C8C59-B1ED-47C6-6925-3ADA0AADE0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2B006DDD-20F0-9EDB-056C-72CB101FDE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244EF1C0-4898-CB45-BC95-2FCE045E8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189D414B-CDC1-76E6-8EE9-8447A81160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24D249C-7E72-7446-546F-9079DBD74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061855E-5CD4-306E-062A-EE722ED3D0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D4FF850B-3562-93BE-043F-B34327DE37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DEAD9C32-1158-5117-57F3-5CF15B42FA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03B568E-3C1A-C168-E692-F5B086D3D2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39543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139124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95870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BD4D41F4-3664-3A1A-0470-15CE30FE0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277196" y="278382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2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A2542-9AC5-DCDC-AF49-1F6CE5C7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D84C29-7BE7-3E51-4AF9-37E0F325F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A04CE5-24DB-624C-FD53-2CEB951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BC43D7-84B0-E9A6-5B45-408799ED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1DB376A-F881-4C2E-AAB6-5165B89F9932}" type="datetimeFigureOut">
              <a:rPr lang="fr-FR" smtClean="0"/>
              <a:pPr/>
              <a:t>18/11/2025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07A60-8DE8-FC6B-9EB5-17829303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84F8DB-0E67-88EC-90F4-719A75B6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C5F69F-825F-43D4-AE64-FA98994260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99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6EA8CE-2500-9232-3B64-9EB0C53E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2885392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87205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099857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707516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73373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3868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44370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684063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542472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42099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40491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650501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35724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936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627714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079411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84609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32027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66933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105543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49577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982655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72062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1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7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52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72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theme" Target="../theme/theme18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7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9.x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737" r:id="rId10"/>
    <p:sldLayoutId id="2147483685" r:id="rId11"/>
    <p:sldLayoutId id="2147483684" r:id="rId12"/>
    <p:sldLayoutId id="2147483679" r:id="rId13"/>
    <p:sldLayoutId id="2147483731" r:id="rId14"/>
    <p:sldLayoutId id="2147483730" r:id="rId15"/>
    <p:sldLayoutId id="2147483680" r:id="rId16"/>
    <p:sldLayoutId id="2147483732" r:id="rId17"/>
    <p:sldLayoutId id="2147483733" r:id="rId18"/>
    <p:sldLayoutId id="2147483675" r:id="rId19"/>
    <p:sldLayoutId id="2147483676" r:id="rId20"/>
    <p:sldLayoutId id="2147483677" r:id="rId21"/>
    <p:sldLayoutId id="2147483909" r:id="rId22"/>
    <p:sldLayoutId id="2147483926" r:id="rId23"/>
    <p:sldLayoutId id="2147483912" r:id="rId24"/>
    <p:sldLayoutId id="2147483914" r:id="rId25"/>
    <p:sldLayoutId id="2147483916" r:id="rId26"/>
    <p:sldLayoutId id="2147483922" r:id="rId27"/>
    <p:sldLayoutId id="2147483925" r:id="rId2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819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57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0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3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919" r:id="rId10"/>
    <p:sldLayoutId id="2147483920" r:id="rId11"/>
    <p:sldLayoutId id="2147483921" r:id="rId12"/>
    <p:sldLayoutId id="2147483923" r:id="rId1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828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24" r:id="rId10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AD3C54-C939-464C-9E89-A2F6C600FD3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DBE9F41-C45C-094C-BFF8-2F692996B3E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799798-8277-644F-8F22-22FFB59C547F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A0D109-5E82-D945-8319-12DFE4CAC68B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8122A7-868A-FD4D-AA94-EA1EB7D3F6A1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6EF97F-5640-BB46-BDA9-0494A95591C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9F011F9-34F4-C14F-B4FA-38686BA56B2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023136-14E8-E541-A181-5005D8A5D8A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2765D7-49F7-B641-9F9C-0C4ACF99ED36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9E2E418-61F3-A545-BF58-E571FAC1114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4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2.gif"/><Relationship Id="rId4" Type="http://schemas.openxmlformats.org/officeDocument/2006/relationships/image" Target="../media/image40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9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11" Type="http://schemas.openxmlformats.org/officeDocument/2006/relationships/image" Target="../media/image22.gif"/><Relationship Id="rId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48.png"/><Relationship Id="rId10" Type="http://schemas.openxmlformats.org/officeDocument/2006/relationships/image" Target="../media/image22.gif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2.gif"/><Relationship Id="rId4" Type="http://schemas.openxmlformats.org/officeDocument/2006/relationships/image" Target="../media/image37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361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97597-38FE-F6DB-CBD7-B6780DBA3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D4C79-814D-6F48-AC7A-37D44378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99" y="797800"/>
            <a:ext cx="7010889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بتصحيح الواجب المنزلي.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31C33E-65AD-562B-61ED-24AADA515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9D8FA0-F82C-9647-14B8-4C986D0C24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62ED77-6B9C-48AD-52D3-456EC632F8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C982C6-650B-E119-91A1-8AAA8B02D4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93C08C-A105-668F-4D50-73A398FC7C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03F3D4-77D3-AF27-F6D7-CA583E545B9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F613F8-423D-4DAF-5963-E10B194C63F4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3F3215-31F9-FF65-7105-F3C4EFB0EEA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461EA4-DB94-BC42-2980-391FDF11AB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CF8902-D467-0793-918C-2CCD4AB83C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1498209"/>
            <a:ext cx="3371850" cy="5171929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8BA9BFC-32C7-FEB2-FF98-2FC920D2597C}"/>
              </a:ext>
            </a:extLst>
          </p:cNvPr>
          <p:cNvSpPr/>
          <p:nvPr/>
        </p:nvSpPr>
        <p:spPr>
          <a:xfrm>
            <a:off x="2898322" y="5049742"/>
            <a:ext cx="3318660" cy="104081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343313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A2F3A-1F40-AF7B-4C56-BD882BEB5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C1374A-B847-230A-916C-5B3FE75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68" y="797801"/>
            <a:ext cx="7010889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إنتاجه؟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07A3A6-4E74-3915-4DB1-3C806C923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013D3B-F381-AE6D-0622-3B62C825F0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FAFF26-3C1F-6E52-0E6B-2DC85619DE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D7838E-444A-E558-8A72-50BD6F3524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92955B-E397-A77D-8723-71FD5A7BB82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DA211D-3B2F-A8FC-57D4-096D38B0588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09F626-4C5F-8BC1-565F-63ADBFEC49FB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148086-E8C3-9026-1729-C405C7B4C85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4B8BC7-B62D-1E29-9AE4-8B8F2F76C4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981D699-6B6C-14CA-7C9C-F8B2E9C541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75" y="1498209"/>
            <a:ext cx="3371850" cy="517192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123211A-8101-BD96-F144-7BAD635C2CBC}"/>
              </a:ext>
            </a:extLst>
          </p:cNvPr>
          <p:cNvSpPr/>
          <p:nvPr/>
        </p:nvSpPr>
        <p:spPr>
          <a:xfrm>
            <a:off x="2898322" y="5049742"/>
            <a:ext cx="3318660" cy="104081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213733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ACCA3-1AD8-671A-92BC-EA569F6E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E0115-01A7-F4EF-934E-DEF05695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75" y="772819"/>
            <a:ext cx="7217002" cy="680424"/>
          </a:xfrm>
        </p:spPr>
        <p:txBody>
          <a:bodyPr>
            <a:noAutofit/>
          </a:bodyPr>
          <a:lstStyle/>
          <a:p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 ستعبرون  شفهيا عن  آرائكم  حول  أشخاص من اختياركم و عما أعجبكم في سيرهم.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7F85E7-566B-3FE6-1D64-CFF09F905B44}"/>
              </a:ext>
            </a:extLst>
          </p:cNvPr>
          <p:cNvSpPr/>
          <p:nvPr/>
        </p:nvSpPr>
        <p:spPr>
          <a:xfrm>
            <a:off x="1061101" y="3014979"/>
            <a:ext cx="6839856" cy="1587863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سَأُعَبِّرُ عَنْ رَأْيي حَوْلَ شَخْصٍ مِنِ ٱخْتِياري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وَعَمّا أَعْجَبَني في سيرَتِهِ.</a:t>
            </a: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047637-C56F-9D46-F6CD-D3C4F300E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E82D63-47BD-49D2-8BFA-471F0DC3BF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12D36F-CEF9-1BA0-6DEC-4811027ABD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18EBFD-69B5-7F7B-104F-A078F0D23E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12AAFC-6512-2AD0-9882-15E8846AC0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1F4C20-93AE-1DF8-7EFA-4657BC9B8C1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8D73E-6C2D-8B13-8C84-D6B840CA874E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27F67-C0F7-59E0-7747-FEA853EF291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3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0084902-939B-D6E7-9846-2BED248A28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333127183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2DAC-24B9-84B4-5719-BBC8ECEE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D6402-A406-2130-4C41-590FB791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2" y="750504"/>
            <a:ext cx="7149552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للتعبير عن آرائكم مستعملين الأساليب التي تعلمتموها في حصة الأساليب الماضية.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EC4634-CC71-F0B5-DC18-67BCE111C1BF}"/>
              </a:ext>
            </a:extLst>
          </p:cNvPr>
          <p:cNvSpPr/>
          <p:nvPr/>
        </p:nvSpPr>
        <p:spPr>
          <a:xfrm>
            <a:off x="1047751" y="4878251"/>
            <a:ext cx="6999513" cy="1412240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8" name="Image 17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6DC18CC9-3244-4B20-B5EF-C67BE90F2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r="-7543"/>
          <a:stretch>
            <a:fillRect/>
          </a:stretch>
        </p:blipFill>
        <p:spPr>
          <a:xfrm>
            <a:off x="401712" y="1484313"/>
            <a:ext cx="720000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2CCDEA-D025-5504-3195-15EF444F4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90E5A5-7405-B37E-5BFE-A74D5DB255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001BA0-CDD3-6066-85B4-A3D995F46B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400EC4B-2F02-7C75-25FA-4E6B60CF12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ED86E2-F144-9F04-0808-CA8AFBBC335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A01FC0-6C5B-ECC9-1CF3-3315F8A5141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F12E23-01C6-CC6B-519D-05FAD06F25E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4EBC8C-DA89-1ED2-E239-64531597745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05DDA8-74D7-71E7-FDD5-722CAD943C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1522603-D4F5-A391-5F1C-1028611C82F7}"/>
              </a:ext>
            </a:extLst>
          </p:cNvPr>
          <p:cNvSpPr/>
          <p:nvPr/>
        </p:nvSpPr>
        <p:spPr>
          <a:xfrm>
            <a:off x="1457215" y="2862579"/>
            <a:ext cx="5803536" cy="1587863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أَسْتَعِدُّ لِلتَّعْبيرِ عَنْ رَأْيي حَوْلَ شَخْصٍ مِنِ</a:t>
            </a:r>
          </a:p>
          <a:p>
            <a:pPr algn="ct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ٱخْتِياري</a:t>
            </a:r>
            <a:r>
              <a:rPr lang="ar-S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وَعَمّا أَعْجَبَني في سيرَتِهِ.</a:t>
            </a:r>
            <a:endParaRPr lang="fr-FR" sz="4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17370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D0417-2350-E559-2F82-9C5BC49F4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233230-5DA1-4D54-1234-72C2E5B2B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08" y="797341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يقدم  رأيه حول الشخص الذي اختاره.  الفائز من تحدث باسترسال وبلغة سليمة.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8A772C0-BF82-661A-F888-9F215EC88B53}"/>
              </a:ext>
            </a:extLst>
          </p:cNvPr>
          <p:cNvSpPr/>
          <p:nvPr/>
        </p:nvSpPr>
        <p:spPr>
          <a:xfrm>
            <a:off x="1234084" y="4943565"/>
            <a:ext cx="6316602" cy="1412240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E2782288-4442-5C12-3018-1CC42BEC96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713496"/>
            <a:ext cx="792000" cy="792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C3EEFD-7879-0CFE-84EB-182A2094A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071AB4-16BB-F0A2-46B6-A388B8F079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EA4DE87-DA67-74B3-EDFE-73B57EB6A2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60A1C8-ACEB-6AC2-D131-42DF4245547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B23E94-B5D7-A7C1-35D0-14F5E2210D5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6B8F97-56F9-00C6-4572-520364C8909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C4C67C-AC31-4EFB-EE1C-6CD6FC3D50C6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FE2D14-E22E-6F06-4E60-45CC40F9309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418729B-61FA-9D8D-15FF-24560DECB423}"/>
              </a:ext>
            </a:extLst>
          </p:cNvPr>
          <p:cNvSpPr/>
          <p:nvPr/>
        </p:nvSpPr>
        <p:spPr>
          <a:xfrm>
            <a:off x="1234084" y="2710179"/>
            <a:ext cx="6453776" cy="1587863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أُعَبِّرُ عَنْ رَأْيي حَوْلَ شَخْصٍ مِنِ ٱخْتِياري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وَعَمّا أَعْجَبَني في سيرَتِهِ.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737897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C1C0-F0C3-D271-54D1-D4BDBE7C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4F8FE-3046-4FDF-F77C-FA04945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48" y="781472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هم..........................................................................</a:t>
            </a: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9AD48B3-0B4A-BE7C-AFF5-8A5E444E5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6201C7-6842-AFE2-AE6A-1EA231323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2B29CE-1F20-5482-EDC2-4B59F99C51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64F0242-70C2-F831-DC63-AAC75B05FD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FA9521-0D29-3C1B-44A0-370A27B332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2D5478-7F8A-AB54-E0C9-1A55EFB37AA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4B7EE8-BFE4-FF9C-8E0B-FCACD797A6E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D90111-98D5-98EF-0AE3-91F0383C65EB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C1E96D-8F89-4DB2-F9FC-A4BFCE7259B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3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F9E557-5FA8-A6F2-BF29-88A6D3053D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B62BB46-2723-165C-A7FD-5413E3632B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93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02" y="939382"/>
            <a:ext cx="670101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4BB62C2-0AA9-48E8-8FEB-2FD1D03FC1C6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Arial" panose="020B0604020202020204" pitchFamily="34" charset="0"/>
              <a:buChar char="•"/>
            </a:pPr>
            <a:r>
              <a:rPr lang="tzm-Arab-MA" sz="2800" b="1" dirty="0">
                <a:cs typeface="Microsoft Uighur" panose="02000000000000000000" pitchFamily="2" charset="-78"/>
              </a:rPr>
              <a:t>أستعد للفهم؛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tzm-Arab-MA" sz="2800" b="1" dirty="0">
                <a:cs typeface="Microsoft Uighur" panose="02000000000000000000" pitchFamily="2" charset="-78"/>
              </a:rPr>
              <a:t>أقرأ </a:t>
            </a:r>
            <a:r>
              <a:rPr lang="ar-MA" sz="2800" b="1" dirty="0">
                <a:cs typeface="Microsoft Uighur" panose="02000000000000000000" pitchFamily="2" charset="-78"/>
              </a:rPr>
              <a:t>القصيدة</a:t>
            </a:r>
            <a:r>
              <a:rPr lang="tzm-Arab-MA" sz="2800" b="1" dirty="0">
                <a:cs typeface="Microsoft Uighur" panose="02000000000000000000" pitchFamily="2" charset="-78"/>
              </a:rPr>
              <a:t> بطلاقة و</a:t>
            </a:r>
            <a:r>
              <a:rPr lang="ar-MA" sz="2800" b="1" dirty="0">
                <a:cs typeface="Microsoft Uighur" panose="02000000000000000000" pitchFamily="2" charset="-78"/>
              </a:rPr>
              <a:t>أ</a:t>
            </a:r>
            <a:r>
              <a:rPr lang="tzm-Arab-MA" sz="2800" b="1" dirty="0">
                <a:cs typeface="Microsoft Uighur" panose="02000000000000000000" pitchFamily="2" charset="-78"/>
              </a:rPr>
              <a:t>فهمه</a:t>
            </a:r>
            <a:r>
              <a:rPr lang="ar-MA" sz="2800" b="1" dirty="0">
                <a:cs typeface="Microsoft Uighur" panose="02000000000000000000" pitchFamily="2" charset="-78"/>
              </a:rPr>
              <a:t>ا</a:t>
            </a:r>
            <a:r>
              <a:rPr lang="tzm-Arab-MA" sz="2800" b="1" dirty="0">
                <a:cs typeface="Microsoft Uighur" panose="02000000000000000000" pitchFamily="2" charset="-78"/>
              </a:rPr>
              <a:t> فهما عاما</a:t>
            </a:r>
            <a:r>
              <a:rPr lang="ar-MA" sz="2800" b="1" dirty="0">
                <a:cs typeface="Microsoft Uighur" panose="02000000000000000000" pitchFamily="2" charset="-78"/>
              </a:rPr>
              <a:t>.</a:t>
            </a:r>
            <a:endParaRPr lang="tzm-Arab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4905852" y="1777877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رقصة العلم( ح1).</a:t>
            </a:r>
            <a:endParaRPr lang="fr-MA" sz="3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259" y="1074200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6629" y="176804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05" y="789637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سندرس قصيدة  بعنوان « رقصةُالعلم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سنبدأ بنشاط أستعد لفهم النص.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88E9D2-E0D0-B95A-82F8-28DA9393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3C9E7B-DFA1-F61C-C4E1-43CFE1B17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7CC480-C975-3E10-D5F6-362EE74D6A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B9CC8F-CFE7-C1F7-EF1B-E3F816316E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712DE1-D964-F4C7-73D2-D286190F48B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4A0838-B903-163B-0B78-132C8BFFAC2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2F6814-2FCC-3756-1F2E-FFC5336511E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49A57D-2E48-F54A-ADC3-37A2B4DD507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7E6715E4-4DF9-8E36-66B3-95F3AE7B86BE}"/>
              </a:ext>
            </a:extLst>
          </p:cNvPr>
          <p:cNvSpPr txBox="1"/>
          <p:nvPr/>
        </p:nvSpPr>
        <p:spPr>
          <a:xfrm>
            <a:off x="1539974" y="2962396"/>
            <a:ext cx="5645332" cy="132797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7200" b="1" dirty="0">
                <a:solidFill>
                  <a:srgbClr val="424D7B"/>
                </a:solidFill>
                <a:sym typeface="Sakkal Majalla"/>
              </a:rPr>
              <a:t>أَسْتَعِدُّ لِفَهْمِ ٱلْقَصيدَةِ.</a:t>
            </a:r>
          </a:p>
        </p:txBody>
      </p:sp>
      <p:pic>
        <p:nvPicPr>
          <p:cNvPr id="6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5F6E6D-1895-9C60-F0DE-B70521C84A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312706763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212A7-1856-C90C-485D-3519C6A9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D2829-9DAD-99E8-7A7F-74E69E83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48" y="789635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مفردات ستساعدكم  على فهم القصيدة.  من يقرأ ؟ 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F875384E-7607-AE9C-E328-CA4E1C3003E6}"/>
              </a:ext>
            </a:extLst>
          </p:cNvPr>
          <p:cNvSpPr txBox="1"/>
          <p:nvPr/>
        </p:nvSpPr>
        <p:spPr>
          <a:xfrm>
            <a:off x="5058111" y="4322399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424D7B"/>
                </a:solidFill>
                <a:sym typeface="Sakkal Majalla"/>
              </a:rPr>
              <a:t>اَلْهِمَّةُ</a:t>
            </a:r>
            <a:endParaRPr sz="4000" b="1" dirty="0">
              <a:solidFill>
                <a:srgbClr val="424D7B"/>
              </a:solidFill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A44B5446-D938-10E0-A659-249505D8E25E}"/>
              </a:ext>
            </a:extLst>
          </p:cNvPr>
          <p:cNvSpPr txBox="1"/>
          <p:nvPr/>
        </p:nvSpPr>
        <p:spPr>
          <a:xfrm>
            <a:off x="1420383" y="2749244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اَلْمَجْدُ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BD6AD1D9-0CB4-52A1-0B28-5812EF3EB70C}"/>
              </a:ext>
            </a:extLst>
          </p:cNvPr>
          <p:cNvSpPr txBox="1"/>
          <p:nvPr/>
        </p:nvSpPr>
        <p:spPr>
          <a:xfrm>
            <a:off x="1420383" y="4322399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424D7B"/>
                </a:solidFill>
                <a:sym typeface="Sakkal Majalla"/>
              </a:rPr>
              <a:t>اَلْعِظَمُ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8CE4AF16-0FC0-34DA-AD30-744F5B31AB16}"/>
              </a:ext>
            </a:extLst>
          </p:cNvPr>
          <p:cNvSpPr txBox="1"/>
          <p:nvPr/>
        </p:nvSpPr>
        <p:spPr>
          <a:xfrm>
            <a:off x="5058111" y="2749244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اَلدَّهْرُ  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A2DD8A-4ABE-5354-B2F9-42044243DA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B48142-9474-3A73-8B13-3512D9AED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27C2B6-E06D-60AE-F430-822E946E12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BEBFF11-3E02-9309-9B1C-860C7118B3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2305C2-E5DB-AF61-38B0-7DD150DE6AC0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1B5A3B-67EB-F9BB-C684-B5116C5E011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A5C8F7-AC3B-3DBF-2403-59D3707DD14B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FD98A5-1D86-87D9-C7C0-A1B3E46E67A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556A77-D4DA-67EF-843D-B2DE333B14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09113506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08A44-980E-6EB7-9033-B991449F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8C0B7-D3BE-5701-8533-85EB33EF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8" y="780984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المجد»؟ ثم من يحاول تركيبها في جلمة مفيدة؟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22E97B-A311-7FF1-630F-40407F38BE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A0F59E-8024-1B66-7D3C-87F7A87FF1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2A196D2A-8572-8404-C3A0-FCC8BB6B77AC}"/>
              </a:ext>
            </a:extLst>
          </p:cNvPr>
          <p:cNvSpPr txBox="1"/>
          <p:nvPr/>
        </p:nvSpPr>
        <p:spPr>
          <a:xfrm>
            <a:off x="1154943" y="3422879"/>
            <a:ext cx="3640314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424D7B"/>
                </a:solidFill>
              </a:rPr>
              <a:t>اَلرِّفْعَةُ وَٱلشَّرَفُ وَٱلْعِزَّةُ.</a:t>
            </a: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0C4B4AF2-7084-CD8E-7C39-11AC19C95051}"/>
              </a:ext>
            </a:extLst>
          </p:cNvPr>
          <p:cNvSpPr txBox="1"/>
          <p:nvPr/>
        </p:nvSpPr>
        <p:spPr>
          <a:xfrm>
            <a:off x="6272479" y="3429000"/>
            <a:ext cx="1628478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C00000"/>
                </a:solidFill>
                <a:sym typeface="Sakkal Majalla"/>
              </a:rPr>
              <a:t>اَلْمَجْدُ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  </a:t>
            </a:r>
            <a:endParaRPr b="1" dirty="0">
              <a:solidFill>
                <a:srgbClr val="424D7C"/>
              </a:solidFill>
              <a:sym typeface="Calibri"/>
            </a:endParaRPr>
          </a:p>
        </p:txBody>
      </p:sp>
      <p:pic>
        <p:nvPicPr>
          <p:cNvPr id="24" name="Image 2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A7EEA70-5280-3163-DF99-26A0D753E2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172817" y="3570199"/>
            <a:ext cx="925916" cy="789529"/>
          </a:xfrm>
          <a:prstGeom prst="round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38511B-9D51-EDBB-389E-B8EE27206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392321-A0E6-BA90-7C32-FAB06A6C1F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55DEF8C-B88F-CD98-1478-23D456DE6F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3A66FF-08CB-9873-C587-0636CCACE051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BE36AF-4024-8733-4425-F0DD819028E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DBEE6D-FF59-1C43-30C3-2A0E8F88B4A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CE2A54-8A23-CBDD-6924-92B738826CA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0456636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7A91555-B438-D33B-CC13-6782496F4F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154048" cy="547687"/>
          </a:xfrm>
          <a:prstGeom prst="roundRect">
            <a:avLst/>
          </a:prstGeom>
        </p:spPr>
        <p:txBody>
          <a:bodyPr/>
          <a:lstStyle/>
          <a:p>
            <a:r>
              <a:rPr lang="ar-MA" b="1" dirty="0"/>
              <a:t>المرور بين الصفوف للمساعدة و تصحيح الإنجازات.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عمل في ثنائيات.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2E92E-1A97-00AD-BD78-F2EBB86CE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541B9F-4A4C-9316-7A2E-AF46CBB3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81" y="789637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« الهمة»؟ ثم من يحاول تركيبها في جلمة مفيدة؟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79CD0C-A0AE-9ED7-CBB3-A2707CEEC5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6336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4293FB-11F3-D0DC-AE15-BAA2E8F4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0EFD0B-4FAB-AEDA-9B5D-EAB07BB2C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8DF5BF-F6D8-F6E8-DA4B-00E84BAAF5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443A30-EC82-26D5-1287-CF25E34384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2CF8BA-1C43-A832-3AC1-AE629CAA14FA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09382A-65F0-1E5F-2C50-B0AF3388812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865795-B67B-9DCE-C76F-CC27366ABC5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51CAB8-EE1E-7D71-E86B-CC213F41B46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1E795F00-4BA8-45DE-8F82-2B767E4981A1}"/>
              </a:ext>
            </a:extLst>
          </p:cNvPr>
          <p:cNvSpPr txBox="1"/>
          <p:nvPr/>
        </p:nvSpPr>
        <p:spPr>
          <a:xfrm>
            <a:off x="392154" y="3440373"/>
            <a:ext cx="4766415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b="1" dirty="0">
                <a:solidFill>
                  <a:srgbClr val="424D7B"/>
                </a:solidFill>
                <a:sym typeface="Sakkal Majalla"/>
              </a:rPr>
              <a:t>اَلْعَزْمُ ٱلْقَوِيُّ عَلى فِعْلِ شَيْءٍ.</a:t>
            </a: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8F26EEAE-CAE8-69A8-BFCB-F14A5CC5C726}"/>
              </a:ext>
            </a:extLst>
          </p:cNvPr>
          <p:cNvSpPr txBox="1"/>
          <p:nvPr/>
        </p:nvSpPr>
        <p:spPr>
          <a:xfrm>
            <a:off x="6368639" y="3440373"/>
            <a:ext cx="1785259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اَلْهِمَّةُ </a:t>
            </a:r>
            <a:endParaRPr lang="ar-MA" sz="4800" dirty="0">
              <a:sym typeface="Calibri"/>
            </a:endParaRP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2D3E788-FE9B-3F80-E735-DE6290AE486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172817" y="3570199"/>
            <a:ext cx="925916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38043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E3BEC-01E7-124A-9BBB-37ADC9CC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A260E-A9AA-2450-BFF1-5FDAD655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90" y="789637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مرادفات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الدهر» ؟ ثم من يحاول تركيبها في جلمة مفيدة؟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BBA964-0F6F-CDC2-E8EC-1847ECB824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E2B706-D7B4-716C-7159-937A98A65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2C5A84-0F09-80F7-34D0-3CE4DBE3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AE93B93-628E-2262-0BC9-E7036695FC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C61076-1093-B0B4-1351-8D26F5E456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C2B487-1D82-3307-6B91-9DB1E90C721D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308F4B-CAAA-9FAF-821D-160DD0ADDAF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38CBB3-CF12-9201-44DE-9E092043EC1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A7F0FC-23C2-F30B-E675-B6646BE8888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E3EA77F1-0A22-A5E6-1E22-133DF3FAD172}"/>
              </a:ext>
            </a:extLst>
          </p:cNvPr>
          <p:cNvSpPr txBox="1"/>
          <p:nvPr/>
        </p:nvSpPr>
        <p:spPr>
          <a:xfrm>
            <a:off x="1138823" y="3384594"/>
            <a:ext cx="3640314" cy="1021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sz="5400" b="1" dirty="0">
                <a:solidFill>
                  <a:srgbClr val="424D7B"/>
                </a:solidFill>
                <a:sym typeface="Sakkal Majalla"/>
              </a:rPr>
              <a:t>اَلزَّمَنُ / اَلتّاريخُ. 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F8CE9C0A-B57B-752A-F2F8-474E26AB3987}"/>
              </a:ext>
            </a:extLst>
          </p:cNvPr>
          <p:cNvSpPr txBox="1"/>
          <p:nvPr/>
        </p:nvSpPr>
        <p:spPr>
          <a:xfrm>
            <a:off x="6376699" y="3338217"/>
            <a:ext cx="1628478" cy="10215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5400" dirty="0">
                <a:sym typeface="Sakkal Majalla"/>
              </a:rPr>
              <a:t>اَلدَّهْرُ</a:t>
            </a:r>
            <a:endParaRPr lang="ar-MA" sz="5400" dirty="0">
              <a:sym typeface="Calibri"/>
            </a:endParaRP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B21F578-7E9B-C7D0-7FAE-C5F0089D1E4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172817" y="3570199"/>
            <a:ext cx="925916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321309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451EA-7A29-AB04-3B11-F5E19C47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0BC13-87EE-D64A-9010-16055597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63" y="789637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مرادفات  كلمة « العظم» ؟ ثم من يحاول تركيبها في جلمة مفيدة؟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3C136A9-CDFB-9CDA-CB94-E03FE908C3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068451-5187-D1E4-B502-8364EF311D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C88FBC-9E73-4476-591E-55DD99894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0E8C4B-3856-9358-F4A9-E9DA1EDB54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0E7DA6-79C0-C169-01A8-DE51698514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3156A8-09E6-4BC2-A6D2-8649FDAAF364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778118-80D8-A3DB-9941-BF49FE40B87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C3E665-F558-B286-C69E-6AA5122672D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D174EB-D3F3-4953-2810-436EFB68CE3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F76F7B16-B5AA-CC48-9963-89799F669991}"/>
              </a:ext>
            </a:extLst>
          </p:cNvPr>
          <p:cNvSpPr txBox="1"/>
          <p:nvPr/>
        </p:nvSpPr>
        <p:spPr>
          <a:xfrm>
            <a:off x="640080" y="3508477"/>
            <a:ext cx="4137413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b="1" dirty="0">
                <a:solidFill>
                  <a:srgbClr val="424D7B"/>
                </a:solidFill>
                <a:sym typeface="Sakkal Majalla"/>
              </a:rPr>
              <a:t>اَلْكِبَرُ / اَلْعُلُوُّ /اَلضَّخامَةُ.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018F9A81-BF65-2F94-3B9F-487DC8539576}"/>
              </a:ext>
            </a:extLst>
          </p:cNvPr>
          <p:cNvSpPr txBox="1"/>
          <p:nvPr/>
        </p:nvSpPr>
        <p:spPr>
          <a:xfrm>
            <a:off x="6378025" y="3513278"/>
            <a:ext cx="1628478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اَلْعِظَمُ</a:t>
            </a:r>
            <a:endParaRPr lang="ar-MA" sz="4800" dirty="0">
              <a:sym typeface="Calibri"/>
            </a:endParaRP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028A264-907F-CAF6-D9E7-FD1F1CD8D0D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172817" y="3570199"/>
            <a:ext cx="925916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24106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E45D2-BACE-532B-399A-7EEAB0BC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58F9D0-193D-F4FB-D00A-8305FE49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6" y="797801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كلمة ويقدم معناها؟ 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F210A6-A00A-CD61-9081-C114690937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828000" cy="82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7AE82A-0AF3-6F00-C4B8-E0F069C65B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C070D3-00D6-3F34-9416-EB72A1F48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AB2E06-8B2B-F146-8333-DE326B6028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21FF33-A349-68E0-02E7-709779F0FE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331BA3-D1E3-B4FF-CAC1-463828C0F661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2E442-C088-F9BF-44BF-4B505AB3509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B66254-E5C1-318C-39F2-E797FCBA3DC2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B22B5E-A3BA-2B66-1EFA-223982C5321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46CE7083-DE59-AC5C-A136-490A38A2F000}"/>
              </a:ext>
            </a:extLst>
          </p:cNvPr>
          <p:cNvSpPr txBox="1"/>
          <p:nvPr/>
        </p:nvSpPr>
        <p:spPr>
          <a:xfrm>
            <a:off x="5058111" y="4322399"/>
            <a:ext cx="2700000" cy="851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400" b="1" dirty="0">
                <a:solidFill>
                  <a:srgbClr val="424D7B"/>
                </a:solidFill>
                <a:sym typeface="Sakkal Majalla"/>
              </a:rPr>
              <a:t>اَلْهِمَّةُ</a:t>
            </a:r>
            <a:endParaRPr sz="4400" b="1" dirty="0">
              <a:solidFill>
                <a:srgbClr val="424D7B"/>
              </a:solidFill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FF7BF051-3AB6-96E1-A9E2-05EC7DADA0E8}"/>
              </a:ext>
            </a:extLst>
          </p:cNvPr>
          <p:cNvSpPr txBox="1"/>
          <p:nvPr/>
        </p:nvSpPr>
        <p:spPr>
          <a:xfrm>
            <a:off x="1420383" y="2749244"/>
            <a:ext cx="2700000" cy="851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اَلْمَجْدُ</a:t>
            </a:r>
          </a:p>
        </p:txBody>
      </p:sp>
      <p:sp>
        <p:nvSpPr>
          <p:cNvPr id="16" name="Google Shape;452;p158">
            <a:extLst>
              <a:ext uri="{FF2B5EF4-FFF2-40B4-BE49-F238E27FC236}">
                <a16:creationId xmlns:a16="http://schemas.microsoft.com/office/drawing/2014/main" id="{8DFEAAF7-65DD-F153-E022-BBA3C5D39F5F}"/>
              </a:ext>
            </a:extLst>
          </p:cNvPr>
          <p:cNvSpPr txBox="1"/>
          <p:nvPr/>
        </p:nvSpPr>
        <p:spPr>
          <a:xfrm>
            <a:off x="1420383" y="4322399"/>
            <a:ext cx="2700000" cy="851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400" b="1" dirty="0">
                <a:solidFill>
                  <a:srgbClr val="424D7B"/>
                </a:solidFill>
                <a:sym typeface="Sakkal Majalla"/>
              </a:rPr>
              <a:t>اَلْعِظَمُ</a:t>
            </a: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id="{09F42AB4-90F6-F110-1C88-4851C8845930}"/>
              </a:ext>
            </a:extLst>
          </p:cNvPr>
          <p:cNvSpPr txBox="1"/>
          <p:nvPr/>
        </p:nvSpPr>
        <p:spPr>
          <a:xfrm>
            <a:off x="5058111" y="2749244"/>
            <a:ext cx="2700000" cy="851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اَلدَّهْرُ  </a:t>
            </a:r>
            <a:endParaRPr sz="44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39499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79C83-5E80-E4BA-E4CF-5F2A1300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E49B1-F7CA-5A3D-8E56-FFFCB3A3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57" y="821805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بشكل ثنائي  بناء توقع حول مضمون النص من خلال العنوان والصورة المرفقة به.</a:t>
            </a:r>
            <a:endParaRPr lang="ar-A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25EC056-F3C4-7714-FDC1-1EA09EB309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6" r="-4636"/>
          <a:stretch>
            <a:fillRect/>
          </a:stretch>
        </p:blipFill>
        <p:spPr>
          <a:xfrm>
            <a:off x="611999" y="2344002"/>
            <a:ext cx="3663439" cy="3663439"/>
          </a:xfrm>
        </p:spPr>
      </p:pic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556D2565-8AD4-E679-8E20-0D8789D3D3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12771" y="3657702"/>
            <a:ext cx="3096079" cy="579562"/>
          </a:xfrm>
          <a:prstGeom prst="roundRect">
            <a:avLst/>
          </a:prstGeom>
          <a:noFill/>
          <a:ln>
            <a:noFill/>
          </a:ln>
        </p:spPr>
        <p:txBody>
          <a:bodyPr/>
          <a:lstStyle/>
          <a:p>
            <a:r>
              <a:rPr lang="ar-MA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رَقْصَةُ ٱلْعَلَمِ</a:t>
            </a:r>
            <a:endParaRPr lang="fr-MA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B05D13-F60B-33B5-8F0E-08FD60B947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CF66D0-7BA8-309F-A055-BC6A711E8D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EAA794-EDE2-9C0C-ED55-744039F58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808B39-BC5E-155D-96D3-AEA797C439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B87FCA-2703-6537-DB7F-C3036253BEC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7230E4-5B5A-6FB1-81E5-933ED342483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4A4F15-F5C0-D110-479F-DDFB5265160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802E3-FCCB-F873-30E1-48E91CDD843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BD58C-433A-FFE1-75F7-AEA6E695D94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41433996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09833-31A8-CBDE-615E-C379EFA1D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D6A7D-F0EA-A52D-2556-736457C2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05" y="796821"/>
            <a:ext cx="7159695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التوقع؟  ما الذي جعلكما تتوقعان ذلك؟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531C17-400C-817A-E69C-D8E12C7915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BA68CC71-173E-3B56-76FF-D8ED582C598D}"/>
              </a:ext>
            </a:extLst>
          </p:cNvPr>
          <p:cNvSpPr/>
          <p:nvPr/>
        </p:nvSpPr>
        <p:spPr>
          <a:xfrm>
            <a:off x="176911" y="4714801"/>
            <a:ext cx="8297719" cy="1445226"/>
          </a:xfrm>
          <a:prstGeom prst="wedgeRoundRectCallout">
            <a:avLst>
              <a:gd name="adj1" fmla="val -12457"/>
              <a:gd name="adj2" fmla="val -49257"/>
              <a:gd name="adj3" fmla="val 16667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Low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Low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7E7E59-14B2-AFCF-AA0B-47A97099F4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9E6F22-5646-BEFC-E599-E6457192A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41C37E-2DB1-2358-21D5-D161A03596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532807-5DD5-35DE-FBBD-00D70FEAE2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3DB1FF-7EFC-14E6-AEBC-6233AEDD8206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1C032-AB3A-9598-3D5B-6EE2BCD2320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A1993-E5BD-FDB9-11DE-D8B35C92C70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A14BA-F4C2-1366-91EF-55D7D61DAE2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E96D5E9E-0B9A-CC16-2D6E-FA4457FE4AB5}"/>
              </a:ext>
            </a:extLst>
          </p:cNvPr>
          <p:cNvSpPr txBox="1"/>
          <p:nvPr/>
        </p:nvSpPr>
        <p:spPr>
          <a:xfrm>
            <a:off x="821519" y="3286760"/>
            <a:ext cx="7500961" cy="109004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أَعْتَقِدُ أَنَّ ٱلنَّصَّ سَيَتَحَدَّثُ عَنْ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</a:t>
            </a: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396934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A238-A82A-2E87-0598-E02381180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4081-AF34-7570-6C31-8CF72D39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77" y="804984"/>
            <a:ext cx="7083188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 ـــ. اقرؤوا النص قراءة هامسة للتحقق من توقعاتكم. 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8ED32B-3D58-D7DF-51DE-8635723235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A6F888-D9DA-C6DC-7744-B743F55FB7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4DE7B8-A008-4F51-B236-4C988D7BF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8C3D80-63B1-62A5-EA17-DF0DC96804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04D1D8-DA87-09C7-84A4-FF159E0530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F34325-3E25-9CA9-3742-C430D828437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E9E135-7B93-EC40-539D-1C0624DBE14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BA3F3E-CEC4-FD03-6A75-EE6AD1A82C6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8C1563-BC98-568B-0D70-AB46169DE4E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646DB8-A8AB-8F27-C53B-184757652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24" y="1520031"/>
            <a:ext cx="3333651" cy="5113337"/>
          </a:xfrm>
          <a:prstGeom prst="rect">
            <a:avLst/>
          </a:prstGeom>
        </p:spPr>
      </p:pic>
      <p:pic>
        <p:nvPicPr>
          <p:cNvPr id="5" name="Image 4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82856450-05C4-8FFF-AB9D-25C48C5652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0" y="1416984"/>
            <a:ext cx="739018" cy="85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5105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5E09-F5DA-0B49-9775-BB9C951F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0F323-10F7-A8B6-CF34-FB6E1DF2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43" y="805966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توقعه؟ ثم يوضح لزملائه كيف تمكن من التحقق منه. 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63B9248-AAE7-956E-FF13-18825AF24B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8170" y="3550243"/>
            <a:ext cx="3739243" cy="793157"/>
          </a:xfrm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أَتَحَقَّقُ مِنْ تَوقُّعي.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42598D-8DCB-5C33-FB1E-F7B960BE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F54454-B7AE-3024-4AC8-3B2171A2B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E4828E-C029-C3F5-8EEC-8C2B9AE48F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97EC70-794E-3CEB-D1C0-796BC3F09F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9496E5-5672-48EF-F7F8-DC66193C489E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72B48-EA64-9CCB-9421-6EFB147BFF4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FD9AFF-E9AC-2F2F-7E19-FDC550275DF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29C4D0-DFF6-07EC-6328-D6002222D8C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10">
            <a:extLst>
              <a:ext uri="{FF2B5EF4-FFF2-40B4-BE49-F238E27FC236}">
                <a16:creationId xmlns:a16="http://schemas.microsoft.com/office/drawing/2014/main" id="{07179D7E-C41E-9249-A5E4-B0BA571D7B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221" y="2547030"/>
            <a:ext cx="2879725" cy="2879725"/>
          </a:xfrm>
        </p:spPr>
      </p:pic>
      <p:pic>
        <p:nvPicPr>
          <p:cNvPr id="22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12FAA0-94F7-4C97-7A1F-3103898396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136" y="713710"/>
            <a:ext cx="792000" cy="791999"/>
          </a:xfrm>
        </p:spPr>
      </p:pic>
    </p:spTree>
    <p:extLst>
      <p:ext uri="{BB962C8B-B14F-4D97-AF65-F5344CB8AC3E}">
        <p14:creationId xmlns:p14="http://schemas.microsoft.com/office/powerpoint/2010/main" val="246768598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9B7F5-A5B7-BD77-D1EB-E31EE0B80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6DBFF-E764-935D-815C-1244CB52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57" y="797312"/>
            <a:ext cx="691220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قراءة النص. نتذكر أولا بعض توجيهات القراءة التعبيرية. من يقرؤها؟</a:t>
            </a: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79EA59F-5AB9-CF1A-8BB8-930134F519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6672" y="703664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6407BAA-A986-0063-9B75-4FB8A96B9E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2990F1-5335-67F4-C6A1-D159FEEF9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990E89-A1F7-C7CD-F6CD-2CE29FDCBA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5FEE2F-8F08-5449-E528-71B04DE498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CB8866-7DC8-C38B-FFBA-7142A097554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95569-DBB5-36BD-9544-144330F92DF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55A9E6-BB85-AD36-7980-518BD7CAD13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B8413B-6473-C090-B993-8FECD9DBC67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04415BE-F752-3F9B-5599-A707DD0DA816}"/>
              </a:ext>
            </a:extLst>
          </p:cNvPr>
          <p:cNvGrpSpPr/>
          <p:nvPr/>
        </p:nvGrpSpPr>
        <p:grpSpPr>
          <a:xfrm>
            <a:off x="547125" y="2414295"/>
            <a:ext cx="7214797" cy="504000"/>
            <a:chOff x="386255" y="3117040"/>
            <a:chExt cx="6978118" cy="623919"/>
          </a:xfrm>
        </p:grpSpPr>
        <p:sp>
          <p:nvSpPr>
            <p:cNvPr id="5" name="Titre 7">
              <a:extLst>
                <a:ext uri="{FF2B5EF4-FFF2-40B4-BE49-F238E27FC236}">
                  <a16:creationId xmlns:a16="http://schemas.microsoft.com/office/drawing/2014/main" id="{10E39B02-C520-7D2C-4453-8144DE279766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أَضَعُ أُصْبُعي تَحْتَ كُلِّ كَلِمَةٍ أَقْرَؤُها؛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735BFD2D-A89D-C337-4AD1-71D7E2AF6A8D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C44A3E0-DC62-7EB4-A484-5C31363E806A}"/>
              </a:ext>
            </a:extLst>
          </p:cNvPr>
          <p:cNvGrpSpPr/>
          <p:nvPr/>
        </p:nvGrpSpPr>
        <p:grpSpPr>
          <a:xfrm>
            <a:off x="547125" y="3226421"/>
            <a:ext cx="7214797" cy="504000"/>
            <a:chOff x="386255" y="3117039"/>
            <a:chExt cx="6978118" cy="623920"/>
          </a:xfrm>
        </p:grpSpPr>
        <p:sp>
          <p:nvSpPr>
            <p:cNvPr id="15" name="Titre 7">
              <a:extLst>
                <a:ext uri="{FF2B5EF4-FFF2-40B4-BE49-F238E27FC236}">
                  <a16:creationId xmlns:a16="http://schemas.microsoft.com/office/drawing/2014/main" id="{80B0A79E-B4D1-5985-DFB7-9DA6D92CFF70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39"/>
              <a:ext cx="6558455" cy="6239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أَصِلُ قِراءَةَ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ٱلْكَلِماتِ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بَعْضِها بِبَعْضٍ (لا أَنْطِقُ هَمْزَةَ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ٱلْوَصْلِ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في وَسَطِ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ٱلْكَلامِ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) ؛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D8305948-E482-761B-8B38-AB31C52C564D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588B67E-0CD1-ABA1-546E-F277B9FF3FB6}"/>
              </a:ext>
            </a:extLst>
          </p:cNvPr>
          <p:cNvGrpSpPr/>
          <p:nvPr/>
        </p:nvGrpSpPr>
        <p:grpSpPr>
          <a:xfrm>
            <a:off x="547125" y="4038547"/>
            <a:ext cx="7214797" cy="504000"/>
            <a:chOff x="386255" y="3117040"/>
            <a:chExt cx="6978118" cy="623919"/>
          </a:xfrm>
        </p:grpSpPr>
        <p:sp>
          <p:nvSpPr>
            <p:cNvPr id="18" name="Titre 7">
              <a:extLst>
                <a:ext uri="{FF2B5EF4-FFF2-40B4-BE49-F238E27FC236}">
                  <a16:creationId xmlns:a16="http://schemas.microsoft.com/office/drawing/2014/main" id="{65EA6295-B57A-911C-E332-674C71676715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أُبْرِزُ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ٱلْمُدودَ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5DA9F8F-13E6-784D-5107-CF88E0BC03ED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9E2171A-02F6-CB0A-13D8-891BDD80208D}"/>
              </a:ext>
            </a:extLst>
          </p:cNvPr>
          <p:cNvGrpSpPr/>
          <p:nvPr/>
        </p:nvGrpSpPr>
        <p:grpSpPr>
          <a:xfrm>
            <a:off x="547125" y="4850673"/>
            <a:ext cx="7214797" cy="504000"/>
            <a:chOff x="386255" y="3117040"/>
            <a:chExt cx="6978118" cy="623920"/>
          </a:xfrm>
        </p:grpSpPr>
        <p:sp>
          <p:nvSpPr>
            <p:cNvPr id="23" name="Titre 7">
              <a:extLst>
                <a:ext uri="{FF2B5EF4-FFF2-40B4-BE49-F238E27FC236}">
                  <a16:creationId xmlns:a16="http://schemas.microsoft.com/office/drawing/2014/main" id="{60F8CC3C-DFD4-67FB-7BB3-D31430D07398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أَتَقَمَّصُ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ٱلْمَشاعِرَ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ٱلَّتي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تُعَبِّرُ عَنْها كُلُّ عِبارَةٍ لِيَتَّضِحَ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ٱلْمَعْنى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؛ أَحْتَرِمُ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ٱلْإِيقاعَ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28DEEDF-986A-3EEB-E42E-108FBE814F47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028655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D759F-963A-F6BC-C891-D769597D8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B8CF5-E480-3461-5B9A-7FEEF050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21" y="814129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النص. انتبهوا وضعوا أصابعكم تحت كل كلمة أقرؤها.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AFAF70-7F24-7EDD-4C6B-D94A54355E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0FC7F8-9934-083C-5628-2FAD936B0E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99038C-76A1-73EF-1776-69B33112D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E9A10C-2694-BD55-612B-FEED8D16E0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7004B36-D690-5677-8CA7-C7D0E20622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3F5C9D-3E43-4E92-6140-BF7682AE316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9630A-E728-3C71-E933-664D1A62FD5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0D5D9-9209-C3EA-277F-CFC3DD9D0E14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907E74-9D7F-7D77-14CB-42D0A31E9B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E9DF8-4A67-C00C-C9C5-F94FD25270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24" y="1520031"/>
            <a:ext cx="3333651" cy="511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2456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تنظيم حصص الأسبوع</a:t>
            </a:r>
            <a:endParaRPr lang="fr-MA" sz="4000" dirty="0">
              <a:solidFill>
                <a:srgbClr val="424D7B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 ـــ  الحصة</a:t>
            </a: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3.</a:t>
            </a:r>
            <a:endParaRPr lang="ar-S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ـــ الحصة</a:t>
            </a: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الأساليب. 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</a:t>
            </a: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دعم.  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الحصة-3-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اعتيادي.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الحصة -1- 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الحصة-2- .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5ED6F-31B7-EC11-BF1C-6DB8E166F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7CD8F0-8994-42C9-91CB-6C674F8D7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11" y="797313"/>
            <a:ext cx="6873018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مثلي؟</a:t>
            </a:r>
          </a:p>
        </p:txBody>
      </p:sp>
      <p:pic>
        <p:nvPicPr>
          <p:cNvPr id="8" name="Image 7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ACB44862-8138-150F-4E8A-324A2353E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22960" y="1484313"/>
            <a:ext cx="720000" cy="720000"/>
          </a:xfrm>
          <a:prstGeom prst="rect">
            <a:avLst/>
          </a:prstGeom>
        </p:spPr>
      </p:pic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18D054-6DC4-8212-83DD-40ACA69F1C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06D4DE-DBD1-DB95-90EB-62928C852B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9593DC-0990-74FB-9420-F3AA2D0AB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9990A1-002F-F7FA-BDB7-35A963CE96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444E633-9C88-418D-5BB2-D6ACB5A0E1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5238E1-AE82-2056-036F-F77F72B4822E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93DDFB-21EE-EA2C-2C39-72CB107E2FD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843D9C-7E28-5F00-F1AE-85F4AB794436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DB192B-9B42-8669-92DD-35C0A9D12E0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0D2406F-D824-B0B2-48D9-C74224E12472}"/>
              </a:ext>
            </a:extLst>
          </p:cNvPr>
          <p:cNvGrpSpPr/>
          <p:nvPr/>
        </p:nvGrpSpPr>
        <p:grpSpPr>
          <a:xfrm>
            <a:off x="547125" y="2414295"/>
            <a:ext cx="7214797" cy="504000"/>
            <a:chOff x="386255" y="3117040"/>
            <a:chExt cx="6978118" cy="623919"/>
          </a:xfrm>
        </p:grpSpPr>
        <p:sp>
          <p:nvSpPr>
            <p:cNvPr id="5" name="Titre 7">
              <a:extLst>
                <a:ext uri="{FF2B5EF4-FFF2-40B4-BE49-F238E27FC236}">
                  <a16:creationId xmlns:a16="http://schemas.microsoft.com/office/drawing/2014/main" id="{E26B3AC6-6673-9F12-CFCD-3DC4A377EB67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أَضَعُ أُصْبُعي تَحْتَ كُلِّ كَلِمَةٍ أَقْرَؤُها؛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E8C4F29D-E67F-EA1E-7A40-E1975B44AD6D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8FB5EB0-4535-857D-DEAB-F0D275A56ADF}"/>
              </a:ext>
            </a:extLst>
          </p:cNvPr>
          <p:cNvGrpSpPr/>
          <p:nvPr/>
        </p:nvGrpSpPr>
        <p:grpSpPr>
          <a:xfrm>
            <a:off x="547125" y="3226421"/>
            <a:ext cx="7214797" cy="504000"/>
            <a:chOff x="386255" y="3117039"/>
            <a:chExt cx="6978118" cy="623920"/>
          </a:xfrm>
        </p:grpSpPr>
        <p:sp>
          <p:nvSpPr>
            <p:cNvPr id="15" name="Titre 7">
              <a:extLst>
                <a:ext uri="{FF2B5EF4-FFF2-40B4-BE49-F238E27FC236}">
                  <a16:creationId xmlns:a16="http://schemas.microsoft.com/office/drawing/2014/main" id="{4D3E524D-A17D-92B0-8301-76380491333C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39"/>
              <a:ext cx="6558455" cy="6239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أَصِلُ قِراءَةَ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ٱلْكَلِماتِ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بَعْضِها بِبَعْضٍ (لا أَنْطِقُ هَمْزَةَ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ٱلْوَصْلِ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في وَسَطِ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ٱلْكَلامِ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) ؛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1ECCFE75-C7F4-5C6D-F3E9-0BA779A96D9A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AE6B4E2-7174-ED8D-0139-88424C267FC0}"/>
              </a:ext>
            </a:extLst>
          </p:cNvPr>
          <p:cNvGrpSpPr/>
          <p:nvPr/>
        </p:nvGrpSpPr>
        <p:grpSpPr>
          <a:xfrm>
            <a:off x="547125" y="4038547"/>
            <a:ext cx="7214797" cy="504000"/>
            <a:chOff x="386255" y="3117040"/>
            <a:chExt cx="6978118" cy="623919"/>
          </a:xfrm>
        </p:grpSpPr>
        <p:sp>
          <p:nvSpPr>
            <p:cNvPr id="18" name="Titre 7">
              <a:extLst>
                <a:ext uri="{FF2B5EF4-FFF2-40B4-BE49-F238E27FC236}">
                  <a16:creationId xmlns:a16="http://schemas.microsoft.com/office/drawing/2014/main" id="{572B064D-C734-17D8-EE29-969C966E96CE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أُبْرِزُ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ٱلْمُدودَ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05AC8DB2-490A-E19D-077D-31C251012B84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DD9622A-5E69-FB4D-B5A2-8598644887C6}"/>
              </a:ext>
            </a:extLst>
          </p:cNvPr>
          <p:cNvGrpSpPr/>
          <p:nvPr/>
        </p:nvGrpSpPr>
        <p:grpSpPr>
          <a:xfrm>
            <a:off x="547125" y="4850673"/>
            <a:ext cx="7214797" cy="504000"/>
            <a:chOff x="386255" y="3117040"/>
            <a:chExt cx="6978118" cy="623920"/>
          </a:xfrm>
        </p:grpSpPr>
        <p:sp>
          <p:nvSpPr>
            <p:cNvPr id="24" name="Titre 7">
              <a:extLst>
                <a:ext uri="{FF2B5EF4-FFF2-40B4-BE49-F238E27FC236}">
                  <a16:creationId xmlns:a16="http://schemas.microsoft.com/office/drawing/2014/main" id="{23FC7F31-50A3-938B-8CDF-53F933CB3B79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أَتَقَمَّصُ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ٱلْمَشاعِرَ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ٱلَّتي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تُعَبِّرُ عَنْها كُلُّ عِبارَةٍ لِيَتَّضِحَ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ٱلْمَعْنى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؛ أَحْتَرِمُ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ٱلْإِيقاعَ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816A928B-06A3-0CB8-CC13-ABE594EF0AEF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08815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31B6C-C133-E2C4-4E9B-63F152A75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D4A92A-594B-5A1C-69E4-AE29B53DE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805965"/>
            <a:ext cx="7118168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أسئلة  الفهم العام. من يقرأ السؤال ثم يجيب عنه؟ </a:t>
            </a: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(مناقشة الجواب بشكل تفاعلي بين التلاميذ. )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2546F59-2494-F039-3C34-8DA7189590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1DD01A0-E792-50F7-12E2-39754E7DC27E}"/>
              </a:ext>
            </a:extLst>
          </p:cNvPr>
          <p:cNvSpPr/>
          <p:nvPr/>
        </p:nvSpPr>
        <p:spPr>
          <a:xfrm>
            <a:off x="1160109" y="1661413"/>
            <a:ext cx="7607555" cy="159207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ar-AE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21A9DB-56B1-38B0-D358-68FF2CDB1B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DAEE35-4263-2250-0273-AEDD793F4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34330B-05A6-F848-25FA-280E7C81F7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FDE4EEF-9052-7B03-1984-A4E8868EC6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49EE62-C9AE-2060-2CA9-EE2323979E21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79A31D-F9F2-856D-70AD-2906ABE9490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050116-7358-8AEF-30E6-ECDDCE59C994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702FE2-61B9-A307-B6FE-E46A7812CF9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A2C1058F-AE59-0B59-8096-0DD06C0B8844}"/>
              </a:ext>
            </a:extLst>
          </p:cNvPr>
          <p:cNvSpPr txBox="1"/>
          <p:nvPr/>
        </p:nvSpPr>
        <p:spPr>
          <a:xfrm>
            <a:off x="1213189" y="3059493"/>
            <a:ext cx="6742811" cy="109004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كَمْ عَدَدُ أَبْياتِ ٱلْقَصيدَةِ</a:t>
            </a:r>
            <a:r>
              <a:rPr lang="ar-AE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5185394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67DBE-DED3-E08E-AE46-5540CF8F6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C0A91-CA89-CD4D-F002-85CFE76C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09" y="789636"/>
            <a:ext cx="6873018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التالي  ثم يجيب عنه؟ 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(مناقشة الجواب بشكل تفاعلي بين التلاميذ.  )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91B9D0-993E-AF95-EA10-5F0A67D472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9A417D-162D-27AF-8C9B-82F362E38E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D14BCE7-4104-D7E2-2954-D45740BF0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C8F0C5-9BA5-7D6F-2DB2-14C4069FA0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D31888-2535-85A0-E7C3-376CA2E9A4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56503F-7DD3-A951-2DCC-A1510511AB1D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CB68C0-E1BC-0175-A5B0-1204F3CB107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BCD905-0D5E-9E24-5A51-F26133859EA9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17C523-07B7-215B-53DD-8C35CE6A0FD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11421D3C-A287-EE1A-B5F0-CFDD00778671}"/>
              </a:ext>
            </a:extLst>
          </p:cNvPr>
          <p:cNvSpPr txBox="1"/>
          <p:nvPr/>
        </p:nvSpPr>
        <p:spPr>
          <a:xfrm>
            <a:off x="827215" y="2836878"/>
            <a:ext cx="7331265" cy="207797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ٱلْبَلَدُ ٱلَّذي تَتَحَدَّثُ عَنْهُ ٱلْقَصيدَةُ؟</a:t>
            </a:r>
          </a:p>
          <a:p>
            <a:r>
              <a:rPr lang="ar-MA" dirty="0"/>
              <a:t> مُعَلِّلاً جَوابَك مِنَ ٱلْقَصيدَةِ.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74253775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EB376-CABA-7FAB-A75F-1E8BDE50B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05774E-CE5E-B468-E247-23487621E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23" y="789637"/>
            <a:ext cx="6873018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التالي ثم يجيب عنه؟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(مناقشة الجواب بشكل تفاعلي بين التلاميذ.  )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ED57216-7316-B431-75BA-8489F12932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8E3FB4-ED42-F918-EBFF-0EDED4B6C1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BAE347-37DB-4D1B-53C2-3C077561B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0EDF0D-88D3-3B0E-E4E9-A22ECA4F02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3C08616-BECB-A8E2-810B-C46472E06F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6C09858-0864-208E-CFE8-6BD00D328DC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9B39A5-2593-2892-1B4C-90F87749F5A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26B0AE-00F8-04EF-5664-625EECEB6D6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542D69-76F0-B151-0FFE-DDF70AD215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4A538DA8-F037-18D6-01A6-BEEE1A90C2FA}"/>
              </a:ext>
            </a:extLst>
          </p:cNvPr>
          <p:cNvSpPr txBox="1"/>
          <p:nvPr/>
        </p:nvSpPr>
        <p:spPr>
          <a:xfrm>
            <a:off x="773911" y="3156373"/>
            <a:ext cx="7578089" cy="109004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defTabSz="914400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sz="4800" b="1" kern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 ما ٱلْمَناطِقُ ٱلْمَغْرِبِيَّةُ ٱلَّتي وَرَدَ ذِكْرُها في ٱلْقَصيدَةِ؟ </a:t>
            </a:r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33429694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3C292-EC5D-8403-8E5C-1F45E4AE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517C43-69E9-9699-9146-2E80AF0F1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805965"/>
            <a:ext cx="6873018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التالي ثم يجيب عنه؟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(مناقشة الجواب بشكل تفاعلي بين التلاميذ.)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C4391E-C152-6BAD-B00C-2685DAC17C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F075A5-2871-5908-F988-4F724292D717}"/>
              </a:ext>
            </a:extLst>
          </p:cNvPr>
          <p:cNvSpPr/>
          <p:nvPr/>
        </p:nvSpPr>
        <p:spPr>
          <a:xfrm>
            <a:off x="749049" y="3081092"/>
            <a:ext cx="7645902" cy="109004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ما عَلاقَةُ مَضْمونِ ٱلْقَصيدَةِ بِعُنوانِها؟ </a:t>
            </a:r>
            <a:endParaRPr lang="ar-AE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CD88CE-585E-E672-DAAE-5C08318C3D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98E42C-EE74-6D9D-15A0-01CFDC8CD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5F3E34-864E-69C5-617E-F82902F89D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0D6F9D-B3F9-798B-4F23-918A558351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32FA785-7683-23E3-F32B-00E5EE1250E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C86AE3-9336-0F15-34A4-12D7AAD638E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256F9-311B-A6D3-BCC0-B0B63644E07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78C3A5-CDD7-EE83-F990-89D9709DF6A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28890776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1599424" y="3159000"/>
            <a:ext cx="594515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أستخرج وأستنتج  معلومات من القصيدة.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4807974" y="1771950"/>
            <a:ext cx="2290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رقصة العلم( ح2).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84" y="982567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0451" y="1771031"/>
            <a:ext cx="540000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813149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القصيدة. من يقرأ  محترما الضوابط التالية: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88E9D2-E0D0-B95A-82F8-28DA9393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3C9E7B-DFA1-F61C-C4E1-43CFE1B17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7CC480-C975-3E10-D5F6-362EE74D6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B9CC8F-CFE7-C1F7-EF1B-E3F816316E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712DE1-D964-F4C7-73D2-D286190F48B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4A0838-B903-163B-0B78-132C8BFFAC2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2F6814-2FCC-3756-1F2E-FFC5336511E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49A57D-2E48-F54A-ADC3-37A2B4DD507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21F8C2-6443-8A32-03CE-D76DF8C411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B0D0CF4B-BEF9-68D0-525B-08AB8BB8EB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46108" y="1484313"/>
            <a:ext cx="792000" cy="792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783B357-E96D-3983-8E6C-315EBBC6A6B4}"/>
              </a:ext>
            </a:extLst>
          </p:cNvPr>
          <p:cNvGrpSpPr/>
          <p:nvPr/>
        </p:nvGrpSpPr>
        <p:grpSpPr>
          <a:xfrm>
            <a:off x="547125" y="2414295"/>
            <a:ext cx="7214797" cy="504000"/>
            <a:chOff x="386255" y="3117040"/>
            <a:chExt cx="6978118" cy="623919"/>
          </a:xfrm>
        </p:grpSpPr>
        <p:sp>
          <p:nvSpPr>
            <p:cNvPr id="5" name="Titre 7">
              <a:extLst>
                <a:ext uri="{FF2B5EF4-FFF2-40B4-BE49-F238E27FC236}">
                  <a16:creationId xmlns:a16="http://schemas.microsoft.com/office/drawing/2014/main" id="{5B0BE020-C6A3-E7AD-DCF4-58194FA6A74A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أَضَعُ أُصْبُعي تَحْتَ كُلِّ كَلِمَةٍ أَقْرَؤُها؛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1EF1040E-6062-88EC-8496-73E8DC0F5827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A9B2915-A898-CF24-BD55-F49472075AC1}"/>
              </a:ext>
            </a:extLst>
          </p:cNvPr>
          <p:cNvGrpSpPr/>
          <p:nvPr/>
        </p:nvGrpSpPr>
        <p:grpSpPr>
          <a:xfrm>
            <a:off x="547125" y="3226421"/>
            <a:ext cx="7214797" cy="504000"/>
            <a:chOff x="386255" y="3117039"/>
            <a:chExt cx="6978118" cy="623920"/>
          </a:xfrm>
        </p:grpSpPr>
        <p:sp>
          <p:nvSpPr>
            <p:cNvPr id="17" name="Titre 7">
              <a:extLst>
                <a:ext uri="{FF2B5EF4-FFF2-40B4-BE49-F238E27FC236}">
                  <a16:creationId xmlns:a16="http://schemas.microsoft.com/office/drawing/2014/main" id="{0C62273A-2771-B749-0F7C-85598737F57C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39"/>
              <a:ext cx="6558455" cy="6239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أَصِلُ قِراءَةَ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ٱلْكَلِماتِ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بَعْضِها بِبَعْضٍ (لا أَنْطِقُ هَمْزَةَ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ٱلْوَصْلِ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في وَسَطِ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ٱلْكَلامِ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) ؛</a:t>
              </a: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1F17139-126B-D7F2-035F-77B269864AAE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F7FCA09-7498-317D-E8F1-A1FCF2DD32E8}"/>
              </a:ext>
            </a:extLst>
          </p:cNvPr>
          <p:cNvGrpSpPr/>
          <p:nvPr/>
        </p:nvGrpSpPr>
        <p:grpSpPr>
          <a:xfrm>
            <a:off x="547125" y="4038547"/>
            <a:ext cx="7214797" cy="504000"/>
            <a:chOff x="386255" y="3117040"/>
            <a:chExt cx="6978118" cy="623919"/>
          </a:xfrm>
        </p:grpSpPr>
        <p:sp>
          <p:nvSpPr>
            <p:cNvPr id="21" name="Titre 7">
              <a:extLst>
                <a:ext uri="{FF2B5EF4-FFF2-40B4-BE49-F238E27FC236}">
                  <a16:creationId xmlns:a16="http://schemas.microsoft.com/office/drawing/2014/main" id="{71149B1D-40B3-F177-EC72-3F6A1C8E37EC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أُبْرِزُ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ٱلْمُدودَ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E0E2DEE-E89C-FD09-C155-C17077EC3B25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464B7F2-8107-2BDD-D3DD-0153F0AFA47A}"/>
              </a:ext>
            </a:extLst>
          </p:cNvPr>
          <p:cNvGrpSpPr/>
          <p:nvPr/>
        </p:nvGrpSpPr>
        <p:grpSpPr>
          <a:xfrm>
            <a:off x="547125" y="4850673"/>
            <a:ext cx="7214797" cy="504000"/>
            <a:chOff x="386255" y="3117040"/>
            <a:chExt cx="6978118" cy="623920"/>
          </a:xfrm>
        </p:grpSpPr>
        <p:sp>
          <p:nvSpPr>
            <p:cNvPr id="24" name="Titre 7">
              <a:extLst>
                <a:ext uri="{FF2B5EF4-FFF2-40B4-BE49-F238E27FC236}">
                  <a16:creationId xmlns:a16="http://schemas.microsoft.com/office/drawing/2014/main" id="{403550D2-4B49-2D1C-DEFF-CC8A3967D482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2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أَتَقَمَّصُ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ٱلْمَشاعِرَ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ٱلَّتي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تُعَبِّرُ عَنْها كُلُّ عِبارَةٍ لِيَتَّضِحَ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ٱلْمَعْنى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؛ أَحْتَرِمُ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ٱلْإِيقاعَ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B39C153-990A-2D0B-376D-17E4AA28C50D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4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1AB3C-5865-9364-02C6-4DCF080D8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C2E75-39CA-5849-BF72-041CB8B7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076133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أسئلة الفهم . خذوا دفاتر البحت. أجيبوا  بشكل فردي عن الأسئلة التالية: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930FD9-605A-A348-EBAF-E252B6E74B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5" name="Image 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EE3CD15A-1933-8431-B573-B2B34DE574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487584" y="1484313"/>
            <a:ext cx="720000" cy="7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A7C7D1-54B2-6E32-1A11-AC52A4DEB2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0CEDA6-E9C2-1F6D-1076-F76DA7C56D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2A534-63C9-B731-D438-BAFA2CFEC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D863C0-1F72-4AE7-52E9-26F2147E1B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90122A-2A82-A9DC-A3A0-B9D35F1D6CA4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54CB2C-A232-126E-111D-CCE0545CC23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5D4E58-DCA7-A307-D849-C615EA7AF27E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164336-4A47-E9C9-C690-4CD0F78E2F9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8DBDA36-5C7A-2900-D9A3-04E18F89E528}"/>
              </a:ext>
            </a:extLst>
          </p:cNvPr>
          <p:cNvGrpSpPr/>
          <p:nvPr/>
        </p:nvGrpSpPr>
        <p:grpSpPr>
          <a:xfrm>
            <a:off x="686160" y="1601682"/>
            <a:ext cx="7214797" cy="504000"/>
            <a:chOff x="386255" y="3117040"/>
            <a:chExt cx="6978118" cy="623919"/>
          </a:xfrm>
        </p:grpSpPr>
        <p:sp>
          <p:nvSpPr>
            <p:cNvPr id="24" name="Titre 7">
              <a:extLst>
                <a:ext uri="{FF2B5EF4-FFF2-40B4-BE49-F238E27FC236}">
                  <a16:creationId xmlns:a16="http://schemas.microsoft.com/office/drawing/2014/main" id="{99AC2703-EDB2-07DE-5B00-0E23B5B5224C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بِمَ يُحِسُّ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كُلَّما رَفْرَفَ عَلَمُ بَلَدِهِ؟</a:t>
              </a: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4B9D1F3-DCAD-47F3-45CB-F4C1E7005AEC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4821A37-ED51-E98C-153F-F1E675D0ECA0}"/>
              </a:ext>
            </a:extLst>
          </p:cNvPr>
          <p:cNvGrpSpPr/>
          <p:nvPr/>
        </p:nvGrpSpPr>
        <p:grpSpPr>
          <a:xfrm>
            <a:off x="686160" y="2591251"/>
            <a:ext cx="7214797" cy="504000"/>
            <a:chOff x="386255" y="3117040"/>
            <a:chExt cx="6978118" cy="623919"/>
          </a:xfrm>
        </p:grpSpPr>
        <p:sp>
          <p:nvSpPr>
            <p:cNvPr id="28" name="Titre 7">
              <a:extLst>
                <a:ext uri="{FF2B5EF4-FFF2-40B4-BE49-F238E27FC236}">
                  <a16:creationId xmlns:a16="http://schemas.microsoft.com/office/drawing/2014/main" id="{18420C79-66DB-2C5B-711F-671D427915F1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ٱلْحَدَثُ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ٱلتّاريخيُّ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ٱلَّذي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وَرَدَ ذِكْرُهُ في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ٱلْقَصيدَةِ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؟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61030C10-E42B-8ABB-7C82-CFF6587CE07A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9E7DE8FC-BC64-895A-C21A-089BC9A13EF1}"/>
              </a:ext>
            </a:extLst>
          </p:cNvPr>
          <p:cNvGrpSpPr/>
          <p:nvPr/>
        </p:nvGrpSpPr>
        <p:grpSpPr>
          <a:xfrm>
            <a:off x="686160" y="3580820"/>
            <a:ext cx="7214797" cy="504000"/>
            <a:chOff x="386255" y="3117040"/>
            <a:chExt cx="6978118" cy="623919"/>
          </a:xfrm>
        </p:grpSpPr>
        <p:sp>
          <p:nvSpPr>
            <p:cNvPr id="31" name="Titre 7">
              <a:extLst>
                <a:ext uri="{FF2B5EF4-FFF2-40B4-BE49-F238E27FC236}">
                  <a16:creationId xmlns:a16="http://schemas.microsoft.com/office/drawing/2014/main" id="{64C8D3DB-AEAB-8C59-9F87-4DF9AD1E5238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ٱلَّذي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يَدُلُّ في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ٱلْقَصيدَةِ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عَلى أَنَّ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مَغْرِبيٌّ؟</a:t>
              </a: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2CA99D55-D0FA-C63E-A44C-A504241023B8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4E26DE4-B844-1B82-8922-B05BF60DF613}"/>
              </a:ext>
            </a:extLst>
          </p:cNvPr>
          <p:cNvGrpSpPr/>
          <p:nvPr/>
        </p:nvGrpSpPr>
        <p:grpSpPr>
          <a:xfrm>
            <a:off x="686160" y="4570389"/>
            <a:ext cx="7214797" cy="504000"/>
            <a:chOff x="386255" y="3117040"/>
            <a:chExt cx="6978118" cy="623919"/>
          </a:xfrm>
        </p:grpSpPr>
        <p:sp>
          <p:nvSpPr>
            <p:cNvPr id="34" name="Titre 7">
              <a:extLst>
                <a:ext uri="{FF2B5EF4-FFF2-40B4-BE49-F238E27FC236}">
                  <a16:creationId xmlns:a16="http://schemas.microsoft.com/office/drawing/2014/main" id="{6B890BA4-9C92-B702-6DBC-EAE29E4A4EA8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هِيَ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ٱلْأَشْياءُ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ٱلَّتي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يَتَذَكَّرُها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وَهُوَ يَنْظُرُ إِلى عَلَمِ بِلادِهِ؟</a:t>
              </a:r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BB5C733C-6DD4-C5E2-7305-8225333B193C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200834C9-022B-A820-C985-F9C5F2C0BA86}"/>
              </a:ext>
            </a:extLst>
          </p:cNvPr>
          <p:cNvGrpSpPr/>
          <p:nvPr/>
        </p:nvGrpSpPr>
        <p:grpSpPr>
          <a:xfrm>
            <a:off x="686160" y="5559958"/>
            <a:ext cx="7214797" cy="504000"/>
            <a:chOff x="386255" y="3117041"/>
            <a:chExt cx="6978118" cy="623919"/>
          </a:xfrm>
        </p:grpSpPr>
        <p:sp>
          <p:nvSpPr>
            <p:cNvPr id="37" name="Titre 7">
              <a:extLst>
                <a:ext uri="{FF2B5EF4-FFF2-40B4-BE49-F238E27FC236}">
                  <a16:creationId xmlns:a16="http://schemas.microsoft.com/office/drawing/2014/main" id="{ACCBA681-5E5E-3A16-89A8-7A90FDF96880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1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ٱلَّذي يَدُلُّ في ٱلْقَصيدَةِ عَلى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ٱفْتِخارِ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بِتاريخِ وَطَنِهِ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؟ </a:t>
              </a: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417CAF6F-756A-BDC4-A54A-DD744EB8AE75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73123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2C6D3-8E98-DE1B-30DF-6F0F2D72F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BEB866-F8E4-4D19-5212-638C8CD7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1" y="805477"/>
            <a:ext cx="730313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يجيب عن السؤال الأول ؟ </a:t>
            </a: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br>
              <a:rPr lang="f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3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مناقشة  الجواب ثم الانتقال إلى السؤال الموالي).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A456A7E-BB4C-2DFC-A9AE-D93AFB6C8E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F902059-62CC-90D1-5B8E-EA419C868A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60E441-4417-16DC-6931-B7BC0E42E8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F0A0C4-72CC-C4FA-38A3-4A1234B33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D121DED-52A2-EB2B-8F43-E676D721A2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648DAE7-CDD4-6872-D549-C741E1E996E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80D3A7-1E33-F5AF-4D8D-86974853E14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AF5BB-703C-3866-9591-833363C1E12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1FD48F-6852-A2B7-76A9-941DF360CA9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BC9A507-C971-FCFF-8CA1-2A3B0C58212E}"/>
              </a:ext>
            </a:extLst>
          </p:cNvPr>
          <p:cNvGrpSpPr/>
          <p:nvPr/>
        </p:nvGrpSpPr>
        <p:grpSpPr>
          <a:xfrm>
            <a:off x="686160" y="1601682"/>
            <a:ext cx="7214797" cy="504000"/>
            <a:chOff x="386255" y="3117040"/>
            <a:chExt cx="6978118" cy="623919"/>
          </a:xfrm>
        </p:grpSpPr>
        <p:sp>
          <p:nvSpPr>
            <p:cNvPr id="39" name="Titre 7">
              <a:extLst>
                <a:ext uri="{FF2B5EF4-FFF2-40B4-BE49-F238E27FC236}">
                  <a16:creationId xmlns:a16="http://schemas.microsoft.com/office/drawing/2014/main" id="{CA342389-4DF7-0126-211F-6053D09F507A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بِمَ يُحِسُّ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كُلَّما رَفْرَفَ عَلَمُ بَلَدِهِ؟</a:t>
              </a: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EDCA5C24-8DB2-E5E8-5E55-3DD63222D5B5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C8FC0D3E-09DF-A1A0-1D0F-9E712EBA5B9C}"/>
              </a:ext>
            </a:extLst>
          </p:cNvPr>
          <p:cNvGrpSpPr/>
          <p:nvPr/>
        </p:nvGrpSpPr>
        <p:grpSpPr>
          <a:xfrm>
            <a:off x="686160" y="2591251"/>
            <a:ext cx="7214797" cy="504000"/>
            <a:chOff x="386255" y="3117040"/>
            <a:chExt cx="6978118" cy="623919"/>
          </a:xfrm>
        </p:grpSpPr>
        <p:sp>
          <p:nvSpPr>
            <p:cNvPr id="42" name="Titre 7">
              <a:extLst>
                <a:ext uri="{FF2B5EF4-FFF2-40B4-BE49-F238E27FC236}">
                  <a16:creationId xmlns:a16="http://schemas.microsoft.com/office/drawing/2014/main" id="{42CBAFCD-D914-1824-F4BD-8B841385FB90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ٱلْحَدَثُ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ٱلتّاريخيُّ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ٱلَّذي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وَرَدَ ذِكْرُهُ في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ٱلْقَصيدَةِ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؟</a:t>
              </a: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453A1139-935C-DF32-0930-D848AE71C585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09F9CF92-C299-6150-B22B-F24880D6B683}"/>
              </a:ext>
            </a:extLst>
          </p:cNvPr>
          <p:cNvGrpSpPr/>
          <p:nvPr/>
        </p:nvGrpSpPr>
        <p:grpSpPr>
          <a:xfrm>
            <a:off x="686160" y="3580820"/>
            <a:ext cx="7214797" cy="504000"/>
            <a:chOff x="386255" y="3117040"/>
            <a:chExt cx="6978118" cy="623919"/>
          </a:xfrm>
        </p:grpSpPr>
        <p:sp>
          <p:nvSpPr>
            <p:cNvPr id="45" name="Titre 7">
              <a:extLst>
                <a:ext uri="{FF2B5EF4-FFF2-40B4-BE49-F238E27FC236}">
                  <a16:creationId xmlns:a16="http://schemas.microsoft.com/office/drawing/2014/main" id="{3372708A-8EFD-4ABE-13F0-85401F583231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ٱلَّذي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يَدُلُّ في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ٱلْقَصيدَةِ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عَلى أَنَّ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مَغْرِبيٌّ؟</a:t>
              </a: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D461E2E9-77B1-2D2B-F498-5430C7148526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3C928A6-11F7-C587-D7CA-C12E75F9118B}"/>
              </a:ext>
            </a:extLst>
          </p:cNvPr>
          <p:cNvGrpSpPr/>
          <p:nvPr/>
        </p:nvGrpSpPr>
        <p:grpSpPr>
          <a:xfrm>
            <a:off x="686160" y="4570389"/>
            <a:ext cx="7214797" cy="504000"/>
            <a:chOff x="386255" y="3117040"/>
            <a:chExt cx="6978118" cy="623919"/>
          </a:xfrm>
        </p:grpSpPr>
        <p:sp>
          <p:nvSpPr>
            <p:cNvPr id="48" name="Titre 7">
              <a:extLst>
                <a:ext uri="{FF2B5EF4-FFF2-40B4-BE49-F238E27FC236}">
                  <a16:creationId xmlns:a16="http://schemas.microsoft.com/office/drawing/2014/main" id="{6646968F-34A5-B81A-EA09-A08FD234EE04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هِيَ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ٱلْأَشْياءُ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ٱلَّتي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يَتَذَكَّرُها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وَهُوَ يَنْظُرُ إِلى عَلَمِ بِلادِهِ؟</a:t>
              </a:r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2D15562C-085D-7B91-F3CA-AE40544B5E5A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8A6FD73F-CE44-1B3B-7FBB-7849EC88915B}"/>
              </a:ext>
            </a:extLst>
          </p:cNvPr>
          <p:cNvGrpSpPr/>
          <p:nvPr/>
        </p:nvGrpSpPr>
        <p:grpSpPr>
          <a:xfrm>
            <a:off x="686160" y="5559958"/>
            <a:ext cx="7214797" cy="504000"/>
            <a:chOff x="386255" y="3117041"/>
            <a:chExt cx="6978118" cy="623919"/>
          </a:xfrm>
        </p:grpSpPr>
        <p:sp>
          <p:nvSpPr>
            <p:cNvPr id="51" name="Titre 7">
              <a:extLst>
                <a:ext uri="{FF2B5EF4-FFF2-40B4-BE49-F238E27FC236}">
                  <a16:creationId xmlns:a16="http://schemas.microsoft.com/office/drawing/2014/main" id="{1F7991C7-C57D-5F0C-2B66-4FC59C872CE9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1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ما ٱلَّذي يَدُلُّ في ٱلْقَصيدَةِ عَلى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ٱفْتِخارِ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بِتاريخِ وَطَنِهِ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؟ </a:t>
              </a: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99663FB5-3593-BE54-7E2C-46C82A55FD5D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159824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E7DE0-048E-5FA5-F0CB-8CA06DD28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CC9F55-38F6-6B0D-68EF-A07463F6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57" y="804984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 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515BF1C-C4F1-B4BB-BF9A-9CFBC87913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21E277-81C1-ECA5-72A0-D9C7FA3AD4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5977A7C-FE3B-7EDF-4406-9E7BF23363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C4F7F4-7DE1-62EC-25F7-24E21D182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B779739-5025-C103-0A5A-D71EB17CE9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AA6AD5E-4A4E-EB9D-8F67-7A1DBAF4AB3F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460F3B-DCBC-4EAF-F277-F211092E95D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18A69D-DA87-6066-7EC2-CE235B75336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DF2F6F-7FBD-DCA4-34B7-244032D77BE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7649BC6-DCC9-59A5-1A5F-E29CAC8951B3}"/>
              </a:ext>
            </a:extLst>
          </p:cNvPr>
          <p:cNvGrpSpPr/>
          <p:nvPr/>
        </p:nvGrpSpPr>
        <p:grpSpPr>
          <a:xfrm>
            <a:off x="686160" y="1601682"/>
            <a:ext cx="7214797" cy="504000"/>
            <a:chOff x="386255" y="3117040"/>
            <a:chExt cx="6978118" cy="623919"/>
          </a:xfrm>
        </p:grpSpPr>
        <p:sp>
          <p:nvSpPr>
            <p:cNvPr id="9" name="Titre 7">
              <a:extLst>
                <a:ext uri="{FF2B5EF4-FFF2-40B4-BE49-F238E27FC236}">
                  <a16:creationId xmlns:a16="http://schemas.microsoft.com/office/drawing/2014/main" id="{B7E3522A-B783-5FDB-E642-59923205A16B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يُحِسُّ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ٱلشّاعِرُ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بِٱهْتِزازِ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قَلْبِهِ وَبِفَخْرٍ كُلَّما رَأى عَلَمَ بَلَدِهِ يُرَفْرِفُ في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ٱلْهَواءِ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7F21879-A5D5-EC0F-CC9B-67333CE5D96D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B789788-0FBB-A0CE-9662-9CE5F203C1A7}"/>
              </a:ext>
            </a:extLst>
          </p:cNvPr>
          <p:cNvGrpSpPr/>
          <p:nvPr/>
        </p:nvGrpSpPr>
        <p:grpSpPr>
          <a:xfrm>
            <a:off x="686160" y="2591251"/>
            <a:ext cx="7214797" cy="504000"/>
            <a:chOff x="386255" y="3117040"/>
            <a:chExt cx="6978118" cy="623919"/>
          </a:xfrm>
        </p:grpSpPr>
        <p:sp>
          <p:nvSpPr>
            <p:cNvPr id="12" name="Titre 7">
              <a:extLst>
                <a:ext uri="{FF2B5EF4-FFF2-40B4-BE49-F238E27FC236}">
                  <a16:creationId xmlns:a16="http://schemas.microsoft.com/office/drawing/2014/main" id="{00C31915-DFB6-D7B7-4712-60D2AE3CD5AB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اَلْحَدَثُ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ٱلتّاريخيُّ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هُوَ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ٱلْمَسيرَةُ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ٱلْخَضْراءُ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4DC685D-C4C2-3A6F-789F-5AD0BBB83A51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07CCE9B-8663-3739-D9A1-CECF9083842B}"/>
              </a:ext>
            </a:extLst>
          </p:cNvPr>
          <p:cNvGrpSpPr/>
          <p:nvPr/>
        </p:nvGrpSpPr>
        <p:grpSpPr>
          <a:xfrm>
            <a:off x="686160" y="3580820"/>
            <a:ext cx="7214797" cy="504000"/>
            <a:chOff x="386255" y="3117040"/>
            <a:chExt cx="6978118" cy="623919"/>
          </a:xfrm>
        </p:grpSpPr>
        <p:sp>
          <p:nvSpPr>
            <p:cNvPr id="15" name="Titre 7">
              <a:extLst>
                <a:ext uri="{FF2B5EF4-FFF2-40B4-BE49-F238E27FC236}">
                  <a16:creationId xmlns:a16="http://schemas.microsoft.com/office/drawing/2014/main" id="{807BFF38-B324-404F-5424-20B2EC8488CA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يَدُلُّ عَلى ذلِكَ ضَميرُ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ٱلْمُتَكَلِّمِ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في ٱلْقَصيدَةِ، وَذِكْرُ ٱلْعَلَمِ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ٱلْمَغْرِبِيِّ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بِلَوْنَيْهِ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ٱلْأَخْضَرِ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وَٱلْأَحْمَرِ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5EB2594D-C781-490D-9252-14C7B4047915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91A2B49-4967-E898-A704-CE3F95B8A4DD}"/>
              </a:ext>
            </a:extLst>
          </p:cNvPr>
          <p:cNvGrpSpPr/>
          <p:nvPr/>
        </p:nvGrpSpPr>
        <p:grpSpPr>
          <a:xfrm>
            <a:off x="686160" y="4570389"/>
            <a:ext cx="7214797" cy="504000"/>
            <a:chOff x="386255" y="3117040"/>
            <a:chExt cx="6978118" cy="623919"/>
          </a:xfrm>
        </p:grpSpPr>
        <p:sp>
          <p:nvSpPr>
            <p:cNvPr id="23" name="Titre 7">
              <a:extLst>
                <a:ext uri="{FF2B5EF4-FFF2-40B4-BE49-F238E27FC236}">
                  <a16:creationId xmlns:a16="http://schemas.microsoft.com/office/drawing/2014/main" id="{7F8B6A5C-72AE-CF2B-EA68-4FCA99E983CE}"/>
                </a:ext>
              </a:extLst>
            </p:cNvPr>
            <p:cNvSpPr txBox="1">
              <a:spLocks/>
            </p:cNvSpPr>
            <p:nvPr/>
          </p:nvSpPr>
          <p:spPr>
            <a:xfrm>
              <a:off x="386255" y="3117040"/>
              <a:ext cx="6558455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تَذَكَّرَ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ٱلشّاعِرُ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حَضارَةَ أَجْدادِهِ وَسُؤْدَدَهُمْ، وَجِبالَ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ٱلْأَطْلَسِ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، وَصَفاءَ مِياهِ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ٱلْوَطَنِ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،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وَٱلْعُلومَ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ٱلَّتي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ٱنْبَعَثَتْ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مِنْ سوسَ،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وَٱلْمَسيرَةَ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ٱلْخَضْراءَ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B15805C-3CDE-5F0D-6F7A-A0D54223499C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4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E80236C-46CC-D1DA-C765-0F2AE54C635A}"/>
              </a:ext>
            </a:extLst>
          </p:cNvPr>
          <p:cNvGrpSpPr/>
          <p:nvPr/>
        </p:nvGrpSpPr>
        <p:grpSpPr>
          <a:xfrm>
            <a:off x="419450" y="5559958"/>
            <a:ext cx="7481507" cy="504000"/>
            <a:chOff x="128294" y="3117041"/>
            <a:chExt cx="7236079" cy="623919"/>
          </a:xfrm>
        </p:grpSpPr>
        <p:sp>
          <p:nvSpPr>
            <p:cNvPr id="26" name="Titre 7">
              <a:extLst>
                <a:ext uri="{FF2B5EF4-FFF2-40B4-BE49-F238E27FC236}">
                  <a16:creationId xmlns:a16="http://schemas.microsoft.com/office/drawing/2014/main" id="{52E93FFB-4B27-19DA-DAE0-1EECDF2682A4}"/>
                </a:ext>
              </a:extLst>
            </p:cNvPr>
            <p:cNvSpPr txBox="1">
              <a:spLocks/>
            </p:cNvSpPr>
            <p:nvPr/>
          </p:nvSpPr>
          <p:spPr>
            <a:xfrm>
              <a:off x="128294" y="3117041"/>
              <a:ext cx="6816416" cy="6239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algn="r" defTabSz="514337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fr-MA" sz="1600" b="0" kern="1200" dirty="0">
                  <a:solidFill>
                    <a:srgbClr val="757575"/>
                  </a:solidFill>
                  <a:latin typeface="Dosis Medium" pitchFamily="2" charset="0"/>
                  <a:ea typeface="+mn-ea"/>
                  <a:cs typeface="+mn-cs"/>
                </a:defRPr>
              </a:lvl1pPr>
            </a:lstStyle>
            <a:p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يَدُلُّ عَلى ذلِكَ قَوْلُهُ إِنَّ حَضارَةَ أَجْدادِهِ ما زالَتْ تُرْوى بِكُلِّ فَمٍ، وَإِنَّ جِبالَ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ٱلْأَطْلَسِ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تُعَلِّمُ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ٱلْكَوْنَ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مَعْنى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ٱلْعِزِّ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وَٱلشَّمَمِ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، وَإِنَّ مَجْدَ بِلادِهِ يُكْتَبُ في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ٱلتّاريخِ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مُنْذُ </a:t>
              </a:r>
              <a:r>
                <a:rPr lang="ar-MA" sz="2800" b="1" dirty="0" err="1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ٱلْقِدَمِ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B434892-7DFA-1396-2A1B-E31DAC00153C}"/>
                </a:ext>
              </a:extLst>
            </p:cNvPr>
            <p:cNvSpPr>
              <a:spLocks/>
            </p:cNvSpPr>
            <p:nvPr/>
          </p:nvSpPr>
          <p:spPr>
            <a:xfrm>
              <a:off x="7004373" y="3212997"/>
              <a:ext cx="360000" cy="445656"/>
            </a:xfrm>
            <a:prstGeom prst="ellipse">
              <a:avLst/>
            </a:prstGeom>
            <a:solidFill>
              <a:srgbClr val="D6E9EA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984620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295606" y="2122576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1540" y="1993082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أستعد للفهم؛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أقرأ القصيدة  بطلاقة و أفهمها فهما عاما.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4675918" y="3380220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- 02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 رقصة العلم( ح1)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57397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أستخرج وأستنتج معلومات من القصيدة.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3810000" y="4692778"/>
            <a:ext cx="27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رقصة العلم ( ح2) </a:t>
            </a:r>
          </a:p>
        </p:txBody>
      </p:sp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8640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0639" y="3251156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D16EF83-71A7-F438-E203-7B9D81BC4F29}"/>
              </a:ext>
            </a:extLst>
          </p:cNvPr>
          <p:cNvSpPr txBox="1">
            <a:spLocks/>
          </p:cNvSpPr>
          <p:nvPr/>
        </p:nvSpPr>
        <p:spPr>
          <a:xfrm>
            <a:off x="2102784" y="2439773"/>
            <a:ext cx="4576792" cy="76047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611447-48CD-76E7-3EE7-59F8DA55F5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03494" y="4649446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9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  <p:bldP spid="1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036E3-A00E-57AE-5079-A315EF912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379F2C3-3298-A4E0-020C-AA3008783E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3778B9-02FC-1C84-32F8-147B6595DD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833EBD-F03D-0C4F-714C-1F4E817AAB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B0F7D6-B1D1-087C-C33E-C331799629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A9F625-E160-A640-F1F5-BC52A447B1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FA43AE-C28C-0C32-EC27-74074078867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1ACAA-9D9A-58D2-1A26-C4E2EEF7A2F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6010CE-096C-5439-060A-F89E38FE5C22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3B2681-7D51-C9E6-9418-52260AFA745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7C6E12A-B329-E145-1457-B68CDE69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93" y="789637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يميز قراءة القصيدة الشعرية؟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89E124B-827B-AA86-2CC5-CBACF489549E}"/>
              </a:ext>
            </a:extLst>
          </p:cNvPr>
          <p:cNvSpPr/>
          <p:nvPr/>
        </p:nvSpPr>
        <p:spPr>
          <a:xfrm>
            <a:off x="1413929" y="3125183"/>
            <a:ext cx="6316142" cy="97339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ما ضَوابِطُ ٱلْقِراءَةِ ٱلشِّعْرِيَّةِ؟ </a:t>
            </a:r>
            <a:endParaRPr lang="ar-AE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148495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38C1C-DB3B-631D-13FA-0E7ADD316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CE2106-DAF5-5E5F-A247-2CF0013673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BD7BB388-DB25-4387-9D78-DD931CDB9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21" y="781473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الأشياء التي تحدث عنها الشاعر في القصيدة؟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4FE487D-F5C3-61EE-168D-117EEAFC5465}"/>
              </a:ext>
            </a:extLst>
          </p:cNvPr>
          <p:cNvSpPr/>
          <p:nvPr/>
        </p:nvSpPr>
        <p:spPr>
          <a:xfrm>
            <a:off x="749049" y="3265128"/>
            <a:ext cx="7645902" cy="114054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ٱلأَشْياءُ ٱلَّتي تَحَدَّثَ عَنْها ٱلشّاعِرُ فـي ٱلْقَصيدَةِ؟</a:t>
            </a:r>
            <a:endParaRPr lang="ar-AE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B4DE4D-8E19-C77F-A51B-92C39F87BC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6E52D4-A849-1BB3-4541-E49B81D6E4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B0308F-4040-ADBD-7AA3-5EFF4935A8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1153D2-28F5-F4FB-563B-5EC1B5B63D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EC9533-2821-4484-8EEC-63C7CC0793AE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2B7FFE-B66B-75EA-A3C5-B5B890ABC61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0634CD-D2D7-0683-9DCF-206EE66D7C9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0394B-0817-4AB9-5419-04BFC1CD0B1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3958918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3FCE5-677E-FE3E-BBE6-2C91F44C4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9C77295-5745-A77A-DA0C-DEC9A654E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24" y="1520031"/>
            <a:ext cx="3333651" cy="511333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229C663-3EA6-FA24-2353-C7E2D997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21" y="795361"/>
            <a:ext cx="722847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القصيدة وأنجزوا نشاط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أستعد لفهم النص» ثم ركبوا المفردات في جمل مفيدة أخرى.</a:t>
            </a:r>
          </a:p>
        </p:txBody>
      </p:sp>
      <p:pic>
        <p:nvPicPr>
          <p:cNvPr id="11" name="Espace réservé pour une image  10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D78ADEB7-60EE-0208-A2EE-2E226765FB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95328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7E9324-AF56-B616-D068-AAA1BADE20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E4D454-37C9-BA67-12A8-F2490D60F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CAE894-7818-C777-B061-7848A98623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083AFB-1544-BF8C-41C0-D286010F8AB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44947B-6C6D-5080-B75C-D04C3A7434D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04A2F-A79E-EA60-B9DD-997DD2F57500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C22DE6-AB5F-102A-6C96-DA961C51246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BF9D73-B3D7-4F4B-CD95-542ECC23568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733F647-6632-81E4-8E0F-198CA7683DCF}"/>
              </a:ext>
            </a:extLst>
          </p:cNvPr>
          <p:cNvSpPr/>
          <p:nvPr/>
        </p:nvSpPr>
        <p:spPr>
          <a:xfrm>
            <a:off x="2916238" y="2446564"/>
            <a:ext cx="3348037" cy="79465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81125033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09E05-2EF4-9677-012E-A5AB1F11F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6E36227-7286-B443-BC41-8B070DFF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20" y="814129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BE5187A-8475-4D98-48E4-9DAC0BB16E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7C8782-6203-7C5B-6014-4CCF4E8ACC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2" name="Image 11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3CF04B56-E501-EE4B-DAFB-FD6AD5924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0" y="1029403"/>
            <a:ext cx="804225" cy="8042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2CB926-F9BF-3D05-5AA5-DA8C287771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E77115-AE7B-5C0A-DD98-0FB8682B7FB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F6BCE4-3B10-5DA0-9B59-10FC3599FE6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2D865C-B8B4-A13E-D22A-DE502CEDF3F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857371-54A6-1EBD-0393-05C6358E24A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9010F9-2680-8AC0-F141-9CEEE3362D4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97A83-840E-5109-21EC-F2A18AF5EDE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FD757B-3DC8-9168-BCC5-30DCD57759E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98DA2C-0378-C033-2EAC-0B15AD6890B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35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1383-F7EE-327F-33BA-06C5EF9C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D686B4-B322-2E07-1A01-45A3A97F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49" y="805965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E8759A-005C-0A11-C7E0-E2D8430481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71673734-A2F2-E499-2276-DFED04BA6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861235"/>
            <a:ext cx="7038975" cy="39592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A5F8BC-F5AB-02DE-41FA-F046D5DBA5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E92BF6-C870-3753-E013-BDE34905B0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AE2A22-0903-10C5-8824-05D89974E25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F2F24C-833F-FBED-D122-0BD20C3C7DD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3029A9-9BF9-46F7-3C6A-94387E89E164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01884B-09F1-8589-4048-787478D01D5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E3F640-6AF0-F652-10E9-C248BBF69C8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BE159A-351F-5A42-3DC0-00B50844A9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B83AC84-D876-F321-B915-E642BFF177D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90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48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 من المتعلمين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50432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التعبير شفهيا عن آرائهم حول أشخاص وعما أعجبهم في سيرهم؛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81031" y="312246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القصيدة بشكل مع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بر</a:t>
              </a:r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 فهمها فهما عاما؛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533400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استخراج واستنتاج معلومات من القصيدة.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5" y="802314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8509CD5-5EE6-20B2-9E57-6D55CAE9C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FE07C4-7A29-4E39-7B67-790D282661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29EE29-E929-4A99-6165-F2CB0A3A78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EAEE2A-430D-8459-A8EF-A13494E1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18E5D8-90D9-C771-486F-B2C27A8A198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8B6720-C76A-D4F7-DEBE-56337C751E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741B62-D1E4-1860-5DB5-70D5DA18D119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759C50-5F62-3D35-B658-E215912A2B6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55421F-9D56-F07D-4FF2-DFA45858F0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id="{77F6F6D6-EA25-8B44-FACE-C2AD231099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56" r="-9820" b="6442"/>
          <a:stretch/>
        </p:blipFill>
        <p:spPr>
          <a:xfrm>
            <a:off x="1360449" y="1854666"/>
            <a:ext cx="5983326" cy="4233900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0854" y="103230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57092" y="2542192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</a:t>
            </a:r>
            <a:r>
              <a:rPr lang="fr-FR" sz="2800" b="1" dirty="0"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743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6190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85" y="801585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السلوكات. من يذكرنا بها من خلال الصور 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37EA03B-FA68-DF2A-32AB-F69EFE4D4342}"/>
              </a:ext>
            </a:extLst>
          </p:cNvPr>
          <p:cNvSpPr/>
          <p:nvPr/>
        </p:nvSpPr>
        <p:spPr>
          <a:xfrm>
            <a:off x="6532079" y="2292353"/>
            <a:ext cx="1319435" cy="1112652"/>
          </a:xfrm>
          <a:prstGeom prst="ellipse">
            <a:avLst/>
          </a:prstGeom>
          <a:blipFill>
            <a:blip r:embed="rId2"/>
            <a:srcRect/>
            <a:stretch>
              <a:fillRect l="7836" r="7836"/>
            </a:stretch>
          </a:blip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pic>
        <p:nvPicPr>
          <p:cNvPr id="10" name="Image 9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EF3E4A9-5F83-1278-A69D-418554C9D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0" r="-5560"/>
          <a:stretch>
            <a:fillRect/>
          </a:stretch>
        </p:blipFill>
        <p:spPr>
          <a:xfrm>
            <a:off x="3934957" y="2292353"/>
            <a:ext cx="1271995" cy="11447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D92316C2-7860-C2A8-DB4B-B9CF5FE020AC}"/>
              </a:ext>
            </a:extLst>
          </p:cNvPr>
          <p:cNvSpPr txBox="1">
            <a:spLocks/>
          </p:cNvSpPr>
          <p:nvPr/>
        </p:nvSpPr>
        <p:spPr>
          <a:xfrm>
            <a:off x="1085851" y="4800904"/>
            <a:ext cx="4985642" cy="734482"/>
          </a:xfrm>
          <a:prstGeom prst="roundRect">
            <a:avLst>
              <a:gd name="adj" fmla="val 16667"/>
            </a:avLst>
          </a:prstGeom>
          <a:ln w="28575"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بِصَوْتٍ هامِسٍ أَثْناءَ ٱلْمُناقَشَةِ مَعَ زَميلي.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EC16205-08FC-5DB4-975D-55CE4B1705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1" r="-7911"/>
          <a:stretch>
            <a:fillRect/>
          </a:stretch>
        </p:blipFill>
        <p:spPr>
          <a:xfrm>
            <a:off x="1298854" y="2292353"/>
            <a:ext cx="1271995" cy="10982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Image 21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8B905B0D-C238-8DAC-6D86-3876B051E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8" r="-7218"/>
          <a:stretch>
            <a:fillRect/>
          </a:stretch>
        </p:blipFill>
        <p:spPr>
          <a:xfrm>
            <a:off x="6146313" y="4286625"/>
            <a:ext cx="1747588" cy="15271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979E414-29E4-FDCA-5C70-F0878F80F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1ADA95-1060-83B6-1C73-B52E6086A7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A827A-19B0-E5B4-617E-0F3E1D028EB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B585F1-423C-267A-8052-18A234B079E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385EE-14A9-0D95-A1E4-116D16F5EA8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28FC89-5722-796F-394E-7AC23B28E64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5D6B00-2426-A2BD-9DF5-8425F780738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165BF4-F5DC-7E07-B6D0-7C160CB7011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974A66-B713-72F4-EA69-43CFE16BFA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A28E04FF-6804-105F-0DB0-363C650C13B9}"/>
              </a:ext>
            </a:extLst>
          </p:cNvPr>
          <p:cNvSpPr/>
          <p:nvPr/>
        </p:nvSpPr>
        <p:spPr>
          <a:xfrm>
            <a:off x="6588046" y="2333991"/>
            <a:ext cx="1248937" cy="1176653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FA265-D080-ACFB-A18F-2706B616D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0DFA9-DFD7-53ED-E0D9-CC905003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61" y="805476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7DB0569B-332F-ED7E-D1C4-8B28574A5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116" y="1786494"/>
            <a:ext cx="6996640" cy="393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90991F-A75E-6953-46A5-89F4F7FA9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689238-BD7D-CD7A-A229-4CC7806A07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3219B3-4EFF-E0EF-45EB-5F064A6E170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D0D8B6-75A5-22C8-3B67-03C7C4730D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973F27-E166-1671-D9EB-44699BA9223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D894C8-1643-5D8B-9A5F-3FC9E02C09D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3A17C-1915-C1A3-9C97-08820F78056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40DF00-B31B-D62F-2D3F-8BC7CA37840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950FE1C-7614-BF61-CCAB-C9DE4EAA0F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3C30F8E-7B60-4917-AB98-3BBBD91319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82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قراءة الحصة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قراءة الحصة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17781</TotalTime>
  <Words>1502</Words>
  <Application>Microsoft Office PowerPoint</Application>
  <PresentationFormat>Affichage à l'écran (4:3)</PresentationFormat>
  <Paragraphs>339</Paragraphs>
  <Slides>46</Slides>
  <Notes>3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46</vt:i4>
      </vt:variant>
    </vt:vector>
  </HeadingPairs>
  <TitlesOfParts>
    <vt:vector size="76" baseType="lpstr">
      <vt:lpstr>Microsoft Uighur</vt:lpstr>
      <vt:lpstr>Sakkal Majalla</vt:lpstr>
      <vt:lpstr>Dosis Medium</vt:lpstr>
      <vt:lpstr>Dosis ExtraBold</vt:lpstr>
      <vt:lpstr>Aptos Display</vt:lpstr>
      <vt:lpstr>Modern Love</vt:lpstr>
      <vt:lpstr>Wingdings</vt:lpstr>
      <vt:lpstr>Dosis</vt:lpstr>
      <vt:lpstr>Calibri</vt:lpstr>
      <vt:lpstr>Arial</vt:lpstr>
      <vt:lpstr>Aptos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1_01- نشاط اعتيادي</vt:lpstr>
      <vt:lpstr>2_04- قراءة/ كتابة</vt:lpstr>
      <vt:lpstr>3_04- قراءة/ كتابة</vt:lpstr>
      <vt:lpstr>4_04- قراءة/ كتابة</vt:lpstr>
      <vt:lpstr>قراءة الحصة 1</vt:lpstr>
      <vt:lpstr>قراءة الحصة 2</vt:lpstr>
      <vt:lpstr>1_Conception personnalisée</vt:lpstr>
      <vt:lpstr>افتتاح الحصة nv</vt:lpstr>
      <vt:lpstr>نشاط اعتيادي nv</vt:lpstr>
      <vt:lpstr>اختتام الحصة nv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ضعوا  الكراسة والدفتر  واللوحة  في القمطر.</vt:lpstr>
      <vt:lpstr>  افتتاح الحصة</vt:lpstr>
      <vt:lpstr>حاولوا الالتزام  بهذه السلوكات. من يذكرنا بها من خلال الصور .</vt:lpstr>
      <vt:lpstr>ضعوا  الكراسة والدفتر  واللوحة  في القمطر.</vt:lpstr>
      <vt:lpstr>نبدأ حصتنا بتصحيح الواجب المنزلي. </vt:lpstr>
      <vt:lpstr>من يقرأ إنتاجه؟ </vt:lpstr>
      <vt:lpstr>في هذه الحصة  ستعبرون  شفهيا عن  آرائكم  حول  أشخاص من اختياركم و عما أعجبكم في سيرهم.</vt:lpstr>
      <vt:lpstr>استعدوا للتعبير عن آرائكم مستعملين الأساليب التي تعلمتموها في حصة الأساليب الماضية.</vt:lpstr>
      <vt:lpstr> من يقدم  رأيه حول الشخص الذي اختاره.  الفائز من تحدث باسترسال وبلغة سليمة. </vt:lpstr>
      <vt:lpstr>الفائزون هم..........................................................................</vt:lpstr>
      <vt:lpstr>قراءة</vt:lpstr>
      <vt:lpstr> سندرس قصيدة  بعنوان « رقصةُالعلم». سنبدأ بنشاط أستعد لفهم النص. </vt:lpstr>
      <vt:lpstr>هذه مفردات ستساعدكم  على فهم القصيدة.  من يقرأ ؟ </vt:lpstr>
      <vt:lpstr>من يقرأ معنى كلمة «المجد»؟ ثم من يحاول تركيبها في جلمة مفيدة؟</vt:lpstr>
      <vt:lpstr>من يقرأ معنى كلمة « الهمة»؟ ثم من يحاول تركيبها في جلمة مفيدة؟</vt:lpstr>
      <vt:lpstr>من يقرأ مرادفات « الدهر» ؟ ثم من يحاول تركيبها في جلمة مفيدة؟</vt:lpstr>
      <vt:lpstr>من يقرأ مرادفات  كلمة « العظم» ؟ ثم من يحاول تركيبها في جلمة مفيدة؟</vt:lpstr>
      <vt:lpstr>من يختار كلمة ويقدم معناها؟ </vt:lpstr>
      <vt:lpstr>حاولوا بشكل ثنائي  بناء توقع حول مضمون النص من خلال العنوان والصورة المرفقة به.</vt:lpstr>
      <vt:lpstr>من يقرأ التوقع؟  ما الذي جعلكما تتوقعان ذلك؟ </vt:lpstr>
      <vt:lpstr>خذوا كراساتكم  ـــ. اقرؤوا النص قراءة هامسة للتحقق من توقعاتكم. </vt:lpstr>
      <vt:lpstr>من يقرأ توقعه؟ ثم يوضح لزملائه كيف تمكن من التحقق منه. </vt:lpstr>
      <vt:lpstr>نمر إلى قراءة النص. نتذكر أولا بعض توجيهات القراءة التعبيرية. من يقرؤها؟</vt:lpstr>
      <vt:lpstr>سأقرأ النص. انتبهوا وضعوا أصابعكم تحت كل كلمة أقرؤها.</vt:lpstr>
      <vt:lpstr>من يقرأ مثلي؟</vt:lpstr>
      <vt:lpstr>ننتقل إلى أسئلة  الفهم العام. من يقرأ السؤال ثم يجيب عنه؟ (مناقشة الجواب بشكل تفاعلي بين التلاميذ. ) </vt:lpstr>
      <vt:lpstr>من يقرأ السؤال التالي  ثم يجيب عنه؟ (مناقشة الجواب بشكل تفاعلي بين التلاميذ.  ) </vt:lpstr>
      <vt:lpstr>من يقرأ السؤال التالي ثم يجيب عنه؟ (مناقشة الجواب بشكل تفاعلي بين التلاميذ.  ) </vt:lpstr>
      <vt:lpstr>من يقرأ السؤال التالي ثم يجيب عنه؟ (مناقشة الجواب بشكل تفاعلي بين التلاميذ.)</vt:lpstr>
      <vt:lpstr>Présentation PowerPoint</vt:lpstr>
      <vt:lpstr>نواصل قراءة القصيدة. من يقرأ  محترما الضوابط التالية:  </vt:lpstr>
      <vt:lpstr>ننتقل إلى أسئلة الفهم . خذوا دفاتر البحت. أجيبوا  بشكل فردي عن الأسئلة التالية:</vt:lpstr>
      <vt:lpstr>نصحح جماعة. من يجيب عن السؤال الأول ؟  ( مناقشة  الجواب ثم الانتقال إلى السؤال الموالي).</vt:lpstr>
      <vt:lpstr>صححوا على دفاتركم.  </vt:lpstr>
      <vt:lpstr>اختتام الحصة</vt:lpstr>
      <vt:lpstr>ما الذي يميز قراءة القصيدة الشعرية؟</vt:lpstr>
      <vt:lpstr>ما الأشياء التي تحدث عنها الشاعر في القصيدة؟ </vt:lpstr>
      <vt:lpstr>اقرؤوا القصيدة وأنجزوا نشاط « أستعد لفهم النص» ثم ركبوا المفردات في جمل مفيدة أخرى.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194</cp:revision>
  <dcterms:created xsi:type="dcterms:W3CDTF">2023-09-20T21:35:22Z</dcterms:created>
  <dcterms:modified xsi:type="dcterms:W3CDTF">2025-11-18T17:48:08Z</dcterms:modified>
</cp:coreProperties>
</file>