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19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4017" r:id="rId2"/>
    <p:sldMasterId id="2147483993" r:id="rId3"/>
    <p:sldMasterId id="2147483681" r:id="rId4"/>
    <p:sldMasterId id="2147483689" r:id="rId5"/>
    <p:sldMasterId id="2147483694" r:id="rId6"/>
    <p:sldMasterId id="2147483705" r:id="rId7"/>
    <p:sldMasterId id="2147483714" r:id="rId8"/>
    <p:sldMasterId id="2147483809" r:id="rId9"/>
    <p:sldMasterId id="2147483753" r:id="rId10"/>
    <p:sldMasterId id="2147483764" r:id="rId11"/>
    <p:sldMasterId id="2147483775" r:id="rId12"/>
    <p:sldMasterId id="2147483786" r:id="rId13"/>
    <p:sldMasterId id="2147483822" r:id="rId14"/>
    <p:sldMasterId id="2147483845" r:id="rId15"/>
    <p:sldMasterId id="2147483868" r:id="rId16"/>
    <p:sldMasterId id="2147483891" r:id="rId17"/>
    <p:sldMasterId id="2147483914" r:id="rId18"/>
    <p:sldMasterId id="2147483937" r:id="rId19"/>
    <p:sldMasterId id="2147483686" r:id="rId20"/>
  </p:sldMasterIdLst>
  <p:notesMasterIdLst>
    <p:notesMasterId r:id="rId92"/>
  </p:notesMasterIdLst>
  <p:handoutMasterIdLst>
    <p:handoutMasterId r:id="rId93"/>
  </p:handoutMasterIdLst>
  <p:sldIdLst>
    <p:sldId id="2147482577" r:id="rId21"/>
    <p:sldId id="2147482483" r:id="rId22"/>
    <p:sldId id="2147482469" r:id="rId23"/>
    <p:sldId id="2147482516" r:id="rId24"/>
    <p:sldId id="2147482616" r:id="rId25"/>
    <p:sldId id="2147482691" r:id="rId26"/>
    <p:sldId id="2147482453" r:id="rId27"/>
    <p:sldId id="2147482645" r:id="rId28"/>
    <p:sldId id="2147482632" r:id="rId29"/>
    <p:sldId id="2147482450" r:id="rId30"/>
    <p:sldId id="2147482635" r:id="rId31"/>
    <p:sldId id="2147482457" r:id="rId32"/>
    <p:sldId id="2147482459" r:id="rId33"/>
    <p:sldId id="2147482694" r:id="rId34"/>
    <p:sldId id="2147482466" r:id="rId35"/>
    <p:sldId id="2147482551" r:id="rId36"/>
    <p:sldId id="2147482706" r:id="rId37"/>
    <p:sldId id="2147482552" r:id="rId38"/>
    <p:sldId id="2147482553" r:id="rId39"/>
    <p:sldId id="2147482707" r:id="rId40"/>
    <p:sldId id="2147482713" r:id="rId41"/>
    <p:sldId id="2147482708" r:id="rId42"/>
    <p:sldId id="2147482709" r:id="rId43"/>
    <p:sldId id="2147482710" r:id="rId44"/>
    <p:sldId id="2147482714" r:id="rId45"/>
    <p:sldId id="2147482711" r:id="rId46"/>
    <p:sldId id="2147482712" r:id="rId47"/>
    <p:sldId id="2147482715" r:id="rId48"/>
    <p:sldId id="2147482717" r:id="rId49"/>
    <p:sldId id="2147482716" r:id="rId50"/>
    <p:sldId id="2147482719" r:id="rId51"/>
    <p:sldId id="2147482720" r:id="rId52"/>
    <p:sldId id="2147482721" r:id="rId53"/>
    <p:sldId id="2147482722" r:id="rId54"/>
    <p:sldId id="2147482723" r:id="rId55"/>
    <p:sldId id="2147482724" r:id="rId56"/>
    <p:sldId id="2147482725" r:id="rId57"/>
    <p:sldId id="2147482726" r:id="rId58"/>
    <p:sldId id="2147482695" r:id="rId59"/>
    <p:sldId id="2147482452" r:id="rId60"/>
    <p:sldId id="2147482636" r:id="rId61"/>
    <p:sldId id="2147482600" r:id="rId62"/>
    <p:sldId id="2147482727" r:id="rId63"/>
    <p:sldId id="2147482531" r:id="rId64"/>
    <p:sldId id="2147482705" r:id="rId65"/>
    <p:sldId id="2147482575" r:id="rId66"/>
    <p:sldId id="2147482587" r:id="rId67"/>
    <p:sldId id="2147482586" r:id="rId68"/>
    <p:sldId id="2147482643" r:id="rId69"/>
    <p:sldId id="2147482574" r:id="rId70"/>
    <p:sldId id="2147482576" r:id="rId71"/>
    <p:sldId id="2147482637" r:id="rId72"/>
    <p:sldId id="2147482588" r:id="rId73"/>
    <p:sldId id="2147482589" r:id="rId74"/>
    <p:sldId id="2147482590" r:id="rId75"/>
    <p:sldId id="2147482729" r:id="rId76"/>
    <p:sldId id="2147482730" r:id="rId77"/>
    <p:sldId id="2147482593" r:id="rId78"/>
    <p:sldId id="2147482731" r:id="rId79"/>
    <p:sldId id="2147482638" r:id="rId80"/>
    <p:sldId id="2147482594" r:id="rId81"/>
    <p:sldId id="2147482595" r:id="rId82"/>
    <p:sldId id="2147482596" r:id="rId83"/>
    <p:sldId id="2147482598" r:id="rId84"/>
    <p:sldId id="2147482599" r:id="rId85"/>
    <p:sldId id="2147482704" r:id="rId86"/>
    <p:sldId id="2147482579" r:id="rId87"/>
    <p:sldId id="2147482585" r:id="rId88"/>
    <p:sldId id="2147482584" r:id="rId89"/>
    <p:sldId id="2147482646" r:id="rId90"/>
    <p:sldId id="2147482634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4649" userDrawn="1">
          <p15:clr>
            <a:srgbClr val="A4A3A4"/>
          </p15:clr>
        </p15:guide>
        <p15:guide id="3" orient="horz" pos="2364" userDrawn="1">
          <p15:clr>
            <a:srgbClr val="A4A3A4"/>
          </p15:clr>
        </p15:guide>
        <p15:guide id="4" pos="20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424D7D"/>
    <a:srgbClr val="B1EDEA"/>
    <a:srgbClr val="424D7C"/>
    <a:srgbClr val="00ACA4"/>
    <a:srgbClr val="44A9C4"/>
    <a:srgbClr val="F0F9FE"/>
    <a:srgbClr val="FFFFFF"/>
    <a:srgbClr val="56B64A"/>
    <a:srgbClr val="56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51" autoAdjust="0"/>
    <p:restoredTop sz="94694"/>
  </p:normalViewPr>
  <p:slideViewPr>
    <p:cSldViewPr snapToGrid="0">
      <p:cViewPr varScale="1">
        <p:scale>
          <a:sx n="75" d="100"/>
          <a:sy n="75" d="100"/>
        </p:scale>
        <p:origin x="850" y="30"/>
      </p:cViewPr>
      <p:guideLst>
        <p:guide orient="horz" pos="709"/>
        <p:guide pos="4649"/>
        <p:guide orient="horz" pos="2364"/>
        <p:guide pos="20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viewProps" Target="viewProps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20/11/2025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0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20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0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0.png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472123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2646477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380848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08940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275663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232361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211565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462151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075826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697124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124127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5298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56542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523583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09542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33958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154052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68574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8462328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756854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356486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376597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774366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781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027585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334709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73661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07046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982153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30543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49626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4756541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6294469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068371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303738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67622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238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94806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35497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648933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50018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06047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392035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3043501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858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407403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198746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4140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035234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297516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6127664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98064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799827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6857326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9960609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277373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170340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17403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1545761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064925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6901721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66685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313900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0473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56636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25278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489079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78582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021004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3482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88577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4530379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127476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4580681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700881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82746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55413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0735132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818923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181447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728279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338291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4176748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718478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531771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72272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243045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67984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61009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92962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800033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134127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90663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2737295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583036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943374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2368366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38110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695782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89760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936135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631166" y="1762900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3914775" y="3030664"/>
            <a:ext cx="25115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defRPr>
            </a:lvl1pPr>
          </a:lstStyle>
          <a:p>
            <a:pPr lvl="0"/>
            <a:r>
              <a:rPr lang="f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- 02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 أعلام وعباقرة (ح1).</a:t>
            </a:r>
            <a:endParaRPr lang="fr-MA" noProof="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3691644" y="4338382"/>
            <a:ext cx="277822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noProof="0" dirty="0"/>
              <a:t> </a:t>
            </a:r>
            <a:r>
              <a:rPr lang="fr-MA" noProof="0" dirty="0"/>
              <a:t> - 03</a:t>
            </a:r>
            <a:r>
              <a:rPr lang="ar-MA" noProof="0" dirty="0"/>
              <a:t> قراءة :</a:t>
            </a:r>
            <a:r>
              <a:rPr lang="ar-MA" noProof="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أعلام وعباقرة (ح1).</a:t>
            </a:r>
            <a:endParaRPr lang="ar-MA" noProof="0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6374D34-D13A-3241-4391-B4C15F256E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211218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6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4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B49ADD-60B8-321F-9352-AF6B20DC17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396757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1561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735358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463889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1942420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697145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7361261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634609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631498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0262470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670886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55293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528827-9D7B-BD7B-5FF2-E9C5AC23D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552E91E-1D5F-8BC6-6314-02BF27C32A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Microsoft Uighur" panose="02000000000000000000" pitchFamily="2" charset="-7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066C0A-E56B-6EEC-07AB-66A5AE5F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0020F222-AF7F-4BD4-8DEA-DAAAA14FD818}" type="datetimeFigureOut">
              <a:rPr lang="fr-FR" smtClean="0"/>
              <a:pPr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4DA7D8-E5CB-A1C0-F691-E5595122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CF40F6-0BC6-ECA1-6378-91A0B1B9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C8BFFB31-C8FC-4A97-A75D-25A10C5B448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32246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29101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58620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9910660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26156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5041582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1430930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758402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153380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5383706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87086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30B8D-3DE2-63B3-8BCC-4DEBBF39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20237692"/>
      </p:ext>
    </p:extLst>
  </p:cSld>
  <p:clrMapOvr>
    <a:masterClrMapping/>
  </p:clrMapOvr>
  <p:transition spd="slow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938892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67340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45710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9616824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7164590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496380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31054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6088556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417407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976499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AD9A8-37BD-2F4B-962B-5215692B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18688414"/>
      </p:ext>
    </p:extLst>
  </p:cSld>
  <p:clrMapOvr>
    <a:masterClrMapping/>
  </p:clrMapOvr>
  <p:transition spd="slow">
    <p:fade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8457292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646093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58813934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7196F5-434B-E6A3-8B59-454C1414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644366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121884-CE0E-78CA-464D-1A3463106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2989975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471536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0B4589F-F8D1-AE9B-4570-F47E43C41E4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3B12415-9CB8-0801-A011-F9C9E226C9E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86684974-E575-018A-C0D1-97A7A3FB4204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9173FE5-036D-C1A0-9CC7-20BAF8C83C7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AB39CF56-E54B-71D6-BC24-890D71A58D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0349E33-294B-73DC-4A41-FC2D19FB04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87FA683D-71A4-D3A5-00E8-A058AB3B56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95DDA01B-BAFF-5C7F-9D7B-9176293DBA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2FD39393-DDDA-4042-AED6-50D7289F536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75003D90-B13D-C89A-555A-A63732CD7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FC2B5F79-5CC8-E967-467A-31F01A7159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824AD327-A861-CD32-3888-5270986FFD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746E61DF-E151-A023-2C83-24BED13077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B54A345-2DA1-1741-2E92-6FF549FF6D1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52041873-770A-7A57-7AC3-641FB12891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EB6BFD29-E1CF-B513-0890-C3CE8B960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88177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63314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20A47-5D71-EF24-E74F-2D408F9C2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59BF73E-3493-5DC9-79F1-84B5C817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A97FAC-866D-87C3-B360-F402FF43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1B113A-3515-759F-84FD-798623DF2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6A161-3616-7A97-D6EE-31421BFE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85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D81E5-FA61-2C39-A232-70583909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6EAB0C-4A69-8ED2-77B0-53CCF9D48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4E1C68-F4B7-3359-F1E0-D9C46C902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F353A1-E60D-B3B1-EBA4-D5F99601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73FD31-F473-BDF6-D4BF-E480F2EA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0957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EAB20-9141-8145-5A31-28FC6CCF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E4AB4E-B0C7-03AF-C60D-030B72894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956BB-C3A9-EB01-DA5E-39BF9B7F1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E7DA7C7-2920-F4A7-24C7-D37524CC8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B76E7A-0BF5-B28C-1A84-E2C3DA62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148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1B7461-F1DA-41F7-EA37-DA29AD2D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0A3E74-3CFA-57D0-F1B9-18F6F93AE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7918D7-3ED3-B41F-1BDD-0D28D6322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6BA9D1-A51C-A65E-9D78-4DAE7F03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3ADE0B-0050-E70E-2D06-D7631757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6CA56E2-79A3-EA83-C537-420C8AC9C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71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D626F4-8EBD-292E-23F0-562968150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6FA343-51A7-793D-F127-9B130697C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0E40778-FBAA-78B3-28A9-750F68975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8A69A90-DF9B-0A25-D530-D7E348659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01F239B-BC35-92D3-212F-1F1E8ACC5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702C09D-52D5-3649-63DA-CE6BF1134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46B47B-D3BA-E6DB-C43E-20DF5E10B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35103C0-8F43-D12A-0F87-74382314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384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9447B-AE32-70DF-5FC1-DCF0B0FD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08AB88-5928-DCFA-F5F9-3D2DD681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F87ED62-09A8-C49B-9ED3-29974C9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7753CB-4380-4645-42A2-F6601789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8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F3262D-B019-FDD5-BA78-04493B330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4C9E2B-8E3C-A354-24E4-188286AB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280F26-201D-672F-1201-0145BF75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52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98646-1208-C56C-685B-3AF14B1C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CF6332-6A3C-9474-1341-4245C222D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4F85BD-FE51-AD01-7FAB-B65F38798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EE82F6-BCF8-7294-BC15-87BD8985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BCD290-9F96-96C4-6821-F5D122CBC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194F83-5CF9-5565-8964-FE198061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824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C2EDDF-96CE-ECCF-B8EE-81A507F2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CD28311-50C7-BC51-1E35-5EA20D009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079936-4ED5-D1C6-2E1C-88BE892BF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057664-692A-138C-216F-E307B3AF5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46EA5D8-91A6-1D18-C38C-96FB3405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A9665A3-BD44-9EA5-EE81-6970503D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256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1F6B34-D9BA-E7B1-E86B-D61A10A1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F0B8FB-BD69-9DF4-6624-4530AF0CA3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830A48-3C3D-79F6-6DD2-D23DD762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042C5A6-090D-D5B1-AD11-0F1C2446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F6F21A-1A1D-CA8F-A36E-8C1011A05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648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CE87A36-481E-01E6-82C3-B632B370D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3A7DB94-C957-A75E-6B24-CA5A16A33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CCB4A9-7981-C6B6-0988-8ED9732C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7E8552-9FE8-FFB6-5C47-AA869C97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319CB-E97E-00E5-317A-3A0C728E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10277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22D435-08E3-4986-1540-576651D05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0D57D7F-EBC4-0443-99CE-0F34E1EEE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85521F-90F4-316C-F403-815EE7B2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5578FE-68E2-2732-547D-74965F0E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96576D-99C8-E73D-49D3-875E0508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9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FFF9F-ACB2-A4F9-8FED-57EDF3198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C2E890-5BE2-00E7-7380-3ECC00C61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19ED0A-0CB3-0562-202D-AA5BD7FA3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88564F-CE6E-383E-1B60-3130B80A9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E42279-1DE6-D726-0381-51A85542C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6492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32D1E-5314-5F80-8A2B-F248C2B0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2D0736-4D7E-703C-6B54-2E46BC23F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D10C82-9A0E-FDA8-4C04-404C8DEC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27213F-62FD-BAC3-2965-749166D9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42B01-EBEB-C4AE-2F56-5645BD1C8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128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38B642-E26F-83C9-BADB-9254EC12F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B85A4E-3597-F842-ED97-BFAEC66BC6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51047D-14C1-1151-9D50-19C7F6677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1B4E3C-F4EC-354B-3271-A938F2E23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C34711-FB84-C03E-FD51-D8D19D81E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610B66-C055-A486-8C38-506536A4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328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04AD7-0068-6BF5-D32B-C13EA9F3D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2748602-21C1-AB48-A82A-AE8B4B913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BB3BD5-85C9-43CB-9CF1-54C6D47CF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3D7DACE-7372-B932-AFDF-95E723BD6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4DA720C-DA4D-C971-2906-16A2807A8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971964-9673-F858-D6A4-46686A58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976AAAC-B82B-95DF-D792-AABB8E9A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8BBF70-DA63-E23C-9D4C-9A9B229EE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064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E348B-B8E2-3F23-6034-64FB699B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6CE88C-DFCD-6CC8-BE54-74E0E619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4C2E6C-AD02-F96C-135D-CE27C099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8D1302-D11D-AE59-7456-57504038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51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BA806C-0377-764D-B6FD-BB9E4BC3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9B82276-D647-405C-2716-0C27CE41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3F3C518-B269-9760-0311-0EE9365E9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8788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1064D3-2487-5E9F-8D69-1D90BCCC0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E8E2B3-B4FF-5D89-E045-05A2162C5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E07887-01E5-2756-92CD-4F486526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9E1739-6981-A565-A216-3659362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C38B6B-2F13-47D1-EAB1-AF68B19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389387-24A7-66A7-ECBB-A1538339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40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9F94CD-E0CD-1DE0-FEB5-E42081BA7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D7F150-67FF-63EE-D452-51CF05B13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4AE7BF-0688-0E09-4C8A-6F1FFDDA1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814A12-816C-9235-BD49-A94BF08A0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67726F-2041-C806-F7D1-C6E8BFDE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9CCE98-5FB2-4D2C-7607-590C80CF2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4408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1B0AA5-3170-EAF2-BE4B-9C2EAE95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882E298-3372-8ECC-770B-C353463A2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B52DAB-098B-ED20-A994-ED6F25ADC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9EA4B8-CA79-50F4-0E10-1B8047D8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D038AA-AA59-5DDB-B8C0-719A18A8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81162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1913618-9901-12B5-DB1E-4225F245B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E6295C-4846-94A1-26BD-0B026889A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97AB8C-BEA9-DBDA-0788-E8A03BE2E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EBDC7E-7449-D01B-B226-F33482E35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A2B359-9D6B-B7C1-C5CE-6C574CC6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378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11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1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7.png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0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theme" Target="../theme/theme14.xml"/><Relationship Id="rId28" Type="http://schemas.openxmlformats.org/officeDocument/2006/relationships/image" Target="../media/image16.png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image" Target="../media/image15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theme" Target="../theme/theme15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theme" Target="../theme/theme17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heme" Target="../theme/theme19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2.xml"/><Relationship Id="rId7" Type="http://schemas.openxmlformats.org/officeDocument/2006/relationships/theme" Target="../theme/theme7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3.xml"/><Relationship Id="rId9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7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61" r:id="rId22"/>
    <p:sldLayoutId id="2147484042" r:id="rId23"/>
    <p:sldLayoutId id="2147483962" r:id="rId24"/>
    <p:sldLayoutId id="2147483979" r:id="rId25"/>
    <p:sldLayoutId id="2147483980" r:id="rId26"/>
    <p:sldLayoutId id="2147483965" r:id="rId27"/>
    <p:sldLayoutId id="2147483966" r:id="rId28"/>
    <p:sldLayoutId id="2147483964" r:id="rId29"/>
    <p:sldLayoutId id="2147483963" r:id="rId30"/>
    <p:sldLayoutId id="2147484044" r:id="rId31"/>
    <p:sldLayoutId id="2147484043" r:id="rId3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179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07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80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  <p:sldLayoutId id="2147483889" r:id="rId21"/>
    <p:sldLayoutId id="214748389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9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959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86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C09467B-4D7A-643B-F6DA-05855375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BF07B1-7124-D74B-8BC0-137DCC78B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A1B23-2EB3-9590-8270-26DD9A2699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DC9111-B2A3-4439-A59F-C05ADDBFB1F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DA6B9E-EB72-9691-8244-415022F01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1BEB06-F3BE-0670-FFA7-F4FE263DA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4DE544-F7AE-49C4-BAD2-48B49BE223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56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DCB4D4-AC19-AA30-95A3-7F1CADB5C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4A4193-FCD9-DEF6-452D-E63D39B5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3F3F87-4CF0-60F2-3A18-45C63C17B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247BB9-34B2-4C22-8D27-190D4EBFA30E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0C8FBD-14DC-74BC-C0D2-606CDD32B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6AD1BC-A684-ECF4-F80D-D6A3574B1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D5ED64-1337-47A4-96C1-9EC8D01098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001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صرف وتحويل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94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7.gif"/><Relationship Id="rId4" Type="http://schemas.openxmlformats.org/officeDocument/2006/relationships/image" Target="../media/image43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16.xml"/><Relationship Id="rId7" Type="http://schemas.openxmlformats.org/officeDocument/2006/relationships/image" Target="../media/image1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19.xml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23.png"/><Relationship Id="rId9" Type="http://schemas.openxmlformats.org/officeDocument/2006/relationships/image" Target="../media/image27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8.png"/><Relationship Id="rId7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13.png"/><Relationship Id="rId5" Type="http://schemas.openxmlformats.org/officeDocument/2006/relationships/image" Target="../media/image52.png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43.pn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59.xml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53.pn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39.png"/><Relationship Id="rId4" Type="http://schemas.openxmlformats.org/officeDocument/2006/relationships/image" Target="../media/image14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41.png"/><Relationship Id="rId10" Type="http://schemas.openxmlformats.org/officeDocument/2006/relationships/image" Target="../media/image27.gif"/><Relationship Id="rId4" Type="http://schemas.openxmlformats.org/officeDocument/2006/relationships/image" Target="../media/image40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F6CA44D-3FD1-3C80-89D9-EDBA3A1C6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7177E5E-58F9-710E-ED92-D96CECC9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في هذه الحصة ستكتبون آرائكم حول سيرة شخص من اختياركم. 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A887B6-DD84-FB10-BE64-0A5061AB5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139461-01C1-AFB9-3832-F2D981AE3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BD1B6A-F905-233B-3EBC-CC21FA06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B9C94A-271A-37F2-A970-9636F76550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FE0FFF2-12CD-C10D-940D-CAD8F7BA21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959FEF1-A07C-737C-C8B8-E483523AC12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4C9AA0-B68E-7F4B-2DEC-7566B976DFD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D34988-9B51-644F-D5DA-D9029FC6574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503B7A-0697-266A-715A-F68C5D9DEEE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F04E7F-12FC-9B43-DCDC-30663B47A606}"/>
              </a:ext>
            </a:extLst>
          </p:cNvPr>
          <p:cNvSpPr/>
          <p:nvPr/>
        </p:nvSpPr>
        <p:spPr>
          <a:xfrm>
            <a:off x="1008253" y="3065779"/>
            <a:ext cx="7127494" cy="1587863"/>
          </a:xfrm>
          <a:prstGeom prst="roundRect">
            <a:avLst/>
          </a:prstGeom>
          <a:ln w="28575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سَأَكْتُبُ رَأْيي حَوْلَ شَخْصٍ مِنِ ٱخْتِياري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وَعَمّا أَعْجَبَني في سيرَتِهِ.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D1EAD-498E-3CCB-5410-A0987C34F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98E19F2-FA39-DBB0-F9BF-84C98BEC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خذوا دفاتر البحث. واكتبوا أراءكم  مستعينين بالأساليب التي تعلمتموها.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B1BDEAC-9E2C-79A7-A294-C2A04772BD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735B4E4-8991-CB91-9B7C-2762BBE4BF39}"/>
              </a:ext>
            </a:extLst>
          </p:cNvPr>
          <p:cNvSpPr/>
          <p:nvPr/>
        </p:nvSpPr>
        <p:spPr>
          <a:xfrm>
            <a:off x="660260" y="5402688"/>
            <a:ext cx="69995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10F9D7-7D9F-BF3C-CB51-FF0175CFA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21B476-8485-4938-2F69-4CFE57E10D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EDC155D-D382-BF9B-E4ED-96FD98BB9D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A67929-B621-31DC-DE93-8510449A66D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3EAB14-1B30-BC03-256B-D560EEC7FDF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5E3A28-65E1-00A2-B869-5905705E35A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86CA1F-788D-7F7F-D782-1F3F6CB5782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8B386-A9C7-BBEE-FF71-C7F1BC8B1C5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timer_3min">
            <a:hlinkClick r:id="" action="ppaction://media"/>
            <a:extLst>
              <a:ext uri="{FF2B5EF4-FFF2-40B4-BE49-F238E27FC236}">
                <a16:creationId xmlns:a16="http://schemas.microsoft.com/office/drawing/2014/main" id="{E3585771-0EFA-57A5-9876-D79610FF10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465" y="1416558"/>
            <a:ext cx="1080000" cy="1080000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6F4291F-A4D2-AC63-A6E2-38E36F013DD9}"/>
              </a:ext>
            </a:extLst>
          </p:cNvPr>
          <p:cNvSpPr/>
          <p:nvPr/>
        </p:nvSpPr>
        <p:spPr>
          <a:xfrm>
            <a:off x="687632" y="2635068"/>
            <a:ext cx="7334409" cy="1587863"/>
          </a:xfrm>
          <a:prstGeom prst="roundRect">
            <a:avLst/>
          </a:prstGeom>
          <a:ln w="28575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رَأْيي حَوْلَ شَخْصٍ مِنِ ٱخْتِياري</a:t>
            </a:r>
          </a:p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وَعَمّا أَعْجَبَني في سيرَتِهِ.</a:t>
            </a:r>
            <a:endParaRPr lang="fr-FR" sz="5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1931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76" y="776096"/>
            <a:ext cx="6840000" cy="612000"/>
          </a:xfrm>
        </p:spPr>
        <p:txBody>
          <a:bodyPr/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عمله؟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39AF60-436E-9BB0-0D44-D08BE5E95F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20CE76-9075-149E-CDE6-49FF69AF4901}"/>
              </a:ext>
            </a:extLst>
          </p:cNvPr>
          <p:cNvSpPr txBox="1"/>
          <p:nvPr/>
        </p:nvSpPr>
        <p:spPr>
          <a:xfrm>
            <a:off x="1502326" y="2585276"/>
            <a:ext cx="5480652" cy="1687447"/>
          </a:xfrm>
          <a:prstGeom prst="roundRect">
            <a:avLst/>
          </a:prstGeom>
          <a:ln w="38100">
            <a:solidFill>
              <a:srgbClr val="48B2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 rtl="1">
              <a:defRPr sz="54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8800" dirty="0"/>
              <a:t>أَقْــــرَأُ إِنْتاجي.</a:t>
            </a:r>
            <a:endParaRPr lang="fr-FR" sz="8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A6D497-8156-B6A9-024F-3A80D28B5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BDCFC8-79D9-A5FF-5FC5-F8F1412EE5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30BA8C-E5B2-80DA-A932-743AEFA9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E7F8083-C35A-B6E1-39C5-5717647B4B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3399CA-1EEC-4A9F-B02D-90C87994709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5FB5E0-9E60-10D2-9724-CF11D014D1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52BD23-074B-0503-A117-DC45FCACC05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3C94ED-AF58-9AAA-CC20-C7B38D0EE78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الفائز في هذه الحصة هم ........................................................................... 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43669BA9-93F0-6705-0271-FB1BEBAD8D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92677" y="2315311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39AA3A8-DB05-1050-0B4B-A00CD276256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7EC379-1CAD-AFF5-546D-FE1EDE45A1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1517BE1-1447-A5D5-998C-CF083E738E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8D99C8-8C4A-9235-A11E-E1EFCB0F9E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E2ED599-8101-05AF-CE30-181B7B773C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BA1B352-8885-C270-2B8A-F42810991CA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5A4533-593C-462D-A644-3F9C20DB426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1AC0F-CAB2-926D-D370-760B7C2B6F9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E1701E-FDFC-5000-2BDC-B6C2762E3A4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4166238-5BC4-6679-1377-E4314E4A1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تذوق جمالية التعبير في القصيدة.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934269" y="1771950"/>
            <a:ext cx="4164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رقصة العالم ( ح3).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نبدأ حصتنا في القراءة بتصحيح الواجب المنزلي . خذوا دفاتر البحث.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043D07-14E5-3617-22A6-FAE7D05FC0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E58C4FC-2B99-0025-37D3-4A64F9DB4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BE5327-17D6-3ED1-3BAC-A35DC18ECB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ABD4D6-23AC-501E-5B37-16BEEBD25E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030747-743A-06E1-5E4D-D1FA3F0A9C0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EC766B-684A-1EB7-A35D-831443D0C6D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531089-1700-BABF-3B4A-CABCEB92317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BFFA7B-B656-DA92-BB95-7806ACA22D0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5107A2-179E-F2C0-28E3-24020268F8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95A84F-C44E-7963-146D-93FCC92CAE30}"/>
              </a:ext>
            </a:extLst>
          </p:cNvPr>
          <p:cNvSpPr txBox="1"/>
          <p:nvPr/>
        </p:nvSpPr>
        <p:spPr>
          <a:xfrm>
            <a:off x="1517762" y="4583740"/>
            <a:ext cx="5713523" cy="13280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rtl="1"/>
            <a:endParaRPr lang="fr-FR" sz="72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CB0DDE-2EB2-A92B-8C4B-0FBD2F49DDA2}"/>
              </a:ext>
            </a:extLst>
          </p:cNvPr>
          <p:cNvSpPr txBox="1"/>
          <p:nvPr/>
        </p:nvSpPr>
        <p:spPr>
          <a:xfrm>
            <a:off x="1124344" y="3119509"/>
            <a:ext cx="6427694" cy="146423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أُصَحِّحُ ٱلْواجِبَ ٱلْمَنْزِلِيَّ.</a:t>
            </a:r>
            <a:endParaRPr lang="fr-FR" sz="80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BAD60-330F-D646-6CBB-8FDC90E6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1739E-7D28-87F0-BB31-6622F28C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التعريف المناسب  لكلمة « الدهر»؟ ( المنهجية نفسها مع باقي المفردات).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B19942-01EE-CE00-867B-88893B500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19D3C32-6C5A-378F-E9EF-896ED625E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384" y="1346479"/>
            <a:ext cx="3547233" cy="5406013"/>
          </a:xfrm>
          <a:prstGeom prst="rect">
            <a:avLst/>
          </a:prstGeom>
          <a:ln w="38100">
            <a:noFill/>
          </a:ln>
        </p:spPr>
      </p:pic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5BA06A26-15C5-012B-72D7-8B1028AE4792}"/>
              </a:ext>
            </a:extLst>
          </p:cNvPr>
          <p:cNvSpPr/>
          <p:nvPr/>
        </p:nvSpPr>
        <p:spPr>
          <a:xfrm rot="5400000">
            <a:off x="6453320" y="2762247"/>
            <a:ext cx="212999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2EABB8-225D-EA54-A7E3-CFC77ABA52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6BFB30-09DC-8A5C-FC70-95D3ACFAE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34C01C-3BFA-9CDE-0005-F6C2018D8A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A5A856B-AF3C-DC2F-C506-E0B94AE655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C8171C-81C4-ED51-4208-8A440CBFE2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C314FD-92EA-7777-45C1-C442679E657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CD50F3-425D-C0F9-038F-B5322FCBBCF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A71783-3DE0-25DB-86EB-268498E0D85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43094447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39B2A-8F1C-7381-46DA-9AC8420E8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B499E6-31B0-757B-9E51-9CD85453D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الجملة التي  وردت فيها كلمة «الدهر»؟ ( المنهجية نفسها مع باقي المفردات ) </a:t>
            </a:r>
          </a:p>
        </p:txBody>
      </p:sp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65183D5-8DB6-2720-F184-C37CBFC326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9BE52A-1199-9E53-8506-BC57C571F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E0AADD-D985-F7E8-C67E-B667ACFE6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DBDCDA-FEFA-88EB-C43E-D91A0E7B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27F77CD-A709-1279-F009-FFC5F7D11A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21380E0-BAE5-3092-BD4D-1B325F4D66A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AAC51E-0283-A0FE-1617-2F7159C8A84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5C37D1-CCB9-5A86-16F3-DEE0D5628B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F6782E-B41B-FACE-532D-680C4B4EA30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5D74A-8525-5BB3-5D92-EF431E8D6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8384" y="1346479"/>
            <a:ext cx="3547233" cy="5406013"/>
          </a:xfrm>
          <a:prstGeom prst="rect">
            <a:avLst/>
          </a:prstGeom>
          <a:ln w="38100">
            <a:noFill/>
          </a:ln>
        </p:spPr>
      </p:pic>
      <p:sp>
        <p:nvSpPr>
          <p:cNvPr id="6" name="Flèche : bas 19">
            <a:extLst>
              <a:ext uri="{FF2B5EF4-FFF2-40B4-BE49-F238E27FC236}">
                <a16:creationId xmlns:a16="http://schemas.microsoft.com/office/drawing/2014/main" id="{457CA82F-13B3-5F24-4CBC-64036F82BCD7}"/>
              </a:ext>
            </a:extLst>
          </p:cNvPr>
          <p:cNvSpPr/>
          <p:nvPr/>
        </p:nvSpPr>
        <p:spPr>
          <a:xfrm rot="5400000">
            <a:off x="6453320" y="2762247"/>
            <a:ext cx="212999" cy="381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5039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8E233-F4AB-3194-3BB7-8A3575F4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28550-B539-4451-738B-BA23AD873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606" y="757082"/>
            <a:ext cx="6925526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يقرأ مستحضرا الضوابط التالية: 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D87609-F808-0462-20FE-E29329EC7C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60E379-A8EB-01FB-4004-46BA619C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E89E260-7544-A8C2-D13C-211FBD45F0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D20785-4862-ED93-5BBD-4C18CC3012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EC1AA14-7A85-B7DA-08DD-567D38925E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62A387E-F9F2-D167-5D7D-9BF0784C956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15E623-F3AF-76B8-B893-69C995DA130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637C34-D059-6CCE-38B1-24325613F34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DEA88C-6110-E750-7D1C-37792D32627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B242FD3B-2A0D-720B-1221-C0D68B220F74}"/>
              </a:ext>
            </a:extLst>
          </p:cNvPr>
          <p:cNvGrpSpPr/>
          <p:nvPr/>
        </p:nvGrpSpPr>
        <p:grpSpPr>
          <a:xfrm>
            <a:off x="291071" y="2313603"/>
            <a:ext cx="8064529" cy="1077218"/>
            <a:chOff x="-100534" y="2322169"/>
            <a:chExt cx="8064529" cy="1077218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47022BB-4B4F-D30B-E3F5-352935413449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1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14D9145-DFBD-FE8D-A6CE-DF315517B251}"/>
                </a:ext>
              </a:extLst>
            </p:cNvPr>
            <p:cNvSpPr txBox="1"/>
            <p:nvPr/>
          </p:nvSpPr>
          <p:spPr>
            <a:xfrm>
              <a:off x="-100534" y="2322169"/>
              <a:ext cx="7596529" cy="107721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أَصِلُ قِراءَةَ ٱلْكَلِماتِ بَعْضِها بِبَعْضٍ (لا أَنْطِقُ هَمْزَةَ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ٱلْوَصْلِ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 في وَسَطِ </a:t>
              </a:r>
              <a:r>
                <a:rPr lang="ar-MA" sz="3200" b="1" dirty="0" err="1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ٱلْكَلامِ</a:t>
              </a:r>
              <a:r>
                <a:rPr lang="ar-MA" sz="3200" b="1" dirty="0">
                  <a:solidFill>
                    <a:srgbClr val="424D7B"/>
                  </a:solidFill>
                  <a:ea typeface="Calibri" panose="020F0502020204030204" pitchFamily="34" charset="0"/>
                  <a:cs typeface="Microsoft Uighur" panose="02000000000000000000" pitchFamily="2" charset="-78"/>
                </a:rPr>
                <a:t>) ؛</a:t>
              </a:r>
            </a:p>
            <a:p>
              <a:pPr algn="r" rtl="1"/>
              <a:endParaRPr lang="fr-FR" sz="3200" dirty="0">
                <a:solidFill>
                  <a:srgbClr val="424D7B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C929939-11F3-DA06-75FC-6C8C0FFB3031}"/>
              </a:ext>
            </a:extLst>
          </p:cNvPr>
          <p:cNvGrpSpPr/>
          <p:nvPr/>
        </p:nvGrpSpPr>
        <p:grpSpPr>
          <a:xfrm>
            <a:off x="613358" y="3312697"/>
            <a:ext cx="7742242" cy="707886"/>
            <a:chOff x="221753" y="2292560"/>
            <a:chExt cx="7742242" cy="707886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EE57616-0F9D-0F5B-973E-5BC982FDD875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2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A9249EB1-F9FE-8620-6BF0-59C5BBA1AC4A}"/>
                </a:ext>
              </a:extLst>
            </p:cNvPr>
            <p:cNvSpPr txBox="1"/>
            <p:nvPr/>
          </p:nvSpPr>
          <p:spPr>
            <a:xfrm>
              <a:off x="221753" y="2292560"/>
              <a:ext cx="7200377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rtl="1"/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أَتَقَمَّصُ </a:t>
              </a:r>
              <a:r>
                <a:rPr lang="ar-MA" sz="4000" b="1" dirty="0" err="1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ٱلْمَشاعِرَ</a:t>
              </a:r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 err="1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ٱلَّتي</a:t>
              </a:r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تُعَبِّرُ عَنْها كُلُّ عِبارَةٍ</a:t>
              </a:r>
              <a:r>
                <a:rPr lang="f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 </a:t>
              </a:r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لِيَتَّضِحَ </a:t>
              </a:r>
              <a:r>
                <a:rPr lang="ar-MA" sz="4000" b="1" dirty="0" err="1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ٱلْمَعْنى</a:t>
              </a:r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AA97CF5-CE0C-181A-D870-FCB3261E4CCE}"/>
              </a:ext>
            </a:extLst>
          </p:cNvPr>
          <p:cNvGrpSpPr/>
          <p:nvPr/>
        </p:nvGrpSpPr>
        <p:grpSpPr>
          <a:xfrm>
            <a:off x="613358" y="4335343"/>
            <a:ext cx="7742242" cy="707886"/>
            <a:chOff x="221753" y="2292560"/>
            <a:chExt cx="7742242" cy="707886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1150AC85-4991-7039-5716-913421EDE184}"/>
                </a:ext>
              </a:extLst>
            </p:cNvPr>
            <p:cNvSpPr/>
            <p:nvPr/>
          </p:nvSpPr>
          <p:spPr>
            <a:xfrm>
              <a:off x="7495995" y="2412503"/>
              <a:ext cx="468000" cy="468000"/>
            </a:xfrm>
            <a:prstGeom prst="ellipse">
              <a:avLst/>
            </a:prstGeom>
            <a:solidFill>
              <a:srgbClr val="00AC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3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AAFF954-2A13-924E-32CD-5D79618B99E3}"/>
                </a:ext>
              </a:extLst>
            </p:cNvPr>
            <p:cNvSpPr txBox="1"/>
            <p:nvPr/>
          </p:nvSpPr>
          <p:spPr>
            <a:xfrm>
              <a:off x="221753" y="2292560"/>
              <a:ext cx="7200377" cy="70788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just" rtl="1"/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أَحْتَرِمُ </a:t>
              </a:r>
              <a:r>
                <a:rPr lang="ar-MA" sz="4000" b="1" dirty="0" err="1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ٱلْإِيقاعَ</a:t>
              </a:r>
              <a:r>
                <a:rPr lang="ar-MA" sz="4000" b="1" dirty="0">
                  <a:solidFill>
                    <a:srgbClr val="424D7C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547148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085B-B9C4-81E3-7329-9C6C4418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269670-2C5E-3E19-35A6-C245464E1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أسئلة الفهم . من يقرأ السؤال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36034FA-DA17-4DA0-6132-13C8CAB64C0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D29557-3D04-D793-8A0B-8A0ACC5E9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A06003-D2FB-2E57-7369-88180E5803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D83ED95-751F-D9BD-9C56-BCA250DA2F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A30B739-F50B-17C2-B456-0530B6E3FA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E6E9D0-0F23-5C7D-1984-C0B4E33B104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3C233-9F48-8F76-C7E1-CDAE8FBCCB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56937-3D90-BF7D-9E07-6015A4EC56B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DAB03D-DC17-D0CC-4C27-8A3ACDC975C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C734B1C-D8EE-894A-2A16-F4782EA08F1B}"/>
              </a:ext>
            </a:extLst>
          </p:cNvPr>
          <p:cNvSpPr txBox="1"/>
          <p:nvPr/>
        </p:nvSpPr>
        <p:spPr>
          <a:xfrm>
            <a:off x="1256236" y="3007941"/>
            <a:ext cx="6367253" cy="1123712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عَمَّ يَتَحَدَّثُ ٱلشّاعِرُ في ٱلْقَصيدَةِ؟</a:t>
            </a:r>
            <a:endParaRPr lang="fr-FR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0603801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1400AC5-FD45-D92E-825C-DCAF84CF126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للإجابة.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التعليمات.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فيديو.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الإنجازات.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ثنائيات.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46FFA-7301-F93C-5C6F-BC748CDF8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C5A48E-BD51-3A96-6121-48E9B8BCC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 التالي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FED3D51-0EE9-6A72-1DA0-1FDEDE0A2A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502288-B4D8-3BAD-84B9-C4DBF44A45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5FA2F3-3A67-A35A-3E71-04ED77EF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66C95B9-ACAC-8662-F34E-B94226C965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9F8E175-98FF-5AE9-AAE5-D7239CB124D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45C05CA-BB40-CCEF-B954-9585198738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AF7CBD-3B8A-6169-F21E-333FD0E47AB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74E190-DB22-268B-CA07-72AAD2AC247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29F15D-6D5A-1717-FD8D-2AF4A20F615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F32A37-77E6-F5A2-581B-829944B2994F}"/>
              </a:ext>
            </a:extLst>
          </p:cNvPr>
          <p:cNvSpPr txBox="1"/>
          <p:nvPr/>
        </p:nvSpPr>
        <p:spPr>
          <a:xfrm>
            <a:off x="791288" y="2969299"/>
            <a:ext cx="7427730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S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ٱلْأَشْياءُ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تَدُلُّ عَلى </a:t>
            </a:r>
            <a:r>
              <a:rPr lang="ar-SA" sz="4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ٱلْمَغْرِبِ</a:t>
            </a:r>
            <a:r>
              <a:rPr lang="ar-S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ٱلْقَصيدَةِ؟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633440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A5AC1-0D63-2E1D-9751-B14589B5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540EF-EB27-8338-3E54-4DCD39824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يقرأ السؤال التالي  ثم يجيب عنه؟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1E7B2BF-9D6D-A499-504A-2811ED455B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C1F7540-8C70-BED4-F9D3-53A90D5F5CCB}"/>
              </a:ext>
            </a:extLst>
          </p:cNvPr>
          <p:cNvSpPr txBox="1"/>
          <p:nvPr/>
        </p:nvSpPr>
        <p:spPr>
          <a:xfrm>
            <a:off x="488124" y="4877650"/>
            <a:ext cx="77859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>
              <a:solidFill>
                <a:srgbClr val="424D7C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B221B3-48C2-D8C4-2A9A-DF77FE19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FDCD1C-5FB1-E4AE-417A-366FE37CF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BF7BF89-0602-2612-E1CA-F45FC60F99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952FCCC-92B8-CD54-B0B5-EC5710C069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21915A-80C3-BBC0-499E-8EA9AF1E88D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A3DB31-D43C-D254-4CFE-49ED770D86A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4E9EC1E-0C96-4FE6-CADD-C65A413F82D1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CE656E-C21A-6704-726E-D24987F5BAD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558469-671C-EE46-DB99-85A034A2BF42}"/>
              </a:ext>
            </a:extLst>
          </p:cNvPr>
          <p:cNvSpPr txBox="1"/>
          <p:nvPr/>
        </p:nvSpPr>
        <p:spPr>
          <a:xfrm>
            <a:off x="1122754" y="2969299"/>
            <a:ext cx="6516651" cy="919401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كَيْفَ عَبَّرَ </a:t>
            </a:r>
            <a:r>
              <a:rPr lang="ar-MA" dirty="0" err="1"/>
              <a:t>ٱلشّاعِرُ</a:t>
            </a:r>
            <a:r>
              <a:rPr lang="ar-MA" dirty="0"/>
              <a:t> عَنِ ٱفْتِخارِهِ بِوَطَنِهِ؟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7846300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E743-487A-472C-57FB-DE4F41114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ECB918-F886-317A-030C-F41CF324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انتبهوا معي إلى البيت التالي 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53AAB91-39DA-9C37-B32B-54EE164870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14079D-4EDD-F412-4FC1-4FD4730D2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200644-F405-8D39-A52B-27317B3B7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4B2F5C-50CC-D369-B1BB-143F112B2D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B00C11-721F-9FB1-71AB-8F9F2D91B7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99EF6F-7AAF-C5E8-5466-B8E52B72333A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AACA1F-971D-1454-19AB-52E31AF29C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824EA6-88DE-F2ED-CBFE-F556147296F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FAF70B-D633-1AE7-AA46-6BC4F076036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20DB8A6-0C6C-4B70-F5D2-4D2D9EF90149}"/>
              </a:ext>
            </a:extLst>
          </p:cNvPr>
          <p:cNvSpPr txBox="1"/>
          <p:nvPr/>
        </p:nvSpPr>
        <p:spPr>
          <a:xfrm>
            <a:off x="483430" y="3128425"/>
            <a:ext cx="8177140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4000" dirty="0">
                <a:solidFill>
                  <a:srgbClr val="424D7C"/>
                </a:solidFill>
              </a:rPr>
              <a:t>يَهْتَزُّ قَلْبي إِذا مَرَّتْ عَلى عَلَمي</a:t>
            </a:r>
            <a:r>
              <a:rPr lang="fr-FR" sz="4000" dirty="0">
                <a:solidFill>
                  <a:srgbClr val="424D7C"/>
                </a:solidFill>
              </a:rPr>
              <a:t>           </a:t>
            </a:r>
            <a:r>
              <a:rPr lang="ar-MA" sz="4000" dirty="0">
                <a:solidFill>
                  <a:srgbClr val="424D7C"/>
                </a:solidFill>
              </a:rPr>
              <a:t>ريحٌ تُداعِبُ ما فيهِ مِنَ </a:t>
            </a:r>
            <a:r>
              <a:rPr lang="ar-MA" sz="4000" dirty="0" err="1">
                <a:solidFill>
                  <a:srgbClr val="424D7C"/>
                </a:solidFill>
              </a:rPr>
              <a:t>ٱلْعِظَمِ</a:t>
            </a:r>
            <a:r>
              <a:rPr lang="ar-MA" sz="3200" dirty="0">
                <a:solidFill>
                  <a:srgbClr val="424D7C"/>
                </a:solidFill>
              </a:rPr>
              <a:t>                     </a:t>
            </a:r>
            <a:endParaRPr lang="fr-FR" sz="32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06756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1781C-271B-C89B-D062-7A6D0C5A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F32D16-7CCF-12CB-12FD-C45E1D4A9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ما الشعور الذي عبر عنه الشاعر في البيت؟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8FBE028-DE93-3E7C-819D-EFB0F148D6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3B4F66-3A4D-F63D-E09F-3F631EB5C0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0712121-3F1F-059C-7A14-861311BF6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660C976-0DD8-4001-9B16-6DD86909FA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4F3989-97FF-EB75-159B-0C886E52F7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52DCD8D-FA9D-09C4-0D0F-68CD021A5E0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484259-6537-4FF5-511F-BEC97C7A716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1D8C8-EF56-E403-B34B-E38C7EC7808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96D769-27C7-5E2D-735C-715E88AFE4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6F42732-7B21-067A-64D9-88A283372EE7}"/>
              </a:ext>
            </a:extLst>
          </p:cNvPr>
          <p:cNvSpPr txBox="1"/>
          <p:nvPr/>
        </p:nvSpPr>
        <p:spPr>
          <a:xfrm>
            <a:off x="483430" y="3128425"/>
            <a:ext cx="8177140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4000" dirty="0">
                <a:solidFill>
                  <a:srgbClr val="424D7C"/>
                </a:solidFill>
              </a:rPr>
              <a:t>يَهْتَزُّ قَلْبي إِذا مَرَّتْ عَلى عَلَمي</a:t>
            </a:r>
            <a:r>
              <a:rPr lang="fr-FR" sz="4000" dirty="0">
                <a:solidFill>
                  <a:srgbClr val="424D7C"/>
                </a:solidFill>
              </a:rPr>
              <a:t>           </a:t>
            </a:r>
            <a:r>
              <a:rPr lang="ar-MA" sz="4000" dirty="0">
                <a:solidFill>
                  <a:srgbClr val="424D7C"/>
                </a:solidFill>
              </a:rPr>
              <a:t>ريحٌ تُداعِبُ ما فيهِ مِنَ </a:t>
            </a:r>
            <a:r>
              <a:rPr lang="ar-MA" sz="4000" dirty="0" err="1">
                <a:solidFill>
                  <a:srgbClr val="424D7C"/>
                </a:solidFill>
              </a:rPr>
              <a:t>ٱلْعِظَمِ</a:t>
            </a:r>
            <a:r>
              <a:rPr lang="ar-MA" sz="3200" dirty="0">
                <a:solidFill>
                  <a:srgbClr val="424D7C"/>
                </a:solidFill>
              </a:rPr>
              <a:t>                     </a:t>
            </a:r>
            <a:endParaRPr lang="fr-FR" sz="32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13045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637E5-09E4-96B9-00DC-9E034985B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A378B7-9DA8-35D9-B053-17728073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 جماعة من يقرأ 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2E8040-50C3-D82F-5608-94E7B81B4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516C905-0DBB-D00E-A217-8A89AEF44646}"/>
              </a:ext>
            </a:extLst>
          </p:cNvPr>
          <p:cNvSpPr txBox="1"/>
          <p:nvPr/>
        </p:nvSpPr>
        <p:spPr>
          <a:xfrm>
            <a:off x="936205" y="3317441"/>
            <a:ext cx="7487948" cy="91940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 عَبَّرَ </a:t>
            </a:r>
            <a:r>
              <a:rPr lang="ar-MA" sz="4800" dirty="0" err="1"/>
              <a:t>ٱلشّاعِرُ</a:t>
            </a:r>
            <a:r>
              <a:rPr lang="ar-MA" sz="4800" dirty="0"/>
              <a:t> في هذا </a:t>
            </a:r>
            <a:r>
              <a:rPr lang="ar-MA" sz="4800" dirty="0" err="1"/>
              <a:t>ٱلْبَيْتِ</a:t>
            </a:r>
            <a:r>
              <a:rPr lang="ar-MA" sz="4800" dirty="0"/>
              <a:t> عَنْ حُبِّهِ لِوَطَنِهِ وَعَلَمِهِ.</a:t>
            </a:r>
            <a:endParaRPr lang="fr-FR" sz="4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22AC923-41ED-A7D4-9899-37E567F13D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B31E8A7-C786-5A59-F219-3D8ECB246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AC11173-27BD-0922-8537-B664CCAC7F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22C66E-8772-9D89-FD9B-B0ECCBDF424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45AA670-AA66-07C6-5E93-47EA87A7A3E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877D8-64C4-ACD0-4709-5E4A74B9900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874CA-E887-4FB7-073D-E402B6D366A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302937-65EA-6F6F-39B9-77ADF140FE7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6693624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92AA-1088-5089-DFCA-EBAC1F607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194BCF-C4DD-6DF9-1869-21DFF9D5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في نفس البيت ماذا يقصد الشاعر باهتزاز القلب؟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61C95B-908B-DA61-B73F-9E8FF605BE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4FBCC4-951D-505D-AC17-D6CF66DBB3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29851C1-4309-452D-BBD4-5F8C0BF31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41BC3D-4740-4848-F445-723582078D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D7BD868-3197-A9B9-9181-A457BC95E55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268F7B-6437-4FB1-0D78-9CDE3588662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666907-FBAA-911A-8718-C0B15041699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607731-8575-BC25-FC35-1CE095B01FE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9824B1-A68B-9AAF-29FE-6FF5B332C0D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37C184F-C94E-F559-AF1A-25805EC1668A}"/>
              </a:ext>
            </a:extLst>
          </p:cNvPr>
          <p:cNvSpPr txBox="1"/>
          <p:nvPr/>
        </p:nvSpPr>
        <p:spPr>
          <a:xfrm>
            <a:off x="401120" y="3204467"/>
            <a:ext cx="8341759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5400" b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r>
              <a:rPr lang="ar-MA" sz="4000" dirty="0">
                <a:solidFill>
                  <a:srgbClr val="C00000"/>
                </a:solidFill>
              </a:rPr>
              <a:t>يَهْتَزُّ قَلْبي </a:t>
            </a:r>
            <a:r>
              <a:rPr lang="ar-MA" sz="4000" dirty="0">
                <a:solidFill>
                  <a:srgbClr val="424D7C"/>
                </a:solidFill>
              </a:rPr>
              <a:t>إِذا مَرَّتْ عَلى عَلَمي</a:t>
            </a:r>
            <a:r>
              <a:rPr lang="fr-FR" sz="4000" dirty="0">
                <a:solidFill>
                  <a:srgbClr val="424D7C"/>
                </a:solidFill>
              </a:rPr>
              <a:t>               </a:t>
            </a:r>
            <a:r>
              <a:rPr lang="ar-MA" sz="4000" dirty="0">
                <a:solidFill>
                  <a:srgbClr val="424D7C"/>
                </a:solidFill>
              </a:rPr>
              <a:t>ريحٌ تُداعِبُ ما فيهِ مِنَ </a:t>
            </a:r>
            <a:r>
              <a:rPr lang="ar-MA" sz="4000" dirty="0" err="1">
                <a:solidFill>
                  <a:srgbClr val="424D7C"/>
                </a:solidFill>
              </a:rPr>
              <a:t>ٱلْعِظَمِ</a:t>
            </a:r>
            <a:r>
              <a:rPr lang="ar-MA" sz="3200" dirty="0">
                <a:solidFill>
                  <a:srgbClr val="424D7C"/>
                </a:solidFill>
              </a:rPr>
              <a:t>                     </a:t>
            </a:r>
            <a:endParaRPr lang="fr-FR" sz="320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80311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C33B2-7B64-C1E0-B701-9D26CB771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D1C02-9C33-ACDC-F226-4ECDF5E8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 جماعة. من يقرأ.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2E603B7-4646-6700-72A4-D4190AA1CE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81D850-161E-9B44-2330-FE06A1E1760A}"/>
              </a:ext>
            </a:extLst>
          </p:cNvPr>
          <p:cNvSpPr txBox="1"/>
          <p:nvPr/>
        </p:nvSpPr>
        <p:spPr>
          <a:xfrm>
            <a:off x="488125" y="4839980"/>
            <a:ext cx="7785913" cy="10215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1AC629-CD6C-7E9B-F3CE-8A06717F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0C801B-03E3-A911-915B-39DFB50A0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CE30AE4-7374-A242-DA09-AE377E2A35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D6A8670-7594-F586-106A-7A51804B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A12AE7-BB14-D9B4-35A5-32A54DC25DC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2E9F71-E665-7FA0-0188-58F4B4199CB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1DB2A8-02A9-F07E-A830-1F4CD37FB97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C97C00-F8FA-97FF-C9D2-581C1E85BB4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E485A8-5C16-7977-6F2E-26D47EA4F6B0}"/>
              </a:ext>
            </a:extLst>
          </p:cNvPr>
          <p:cNvSpPr txBox="1"/>
          <p:nvPr/>
        </p:nvSpPr>
        <p:spPr>
          <a:xfrm>
            <a:off x="681261" y="2887334"/>
            <a:ext cx="7399639" cy="1736646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يُفيدُ ٱهْتِزازُ ٱلْقَلْبِ ٱلتَّأَثُّرَ ٱلْعاطِفِيَّ ٱلشَّديدَ</a:t>
            </a:r>
          </a:p>
          <a:p>
            <a:pPr algn="ctr"/>
            <a:r>
              <a:rPr lang="ar-MA" sz="4800" dirty="0"/>
              <a:t> وَٱلْحُبَّ ٱلصّادِقَ لِلْوَطَنِ وَعَلَمِهِ.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56899625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62906-03F9-92F7-DFE2-D8F31BC08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80237-097D-6F6C-E642-B17FFE78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لاحظوا أن الشاعر عبر بشكل جميل  عن شدة الحب لوطنه  باهتزاز القلب 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F70535-F74B-80BE-1CAA-89C9036A9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203ED13-34A0-D3BB-76F3-741D0163F752}"/>
              </a:ext>
            </a:extLst>
          </p:cNvPr>
          <p:cNvSpPr txBox="1"/>
          <p:nvPr/>
        </p:nvSpPr>
        <p:spPr>
          <a:xfrm>
            <a:off x="2205305" y="2270764"/>
            <a:ext cx="4733390" cy="11582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4800" dirty="0"/>
              <a:t>حُبُّ </a:t>
            </a:r>
            <a:r>
              <a:rPr lang="ar-MA" sz="4800" dirty="0" err="1"/>
              <a:t>ٱلْعَلَمِ</a:t>
            </a:r>
            <a:r>
              <a:rPr lang="ar-MA" sz="4800" dirty="0"/>
              <a:t> </a:t>
            </a:r>
            <a:r>
              <a:rPr lang="ar-MA" sz="4800" dirty="0" err="1"/>
              <a:t>وَٱلْوَطَنِ</a:t>
            </a:r>
            <a:r>
              <a:rPr lang="ar-MA" sz="4800" dirty="0"/>
              <a:t>.</a:t>
            </a:r>
            <a:endParaRPr lang="fr-FR" sz="48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27E88B-0981-AD80-E977-DF0B3677E61E}"/>
              </a:ext>
            </a:extLst>
          </p:cNvPr>
          <p:cNvSpPr txBox="1"/>
          <p:nvPr/>
        </p:nvSpPr>
        <p:spPr>
          <a:xfrm>
            <a:off x="2205305" y="4483466"/>
            <a:ext cx="4733390" cy="1159200"/>
          </a:xfrm>
          <a:prstGeom prst="roundRect">
            <a:avLst/>
          </a:prstGeom>
          <a:noFill/>
          <a:ln w="12700" cap="flat" cmpd="sng" algn="ctr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8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sz="5400" dirty="0">
                <a:solidFill>
                  <a:srgbClr val="C00000"/>
                </a:solidFill>
              </a:rPr>
              <a:t>اِهْتِزازُ </a:t>
            </a:r>
            <a:r>
              <a:rPr lang="ar-MA" sz="5400" dirty="0" err="1">
                <a:solidFill>
                  <a:srgbClr val="C00000"/>
                </a:solidFill>
              </a:rPr>
              <a:t>ٱلْقَلْبِ</a:t>
            </a:r>
            <a:r>
              <a:rPr lang="ar-MA" sz="5400" dirty="0">
                <a:solidFill>
                  <a:srgbClr val="C00000"/>
                </a:solidFill>
              </a:rPr>
              <a:t> </a:t>
            </a:r>
            <a:endParaRPr lang="fr-FR" sz="5400" dirty="0">
              <a:solidFill>
                <a:srgbClr val="C00000"/>
              </a:solidFill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0F4E628A-6A08-4B64-938D-5E2EA4C461BD}"/>
              </a:ext>
            </a:extLst>
          </p:cNvPr>
          <p:cNvSpPr/>
          <p:nvPr/>
        </p:nvSpPr>
        <p:spPr>
          <a:xfrm>
            <a:off x="4312186" y="3579924"/>
            <a:ext cx="519627" cy="75184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BBC94FB-7D20-F639-9A95-BAF7D747A7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718211-A42F-980B-31F2-5131D7FD1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264080C-A898-5F36-42C8-104C6BB7A2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89FB89-68F3-EC3B-674D-5931F21EBD2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80FE9D4-9EF0-2ADB-0151-CDF5704C3E6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900F7F-43D3-F613-5755-959B4F7176D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0CB647-BB11-8FC6-0D82-D43018A6A59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FB3DD5A-C1BB-F12D-8BE9-DA76E6768D0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575211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87E2D-2A4B-801D-B260-31CF343DD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49C20-75E6-5603-047C-0F5D3CF1F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 إلى البيت التالي. من يقرأ؟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78D622-5399-D1A7-3FB9-F9403A4158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0D703F-FDB8-4113-AE9F-8CF14DB8A7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345D4BF-AE78-9CF9-539E-1A3CB2AC0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1BB47F0-219E-FB63-0411-E26CB7CF8D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5E6EDDF-C036-97EB-580D-D3CCCFA831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4D9569-F0B1-0D31-1FE9-EC684AD77F2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3F90A90-A9AA-8613-F3E6-F0014A90F39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4D9604-53D9-2D94-A707-DF7FF4D5380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660450-76F0-2E50-95BA-B531DD01B6F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45102D-EB9E-6DA9-4C63-50F9FB8F3B46}"/>
              </a:ext>
            </a:extLst>
          </p:cNvPr>
          <p:cNvSpPr txBox="1"/>
          <p:nvPr/>
        </p:nvSpPr>
        <p:spPr>
          <a:xfrm>
            <a:off x="1788578" y="2713911"/>
            <a:ext cx="6840000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4800" dirty="0"/>
              <a:t>إِنّ</a:t>
            </a:r>
            <a:r>
              <a:rPr lang="ar-SA" sz="4800" dirty="0"/>
              <a:t>ــــــ</a:t>
            </a:r>
            <a:r>
              <a:rPr lang="ar-MA" sz="4800" dirty="0"/>
              <a:t>ي لَأَرْنـــو إِلى لَــوْنَـــيـــْهِ مُكْــــتَـــشِـــــفاً  مَعْنى </a:t>
            </a:r>
            <a:endParaRPr lang="fr-FR" sz="4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678B01-6D9C-2A51-12AB-F58BB20A995B}"/>
              </a:ext>
            </a:extLst>
          </p:cNvPr>
          <p:cNvSpPr txBox="1"/>
          <p:nvPr/>
        </p:nvSpPr>
        <p:spPr>
          <a:xfrm>
            <a:off x="0" y="3835904"/>
            <a:ext cx="4612267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4400" dirty="0" err="1"/>
              <a:t>ٱخْضِرارِ</a:t>
            </a:r>
            <a:r>
              <a:rPr lang="ar-MA" sz="4400" dirty="0"/>
              <a:t> عُروقي وَٱحْمِرارِ دَمي.</a:t>
            </a:r>
            <a:r>
              <a:rPr lang="fr-FR" sz="4400" dirty="0"/>
              <a:t>   </a:t>
            </a:r>
            <a:endParaRPr lang="ar-MA" sz="4400" dirty="0"/>
          </a:p>
        </p:txBody>
      </p:sp>
    </p:spTree>
    <p:extLst>
      <p:ext uri="{BB962C8B-B14F-4D97-AF65-F5344CB8AC3E}">
        <p14:creationId xmlns:p14="http://schemas.microsoft.com/office/powerpoint/2010/main" val="174855926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5C91F-9A35-D821-3BAD-7CB681854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41EE-7184-45CE-FF11-981C8AD57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ما الأشياء  التي  ربط بينها الشاعر في هذا البيت؟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DF67F6-6D9E-8F10-0070-C41D541D83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776989" cy="776989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83F06EB-2E9F-59CB-378C-BEBD557391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DAE280-D83C-A155-9447-ED4C08BEF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F4C57BF-7B36-6850-2010-D6A5A48332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40F4A35-C197-0DCE-9CF2-A8E89C6EFE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AD0AF4-B1BF-6D5C-707D-EDBCCC5A39C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F39C1F-B52A-7976-401A-9C5B10C09A7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5BD78D-F238-7064-844C-A9938E814C9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9448D-E3C6-914C-BACE-D524C6D74BF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7F335B7-C233-9A50-1E3B-794CE48BCADD}"/>
              </a:ext>
            </a:extLst>
          </p:cNvPr>
          <p:cNvSpPr txBox="1"/>
          <p:nvPr/>
        </p:nvSpPr>
        <p:spPr>
          <a:xfrm>
            <a:off x="1788578" y="2713911"/>
            <a:ext cx="6840000" cy="9194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4800" dirty="0"/>
              <a:t>إِنّ</a:t>
            </a:r>
            <a:r>
              <a:rPr lang="ar-SA" sz="4800" dirty="0"/>
              <a:t>ــــــ</a:t>
            </a:r>
            <a:r>
              <a:rPr lang="ar-MA" sz="4800" dirty="0"/>
              <a:t>ي لَأَرْنـــو إِلى لَــوْنَـــيـــْهِ مُكْــــتَـــشِـــــفاً  مَعْنى </a:t>
            </a:r>
            <a:endParaRPr lang="fr-FR" sz="4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DE468B-4237-3638-792A-B451E4CAD654}"/>
              </a:ext>
            </a:extLst>
          </p:cNvPr>
          <p:cNvSpPr txBox="1"/>
          <p:nvPr/>
        </p:nvSpPr>
        <p:spPr>
          <a:xfrm>
            <a:off x="0" y="3835904"/>
            <a:ext cx="4612267" cy="8512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4400" dirty="0" err="1"/>
              <a:t>ٱخْضِرارِ</a:t>
            </a:r>
            <a:r>
              <a:rPr lang="ar-MA" sz="4400" dirty="0"/>
              <a:t> عُروقي وَٱحْمِرارِ دَمي.</a:t>
            </a:r>
            <a:r>
              <a:rPr lang="fr-FR" sz="4400" dirty="0"/>
              <a:t>   </a:t>
            </a:r>
            <a:endParaRPr lang="ar-MA" sz="4400" dirty="0"/>
          </a:p>
        </p:txBody>
      </p:sp>
    </p:spTree>
    <p:extLst>
      <p:ext uri="{BB962C8B-B14F-4D97-AF65-F5344CB8AC3E}">
        <p14:creationId xmlns:p14="http://schemas.microsoft.com/office/powerpoint/2010/main" val="274970950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2EB54-B007-E280-6076-F8F4E4C3E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3843B3E9-1069-4C2C-54ED-70B2F4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4FE10FE-387C-B842-D939-75049E9AE7D3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96A474D-F0E6-C371-73CA-21F1F6B35E56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382C2590-F0F7-EC0E-9F44-1A11B8F79ABE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B330579-C2B4-2E5A-C1E7-F180D118FDDA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3431B9F-7C42-7FF8-7547-4AE150CC157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55A3F271-476F-E2A6-C81A-DE2815E2A35B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10FCDD-51D4-E43E-25F1-A6ADF634946A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3606C6CB-69A4-5472-FE0E-AF1BFB319173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D25B9E63-B560-D7DB-0A3D-30826BFACF8E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2D8B1ACC-AB8F-4364-8C60-66E929CAE5A3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468BB99-3EA2-05D0-2A1B-7C42D7E1725D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5E14DC42-2128-206E-F13C-3C5D6D7778DD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22EF88A-98E7-29D5-52EC-4483E67F08EF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59F70246-EA09-0912-08EC-EE2376D14CD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41DDC7C9-9641-5927-83FB-E0D3383E5E91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4E43D979-6AAB-3E95-4A53-2E59ABA20206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1A9D2F8C-E0A5-4EC6-87B8-6D5BC36DFC2A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fr-FR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S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4F985871-0C1E-CB34-3EF2-A01B3E84B358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  <a:endParaRPr lang="fr-FR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الأساليب. 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0BCC33B1-DB39-9F03-A440-33C439C6D8E0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5.</a:t>
            </a:r>
            <a:endParaRPr lang="ar-SA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57C93782-7C19-A1B6-F994-B51443D72B90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.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31F024E-5D0E-887B-DC40-5D639FE7CD1A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6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. 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6EC3270-B56E-9C68-862F-189DAB8D0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64580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A587D45-59B7-FAE6-81F0-8FE788A9445E}"/>
              </a:ext>
            </a:extLst>
          </p:cNvPr>
          <p:cNvSpPr txBox="1">
            <a:spLocks/>
          </p:cNvSpPr>
          <p:nvPr/>
        </p:nvSpPr>
        <p:spPr>
          <a:xfrm>
            <a:off x="4845003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اعتيادي.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الحصة-3-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600" dirty="0">
                <a:solidFill>
                  <a:srgbClr val="424D7B"/>
                </a:solidFill>
                <a:cs typeface="Microsoft Uighur" panose="02000000000000000000" pitchFamily="2" charset="-78"/>
              </a:rPr>
              <a:t>التراكيب. 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A823E8E-EF54-EAB6-B9C2-9A2DD84139BC}"/>
              </a:ext>
            </a:extLst>
          </p:cNvPr>
          <p:cNvSpPr/>
          <p:nvPr/>
        </p:nvSpPr>
        <p:spPr>
          <a:xfrm>
            <a:off x="7005261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3 -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6618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C6F76-74FE-601D-A78E-121003F7E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D48C33-4418-70E8-98DF-CB7E8CB9E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نصحح جماعة. من يقرأ.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C303B1-6E12-E6CB-073F-D8019AC97A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A49FAA-4998-FE36-E946-755C1C4537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D153919-D6D7-5589-B33A-9B5C6A053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525C481-13DC-1F29-CC2D-2F4645B920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D0F8C0-1156-7F9C-CCF1-ACEA4D0AB0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BA5666-5648-99B1-3528-F481FAD18F2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8FC371-BE89-077E-E97B-678EEEDE60B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CB886-3F43-8B5D-5395-16D94F6924A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04A5FC-66E4-5B3C-B2CD-FB155295868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946AAF-FFC5-7CCF-067C-3C841E3DA7C6}"/>
              </a:ext>
            </a:extLst>
          </p:cNvPr>
          <p:cNvSpPr txBox="1"/>
          <p:nvPr/>
        </p:nvSpPr>
        <p:spPr>
          <a:xfrm>
            <a:off x="649016" y="2819900"/>
            <a:ext cx="7845967" cy="173664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رَبَطَ ٱلشّاعِرُ بَيْنَ لَوْنَيِ </a:t>
            </a:r>
            <a:r>
              <a:rPr lang="ar-MA" sz="4800" dirty="0">
                <a:solidFill>
                  <a:srgbClr val="C00000"/>
                </a:solidFill>
              </a:rPr>
              <a:t>ٱلْعَلَمِ </a:t>
            </a:r>
            <a:r>
              <a:rPr lang="ar-MA" sz="4800" dirty="0" err="1">
                <a:solidFill>
                  <a:srgbClr val="C00000"/>
                </a:solidFill>
              </a:rPr>
              <a:t>ٱلْأَخْضَرِ</a:t>
            </a:r>
            <a:r>
              <a:rPr lang="ar-MA" sz="4800" dirty="0">
                <a:solidFill>
                  <a:srgbClr val="C00000"/>
                </a:solidFill>
              </a:rPr>
              <a:t> </a:t>
            </a:r>
            <a:r>
              <a:rPr lang="ar-MA" sz="4800" dirty="0" err="1">
                <a:solidFill>
                  <a:srgbClr val="C00000"/>
                </a:solidFill>
              </a:rPr>
              <a:t>وَٱلْأَحْمَرِ</a:t>
            </a:r>
            <a:r>
              <a:rPr lang="ar-MA" sz="4800" dirty="0">
                <a:solidFill>
                  <a:srgbClr val="C00000"/>
                </a:solidFill>
              </a:rPr>
              <a:t>،</a:t>
            </a:r>
          </a:p>
          <a:p>
            <a:pPr algn="ctr"/>
            <a:r>
              <a:rPr lang="ar-MA" sz="4800" dirty="0">
                <a:solidFill>
                  <a:srgbClr val="FF0000"/>
                </a:solidFill>
              </a:rPr>
              <a:t> </a:t>
            </a:r>
            <a:r>
              <a:rPr lang="ar-MA" sz="4800" dirty="0"/>
              <a:t>وَبَيْنَ </a:t>
            </a:r>
            <a:r>
              <a:rPr lang="ar-MA" sz="4800" dirty="0">
                <a:solidFill>
                  <a:srgbClr val="C00000"/>
                </a:solidFill>
              </a:rPr>
              <a:t>لَوَنِ عُروقِ جِسْمِهِ ٱلْخَضْراءِ وَلَوْنِ دَمِهِ ٱلْأَحْمَرِ. </a:t>
            </a:r>
            <a:endParaRPr lang="fr-FR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2200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2F0D7-C180-BB53-772B-C5266DC7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38973-F4ED-DFBE-6D93-972DEF9F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94500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لاحظوا أن الشاعر عبر بشكل جميل  عن ارتباطه بوطنه  بربط عروق جسمه  ودمه بلوني العلم.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25ED487-15D5-7750-7711-23FACFAF53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BE294C-18A7-0B46-2585-076CD9F6CEFC}"/>
              </a:ext>
            </a:extLst>
          </p:cNvPr>
          <p:cNvSpPr txBox="1"/>
          <p:nvPr/>
        </p:nvSpPr>
        <p:spPr>
          <a:xfrm>
            <a:off x="2205304" y="2233511"/>
            <a:ext cx="4733390" cy="1021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ٱلْعَلَمُ </a:t>
            </a:r>
            <a:r>
              <a:rPr lang="ar-MA" dirty="0" err="1"/>
              <a:t>ٱلْأَحْمَرُ</a:t>
            </a:r>
            <a:r>
              <a:rPr lang="ar-MA" dirty="0"/>
              <a:t> </a:t>
            </a:r>
            <a:r>
              <a:rPr lang="ar-MA" dirty="0" err="1"/>
              <a:t>وَٱلْأَخْضَرُ</a:t>
            </a:r>
            <a:r>
              <a:rPr lang="ar-MA" dirty="0"/>
              <a:t>.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C752D20-EBCE-D3A7-F705-0DA56B5AD6CD}"/>
              </a:ext>
            </a:extLst>
          </p:cNvPr>
          <p:cNvSpPr txBox="1"/>
          <p:nvPr/>
        </p:nvSpPr>
        <p:spPr>
          <a:xfrm>
            <a:off x="2205305" y="4457358"/>
            <a:ext cx="4696782" cy="1021556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>
                <a:solidFill>
                  <a:srgbClr val="C00000"/>
                </a:solidFill>
              </a:rPr>
              <a:t>عُروقُ ٱلْجِسْمِ وَدَمُهُ.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820B842E-EFCE-CD8E-7BCF-B310093DA72C}"/>
              </a:ext>
            </a:extLst>
          </p:cNvPr>
          <p:cNvSpPr/>
          <p:nvPr/>
        </p:nvSpPr>
        <p:spPr>
          <a:xfrm>
            <a:off x="4312186" y="3480292"/>
            <a:ext cx="519627" cy="7518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A8C1D75-6EE8-7DAA-E5E6-900AEA4BCA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2850B94-B7B9-9BE0-0ACA-22063B3E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4DB5BF-F0B5-3846-D14D-909AE900B5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51B50E-B07F-E056-4C2F-4888C136A6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57D3111-8055-15C0-9952-C53E03D287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AC5AFD-4386-1747-99D8-FB4FFDDE70C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6E664A-974F-1D09-9D08-9B10D79F798C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ABDDC7-7E0B-010F-7E69-AF7B17B937D9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975168974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1F0B3-8C87-AE8C-EFF9-DE0C8D24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B5AB2-1790-2104-5EB8-E1E1F4A3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الآن دوركم. كل منكم يختار بيتا ويستعد  لتوضيح الأشياء التي ربط  بينها الشاعر فيه؟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C18E77-B1FF-8F28-3F53-70A64E839F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94B240-9622-0F8B-9D34-70352D4B0A33}"/>
              </a:ext>
            </a:extLst>
          </p:cNvPr>
          <p:cNvSpPr txBox="1"/>
          <p:nvPr/>
        </p:nvSpPr>
        <p:spPr>
          <a:xfrm>
            <a:off x="958152" y="2980132"/>
            <a:ext cx="7094001" cy="1940957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أَخْتارُ بَيْتاً وَأَسْتَعِدُّ لِأُوَضِّحَ ٱلأَشْياءَ </a:t>
            </a:r>
          </a:p>
          <a:p>
            <a:pPr algn="ctr"/>
            <a:r>
              <a:rPr lang="ar-MA" dirty="0"/>
              <a:t>ٱلَّتي رَبَطَ بَيْنَها ٱلشّاعِرُ فيهِ.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6A0D46D-F92E-11C3-F951-8E216F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5885EE-6F4D-41E6-26A1-C8F7C43281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E709884-6BBE-724E-8618-2466BCEE8C7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F7082F-DCEB-6DD9-4783-75A201467D4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8F1EEF-489A-668E-B208-B0028C77C7B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3EC151-AC5B-973E-5F98-13EDB98C4F7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A9CC3C-9EE8-CFB0-E95A-946804C5250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AE4945-B427-C300-485D-ED15AA5E256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timer_2min">
            <a:hlinkClick r:id="" action="ppaction://media"/>
            <a:extLst>
              <a:ext uri="{FF2B5EF4-FFF2-40B4-BE49-F238E27FC236}">
                <a16:creationId xmlns:a16="http://schemas.microsoft.com/office/drawing/2014/main" id="{C57DE386-F7AB-6B07-6C3E-6ADD26FBD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058" y="142216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79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3D097-A2B0-765D-A99C-710694DC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47323F-EA92-B0C1-4498-69AF9F30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من يحاول؟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cs typeface="Microsoft Uighur" panose="02000000000000000000" pitchFamily="2" charset="-78"/>
              </a:rPr>
              <a:t>( في حالة تعذر على التلاميذ القيام بذلك  يتم الاشتغال جماعة على بيت آخر).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1E62C8-1C2F-B1E9-3FB1-9830A2CE87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FE5196-FB77-DE70-872E-C75BA21C96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B587673-3542-41E5-9733-D9D1610DA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5CD04A8-E464-2AE5-425E-78E6277B19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A1D4B6-3803-A556-F1BF-653768FC8B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D0999E2-10BC-FEEC-247E-D4FBF5550E0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164F78-48DA-D893-BDE6-C93E3195494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53CC86-1FA8-86CE-6BBD-D85F39E57CE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1945F0-8AE8-4737-AED0-FFE23EC6EF9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91562FD-FDFF-3AD4-578A-BD2529D748B5}"/>
              </a:ext>
            </a:extLst>
          </p:cNvPr>
          <p:cNvSpPr txBox="1"/>
          <p:nvPr/>
        </p:nvSpPr>
        <p:spPr>
          <a:xfrm>
            <a:off x="1256236" y="2751533"/>
            <a:ext cx="6519969" cy="2349579"/>
          </a:xfrm>
          <a:prstGeom prst="roundRect">
            <a:avLst/>
          </a:prstGeom>
          <a:solidFill>
            <a:schemeClr val="bg1"/>
          </a:solidFill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6600" dirty="0"/>
              <a:t>أَقْرَأُ </a:t>
            </a:r>
            <a:r>
              <a:rPr lang="ar-MA" sz="6600" dirty="0" err="1"/>
              <a:t>ٱلْبَيْتَ</a:t>
            </a:r>
            <a:r>
              <a:rPr lang="ar-MA" sz="6600" dirty="0"/>
              <a:t> وَأُوَضِّحُ ٱلأَشْياءَ </a:t>
            </a:r>
          </a:p>
          <a:p>
            <a:pPr algn="ctr"/>
            <a:r>
              <a:rPr lang="ar-MA" sz="6600" dirty="0"/>
              <a:t>ٱلَّتي رَبَطَ بَيْنَها ٱلشّاعِرُ فيهِ. 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351745014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6E50-F5ED-E9A8-A0C1-4F907997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1AF041-4A37-5DFD-4828-EC0D6F25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ننتقل إلى نشاط الكلمات </a:t>
            </a:r>
            <a:r>
              <a:rPr lang="ar-MA" sz="2400" b="1" dirty="0" err="1">
                <a:cs typeface="Microsoft Uighur" panose="02000000000000000000" pitchFamily="2" charset="-78"/>
              </a:rPr>
              <a:t>المسجوعة</a:t>
            </a:r>
            <a:r>
              <a:rPr lang="ar-MA" sz="2400" b="1" dirty="0">
                <a:cs typeface="Microsoft Uighur" panose="02000000000000000000" pitchFamily="2" charset="-78"/>
              </a:rPr>
              <a:t> في القصيدة 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4329D4F-C8D0-607A-1027-12C2DD0759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5C2F0BA-5718-3209-0425-259BC9FC9D82}"/>
              </a:ext>
            </a:extLst>
          </p:cNvPr>
          <p:cNvSpPr txBox="1"/>
          <p:nvPr/>
        </p:nvSpPr>
        <p:spPr>
          <a:xfrm>
            <a:off x="1284478" y="3206174"/>
            <a:ext cx="6675122" cy="919401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اَلْكَلِماتُ </a:t>
            </a:r>
            <a:r>
              <a:rPr lang="ar-MA" sz="4800" dirty="0" err="1"/>
              <a:t>ٱلْمَسْجوعَةُ</a:t>
            </a:r>
            <a:r>
              <a:rPr lang="ar-MA" sz="4800" dirty="0"/>
              <a:t> في ٱلْقَصيدَةِ. </a:t>
            </a:r>
            <a:endParaRPr lang="fr-FR" sz="4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83BB2C-B062-327F-1062-76C2CA74D6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451F61C-E044-B925-B099-3771B4A9B9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567E8E-B511-00F7-FAE8-2227A5F2AA6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0D51D52-476E-1C9B-D40F-75EB136B84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83D192-0A82-CEFA-4EB5-CFF35E39C9C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351E50-2338-31B9-A1FF-68096E9DFBE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89E55E0-CCFD-1BF0-A757-DF1C1E85AFA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655991-E07A-8172-CE9C-0C2FA35AB02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2552052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E972-B170-D5C2-4CDC-9CC7E6A16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DE9C87-B952-7133-D1B3-45F36F6E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الكلمتان  التاليتان لهما نفس الوزن نقول أنهما </a:t>
            </a:r>
            <a:r>
              <a:rPr lang="ar-MA" sz="2400" b="1" dirty="0" err="1">
                <a:cs typeface="Microsoft Uighur" panose="02000000000000000000" pitchFamily="2" charset="-78"/>
              </a:rPr>
              <a:t>مسجوعتان</a:t>
            </a:r>
            <a:r>
              <a:rPr lang="ar-MA" sz="2400" b="1" dirty="0"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8FB269-6D86-A0E4-AC43-1AD88433F0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6AA90B-DB65-4299-A375-0DA399707396}"/>
              </a:ext>
            </a:extLst>
          </p:cNvPr>
          <p:cNvSpPr txBox="1"/>
          <p:nvPr/>
        </p:nvSpPr>
        <p:spPr>
          <a:xfrm>
            <a:off x="3055966" y="2473683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/>
              <a:t>اِ</a:t>
            </a:r>
            <a:r>
              <a:rPr lang="ar-MA" dirty="0"/>
              <a:t>خْضِرارِ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41C1E4-4D18-C4D5-6B36-BABB64170AAA}"/>
              </a:ext>
            </a:extLst>
          </p:cNvPr>
          <p:cNvSpPr txBox="1"/>
          <p:nvPr/>
        </p:nvSpPr>
        <p:spPr>
          <a:xfrm>
            <a:off x="3055966" y="4444723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اِحْمِرارِ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2A0517D-B010-4FDF-5543-C2F2323DE7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F4E1C5-59F6-7A7D-5B0F-228BC375A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79E3D64-5E53-4CFF-AD88-DEB47D9A00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98B1F4-32CE-B537-5F09-E4A962092B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5926A62-E38F-0DF8-8920-CE52D2C85DE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A9D364-8668-6582-52E3-7F3CF487AA9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A02A4-E0CA-62BA-79BE-B5E56D16152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3251416-55A1-CD02-D5EB-02844AF3DE5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64871717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2B1FD-4670-B055-815C-4AAFDE122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89B73-B06D-1E6E-AB43-F1D36A37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يقدم كلمات أخرى لها  نفس وزن الكلمتين  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8DAEACD-EC7A-7F20-6682-891A638352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1CFBC2-5555-0DE1-2ABC-4A21F47B8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666D837-0AAF-3469-C13E-473A16AC5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9A4C2B0-4338-EF0C-D635-32FEEB2D54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8762B7A-A3BA-B45E-9166-F6FF039C98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49EF5A8-DBBA-909A-E097-55FBBB6D083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8AD441-BE90-AD82-7A90-F7D4096E453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669D18-EDF3-ACA0-C926-1409AAD9212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816460-B19E-5902-A58B-FC77685D768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BBB70FB-96E4-F90B-B910-69B2A7D7A68B}"/>
              </a:ext>
            </a:extLst>
          </p:cNvPr>
          <p:cNvSpPr txBox="1"/>
          <p:nvPr/>
        </p:nvSpPr>
        <p:spPr>
          <a:xfrm>
            <a:off x="3055966" y="2473683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اِخْضِرارِ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143EB5F-3E57-04C1-184B-40266F39A3D4}"/>
              </a:ext>
            </a:extLst>
          </p:cNvPr>
          <p:cNvSpPr txBox="1"/>
          <p:nvPr/>
        </p:nvSpPr>
        <p:spPr>
          <a:xfrm>
            <a:off x="3055966" y="4444723"/>
            <a:ext cx="3032068" cy="10215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5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ar-MA" dirty="0"/>
              <a:t>اِحْمِرارِ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470438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16F76-84BE-0874-0DA3-754BEB75E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550F1-DCB9-DA16-0313-711E0D857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الآن. ابحثوا في القصيدة على كلمات مسجوعة  مع كلمة : نِعَمِ.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9B317D-E361-4EA6-5AEE-215C25817F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8465E4B-C6BA-2346-B20E-60F6B7E39800}"/>
              </a:ext>
            </a:extLst>
          </p:cNvPr>
          <p:cNvSpPr txBox="1"/>
          <p:nvPr/>
        </p:nvSpPr>
        <p:spPr>
          <a:xfrm>
            <a:off x="2094228" y="2779612"/>
            <a:ext cx="4821850" cy="1736646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9600" dirty="0"/>
              <a:t>نِـــعَـــــمَ</a:t>
            </a:r>
            <a:endParaRPr lang="fr-FR" sz="9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F85DE3-F0C8-03DF-DC8D-EAF90DD9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B42E86B-5C3C-A360-70D0-4038074D2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16E521-B707-BE06-0A7A-E03FA61B40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DFE26A-6DE0-E484-B5DA-74CB823A600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611B4B4-8458-121F-8EBC-F980D92A341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F92038-C908-8CD6-B0A9-2B1B9F406DC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991340-C016-689E-11E8-07F816C20E7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98F3E32-8747-B0E1-D6D0-A413F292477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97453845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06441-9552-40DC-13AA-F934A2F5F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449373-645C-BC33-B44D-1A9D80E8B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من يستخرج من القصيدة كلمات أخرى </a:t>
            </a:r>
            <a:r>
              <a:rPr lang="ar-MA" sz="2400" b="1" dirty="0" err="1">
                <a:cs typeface="Microsoft Uighur" panose="02000000000000000000" pitchFamily="2" charset="-78"/>
              </a:rPr>
              <a:t>مسجوعة</a:t>
            </a:r>
            <a:r>
              <a:rPr lang="ar-MA" sz="2400" b="1" dirty="0"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B3270E-7991-14B0-AF93-B8E4EB5081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A51C125-0942-1ED0-A466-BDCAD25C967C}"/>
              </a:ext>
            </a:extLst>
          </p:cNvPr>
          <p:cNvSpPr txBox="1"/>
          <p:nvPr/>
        </p:nvSpPr>
        <p:spPr>
          <a:xfrm>
            <a:off x="1317394" y="3229980"/>
            <a:ext cx="6234644" cy="1123712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6000" dirty="0"/>
              <a:t>كَلِمَتانِ </a:t>
            </a:r>
            <a:r>
              <a:rPr lang="ar-MA" sz="6000" dirty="0" err="1"/>
              <a:t>مَسْجوعَتانِ</a:t>
            </a:r>
            <a:r>
              <a:rPr lang="ar-MA" sz="6000" dirty="0"/>
              <a:t> مِنَ </a:t>
            </a:r>
            <a:r>
              <a:rPr lang="ar-MA" sz="6000" dirty="0" err="1"/>
              <a:t>ٱلْقَصيدَةِ</a:t>
            </a:r>
            <a:r>
              <a:rPr lang="ar-MA" sz="6000" dirty="0"/>
              <a:t>.</a:t>
            </a:r>
            <a:endParaRPr lang="fr-FR" sz="6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B2F6F3-1ECD-199B-947F-88656EEB2D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14338A7-3047-E4C0-A839-F169FFCF3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3B15244-100B-26E9-4A97-D7D0DECEA7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C22D5CB-9730-D77E-9B27-1E74703821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7217B2-6BEF-9104-9B3B-61490C45D3A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7BE6A8-1699-72F7-FC8F-19848E0A70A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97CC1D-E264-D47E-7B30-12D806C34B1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/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27B33A-D411-78BF-D9D5-3A37597544E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2365080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28650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تراكيب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إعراب جمع المؤنث السالم</a:t>
            </a:r>
            <a:r>
              <a:rPr lang="fr-FR" sz="2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8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3984172" y="1771950"/>
            <a:ext cx="3114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جمع المؤنث السالم 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52602"/>
            <a:ext cx="4500000" cy="71809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lnSpc>
                <a:spcPct val="90000"/>
              </a:lnSpc>
              <a:spcBef>
                <a:spcPts val="0"/>
              </a:spcBef>
              <a:buClr>
                <a:srgbClr val="424D7B"/>
              </a:buClr>
              <a:buSzPct val="80000"/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أتذوق النص.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5002930" y="3380220"/>
            <a:ext cx="1604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قراءة:  رقصة العلم (ح3).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جمع المؤنث  السالم.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807C07-6711-BD48-D75B-F863F4F14D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96940" y="4728539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 هذه الحصة ستتعلمون كيف تعربون  جمع المؤنث السالم   حسب موقعه في الجملة.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691340B-6F15-3211-7C97-3EAEEF419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ECEAEAB-8F16-B43F-C01E-65DF5482E0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8F76979-7031-ADC8-8EB2-DBEAB787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A7497C-EC56-49C3-CE50-505220A9C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23A4DA8-DC16-5FD8-0668-236C5EFDFB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C205C6-755B-2308-FCEA-807F67FA5FB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C13E42-64F2-8187-7FB6-00FBB0C95E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30DB68-A5F6-ECF9-CAE0-1786032B37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8C11DF-83CF-1D89-53A2-F774FB5DD5DD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42865E-C63B-0572-488D-92D77DB44EC1}"/>
              </a:ext>
            </a:extLst>
          </p:cNvPr>
          <p:cNvSpPr txBox="1"/>
          <p:nvPr/>
        </p:nvSpPr>
        <p:spPr>
          <a:xfrm>
            <a:off x="1040765" y="3082139"/>
            <a:ext cx="7062469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sz="4800" dirty="0"/>
              <a:t>أَتَعَلَّمُ كَيْفَ أُعْرِبُ جَمْعَ </a:t>
            </a:r>
            <a:r>
              <a:rPr lang="ar-MA" sz="4800" dirty="0" err="1"/>
              <a:t>ٱلْمُؤَنَّثِ</a:t>
            </a:r>
            <a:r>
              <a:rPr lang="ar-MA" sz="4800" dirty="0"/>
              <a:t> </a:t>
            </a:r>
            <a:r>
              <a:rPr lang="ar-MA" sz="4800" dirty="0" err="1"/>
              <a:t>ٱلسّالِمَ</a:t>
            </a:r>
            <a:r>
              <a:rPr lang="ar-MA" sz="4800" dirty="0"/>
              <a:t>.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36EEC-C84C-FB7B-D877-3A4B7F2B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81426C-049B-09DF-1B91-605170C4B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في البداية من يذكرنا بتعريف المذكر السالم؟ </a:t>
            </a: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387E40-3B2E-EEE8-6776-FE3A6D007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0E97FA-82A8-73B0-39D1-BEF8E3271BD8}"/>
              </a:ext>
            </a:extLst>
          </p:cNvPr>
          <p:cNvSpPr txBox="1"/>
          <p:nvPr/>
        </p:nvSpPr>
        <p:spPr>
          <a:xfrm>
            <a:off x="1235142" y="2969299"/>
            <a:ext cx="6673715" cy="919401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ما ٱلْمَقْصودُ بِـــ «جَمْعِ ٱلْمُذَكَّرِ ٱلسّالِمِ»؟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42F2A91-494C-2099-0505-AF8340CA84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FBAFAB-9486-7369-A777-9566CB92A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13610C-34EE-B67D-A0CA-FA5907C5DE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9ABF4D-8305-67FD-EE77-7C724A9C14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901CFF-9F31-260E-7A2D-849A2786691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5B307F-EC9B-97A1-029D-4B53E0F137C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967387-502A-A0B5-5246-EE2AF7A731A7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6E1571-505C-2426-9180-CE4B7E667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309737178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D89A0-547A-0292-A057-2C1E408505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7965A5-27C3-D0C4-FE26-A51E5274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9C58F3-F18A-BF76-0CA1-5F14FE731CD7}"/>
              </a:ext>
            </a:extLst>
          </p:cNvPr>
          <p:cNvSpPr txBox="1"/>
          <p:nvPr/>
        </p:nvSpPr>
        <p:spPr>
          <a:xfrm>
            <a:off x="603830" y="1631383"/>
            <a:ext cx="7352501" cy="1940957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3600" dirty="0"/>
              <a:t>جَمْعُ </a:t>
            </a:r>
            <a:r>
              <a:rPr lang="ar-MA" sz="3600" dirty="0" err="1"/>
              <a:t>ٱلْمُذَكَّرِ</a:t>
            </a:r>
            <a:r>
              <a:rPr lang="ar-MA" sz="3600" dirty="0"/>
              <a:t> </a:t>
            </a:r>
            <a:r>
              <a:rPr lang="ar-MA" sz="3600" dirty="0" err="1"/>
              <a:t>ٱلسّالِمُ</a:t>
            </a:r>
            <a:r>
              <a:rPr lang="ar-MA" sz="3600" dirty="0"/>
              <a:t> هُوَ ما دَلَّ عَلى أَكْثَرَ مِنِ </a:t>
            </a:r>
            <a:r>
              <a:rPr lang="ar-MA" sz="3600" dirty="0" err="1"/>
              <a:t>ٱثْنَيْنِ</a:t>
            </a:r>
            <a:r>
              <a:rPr lang="ar-MA" sz="3600" dirty="0"/>
              <a:t> وَسَلِمَ مُفْرَدُهُ مِنَ </a:t>
            </a:r>
            <a:r>
              <a:rPr lang="ar-MA" sz="3600" dirty="0" err="1"/>
              <a:t>ٱلتَّغْييرِ</a:t>
            </a:r>
            <a:r>
              <a:rPr lang="ar-MA" sz="3600" dirty="0"/>
              <a:t> أَثْناءَ </a:t>
            </a:r>
            <a:r>
              <a:rPr lang="ar-MA" sz="3600" dirty="0" err="1"/>
              <a:t>ٱلْجَمْعِ</a:t>
            </a:r>
            <a:r>
              <a:rPr lang="ar-MA" sz="3600" dirty="0"/>
              <a:t>، وَذلِكَ بِإِضافَةِ واوٍ وَنونٍ </a:t>
            </a:r>
            <a:r>
              <a:rPr lang="ar-MA" sz="3600" dirty="0">
                <a:solidFill>
                  <a:srgbClr val="C00000"/>
                </a:solidFill>
              </a:rPr>
              <a:t>(</a:t>
            </a:r>
            <a:r>
              <a:rPr lang="ar-MA" sz="3600" dirty="0" err="1">
                <a:solidFill>
                  <a:srgbClr val="C00000"/>
                </a:solidFill>
              </a:rPr>
              <a:t>ونَ</a:t>
            </a:r>
            <a:r>
              <a:rPr lang="ar-MA" sz="3600" dirty="0">
                <a:solidFill>
                  <a:srgbClr val="C00000"/>
                </a:solidFill>
              </a:rPr>
              <a:t>) </a:t>
            </a:r>
            <a:r>
              <a:rPr lang="ar-MA" sz="3600" dirty="0"/>
              <a:t>أَوْ ياءٍ وَنونٍ </a:t>
            </a:r>
            <a:r>
              <a:rPr lang="ar-MA" sz="3600" dirty="0">
                <a:solidFill>
                  <a:srgbClr val="C00000"/>
                </a:solidFill>
              </a:rPr>
              <a:t>(ينَ) </a:t>
            </a:r>
            <a:r>
              <a:rPr lang="ar-MA" sz="3600" dirty="0"/>
              <a:t>إِلى آخِرِهِ.</a:t>
            </a:r>
            <a:endParaRPr lang="fr-FR" sz="3600" dirty="0"/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CDC83F-6E0E-AB34-C0A1-EC8190AE25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066FACF-5CB5-60AF-09C8-38A3E8CF8F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27122A0-92BC-E7B4-DD14-61CDD4E8AA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07D21D-399B-9187-267B-F52E9B1F1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B47CFB6-5273-0388-0DAC-8704851ED5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F90841B-86F6-A11F-1DB9-C4165E8468A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E1E191-9C92-196D-0D26-1DBAA9FDFF3B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B56CCF-3E80-33F7-6340-42B8CA2811A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75BBBB-F305-7A89-E5DD-20C2569946B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DD17E22-9FC0-4C7E-FAD9-E36DA436CFF1}"/>
              </a:ext>
            </a:extLst>
          </p:cNvPr>
          <p:cNvSpPr>
            <a:spLocks noChangeAspect="1"/>
          </p:cNvSpPr>
          <p:nvPr/>
        </p:nvSpPr>
        <p:spPr>
          <a:xfrm>
            <a:off x="3822968" y="3919199"/>
            <a:ext cx="1498064" cy="108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مُسْلِمٌ</a:t>
            </a:r>
            <a:endParaRPr lang="fr-F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EC498257-9947-2DEB-C5BD-56997A9CD224}"/>
              </a:ext>
            </a:extLst>
          </p:cNvPr>
          <p:cNvSpPr/>
          <p:nvPr/>
        </p:nvSpPr>
        <p:spPr>
          <a:xfrm>
            <a:off x="6197086" y="5788432"/>
            <a:ext cx="180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مُسْلِم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ونَ</a:t>
            </a:r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651B1A0C-9E02-DC06-034E-9B900CB4A810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rot="16200000" flipH="1">
            <a:off x="5439927" y="4131272"/>
            <a:ext cx="789233" cy="2525086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C69F6F23-84F7-B71F-1837-9634C37D9BD2}"/>
              </a:ext>
            </a:extLst>
          </p:cNvPr>
          <p:cNvSpPr/>
          <p:nvPr/>
        </p:nvSpPr>
        <p:spPr>
          <a:xfrm>
            <a:off x="1161901" y="5788431"/>
            <a:ext cx="180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مُسْلِم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F920559D-AA11-0111-3B1E-F740F6C6D391}"/>
              </a:ext>
            </a:extLst>
          </p:cNvPr>
          <p:cNvCxnSpPr>
            <a:cxnSpLocks/>
            <a:stCxn id="19" idx="4"/>
            <a:endCxn id="30" idx="0"/>
          </p:cNvCxnSpPr>
          <p:nvPr/>
        </p:nvCxnSpPr>
        <p:spPr>
          <a:xfrm rot="5400000">
            <a:off x="2922335" y="4138766"/>
            <a:ext cx="789232" cy="251009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050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880E3-7AEA-71A5-98ED-07091D0E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65378-4407-14F0-5CF8-C62C9016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3" y="746375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على غرار جمع المذكر السالم، يمكن تعريف جمع المؤنث السالم كالتالي: ( من يقرأ؟)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07E05E9-AE7B-795B-ED7A-4213E081FB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E6B5662-FE18-FC5E-F918-D65C8413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C41388-E2EE-A9F0-FE88-10E1A0B652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EC34EE-4BF7-A613-3364-55FEE203F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46D133-E3E5-07A8-986B-D0336C2F06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7C8D40-5203-99C7-3230-CDC2E2BB323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030C0F-C4D8-A04A-31DB-C68EAABB458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FE39E9-5B5E-1FBE-45E4-EFECF1165226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3962E0-3B1E-0622-A7AA-3A8AEA18477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3B3CA5-EA9D-49C6-F816-F92732778759}"/>
              </a:ext>
            </a:extLst>
          </p:cNvPr>
          <p:cNvSpPr txBox="1"/>
          <p:nvPr/>
        </p:nvSpPr>
        <p:spPr>
          <a:xfrm>
            <a:off x="603830" y="1631383"/>
            <a:ext cx="7352501" cy="194095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ar-MA" sz="3600" dirty="0">
                <a:solidFill>
                  <a:schemeClr val="accent5">
                    <a:lumMod val="50000"/>
                  </a:schemeClr>
                </a:solidFill>
              </a:rPr>
              <a:t>جَمْعُ ٱلْمُؤَنَّثِ ٱلسّالِمُ هُوَ ما دَلَّ عَلى أَكْثَرَ </a:t>
            </a:r>
            <a:r>
              <a:rPr lang="ar-MA" sz="3600" dirty="0">
                <a:solidFill>
                  <a:srgbClr val="C00000"/>
                </a:solidFill>
              </a:rPr>
              <a:t>مِنِ ٱثْنَتَيْنِ </a:t>
            </a:r>
            <a:r>
              <a:rPr lang="ar-MA" sz="3600" dirty="0">
                <a:solidFill>
                  <a:schemeClr val="accent5">
                    <a:lumMod val="50000"/>
                  </a:schemeClr>
                </a:solidFill>
              </a:rPr>
              <a:t>وَسَلِمَ مُفْرَدُهُ مِنَ </a:t>
            </a:r>
            <a:r>
              <a:rPr lang="ar-MA" sz="3600" dirty="0">
                <a:solidFill>
                  <a:srgbClr val="C00000"/>
                </a:solidFill>
              </a:rPr>
              <a:t>ٱلتَّغْيير</a:t>
            </a:r>
            <a:r>
              <a:rPr lang="ar-MA" sz="3600" dirty="0">
                <a:solidFill>
                  <a:srgbClr val="00B0F0"/>
                </a:solidFill>
              </a:rPr>
              <a:t>ِ</a:t>
            </a:r>
            <a:r>
              <a:rPr lang="ar-MA" sz="3600" dirty="0">
                <a:solidFill>
                  <a:schemeClr val="accent5">
                    <a:lumMod val="50000"/>
                  </a:schemeClr>
                </a:solidFill>
              </a:rPr>
              <a:t> أَثْناءَ ٱلْجَمْعِ، وَذلِكَ بِإِضافَةِ أَلِفٍ وَتاءٍ مَكْسورَةٍ </a:t>
            </a:r>
            <a:r>
              <a:rPr lang="ar-MA" sz="3600" dirty="0">
                <a:solidFill>
                  <a:srgbClr val="C00000"/>
                </a:solidFill>
              </a:rPr>
              <a:t>(اتٍ) </a:t>
            </a:r>
            <a:r>
              <a:rPr lang="ar-MA" sz="3600" dirty="0">
                <a:solidFill>
                  <a:schemeClr val="accent5">
                    <a:lumMod val="50000"/>
                  </a:schemeClr>
                </a:solidFill>
              </a:rPr>
              <a:t>أَوْ أَلِفٍ وَتاءٍ مَضْمومَةٍ </a:t>
            </a:r>
            <a:r>
              <a:rPr lang="ar-MA" sz="3600" dirty="0">
                <a:solidFill>
                  <a:srgbClr val="C00000"/>
                </a:solidFill>
              </a:rPr>
              <a:t>(اتٌ) </a:t>
            </a:r>
            <a:r>
              <a:rPr lang="ar-MA" sz="3600" dirty="0">
                <a:solidFill>
                  <a:schemeClr val="accent5">
                    <a:lumMod val="50000"/>
                  </a:schemeClr>
                </a:solidFill>
              </a:rPr>
              <a:t>إِلى آخِرِهِ.</a:t>
            </a:r>
            <a:endParaRPr lang="fr-FR" sz="200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93AA04-99CC-F1FE-9501-179D162CFE9F}"/>
              </a:ext>
            </a:extLst>
          </p:cNvPr>
          <p:cNvSpPr>
            <a:spLocks noChangeAspect="1"/>
          </p:cNvSpPr>
          <p:nvPr/>
        </p:nvSpPr>
        <p:spPr>
          <a:xfrm>
            <a:off x="3822968" y="3919199"/>
            <a:ext cx="1498064" cy="1080000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bIns="0" rtlCol="0" anchor="ctr"/>
          <a:lstStyle/>
          <a:p>
            <a:pPr algn="ctr" rtl="1"/>
            <a:r>
              <a:rPr lang="ar-MA" sz="4000" dirty="0"/>
              <a:t>مُسْلِمةٌ</a:t>
            </a:r>
            <a:endParaRPr lang="fr-F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ADEC32B-B5E5-F4E9-F1F0-6040C7F914D6}"/>
              </a:ext>
            </a:extLst>
          </p:cNvPr>
          <p:cNvSpPr/>
          <p:nvPr/>
        </p:nvSpPr>
        <p:spPr>
          <a:xfrm>
            <a:off x="6197086" y="5788432"/>
            <a:ext cx="180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مُسْلِم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ات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</a:t>
            </a:r>
          </a:p>
        </p:txBody>
      </p: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A0452500-4FDF-60D3-C9B8-ED21A14C2FF9}"/>
              </a:ext>
            </a:extLst>
          </p:cNvPr>
          <p:cNvCxnSpPr>
            <a:cxnSpLocks/>
            <a:stCxn id="9" idx="4"/>
            <a:endCxn id="10" idx="0"/>
          </p:cNvCxnSpPr>
          <p:nvPr/>
        </p:nvCxnSpPr>
        <p:spPr>
          <a:xfrm rot="16200000" flipH="1">
            <a:off x="5439927" y="4131272"/>
            <a:ext cx="789233" cy="2525086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27D710D-6258-F6D3-CD43-80B43A2C2B38}"/>
              </a:ext>
            </a:extLst>
          </p:cNvPr>
          <p:cNvSpPr/>
          <p:nvPr/>
        </p:nvSpPr>
        <p:spPr>
          <a:xfrm>
            <a:off x="1161901" y="5788431"/>
            <a:ext cx="180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مُسْلِم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اتٍ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76B23736-A0C1-6D2A-B445-FE066B127AE5}"/>
              </a:ext>
            </a:extLst>
          </p:cNvPr>
          <p:cNvCxnSpPr>
            <a:cxnSpLocks/>
            <a:stCxn id="9" idx="4"/>
            <a:endCxn id="20" idx="0"/>
          </p:cNvCxnSpPr>
          <p:nvPr/>
        </p:nvCxnSpPr>
        <p:spPr>
          <a:xfrm rot="5400000">
            <a:off x="2922335" y="4138766"/>
            <a:ext cx="789232" cy="251009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556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انتبهوا. من يحدد صيغة جمع المؤنث السالم من بين الجموع التالية؟ 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cs typeface="Microsoft Uighur" panose="02000000000000000000" pitchFamily="2" charset="-78"/>
              </a:rPr>
              <a:t>(مناقشة الأجوبة)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770D16-25A1-8F72-E8A7-447CBDAC8AC1}"/>
              </a:ext>
            </a:extLst>
          </p:cNvPr>
          <p:cNvSpPr txBox="1"/>
          <p:nvPr/>
        </p:nvSpPr>
        <p:spPr>
          <a:xfrm>
            <a:off x="5389841" y="2094865"/>
            <a:ext cx="1800000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مُعَلِّمةٌ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0A445A-148B-8DF3-E25A-CF4C5573CEFE}"/>
              </a:ext>
            </a:extLst>
          </p:cNvPr>
          <p:cNvSpPr txBox="1"/>
          <p:nvPr/>
        </p:nvSpPr>
        <p:spPr>
          <a:xfrm>
            <a:off x="2252373" y="2094865"/>
            <a:ext cx="1800000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مُعَلِّماتٌ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E984740-DD72-CB62-D27A-752B02BAEFDF}"/>
              </a:ext>
            </a:extLst>
          </p:cNvPr>
          <p:cNvCxnSpPr>
            <a:cxnSpLocks/>
          </p:cNvCxnSpPr>
          <p:nvPr/>
        </p:nvCxnSpPr>
        <p:spPr>
          <a:xfrm flipH="1">
            <a:off x="4199107" y="2520513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11F22B0-7EAF-60BC-BD86-F0F48DEEF9D8}"/>
              </a:ext>
            </a:extLst>
          </p:cNvPr>
          <p:cNvSpPr txBox="1"/>
          <p:nvPr/>
        </p:nvSpPr>
        <p:spPr>
          <a:xfrm>
            <a:off x="5389841" y="3175053"/>
            <a:ext cx="1800000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اِمْرَأَةٌ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B55C7E8-DACE-4181-B15E-6501148DECCF}"/>
              </a:ext>
            </a:extLst>
          </p:cNvPr>
          <p:cNvSpPr txBox="1"/>
          <p:nvPr/>
        </p:nvSpPr>
        <p:spPr>
          <a:xfrm>
            <a:off x="2252373" y="3174101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نِ</a:t>
            </a:r>
            <a:r>
              <a:rPr lang="ar-SA" sz="4000" dirty="0"/>
              <a:t>ـــ</a:t>
            </a:r>
            <a:r>
              <a:rPr lang="ar-MA" sz="4000" dirty="0"/>
              <a:t>ساءٌ  </a:t>
            </a:r>
            <a:endParaRPr lang="fr-FR" sz="4000" dirty="0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BDC766D-F0E3-767E-407B-561B6E633868}"/>
              </a:ext>
            </a:extLst>
          </p:cNvPr>
          <p:cNvCxnSpPr>
            <a:cxnSpLocks/>
          </p:cNvCxnSpPr>
          <p:nvPr/>
        </p:nvCxnSpPr>
        <p:spPr>
          <a:xfrm flipH="1">
            <a:off x="4199107" y="3600701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7B78387B-012C-55A0-67D9-803EBC77AE00}"/>
              </a:ext>
            </a:extLst>
          </p:cNvPr>
          <p:cNvSpPr txBox="1"/>
          <p:nvPr/>
        </p:nvSpPr>
        <p:spPr>
          <a:xfrm>
            <a:off x="5389841" y="4253321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شَجَرَةٌ </a:t>
            </a:r>
            <a:endParaRPr lang="fr-FR" sz="40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38B31A7-05A1-ADA7-66E3-81F099CE8F92}"/>
              </a:ext>
            </a:extLst>
          </p:cNvPr>
          <p:cNvSpPr txBox="1"/>
          <p:nvPr/>
        </p:nvSpPr>
        <p:spPr>
          <a:xfrm>
            <a:off x="2252373" y="4255257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أَشْجارٌ </a:t>
            </a:r>
            <a:endParaRPr lang="fr-FR" sz="4000" dirty="0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1B9D1BF-CB7C-D612-AED6-865A5B23962D}"/>
              </a:ext>
            </a:extLst>
          </p:cNvPr>
          <p:cNvCxnSpPr>
            <a:cxnSpLocks/>
          </p:cNvCxnSpPr>
          <p:nvPr/>
        </p:nvCxnSpPr>
        <p:spPr>
          <a:xfrm flipH="1">
            <a:off x="4199107" y="4679921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0520949-E429-D756-96A1-1D9621CAE438}"/>
              </a:ext>
            </a:extLst>
          </p:cNvPr>
          <p:cNvSpPr txBox="1"/>
          <p:nvPr/>
        </p:nvSpPr>
        <p:spPr>
          <a:xfrm>
            <a:off x="5389841" y="5335428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سَيّارَةٌ</a:t>
            </a:r>
            <a:endParaRPr lang="fr-FR" sz="40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172F015-2850-8E9D-AE64-11F03A8F19EE}"/>
              </a:ext>
            </a:extLst>
          </p:cNvPr>
          <p:cNvSpPr txBox="1"/>
          <p:nvPr/>
        </p:nvSpPr>
        <p:spPr>
          <a:xfrm>
            <a:off x="2252373" y="5335428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48B2DC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سَيّاراتٌ</a:t>
            </a:r>
            <a:r>
              <a:rPr lang="ar-MA" dirty="0"/>
              <a:t>  </a:t>
            </a:r>
            <a:endParaRPr lang="fr-FR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A43E9D3-4AB8-DACC-47F6-D4C39D7EBBB9}"/>
              </a:ext>
            </a:extLst>
          </p:cNvPr>
          <p:cNvCxnSpPr>
            <a:cxnSpLocks/>
          </p:cNvCxnSpPr>
          <p:nvPr/>
        </p:nvCxnSpPr>
        <p:spPr>
          <a:xfrm flipH="1">
            <a:off x="4199107" y="5753279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A216E6C-1263-72F2-55C4-722DD3F802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3808F3F-986F-CB9A-D491-2FA4B7A238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1228390-4837-5077-7C23-23AB93BD27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1CA763F-9CA2-7584-31FE-2A5FF3229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62245D9-5D8B-3404-CB19-837D48624B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B5F1A6D-6341-0C16-12FA-D5AFF281F27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B0C4FB-BA19-E241-D2A1-FEB5C50A8B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1A20D3E-069D-A51B-35E9-948F7129FB18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8F5C4E-9C9D-E780-3A52-58312DD5FE8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9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62D26-5EBB-911F-C70C-7DC96DCB7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9D514-CB54-A0A5-9FF7-9E5F7FD4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جماعة. من يقرأ جمعي المؤنث السالمين؟</a:t>
            </a:r>
          </a:p>
        </p:txBody>
      </p:sp>
      <p:pic>
        <p:nvPicPr>
          <p:cNvPr id="27" name="Espace réservé pour une image  2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78F20E3-F520-1A6C-A6C2-D43685D5FB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DC3368DC-3C25-6F80-33B5-DC4FD3FF1C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4DEA19D5-13B8-FD29-4FC3-C45D92E262D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4" name="Image 73">
            <a:extLst>
              <a:ext uri="{FF2B5EF4-FFF2-40B4-BE49-F238E27FC236}">
                <a16:creationId xmlns:a16="http://schemas.microsoft.com/office/drawing/2014/main" id="{9E4B35A2-1A4B-F06B-F42E-38B240931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A8AED6CC-DF54-78E7-A9F3-47B9799F54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A3F071F4-6AF6-094B-4EDF-C2C6142A56E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160E7C5-5C97-DBF7-00A7-5D845A0E3EB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358C7D5-371A-9348-1380-12579E98BD9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F9C7A08-1523-77D3-EE14-C56A12092CC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FE92E7-4360-8B00-50C4-F6315F291380}"/>
              </a:ext>
            </a:extLst>
          </p:cNvPr>
          <p:cNvSpPr txBox="1"/>
          <p:nvPr/>
        </p:nvSpPr>
        <p:spPr>
          <a:xfrm>
            <a:off x="5389841" y="2094865"/>
            <a:ext cx="1800000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مُعَلِّمةٌ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C29B87-6A1E-E248-1923-157781C684DC}"/>
              </a:ext>
            </a:extLst>
          </p:cNvPr>
          <p:cNvSpPr txBox="1"/>
          <p:nvPr/>
        </p:nvSpPr>
        <p:spPr>
          <a:xfrm>
            <a:off x="2252373" y="2094865"/>
            <a:ext cx="1800000" cy="8512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مُعَلِّماتٌ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F28B344-FDFD-909D-C0E2-FB96CFF50027}"/>
              </a:ext>
            </a:extLst>
          </p:cNvPr>
          <p:cNvCxnSpPr>
            <a:cxnSpLocks/>
          </p:cNvCxnSpPr>
          <p:nvPr/>
        </p:nvCxnSpPr>
        <p:spPr>
          <a:xfrm flipH="1">
            <a:off x="4199107" y="2520513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3AB020D7-3C75-F31C-9B81-7B295E65168B}"/>
              </a:ext>
            </a:extLst>
          </p:cNvPr>
          <p:cNvSpPr txBox="1"/>
          <p:nvPr/>
        </p:nvSpPr>
        <p:spPr>
          <a:xfrm>
            <a:off x="5389841" y="3175053"/>
            <a:ext cx="1800000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اِمْرَأَةٌ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99ABF8-3EE6-08EF-195E-F8FBAAE7328A}"/>
              </a:ext>
            </a:extLst>
          </p:cNvPr>
          <p:cNvSpPr txBox="1"/>
          <p:nvPr/>
        </p:nvSpPr>
        <p:spPr>
          <a:xfrm>
            <a:off x="2252373" y="3174101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نِ</a:t>
            </a:r>
            <a:r>
              <a:rPr lang="ar-SA" sz="4000" dirty="0"/>
              <a:t>ـــ</a:t>
            </a:r>
            <a:r>
              <a:rPr lang="ar-MA" sz="4000" dirty="0"/>
              <a:t>ساءٌ  </a:t>
            </a:r>
            <a:endParaRPr lang="fr-FR" sz="4000" dirty="0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468BD19-866C-41FA-1AED-D1A177FF68FB}"/>
              </a:ext>
            </a:extLst>
          </p:cNvPr>
          <p:cNvCxnSpPr>
            <a:cxnSpLocks/>
          </p:cNvCxnSpPr>
          <p:nvPr/>
        </p:nvCxnSpPr>
        <p:spPr>
          <a:xfrm flipH="1">
            <a:off x="4199107" y="3600701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5B3E3B07-D8D7-A509-251B-430F0B2D168C}"/>
              </a:ext>
            </a:extLst>
          </p:cNvPr>
          <p:cNvSpPr txBox="1"/>
          <p:nvPr/>
        </p:nvSpPr>
        <p:spPr>
          <a:xfrm>
            <a:off x="5389841" y="4253321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شَجَرَةٌ </a:t>
            </a:r>
            <a:endParaRPr lang="fr-FR" sz="4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00A4063-89A0-564A-48E1-A88DF02D2BB1}"/>
              </a:ext>
            </a:extLst>
          </p:cNvPr>
          <p:cNvSpPr txBox="1"/>
          <p:nvPr/>
        </p:nvSpPr>
        <p:spPr>
          <a:xfrm>
            <a:off x="2252373" y="4255257"/>
            <a:ext cx="1800000" cy="853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4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4000" dirty="0"/>
              <a:t>أَشْجارٌ </a:t>
            </a:r>
            <a:endParaRPr lang="fr-FR" sz="40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89F174F-DA9C-A44E-CF87-7AC6A57E4361}"/>
              </a:ext>
            </a:extLst>
          </p:cNvPr>
          <p:cNvCxnSpPr>
            <a:cxnSpLocks/>
          </p:cNvCxnSpPr>
          <p:nvPr/>
        </p:nvCxnSpPr>
        <p:spPr>
          <a:xfrm flipH="1">
            <a:off x="4199107" y="4679921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F957F07D-5C76-8DA1-D638-A185A2650450}"/>
              </a:ext>
            </a:extLst>
          </p:cNvPr>
          <p:cNvSpPr txBox="1"/>
          <p:nvPr/>
        </p:nvSpPr>
        <p:spPr>
          <a:xfrm>
            <a:off x="5389841" y="5335428"/>
            <a:ext cx="1800000" cy="853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سَيّارَةٌ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1E2420-A781-546C-A9B6-DBE7608B8D4B}"/>
              </a:ext>
            </a:extLst>
          </p:cNvPr>
          <p:cNvSpPr txBox="1"/>
          <p:nvPr/>
        </p:nvSpPr>
        <p:spPr>
          <a:xfrm>
            <a:off x="2252373" y="5335428"/>
            <a:ext cx="1800000" cy="853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defTabSz="914400" rtl="1">
              <a:buClr>
                <a:srgbClr val="000000"/>
              </a:buClr>
              <a:defRPr sz="4000" b="1" kern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سَيّاراتٌ  </a:t>
            </a:r>
            <a:endParaRPr lang="fr-FR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A2801C9-4B59-1381-EEB5-ABA3E98DC3A4}"/>
              </a:ext>
            </a:extLst>
          </p:cNvPr>
          <p:cNvCxnSpPr>
            <a:cxnSpLocks/>
          </p:cNvCxnSpPr>
          <p:nvPr/>
        </p:nvCxnSpPr>
        <p:spPr>
          <a:xfrm flipH="1">
            <a:off x="4199107" y="5753279"/>
            <a:ext cx="104400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759210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46EE2-E6F9-40C7-E01F-94694CC3B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6D9868-E8AC-CE8F-2F43-C1E45FC2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664" y="78103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الآن. بعد أن تعرفتم على جمع المؤنث السالم ، لنتدرب على صياغته.  خذوا ألواحكم.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AC852F01-B56D-0956-6554-ACCC01BC0E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4" t="11033" r="-3319" b="12629"/>
          <a:stretch/>
        </p:blipFill>
        <p:spPr>
          <a:xfrm>
            <a:off x="2492942" y="2589195"/>
            <a:ext cx="4321743" cy="3128210"/>
          </a:xfr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513FDA-506F-5608-4EF7-679FB09D8C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112A57-31F1-BD0C-4920-DAF455A43F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D8F5A17-BD82-C207-5C9F-0658B723E9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89DFC61-D2C7-BA12-A9BF-55F0A57A1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F70D020-DB73-6794-3B8E-15EB76A39F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705C870-14A1-8BAF-4AE8-FBB616F9D279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169A2A-49F9-672E-4757-3AA1E298CFA7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2F6996-F836-3E7B-7996-CBD232D704F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8AAB3B-6BC8-93C6-580C-7EA05486B2F7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3339016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9DE3-D975-07A7-726F-67D1653EF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9BE59-E2B9-F170-4BF1-19818B703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اكتبوا على ألواحكم  صيغتي جمع المؤنث  السالم  من اسم </a:t>
            </a:r>
            <a:r>
              <a:rPr lang="ar-SA" sz="2400" b="1" dirty="0"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cs typeface="Microsoft Uighur" panose="02000000000000000000" pitchFamily="2" charset="-78"/>
              </a:rPr>
              <a:t> تلميذة »؟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B65321-5EED-B82E-0C62-2EF61B8A3293}"/>
              </a:ext>
            </a:extLst>
          </p:cNvPr>
          <p:cNvSpPr txBox="1"/>
          <p:nvPr/>
        </p:nvSpPr>
        <p:spPr>
          <a:xfrm>
            <a:off x="1729250" y="3017753"/>
            <a:ext cx="5551806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تِــلْميـــذَةٌ</a:t>
            </a:r>
            <a:r>
              <a:rPr lang="ar-MA" sz="72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7200" dirty="0">
              <a:solidFill>
                <a:srgbClr val="424D7C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1A0A96E-44A3-3E60-6133-0311B455B5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314DAD-0BAF-DF9B-FAEC-86969D77ED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A9C9E1-AD98-CF9C-06D9-FFE9A7E82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E943FA2-2678-9F0E-D660-285BB6FEE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18A3FD4-934C-F3F6-3B68-842A4E07D0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39545D6-177E-DF41-7DAA-BA2FEB7EFDC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F414CC-CFFE-9142-389A-441A69AB2F6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38949E-E6AA-4299-E57D-66AF5EFCF71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85B95C-AEE0-15B0-00FC-3D422D988EB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92661933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AC07-BE84-B85B-0A97-87244E6AF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F1EE50-E8FB-6408-D109-AE23A1830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اكتبوا على ألواحكم  صيغتي جمع المذكر السالم  من اسم «أستاذة»؟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FCA7F2-F272-260E-D18E-6063C8C3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C4B152D-5560-0B75-8CEC-A3D456B0C012}"/>
              </a:ext>
            </a:extLst>
          </p:cNvPr>
          <p:cNvSpPr txBox="1"/>
          <p:nvPr/>
        </p:nvSpPr>
        <p:spPr>
          <a:xfrm>
            <a:off x="1551924" y="2885124"/>
            <a:ext cx="5906458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8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أُسْتاذَةٌ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A67A504-6890-7770-5DAB-2B1F9AB88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717D32B-2FE4-656E-CCDE-BD5A7B14E0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69C0ABC-D610-F5F7-EECB-23BECE2C51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29C0E2D-57B5-8117-C073-6EC4304DAF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F330D3-D27A-6B3A-6996-A7C615A88C23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8825C2-428B-18CB-3B93-1B651ED59A5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5B7656-F1D2-6A90-DEA4-81B9B1F25A90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CE4218-12F8-9984-A811-A040885A60F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1793851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3842F-012D-B08D-F0AB-E1D59189A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0554B-297C-5A2A-EE40-FC5502B9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3" y="760621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انتبهوا كيف ستحدد ندى الرسم المناسب لجمع المؤنث  السالم في جملة.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B41CE2-F7BC-3986-B13B-F826117E10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74ACC2-4B02-BB01-F5D0-C7E50D14B5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AAF62A-547A-9D2A-8025-21D7828A17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F60981-C3B1-F6EB-8255-AD51880B7D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2CC4D1-BFB2-4265-9354-77C3BABCA00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E3B762-1BF8-72ED-1784-718C4AA99CD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076DF9-0820-A776-C26E-E93064FB451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B9E352-FD0B-42FB-3852-A47E49437CF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C449D9-6FE7-7865-EEC8-61A8B6ED68EA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D7546F1-CC47-A06B-C451-885FA01F4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  <p:pic>
        <p:nvPicPr>
          <p:cNvPr id="4" name="WhatsApp Video 222">
            <a:hlinkClick r:id="" action="ppaction://media"/>
            <a:extLst>
              <a:ext uri="{FF2B5EF4-FFF2-40B4-BE49-F238E27FC236}">
                <a16:creationId xmlns:a16="http://schemas.microsoft.com/office/drawing/2014/main" id="{675F02F0-755B-01A3-46FC-C4B81A04D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0186" y="1802355"/>
            <a:ext cx="7567199" cy="46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1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0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31570" y="2669916"/>
            <a:ext cx="7441708" cy="1158852"/>
            <a:chOff x="1271380" y="2797430"/>
            <a:chExt cx="6756164" cy="95337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4" y="2797430"/>
              <a:ext cx="6696000" cy="95337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271380" y="3135001"/>
              <a:ext cx="5292634" cy="405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فقرة بسيطة للتعبير عن </a:t>
              </a:r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آرائهم  حول سير  أشخاص من اختيارهم.</a:t>
              </a:r>
              <a:endParaRPr lang="ar-MA" sz="2600" b="1" kern="12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70752" y="3144421"/>
              <a:ext cx="493478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تذوق جمالية التعبير في القصيدة.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40" y="4730329"/>
            <a:ext cx="7375439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14514" y="3109579"/>
              <a:ext cx="4934784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6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إعراب  جمع المؤنث السالم.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135E1-F472-2908-15A1-40D3220FC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998E33-F7B1-441D-C71D-417261DDA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756000"/>
            <a:ext cx="7155798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من يذكرنا  بالخطوات التي سلكتها ندى لرسم لجمع المؤنث  السالم  في الجمل" بشكل مناسب. 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2CBF82-FEA6-B604-4611-D85B8CB12E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4854B1-7727-118A-3FEA-10D00EF968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6F5D2B-0358-5885-9855-B89BECB8D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4AF57B-C602-E601-5E32-DE2CC4E1E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6E599CA-FEA2-0398-BDB3-D445AF44E81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CEB61B-55F9-CD4D-D7E6-0475A5B006F2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EA9A37-11F1-5362-8F31-6D9F2017AF9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B02797-C4AE-979D-E234-B551F05FE67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346AD6-6AAA-9C6C-0238-E80D10BD8B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B77D4D7-6717-CD72-2CF6-2FAD1ACE6D4A}"/>
              </a:ext>
            </a:extLst>
          </p:cNvPr>
          <p:cNvSpPr txBox="1"/>
          <p:nvPr/>
        </p:nvSpPr>
        <p:spPr>
          <a:xfrm>
            <a:off x="748898" y="2900412"/>
            <a:ext cx="7569200" cy="1736646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8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ٱلْخُطُواتُ</a:t>
            </a: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سَلَكَتْها نَدى لِرَسْمِ جَمْعِ</a:t>
            </a:r>
          </a:p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ٱلْمُؤَنَّتِ ٱلسّالِمِ في ٱلْجُمَلَةِ بِشَكْلٍ مُناسِبٍ؟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6063665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A96F6-4D67-4516-82DB-AB5948F04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D957C37B-6EBD-1F42-8715-E4650938924B}"/>
              </a:ext>
            </a:extLst>
          </p:cNvPr>
          <p:cNvSpPr txBox="1">
            <a:spLocks/>
          </p:cNvSpPr>
          <p:nvPr/>
        </p:nvSpPr>
        <p:spPr>
          <a:xfrm>
            <a:off x="650708" y="77421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الآن، بشكل جماعي، لنحدد  الرسم المناسب لجمع كلمة </a:t>
            </a:r>
            <a:r>
              <a:rPr lang="ar-SA" sz="2400" b="1" dirty="0"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cs typeface="Microsoft Uighur" panose="02000000000000000000" pitchFamily="2" charset="-78"/>
              </a:rPr>
              <a:t>البقرة» في الجملة التالية.</a:t>
            </a:r>
          </a:p>
        </p:txBody>
      </p:sp>
      <p:pic>
        <p:nvPicPr>
          <p:cNvPr id="21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87A6F0-0790-B216-B0E5-1BA94D44CC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3019C0-71F7-0A3C-1666-F50E0E4AB2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1C3D3D-D79B-7FD9-B82A-767F7070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6261853-9C82-9767-4E10-20BE25F0D4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C0C9A89-E3B3-42CF-80C9-1D46441C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1C07073-6733-4492-3643-AC41ED22ACC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017C4E-495D-2036-1BE2-0F868AF7621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2FCE0C0-3F31-AE47-68DB-D2F042990799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6177B60-2D89-EA83-5244-940902CFB8D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AC423C4-610B-2B3C-E27E-D381599BC9CE}"/>
              </a:ext>
            </a:extLst>
          </p:cNvPr>
          <p:cNvSpPr txBox="1"/>
          <p:nvPr/>
        </p:nvSpPr>
        <p:spPr>
          <a:xfrm>
            <a:off x="1349872" y="2966249"/>
            <a:ext cx="6444255" cy="1245794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ٱلْبَقَرَةِ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220749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BE7B0-0554-5668-8385-3396C16E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CA3A949C-AC4E-7ED8-C86F-C56305F7968F}"/>
              </a:ext>
            </a:extLst>
          </p:cNvPr>
          <p:cNvSpPr txBox="1">
            <a:spLocks/>
          </p:cNvSpPr>
          <p:nvPr/>
        </p:nvSpPr>
        <p:spPr>
          <a:xfrm>
            <a:off x="718086" y="78103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 أولا ، يقرأ الجملة ويحدد الموقع الإعرابي لكلمة «البقرةِ» في الجلمة؟ .</a:t>
            </a:r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3A0091D-CA88-C00F-D6D4-CEA2495689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7F1799-7C07-BED9-9318-048378ED04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D315BB-5F5A-DFBC-CCF5-307519EE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806F7B-4A53-2806-52FE-7F450F5BA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A0074E-FCA2-D0FF-EB3B-374DF37F8AB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EDE4663-4A24-CB9C-4303-5841F3B530C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8624AE-C424-A382-B32F-C8E19D11B1A8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65E5AB-A407-F00B-E9FE-DC76A4EF995D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B498E8-D911-F690-38CC-B37D7916051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8539EAA-00B9-3701-DEB6-1CB1161B8327}"/>
              </a:ext>
            </a:extLst>
          </p:cNvPr>
          <p:cNvSpPr txBox="1"/>
          <p:nvPr/>
        </p:nvSpPr>
        <p:spPr>
          <a:xfrm>
            <a:off x="1188896" y="3006590"/>
            <a:ext cx="6632514" cy="1245794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ٱلْبَقَرَةِ.</a:t>
            </a:r>
            <a:endParaRPr lang="ar-MA" sz="66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020996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19002-4047-3EC8-35A9-D5FF85FF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CE3C70-6C8F-489B-C27D-074E525B1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71EBD9-A6C3-DFF4-8B09-6A5A809F77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BB2FA2C-C469-13CD-8468-17E3935CAB78}"/>
              </a:ext>
            </a:extLst>
          </p:cNvPr>
          <p:cNvSpPr txBox="1"/>
          <p:nvPr/>
        </p:nvSpPr>
        <p:spPr>
          <a:xfrm>
            <a:off x="1356549" y="4773977"/>
            <a:ext cx="405903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مُضافٌ إِلَيْهِ مَجْرورٌ  وَعَلامَةُ جَرِّهِ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ٱلْكَسْرَةُ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68D10A3-EE1D-A8E5-E6B3-C28B74B9F1B9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3020195" y="3649750"/>
            <a:ext cx="365869" cy="1124227"/>
          </a:xfrm>
          <a:prstGeom prst="straightConnector1">
            <a:avLst/>
          </a:prstGeom>
          <a:ln w="38100">
            <a:solidFill>
              <a:srgbClr val="424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406AA294-6A2A-D66A-AAD1-30248A7EF6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627F040-5149-7586-1A80-27CF9B7121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B57B3F-3405-6472-F50D-C140BEEB8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9C32F4A-3BF9-85B8-6963-F3686C1C14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A4BA01-EFA7-1D61-760F-6EEC31968CE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B1BA63-A795-C092-9FB8-80B367AA0B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469469-7A2B-37DA-809D-79FD5827C85B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61B8FC-EEF2-2F83-6FDD-C874BB65CB4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DD5DE8-B4E4-7400-7A53-2ED8AAE5AB52}"/>
              </a:ext>
            </a:extLst>
          </p:cNvPr>
          <p:cNvSpPr txBox="1"/>
          <p:nvPr/>
        </p:nvSpPr>
        <p:spPr>
          <a:xfrm>
            <a:off x="1515345" y="2718519"/>
            <a:ext cx="6444255" cy="1245794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ٱلْبَقَرَةِ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1939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2DAAB-590B-69FD-E6E7-ABB622449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ED9593-FDEE-8C40-81AC-D2CD78D7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الآن. من يحدد الرسم المناسب  من بين الاختيارين المقترحين.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3AD253D-B9E8-E5DE-426F-DEC46BBEA9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1890FD-6DD4-F4B2-0D3B-3FAFB961433A}"/>
              </a:ext>
            </a:extLst>
          </p:cNvPr>
          <p:cNvSpPr txBox="1"/>
          <p:nvPr/>
        </p:nvSpPr>
        <p:spPr>
          <a:xfrm>
            <a:off x="1102659" y="2755631"/>
            <a:ext cx="7508200" cy="194095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ٱلْبَقَرَةِ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5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5400" b="1" dirty="0">
                <a:solidFill>
                  <a:srgbClr val="00B0F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اَلْبَقراتُ</a:t>
            </a:r>
            <a:r>
              <a:rPr lang="ar-SA" sz="5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/ </a:t>
            </a:r>
            <a:r>
              <a:rPr lang="ar-MA" sz="5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اَلْبَقراتِ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30BF130-2F35-6634-6B79-CFB524D902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C50A0E-BEDD-A2D5-0040-9176095CBD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110B2A-098A-D63B-2E50-6A54995F0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4A0052C-92B1-BDEC-134D-FEBC4F403E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8947D3-AFF1-8023-551B-7DD8A8668E3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2F2072-DAFC-7A59-FBD6-C9858BA1FE3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098DB3-F256-4630-59F8-3949AB875E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CAA0D8-A01E-2AF5-6BE1-0D82175737A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895895210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319F-0440-2B8E-8BEA-610BCD929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1768D4-9695-F103-54B1-B6EF6AAFD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 من يقرأ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06DE58A-4337-2588-FBDA-A863DB9A31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65FC638-5FC9-3354-476A-FE621921C7FF}"/>
              </a:ext>
            </a:extLst>
          </p:cNvPr>
          <p:cNvSpPr txBox="1"/>
          <p:nvPr/>
        </p:nvSpPr>
        <p:spPr>
          <a:xfrm>
            <a:off x="1435439" y="3131717"/>
            <a:ext cx="6273122" cy="1225868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اَلْبَقراتِ.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E0ECD67-2DAF-EF86-4C8F-803FB5EC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9CCA71-3A6D-1B0F-4B6C-DFC98ECD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855C63-9A32-1ADD-127B-EF6E2B179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DC67D70-CAE1-01FA-E63C-C4D705C0EF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7D27BFA-70D7-FA45-57E9-2860FBB53D3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4E6306-D68E-F5AE-4175-4E0E5BCD981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14B004-CEFA-7CE6-586C-974FCDE7FD9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E45F2-DC4D-77B7-D7CE-5EB6723E945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56410759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A225-E455-0F3C-7154-FB072C0A6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46767D-4A42-8F22-B2CC-31A2593D4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يعرب كلمة </a:t>
            </a:r>
            <a:r>
              <a:rPr lang="ar-SA" sz="2400" b="1" dirty="0"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cs typeface="Microsoft Uighur" panose="02000000000000000000" pitchFamily="2" charset="-78"/>
              </a:rPr>
              <a:t> البقرات».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20B51A-5490-CB9A-BB88-387D1B8E8B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FA9325-983D-89B2-B140-FEB9582E60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DFAF88-F82C-F0E1-DCC3-2C3A1DFA2F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D9AF79-A2FE-B437-FE1A-0F488FFEB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DCEEE87-14A1-0B28-2464-9AC187B2F8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A878BBD-19E3-1F61-1B2C-E42FF3E18ABE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6F3E18-1023-1673-D516-04C65C229E72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8CCC46-30BC-C503-199A-199F69A35CC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C8CE31-13B1-7BF6-7847-56C11180C3B2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608A80-B895-5F4A-7888-68835E372CA3}"/>
              </a:ext>
            </a:extLst>
          </p:cNvPr>
          <p:cNvSpPr txBox="1"/>
          <p:nvPr/>
        </p:nvSpPr>
        <p:spPr>
          <a:xfrm>
            <a:off x="1435439" y="2950537"/>
            <a:ext cx="6273122" cy="1225868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اَلْبَقراتِ.</a:t>
            </a:r>
          </a:p>
        </p:txBody>
      </p:sp>
    </p:spTree>
    <p:extLst>
      <p:ext uri="{BB962C8B-B14F-4D97-AF65-F5344CB8AC3E}">
        <p14:creationId xmlns:p14="http://schemas.microsoft.com/office/powerpoint/2010/main" val="214693369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7368-7D49-E9EE-24A1-EA167DEBF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55477-6AF1-9078-EFC8-E6792132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نصحح جماعة. من يقرأ؟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FF8C27-2985-EC8F-BEBA-5367072E53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9841E30-08A8-2A5F-999D-5CE3834BA4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4234ADD-B042-C071-BA03-FEB5181BA7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CB324DE-6116-5F96-F656-26200FDD4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07F958E-8CD6-0D5F-AC5C-7FB554E639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EDEC2-6BFC-6806-FEB3-425D754E5C00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AD026B0-C0E4-65FC-090D-694E81C77773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C3233E-65E5-D0A1-1E6C-DA0749C98845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97D83C-F353-2C8B-E53F-6303CBE0B221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F833E9B-8051-5328-EB72-471E18A8023C}"/>
              </a:ext>
            </a:extLst>
          </p:cNvPr>
          <p:cNvSpPr txBox="1"/>
          <p:nvPr/>
        </p:nvSpPr>
        <p:spPr>
          <a:xfrm>
            <a:off x="1199251" y="2731366"/>
            <a:ext cx="6273122" cy="1225868"/>
          </a:xfrm>
          <a:prstGeom prst="roundRect">
            <a:avLst/>
          </a:prstGeom>
          <a:noFill/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يَشْرَبُ ٱلطِّفْلُ حَليبَ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اَلْبَقراتِ.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2A3B16-AC62-DE09-763C-5C7907B14F82}"/>
              </a:ext>
            </a:extLst>
          </p:cNvPr>
          <p:cNvSpPr txBox="1"/>
          <p:nvPr/>
        </p:nvSpPr>
        <p:spPr>
          <a:xfrm>
            <a:off x="1356549" y="4773977"/>
            <a:ext cx="4059030" cy="13280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مُضافٌ إِلَيْهِ مَجْرورٌ  وَعَلامَةُ جَرِّهِ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ٱلْكَسْرَةُ</a:t>
            </a:r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آخِرِهِ.</a:t>
            </a:r>
            <a:endParaRPr lang="fr-FR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4B88B734-87B5-7F04-E8A7-C3FAE45FB911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020195" y="3649750"/>
            <a:ext cx="365869" cy="1124227"/>
          </a:xfrm>
          <a:prstGeom prst="straightConnector1">
            <a:avLst/>
          </a:prstGeom>
          <a:ln w="38100">
            <a:solidFill>
              <a:srgbClr val="424D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47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6ECFC-F1D7-286E-C6A0-6243CFA8C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A7C983-7B4C-5075-3016-4938CD51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122" y="775249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7C9A9D-68E9-35D9-47FB-84042DE53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A91A10E-83CE-6D14-765B-576305A28485}"/>
              </a:ext>
            </a:extLst>
          </p:cNvPr>
          <p:cNvSpPr txBox="1"/>
          <p:nvPr/>
        </p:nvSpPr>
        <p:spPr>
          <a:xfrm>
            <a:off x="710003" y="2369530"/>
            <a:ext cx="7723994" cy="309872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أَكْتُبُ جَمْعَ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ٱلْمُؤَنَّثِ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ٱلسّالِمَ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بِصيغَةِ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ٱلضَّمِّ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(اتٌ/اتُ) في حالَةِ </a:t>
            </a:r>
            <a:r>
              <a:rPr lang="a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ٱلرَّفْعِ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(تِلْميذ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ةٌ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تِلْميذا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تٌ</a:t>
            </a: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أَكْتُبُهُ بِصيغَةِ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ٱلْكَسْرِ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(اتٍ/اتِ) في حالَتَيْ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ٱلْجَرِّ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أَوِ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ٱلنَّصْبِ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(اَلْبَقَرَ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 / اَلْبَقَرَ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ةَ 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اَلْبَقَرا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2418C6-6827-863A-5E20-30EA72AB85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49E6754-05C0-7204-63A4-A8AD705EED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D6A1AD-00FD-1FA0-2006-05EF8FAA1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83DE26C-CDC8-7142-0AE0-3D70CF9B1D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B1F5EA-98D5-240D-08C5-60488D56E82D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38C58D-63AD-E327-776F-BBD530D65B5A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875B3C8-3319-C93A-D522-E056B93E2C2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CB60B3-8003-A3BC-EE32-F0291BBA8BFE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661060041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63541-4BA4-027E-97D4-776932E3D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8DD99-72C3-B4B2-E3A1-2ABD7F6F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خذوا كراساتكم الصفحة  ـــ 52 ـــ - أنجزوا نشاط « أتدرب مع زملائي».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85832A-A103-1604-B332-27FA00DB5B8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44F5D5-3DD0-1ABA-667F-AD60F0066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/>
          <a:stretch/>
        </p:blipFill>
        <p:spPr>
          <a:xfrm>
            <a:off x="2868327" y="1467663"/>
            <a:ext cx="3262965" cy="52514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0ED0905-23E8-5995-4A13-E2E1C12D62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B5CE4F-E727-3B75-C99D-9B6D9A1FE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CFEC456-9214-09F9-DB1B-20DFEFC7E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741BAA8-ADDC-00E6-DDBE-1BE8E94A92C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13E919-EF31-3C75-8FF7-62E0E91515F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DFAE7B-6ED6-16DA-C842-25379CB6C90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8D705D-3922-5DD7-975A-45E1F4F3D60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A9925D-8919-31A8-C595-C609971C4650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5DC3C12-D102-AD3A-0D6B-867E00D90292}"/>
              </a:ext>
            </a:extLst>
          </p:cNvPr>
          <p:cNvSpPr/>
          <p:nvPr/>
        </p:nvSpPr>
        <p:spPr>
          <a:xfrm>
            <a:off x="2954956" y="3752849"/>
            <a:ext cx="3063196" cy="91540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pic>
        <p:nvPicPr>
          <p:cNvPr id="7" name="Image 6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46868D44-4796-4114-E174-63F9CBCE1C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6" y="1467663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0476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4872" y="1018536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اعتيادي.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5F60-8EE4-0738-0C33-11704E40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1953FE-C3A7-B2C5-BF0A-8B9DD6B7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كل منكم يوضح لزميله كيف توصل إلى الجواب في حدود دقيقتين.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DEDB81-B9A5-181B-3582-C5121C30E1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9B0057-D6AB-2C50-7E69-2F71EA5EAE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231197-16BA-C32B-E8A1-F07655BA50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7873AC-2E0C-8EDF-5E30-D1E234D54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C71228-C508-384E-B283-B69F694AF8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417C819-B430-3F5C-98DA-39CB8F50344C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87EE2A-DB0F-131D-9E2B-547FEA1D87A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9CB21A-C094-62A6-035C-7BAE11C96853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EC004D-F6BB-7FA6-54FF-8D0428D691D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AC0B927-75A1-0776-02DB-46FE2F31C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373" y="2799573"/>
            <a:ext cx="7569395" cy="2504476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741024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533A-B854-38B6-3D44-833F1569B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537996-B04D-8623-07FC-392070E2C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نصحح جماعة.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8D7F460-140D-47D3-9694-F3E410F2E0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DBEFF68-E42C-434F-71AB-0A60E40E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767DBD0-5B17-5203-F83C-9162264E97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8B8CCA-A86B-1EC0-BA07-CFDF2A7AF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DFA73E-148B-63EE-2615-7358DBA2700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19E10A-E119-68CF-8325-57DF4D9C84A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AC4A54-7079-23A4-4300-17543F037F34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1D3D80-760C-3009-E13B-C8AF3B01169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799090-9AF1-D546-2996-A6C8A9DE11A8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F691FB-3682-7A0F-672F-5696AB30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373" y="2799573"/>
            <a:ext cx="7569395" cy="2504476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1823368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2385-451E-87D3-6CF6-0C516199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22816-B1AA-F0D2-D740-077750CA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صححوا على كراساتكم.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534E002-E7B8-8513-601A-0D96E5AD08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9E55BC8-8AAA-5745-F78F-F30E648FF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455" y="2728150"/>
            <a:ext cx="7569395" cy="2504476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50ED056-B9F5-0078-D29B-9F2C560208E7}"/>
              </a:ext>
            </a:extLst>
          </p:cNvPr>
          <p:cNvSpPr txBox="1"/>
          <p:nvPr/>
        </p:nvSpPr>
        <p:spPr>
          <a:xfrm>
            <a:off x="3855562" y="4312163"/>
            <a:ext cx="2578701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ٱلْمُتَطَوِّعاتِ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9F8A2D5-48DE-E0A1-8260-930DD99B6CE3}"/>
              </a:ext>
            </a:extLst>
          </p:cNvPr>
          <p:cNvSpPr txBox="1"/>
          <p:nvPr/>
        </p:nvSpPr>
        <p:spPr>
          <a:xfrm>
            <a:off x="3770720" y="4728724"/>
            <a:ext cx="2880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ٱلْمَدْعُوّاتِ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50157D3-0DA0-4435-6555-D2D955BCD1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A7803D-1D43-AE4F-E95D-EFEA5B09B8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842627-9857-875C-B670-DB2A6F8D9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0A9E48E-14D3-F683-E24C-D297D99D7C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E4750F-90FB-D23C-6611-00470333076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C42FEB-7546-C7BD-83C2-D22E76D3C30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BD60EA7-276F-15DD-F7E0-AA3019E693A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79BF25-6F6B-3E8A-3AB9-B8BE180F53A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905138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DB8C1-2849-4F30-39EE-2667F3A1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C434C-080C-3B3D-5C2B-A10766ACE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873" y="756000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على الصفحة نفسها. أنجزوا بشكل فردي نشاط </a:t>
            </a:r>
            <a:r>
              <a:rPr lang="ar-SA" sz="2400" b="1" dirty="0"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cs typeface="Microsoft Uighur" panose="02000000000000000000" pitchFamily="2" charset="-78"/>
              </a:rPr>
              <a:t> أنجز  بمفردي». 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CD83A5-2C79-F202-5092-0EB05122AF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6AAC99-6266-8661-7604-BE4B755255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5597DC-CCEE-BCA6-B9DC-BDBC0AEEB7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D89CA4-77B3-366E-7676-C9066D948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38F0542-3842-8857-C006-3BBE4036E3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EAEB32-E57D-2FB3-5373-EC7B15ED3787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1A54D8-8CAC-79DA-4018-7D338C86FCA0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39B9F05-E1A6-13A5-82A5-C70AB6FE3F44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5614E50-FD3F-4971-BDDA-84C572E9DDD3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BBD009-ECF5-D0ED-C61A-C48F71D9FB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/>
          <a:stretch/>
        </p:blipFill>
        <p:spPr>
          <a:xfrm>
            <a:off x="2868327" y="1467663"/>
            <a:ext cx="3262965" cy="525144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E0764B-718F-A429-929B-A72295467F5F}"/>
              </a:ext>
            </a:extLst>
          </p:cNvPr>
          <p:cNvSpPr/>
          <p:nvPr/>
        </p:nvSpPr>
        <p:spPr>
          <a:xfrm>
            <a:off x="2926080" y="4647998"/>
            <a:ext cx="3063196" cy="1406293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547661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AF64-43CC-285D-DAC6-470E5F18C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C7965-75D2-835F-E224-08D96B82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نصحح جماعة.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765566C-1D05-E297-D6F2-E83CF5654DF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E32653C-D1AB-6A7B-2B18-8D4EC19379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787790-358E-C7A5-B878-146DBE6D04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7910D9-C393-1588-5A5B-81966A90C0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16BED5-F92B-E6BE-7FFF-1D252E0E12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9763C3-B586-5CEF-DB09-BD23B20B0B9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5FDE87-7BB2-507E-A6AC-67A8072E85C6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C2DD9C-03DD-0071-7F8D-C5F7F92B707F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AA4F7B-7AE4-705C-08D9-67159014F92C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1D21602-60C4-6AA3-8EA4-10B68623A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610" y="2267906"/>
            <a:ext cx="7465725" cy="3700761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26435274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329DD-1A8D-30DD-D9E5-F8CFAA8FB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E43A7-C439-62A2-FFF2-693C3FCD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 صححوا على كراساتكم.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715647-418D-7A79-1B4D-B85AA58CF2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782944-AED7-D60F-542A-FCAF2E69E0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364" y="2354533"/>
            <a:ext cx="7465725" cy="370076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C2D70E-DE2E-C81A-CC9B-C8FF1BF2E8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6B774C-072A-CF9B-611F-1B92621CD4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5DA19F-FC03-F6F1-99E7-5340988E0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71789DF-ADDC-80EC-A59D-359872E31B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F54D943-C9DC-3DD4-FD7C-655C614766AB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01187B-745E-C78A-70E8-77D7D888C8C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2C65E5-D3B5-CEE3-6DE2-24711FA8389E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FFBF17-D81E-6745-9B8A-1D726382921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37778CE-D25A-3310-85C6-99777A784726}"/>
              </a:ext>
            </a:extLst>
          </p:cNvPr>
          <p:cNvSpPr txBox="1"/>
          <p:nvPr/>
        </p:nvSpPr>
        <p:spPr>
          <a:xfrm>
            <a:off x="2301506" y="3858257"/>
            <a:ext cx="4089868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ٱلْمُسْلِماتِ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CE8666-E5D3-364D-B1C3-627B7A86F063}"/>
              </a:ext>
            </a:extLst>
          </p:cNvPr>
          <p:cNvSpPr txBox="1"/>
          <p:nvPr/>
        </p:nvSpPr>
        <p:spPr>
          <a:xfrm>
            <a:off x="2055043" y="3458296"/>
            <a:ext cx="4572000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ٱلْعَمّاتِ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B5905E9-2EBE-02B1-24EB-59CA5AFF9378}"/>
              </a:ext>
            </a:extLst>
          </p:cNvPr>
          <p:cNvSpPr txBox="1"/>
          <p:nvPr/>
        </p:nvSpPr>
        <p:spPr>
          <a:xfrm>
            <a:off x="3676453" y="4275253"/>
            <a:ext cx="2880739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ct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مَسْؤولاتٌ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DAD247-15EF-45CD-04FD-16B5EA444DC7}"/>
              </a:ext>
            </a:extLst>
          </p:cNvPr>
          <p:cNvSpPr txBox="1"/>
          <p:nvPr/>
        </p:nvSpPr>
        <p:spPr>
          <a:xfrm>
            <a:off x="1079542" y="5184127"/>
            <a:ext cx="4535295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رَقْصاتِ ٱلْعَلَمِ </a:t>
            </a:r>
            <a:r>
              <a:rPr lang="ar-MA" sz="32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ٱلْعالي</a:t>
            </a:r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أَرى وَطَني.</a:t>
            </a: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D52ADE-2860-C142-5D48-7C1697A76E64}"/>
              </a:ext>
            </a:extLst>
          </p:cNvPr>
          <p:cNvSpPr txBox="1"/>
          <p:nvPr/>
        </p:nvSpPr>
        <p:spPr>
          <a:xfrm>
            <a:off x="1168049" y="5601123"/>
            <a:ext cx="4535295" cy="36000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0" rIns="72000" rtlCol="0" anchor="ctr">
            <a:no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أَرى حَضاراتِ أَجدادي وَسُؤدُدَهُمْ.</a:t>
            </a:r>
            <a:endParaRPr lang="fr-FR" sz="3200" b="1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35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المنزلي.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من يذكرنا بطريقة تحديد الرسم المناسب لجمع المؤنث السالم في جملة 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95BE5EB-9A32-2BF3-C0BB-9AB11965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B0A2E86-A01A-14F7-2ADC-34B55B27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E3DAE6-5A88-0B0D-33ED-0B6CBD6C39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D33FBB-37A4-7E05-509D-F2091D1BB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31E146-0312-A7E2-C943-F8374342FC08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A566E-F783-BFCE-6E98-C63F80201B75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984909-6975-0ABB-912D-8D6321F6D96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0BD0BC-7677-EE0D-101F-378204258F7F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819D9B-E854-45DD-B7E3-5090E70B8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E7A6ABE-11FA-A72E-2C71-5B5D931278A4}"/>
              </a:ext>
            </a:extLst>
          </p:cNvPr>
          <p:cNvSpPr txBox="1"/>
          <p:nvPr/>
        </p:nvSpPr>
        <p:spPr>
          <a:xfrm>
            <a:off x="748898" y="2900412"/>
            <a:ext cx="7569200" cy="1940957"/>
          </a:xfrm>
          <a:prstGeom prst="roundRect">
            <a:avLst/>
          </a:prstGeom>
          <a:noFill/>
          <a:ln w="19050">
            <a:solidFill>
              <a:srgbClr val="48B2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5400" b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ar-MA" dirty="0"/>
              <a:t>ما ٱلْخُطُواتِ ٱلَّتي نَسْلُكُهَا لِرَسْمِ جَمْعِ ٱلْمُؤَنَّثُ ٱلسَّالِمِ في جُمَلَةٍ بِشَكْلٍ مُناسِبٍ؟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AABF-15A9-5853-8933-5D23D493F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BDFFA2F-0237-4EA5-FE12-FB15A9446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قوموا بحفظ  قصيدة  « رقصة العلم». سأعين من </a:t>
            </a:r>
            <a:r>
              <a:rPr lang="ar-MA" sz="2400" b="1" dirty="0" err="1">
                <a:cs typeface="Microsoft Uighur" panose="02000000000000000000" pitchFamily="2" charset="-78"/>
              </a:rPr>
              <a:t>يستظهرها</a:t>
            </a:r>
            <a:r>
              <a:rPr lang="ar-MA" sz="2400" b="1" dirty="0">
                <a:cs typeface="Microsoft Uighur" panose="02000000000000000000" pitchFamily="2" charset="-78"/>
              </a:rPr>
              <a:t> في الحصة المقبلة. 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B981ABF-DD5B-9906-2E30-592A5048BC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9" name="Image 18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28B1FD13-8731-3B8F-89CA-B6AC83406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1309119"/>
            <a:ext cx="904240" cy="9042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2F664F4-952E-6F63-43EB-C144EA43E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805" y="1584000"/>
            <a:ext cx="3179982" cy="4846320"/>
          </a:xfrm>
          <a:prstGeom prst="rect">
            <a:avLst/>
          </a:prstGeom>
          <a:ln w="38100"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C7AA8EF-B6C2-5AF5-60A5-05A00AF8C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8392" y="3209730"/>
            <a:ext cx="2267339" cy="26219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F9EADC-29FE-841F-9C35-0D1A402925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CDAE75-C1B9-440B-EEDE-187D0DC65D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F556DA-02C8-FC8C-F310-20AB3DFAB1B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894FF0C-358D-276C-DB1B-6251A4A6A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661EE1-A66F-3D15-FAF3-10FB5AE7BC44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BE4223-0743-850B-4978-3100DD1DD4BC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4A444B-7532-B394-5CC7-AA7662E8C08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37E03BE-9DFD-65CA-8D81-C872004091A4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016546505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9FC1EA3-BBB5-1D5E-BBF0-1E49C04770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574039" y="2146352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563CCD-C21D-E8D4-A38B-975819DA5E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33F6CE0-467B-277C-280F-543DDEEDE4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EED5F7-3AF0-8C5C-3CBB-568B90E6761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ED0E64-06A5-913B-875D-8FE2465DDA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0F60D0B-4C77-7689-D9B1-553785F0D745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02C5CC-BFDF-A32F-04CC-535BB46F88E9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B9E0A9-DAD7-652B-0F2A-5ED4DB403BC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4F3C37-1C09-24BF-014D-4D0ADBB034AB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8B5622-DA76-756B-8062-AB9348B062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43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3EB4661-804A-874F-3334-524A28822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AF6DBF-7C4A-13D8-EABC-A55DF8CD04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8EF176-DA5F-F0BF-43D6-C8222C7271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8DC1C0-5E7D-E21A-F4A7-0FAC0AE5B6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5C7331-2E1B-1D4F-8698-B5438E8435C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61EE04-BD75-4BCD-075C-5D181BDE32BF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FCD100-A106-5D38-3211-02B3FCAAA91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62351-46D6-346C-C214-CE2CF74F5B3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6511498-68E7-B5EE-4854-C1B1800449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Espace réservé pour une image  13">
            <a:extLst>
              <a:ext uri="{FF2B5EF4-FFF2-40B4-BE49-F238E27FC236}">
                <a16:creationId xmlns:a16="http://schemas.microsoft.com/office/drawing/2014/main" id="{7A0CC41B-834E-7A90-FDB0-CEF36DB8F6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83" r="-17383"/>
          <a:stretch>
            <a:fillRect/>
          </a:stretch>
        </p:blipFill>
        <p:spPr>
          <a:xfrm>
            <a:off x="745330" y="1788608"/>
            <a:ext cx="6937337" cy="462489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FFD03-F53C-20F2-3EB8-1A02D8089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C944313-B10F-1251-C37E-F49F0179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24CC711-A8A9-B9FD-4251-DEA68637D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4717E34A-4F5D-AFA5-4E4C-06C45828A8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D69310F6-7813-8C44-034C-ABE0813D6B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920227"/>
            <a:ext cx="7038975" cy="39592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D530126-2315-D093-B1E8-1ED4E5CF60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D440DB-0D0F-6661-0DEA-1085315C6CB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B8763AE-7AB4-2320-A029-65C12F810C2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54CEB6-ADAF-D2B9-4940-2E85B556D6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E123896-1C63-DFF0-304B-10365A55DF86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65B41A-D1D6-1623-C355-9A8ECDAA8F81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1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1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0F6D94A-B258-216D-B90B-7E7697DCAC4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4BC726-C138-59A2-9106-6B847549B91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</a:t>
            </a: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الحــصة</a:t>
            </a:r>
          </a:p>
        </p:txBody>
      </p:sp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1891C4-5391-C06C-3B3B-A67DF10104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48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49DF0-1CA5-4DA4-2056-24082017E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97A7C3-DDFC-F18F-DC0B-5DFD10B9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يذكرنا بها من خلال الصور .</a:t>
            </a:r>
            <a:endParaRPr lang="fr-FR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BEC7F7-C7F3-B0E8-ADC3-969C384F2E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8F567B4-3B2C-4F9C-FF54-FE43C6012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880FF7-A57C-362A-1567-8D5A544567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24779A7-FB2B-CA16-FA30-2955A8A88A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4DE7B07-897A-FA21-3374-F2F7589DE2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2BEC92-7300-A0CF-A7FF-5A2FBBE0CAE1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B2D2A4-A5A2-D4A7-1C66-88E9D07ED5DD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7BA384-04DA-9BC9-2BB2-1F0F1126C7B2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813609-F9FA-FFD1-5D9F-1D634FABF895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240671F-DD86-78CE-C225-7595BEAC4B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0" r="-5560"/>
          <a:stretch>
            <a:fillRect/>
          </a:stretch>
        </p:blipFill>
        <p:spPr>
          <a:xfrm>
            <a:off x="3936002" y="2292353"/>
            <a:ext cx="1271995" cy="114471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EFCA1A5E-7A22-07D9-3F77-62CD4E3E299F}"/>
              </a:ext>
            </a:extLst>
          </p:cNvPr>
          <p:cNvSpPr txBox="1">
            <a:spLocks/>
          </p:cNvSpPr>
          <p:nvPr/>
        </p:nvSpPr>
        <p:spPr>
          <a:xfrm>
            <a:off x="1085851" y="4800904"/>
            <a:ext cx="4985642" cy="734482"/>
          </a:xfrm>
          <a:prstGeom prst="roundRect">
            <a:avLst>
              <a:gd name="adj" fmla="val 16667"/>
            </a:avLst>
          </a:prstGeom>
          <a:ln w="28575"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أَتَحَدَّثُ بِصَوْتٍ هامِسٍ أَثْناءَ ٱلْمُناقَشَةِ مَعَ زَميلي.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367D006-0D11-3643-DEBC-359360430B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1" r="-7911"/>
          <a:stretch>
            <a:fillRect/>
          </a:stretch>
        </p:blipFill>
        <p:spPr>
          <a:xfrm>
            <a:off x="1298854" y="2292353"/>
            <a:ext cx="1271995" cy="1098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 7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6302C718-5EA9-39D2-4522-AB7A328ED7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8" r="-7218"/>
          <a:stretch>
            <a:fillRect/>
          </a:stretch>
        </p:blipFill>
        <p:spPr>
          <a:xfrm>
            <a:off x="6146313" y="4286625"/>
            <a:ext cx="1747588" cy="15271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38565639-E14D-41C9-D1AD-3E9824854BC3}"/>
              </a:ext>
            </a:extLst>
          </p:cNvPr>
          <p:cNvSpPr/>
          <p:nvPr/>
        </p:nvSpPr>
        <p:spPr>
          <a:xfrm>
            <a:off x="6527475" y="2147516"/>
            <a:ext cx="1319435" cy="1112652"/>
          </a:xfrm>
          <a:prstGeom prst="ellipse">
            <a:avLst/>
          </a:prstGeom>
          <a:blipFill>
            <a:blip r:embed="rId10"/>
            <a:srcRect/>
            <a:stretch>
              <a:fillRect l="7836" r="7836"/>
            </a:stretch>
          </a:blipFill>
          <a:ln w="762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8A4E28F-68DE-C8C4-4FFB-57E7FBD46BC3}"/>
              </a:ext>
            </a:extLst>
          </p:cNvPr>
          <p:cNvSpPr/>
          <p:nvPr/>
        </p:nvSpPr>
        <p:spPr>
          <a:xfrm>
            <a:off x="6578179" y="2186014"/>
            <a:ext cx="1248937" cy="1176653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35309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D228B-6759-0A29-04D3-8D43503CC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4C4FCECA-FB6B-0186-7F54-374C18734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sz="2400" b="1" dirty="0"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652638F0-B18C-FC11-02E7-AFBA93BA52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Class AR_NV_06_1 (1)">
            <a:hlinkClick r:id="" action="ppaction://media"/>
            <a:extLst>
              <a:ext uri="{FF2B5EF4-FFF2-40B4-BE49-F238E27FC236}">
                <a16:creationId xmlns:a16="http://schemas.microsoft.com/office/drawing/2014/main" id="{93437952-8EA6-405E-C78B-E81A72CF0B2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2141795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3C3DC09-6D39-950B-E918-1FF04CC2F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969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16946D-C82E-831A-266F-F9C23B8BC85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310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CF9EAC2-1EA8-627E-82CB-399DEE45EE0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084" y="15619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9C83DC9-F205-26CF-D837-2B6ADE9ECDE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6784" y="156197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AAB9829-ABFD-739B-C76A-8692087A799F}"/>
              </a:ext>
            </a:extLst>
          </p:cNvPr>
          <p:cNvSpPr>
            <a:spLocks/>
          </p:cNvSpPr>
          <p:nvPr/>
        </p:nvSpPr>
        <p:spPr>
          <a:xfrm>
            <a:off x="5927193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592D8F-3B43-75AB-FB84-8AEBB519F8DE}"/>
              </a:ext>
            </a:extLst>
          </p:cNvPr>
          <p:cNvSpPr>
            <a:spLocks/>
          </p:cNvSpPr>
          <p:nvPr/>
        </p:nvSpPr>
        <p:spPr>
          <a:xfrm>
            <a:off x="2982652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22E026-4B6B-3380-319A-54AB825DB8FA}"/>
              </a:ext>
            </a:extLst>
          </p:cNvPr>
          <p:cNvSpPr>
            <a:spLocks/>
          </p:cNvSpPr>
          <p:nvPr/>
        </p:nvSpPr>
        <p:spPr>
          <a:xfrm>
            <a:off x="4354837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ح3</a:t>
            </a:r>
            <a:r>
              <a:rPr lang="fr-FR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</a:rPr>
              <a:t>  </a:t>
            </a:r>
            <a:endParaRPr lang="ar-MA"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5F0C95-10FA-B089-46C3-D1DBE2CC5726}"/>
              </a:ext>
            </a:extLst>
          </p:cNvPr>
          <p:cNvSpPr>
            <a:spLocks/>
          </p:cNvSpPr>
          <p:nvPr/>
        </p:nvSpPr>
        <p:spPr>
          <a:xfrm>
            <a:off x="1256236" y="14626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A3AF6C8-B974-96A7-3BD7-DB2254C52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0186" y="6101020"/>
            <a:ext cx="687394" cy="68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7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قراءة الحرف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صرف و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18083</TotalTime>
  <Words>1816</Words>
  <Application>Microsoft Office PowerPoint</Application>
  <PresentationFormat>Affichage à l'écran (4:3)</PresentationFormat>
  <Paragraphs>461</Paragraphs>
  <Slides>71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20</vt:i4>
      </vt:variant>
      <vt:variant>
        <vt:lpstr>Titres des diapositives</vt:lpstr>
      </vt:variant>
      <vt:variant>
        <vt:i4>71</vt:i4>
      </vt:variant>
    </vt:vector>
  </HeadingPairs>
  <TitlesOfParts>
    <vt:vector size="103" baseType="lpstr">
      <vt:lpstr>Aptos</vt:lpstr>
      <vt:lpstr>Aptos Display</vt:lpstr>
      <vt:lpstr>Arial</vt:lpstr>
      <vt:lpstr>Calibri</vt:lpstr>
      <vt:lpstr>Dosis</vt:lpstr>
      <vt:lpstr>Dosis ExtraBold</vt:lpstr>
      <vt:lpstr>Dosis Medium</vt:lpstr>
      <vt:lpstr>Dosis SemiBold</vt:lpstr>
      <vt:lpstr>Microsoft Himalaya</vt:lpstr>
      <vt:lpstr>Microsoft Uighur</vt:lpstr>
      <vt:lpstr>Modern Love</vt:lpstr>
      <vt:lpstr>Wingdings</vt:lpstr>
      <vt:lpstr>00_Env-Enseignant</vt:lpstr>
      <vt:lpstr>5_Conception personnalisée</vt:lpstr>
      <vt:lpstr>3_Conception personnalisée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1_01- نشاط اعتيادي</vt:lpstr>
      <vt:lpstr>افتتاح الحصة</vt:lpstr>
      <vt:lpstr>نشاط اعتيادي</vt:lpstr>
      <vt:lpstr>قراءة الحرف3</vt:lpstr>
      <vt:lpstr>صرف وتحويل</vt:lpstr>
      <vt:lpstr>اختتام الحصة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من يذكرنا بها من خلال الصور .</vt:lpstr>
      <vt:lpstr>ضعوا  الكراسة والدفتر  واللوحة  في القمطر.</vt:lpstr>
      <vt:lpstr>في هذه الحصة ستكتبون آرائكم حول سيرة شخص من اختياركم.  </vt:lpstr>
      <vt:lpstr>خذوا دفاتر البحث. واكتبوا أراءكم  مستعينين بالأساليب التي تعلمتموها. </vt:lpstr>
      <vt:lpstr>من يقرأ عمله؟ </vt:lpstr>
      <vt:lpstr>الفائز في هذه الحصة هم ........................................................................... </vt:lpstr>
      <vt:lpstr>Présentation PowerPoint</vt:lpstr>
      <vt:lpstr>نبدأ حصتنا في القراءة بتصحيح الواجب المنزلي . خذوا دفاتر البحث. </vt:lpstr>
      <vt:lpstr>من يقرأ التعريف المناسب  لكلمة « الدهر»؟ ( المنهجية نفسها مع باقي المفردات).</vt:lpstr>
      <vt:lpstr>من يقرأ الجملة التي  وردت فيها كلمة «الدهر»؟ ( المنهجية نفسها مع باقي المفردات ) </vt:lpstr>
      <vt:lpstr>من يقرأ مستحضرا الضوابط التالية: </vt:lpstr>
      <vt:lpstr>ننتقل إلى أسئلة الفهم . من يقرأ السؤال ثم يجيب عنه؟ </vt:lpstr>
      <vt:lpstr>من يقرأ السؤال التالي ثم يجيب عنه؟ </vt:lpstr>
      <vt:lpstr>من يقرأ السؤال التالي  ثم يجيب عنه؟ </vt:lpstr>
      <vt:lpstr>انتبهوا معي إلى البيت التالي . من يقرأ؟</vt:lpstr>
      <vt:lpstr>ما الشعور الذي عبر عنه الشاعر في البيت؟ </vt:lpstr>
      <vt:lpstr>نصحح جماعة من يقرأ ؟</vt:lpstr>
      <vt:lpstr>في نفس البيت ماذا يقصد الشاعر باهتزاز القلب؟ </vt:lpstr>
      <vt:lpstr>نصحح جماعة. من يقرأ.</vt:lpstr>
      <vt:lpstr>لاحظوا أن الشاعر عبر بشكل جميل  عن شدة الحب لوطنه  باهتزاز القلب . </vt:lpstr>
      <vt:lpstr>ننتقل  إلى البيت التالي. من يقرأ؟ </vt:lpstr>
      <vt:lpstr>ما الأشياء  التي  ربط بينها الشاعر في هذا البيت؟ </vt:lpstr>
      <vt:lpstr>نصحح جماعة. من يقرأ.</vt:lpstr>
      <vt:lpstr>لاحظوا أن الشاعر عبر بشكل جميل  عن ارتباطه بوطنه  بربط عروق جسمه  ودمه بلوني العلم.</vt:lpstr>
      <vt:lpstr>الآن دوركم. كل منكم يختار بيتا ويستعد  لتوضيح الأشياء التي ربط  بينها الشاعر فيه؟</vt:lpstr>
      <vt:lpstr>من يحاول؟ ( في حالة تعذر على التلاميذ القيام بذلك  يتم الاشتغال جماعة على بيت آخر). </vt:lpstr>
      <vt:lpstr>ننتقل إلى نشاط الكلمات المسجوعة في القصيدة . </vt:lpstr>
      <vt:lpstr>الكلمتان  التاليتان لهما نفس الوزن نقول أنهما مسجوعتان. </vt:lpstr>
      <vt:lpstr>من يقدم كلمات أخرى لها  نفس وزن الكلمتين  ؟ </vt:lpstr>
      <vt:lpstr>الآن. ابحثوا في القصيدة على كلمات مسجوعة  مع كلمة : نِعَمِ.</vt:lpstr>
      <vt:lpstr>من يستخرج من القصيدة كلمات أخرى مسجوعة. </vt:lpstr>
      <vt:lpstr>Présentation PowerPoint</vt:lpstr>
      <vt:lpstr>في  هذه الحصة ستتعلمون كيف تعربون  جمع المؤنث السالم   حسب موقعه في الجملة. </vt:lpstr>
      <vt:lpstr>في البداية من يذكرنا بتعريف المذكر السالم؟ </vt:lpstr>
      <vt:lpstr>نتذكر جماعة. من يقرأ؟</vt:lpstr>
      <vt:lpstr>على غرار جمع المذكر السالم، يمكن تعريف جمع المؤنث السالم كالتالي: ( من يقرأ؟)</vt:lpstr>
      <vt:lpstr>انتبهوا. من يحدد صيغة جمع المؤنث السالم من بين الجموع التالية؟ (مناقشة الأجوبة)</vt:lpstr>
      <vt:lpstr>نصحح جماعة. من يقرأ جمعي المؤنث السالمين؟</vt:lpstr>
      <vt:lpstr>الآن. بعد أن تعرفتم على جمع المؤنث السالم ، لنتدرب على صياغته.  خذوا ألواحكم.</vt:lpstr>
      <vt:lpstr>اكتبوا على ألواحكم  صيغتي جمع المؤنث  السالم  من اسم « تلميذة »؟  </vt:lpstr>
      <vt:lpstr>اكتبوا على ألواحكم  صيغتي جمع المذكر السالم  من اسم «أستاذة»؟ </vt:lpstr>
      <vt:lpstr>انتبهوا كيف ستحدد ندى الرسم المناسب لجمع المؤنث  السالم في جملة.</vt:lpstr>
      <vt:lpstr> من يذكرنا  بالخطوات التي سلكتها ندى لرسم لجمع المؤنث  السالم  في الجمل" بشكل مناسب.  </vt:lpstr>
      <vt:lpstr>Présentation PowerPoint</vt:lpstr>
      <vt:lpstr>Présentation PowerPoint</vt:lpstr>
      <vt:lpstr>نصحح جماعة. من يقرأ؟</vt:lpstr>
      <vt:lpstr>الآن. من يحدد الرسم المناسب  من بين الاختيارين المقترحين.</vt:lpstr>
      <vt:lpstr>نصحح جماعة من يقرأ </vt:lpstr>
      <vt:lpstr>من يعرب كلمة « البقرات».</vt:lpstr>
      <vt:lpstr>نصحح جماعة. من يقرأ؟ </vt:lpstr>
      <vt:lpstr>نتذكر جماعة. من يقرأ؟</vt:lpstr>
      <vt:lpstr> خذوا كراساتكم الصفحة  ـــ 52 ـــ - أنجزوا نشاط « أتدرب مع زملائي». </vt:lpstr>
      <vt:lpstr> كل منكم يوضح لزميله كيف توصل إلى الجواب في حدود دقيقتين.</vt:lpstr>
      <vt:lpstr> نصحح جماعة. </vt:lpstr>
      <vt:lpstr> صححوا على كراساتكم. </vt:lpstr>
      <vt:lpstr> على الصفحة نفسها. أنجزوا بشكل فردي نشاط « أنجز  بمفردي».  </vt:lpstr>
      <vt:lpstr> نصحح جماعة. </vt:lpstr>
      <vt:lpstr> صححوا على كراساتكم.</vt:lpstr>
      <vt:lpstr>اختتام الحصة</vt:lpstr>
      <vt:lpstr>من يذكرنا بطريقة تحديد الرسم المناسب لجمع المؤنث السالم في جملة ؟</vt:lpstr>
      <vt:lpstr>قوموا بحفظ  قصيدة  « رقصة العلم». سأعين من يستظهرها في الحصة المقبلة.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222</cp:revision>
  <dcterms:created xsi:type="dcterms:W3CDTF">2023-09-20T21:35:22Z</dcterms:created>
  <dcterms:modified xsi:type="dcterms:W3CDTF">2025-11-20T18:38:12Z</dcterms:modified>
</cp:coreProperties>
</file>