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3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907" r:id="rId2"/>
    <p:sldMasterId id="2147483672" r:id="rId3"/>
    <p:sldMasterId id="2147483738" r:id="rId4"/>
    <p:sldMasterId id="2147483689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786" r:id="rId11"/>
    <p:sldMasterId id="2147483822" r:id="rId12"/>
    <p:sldMasterId id="2147483839" r:id="rId13"/>
    <p:sldMasterId id="2147483856" r:id="rId14"/>
    <p:sldMasterId id="2147483873" r:id="rId15"/>
    <p:sldMasterId id="2147483890" r:id="rId16"/>
    <p:sldMasterId id="2147483741" r:id="rId17"/>
    <p:sldMasterId id="2147483686" r:id="rId18"/>
  </p:sldMasterIdLst>
  <p:notesMasterIdLst>
    <p:notesMasterId r:id="rId63"/>
  </p:notesMasterIdLst>
  <p:handoutMasterIdLst>
    <p:handoutMasterId r:id="rId64"/>
  </p:handoutMasterIdLst>
  <p:sldIdLst>
    <p:sldId id="2147482667" r:id="rId19"/>
    <p:sldId id="2147482668" r:id="rId20"/>
    <p:sldId id="2147482483" r:id="rId21"/>
    <p:sldId id="2147482470" r:id="rId22"/>
    <p:sldId id="2147482669" r:id="rId23"/>
    <p:sldId id="2147482616" r:id="rId24"/>
    <p:sldId id="2147482691" r:id="rId25"/>
    <p:sldId id="2147482628" r:id="rId26"/>
    <p:sldId id="2147482681" r:id="rId27"/>
    <p:sldId id="2147482629" r:id="rId28"/>
    <p:sldId id="2147482635" r:id="rId29"/>
    <p:sldId id="2147482636" r:id="rId30"/>
    <p:sldId id="2147482705" r:id="rId31"/>
    <p:sldId id="2147482637" r:id="rId32"/>
    <p:sldId id="2147482638" r:id="rId33"/>
    <p:sldId id="2147482694" r:id="rId34"/>
    <p:sldId id="2147482673" r:id="rId35"/>
    <p:sldId id="2147482630" r:id="rId36"/>
    <p:sldId id="2147482706" r:id="rId37"/>
    <p:sldId id="2147482707" r:id="rId38"/>
    <p:sldId id="2147482708" r:id="rId39"/>
    <p:sldId id="2147482709" r:id="rId40"/>
    <p:sldId id="2147482710" r:id="rId41"/>
    <p:sldId id="2147482711" r:id="rId42"/>
    <p:sldId id="2147482712" r:id="rId43"/>
    <p:sldId id="2147482713" r:id="rId44"/>
    <p:sldId id="2147482714" r:id="rId45"/>
    <p:sldId id="2147482715" r:id="rId46"/>
    <p:sldId id="2147482716" r:id="rId47"/>
    <p:sldId id="2147482655" r:id="rId48"/>
    <p:sldId id="2147482676" r:id="rId49"/>
    <p:sldId id="2147482719" r:id="rId50"/>
    <p:sldId id="2147482720" r:id="rId51"/>
    <p:sldId id="2147482721" r:id="rId52"/>
    <p:sldId id="2147482696" r:id="rId53"/>
    <p:sldId id="2147482631" r:id="rId54"/>
    <p:sldId id="2147482717" r:id="rId55"/>
    <p:sldId id="2147482718" r:id="rId56"/>
    <p:sldId id="2147482704" r:id="rId57"/>
    <p:sldId id="2147482632" r:id="rId58"/>
    <p:sldId id="2147482679" r:id="rId59"/>
    <p:sldId id="2147482634" r:id="rId60"/>
    <p:sldId id="2147482680" r:id="rId61"/>
    <p:sldId id="2147482671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581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5171" userDrawn="1">
          <p15:clr>
            <a:srgbClr val="A4A3A4"/>
          </p15:clr>
        </p15:guide>
        <p15:guide id="4" orient="horz" pos="1911" userDrawn="1">
          <p15:clr>
            <a:srgbClr val="A4A3A4"/>
          </p15:clr>
        </p15:guide>
        <p15:guide id="5" orient="horz" pos="3226" userDrawn="1">
          <p15:clr>
            <a:srgbClr val="A4A3A4"/>
          </p15:clr>
        </p15:guide>
        <p15:guide id="6" pos="4649" userDrawn="1">
          <p15:clr>
            <a:srgbClr val="A4A3A4"/>
          </p15:clr>
        </p15:guide>
        <p15:guide id="7" pos="10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F0F9FE"/>
    <a:srgbClr val="F2EDEF"/>
    <a:srgbClr val="56B64A"/>
    <a:srgbClr val="48B2DC"/>
    <a:srgbClr val="B1EDEA"/>
    <a:srgbClr val="565F88"/>
    <a:srgbClr val="CC0000"/>
    <a:srgbClr val="B5EEF2"/>
    <a:srgbClr val="9CA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F79363-72CF-4B90-BC39-ECDC7B003F29}" v="3" dt="2025-11-11T17:41:14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9" autoAdjust="0"/>
    <p:restoredTop sz="94674"/>
  </p:normalViewPr>
  <p:slideViewPr>
    <p:cSldViewPr snapToGrid="0">
      <p:cViewPr varScale="1">
        <p:scale>
          <a:sx n="71" d="100"/>
          <a:sy n="71" d="100"/>
        </p:scale>
        <p:origin x="1254" y="28"/>
      </p:cViewPr>
      <p:guideLst>
        <p:guide pos="4581"/>
        <p:guide orient="horz" pos="709"/>
        <p:guide pos="5171"/>
        <p:guide orient="horz" pos="1911"/>
        <p:guide orient="horz" pos="3226"/>
        <p:guide pos="4649"/>
        <p:guide pos="10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1A2FC-62BC-C994-E03F-8E43E620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D33D834-394D-4D1C-0CA7-28CD88EB3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F6B105-FB1B-BBE4-D6AC-F3D9303BB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0A0B36-AFAD-4D20-8CFB-DD4B8AAD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236A69-ABAD-6139-F151-2F70D3D4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5146F6-8149-C64C-1630-217DD595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13349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31072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94447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11008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26320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46811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907538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52588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278713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237784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10766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5E124-14A5-6F12-4E9A-F028E70A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606312-2D5A-DDE9-5D6E-73D97FAF5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50D94B-703D-89AA-69B3-C8C3C469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DC4C0F-8E20-5BEE-B2E2-F57F709C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4D10A3-1347-D86D-A79D-7D39A9CA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08032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63055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338008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009404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34064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34678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4085654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13215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045091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06239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4021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884DE8-0595-94E4-9D69-3054036B5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A7C0B6-E35B-A5B2-928E-5E43FB41A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2FB6DF-E72E-A719-5AD8-6B057BAE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235DCA-9979-DAC9-5CF5-32910A7A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7F95CF-5056-8751-8C26-F28E1488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0963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95708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23026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96007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9984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437095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612642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598741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95208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364089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87393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555031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46631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01854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977966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55006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192813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53979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30083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94084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0237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81697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847680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804358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92166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1451903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3275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9315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34443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80156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731574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021365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209839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45970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52718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21534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990337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145733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821360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055915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661182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912692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818203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36007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890220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09779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58076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585067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668444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571066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30713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79293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9716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1579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102158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545338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88995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7783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550497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382894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4255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45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78731F-0695-A1D3-A56D-0EEAC9EA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EF6136-535A-2182-B7EB-574139F13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945A25-3348-398F-F189-AF632EDB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8EF854-F5B0-8FF3-8F30-CCEC5520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256199-BDA0-1082-92B1-31256E8D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302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290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8917044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412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4BB7A-109D-8DA3-F4DB-5213965D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8798E4-83E7-3162-261A-A4CCECE3C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CB3470-B447-F04F-61E4-B079E88F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B4C690-822D-3B80-2691-547E1794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2BA192-6336-4CEB-852A-DAE488AD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865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B9F811-86C3-AEB3-6B40-AAC39F99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2E4814-A3F5-BA52-2151-2C88FA1C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D4623E-C059-4C7A-1C3F-9726CF988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CEB677-1D68-C1B5-6F87-D5CC2E7B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20CA07-0E26-A5D5-2C89-1865B90C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6F74F1-5166-CE77-E555-0F54EF30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8743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779ACA-5CBA-C63C-D08C-23EAAE57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3DA51B-4D63-226B-FE5E-D95B4E762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AD1324-D4B4-EBA2-5088-0F5B88897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05784F-05FF-2F8E-0261-765AAE6D0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2DFFAC-5EC1-E001-27EC-73926F51C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A1273F-1ECB-2AAF-D66E-FF159349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F379AE8-F72B-55F5-3C73-14B680C1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98EC6F-891D-151D-3E2D-49D1CA11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9326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AB1E6-419D-0626-F97C-2845F3B1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33EA32-599C-D62B-955A-A8460E37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DFA23D-BC3C-0445-8EBA-725E6A61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236478-5EA7-FF76-2B0D-AD2A689F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391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669657-A040-0BB3-84A9-37DA9131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103C17-1427-4C7F-6CEA-6DF97399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F0F614-58C8-9158-E991-85C7FE3B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450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43369-2180-3F01-034D-B33A87E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D01E5A-C48B-82E3-C7AA-C8509D881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3D29A2-D165-7C0E-76F7-484B19240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23B60F-6BAA-1FF6-D692-6E0E5C8F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020FAC-5B89-4A2F-A1C3-04A5A749CECA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BDCE9B-9433-6FA4-4F70-936B8D95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2CA1A7-FEFA-0BCF-6C40-03EB437F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F0F8453-1A6B-48C9-8F3D-7155C2E66D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34778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072323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7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1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802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924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489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781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338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947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65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685" r:id="rId12"/>
    <p:sldLayoutId id="2147483684" r:id="rId13"/>
    <p:sldLayoutId id="2147483679" r:id="rId14"/>
    <p:sldLayoutId id="2147483731" r:id="rId15"/>
    <p:sldLayoutId id="2147483730" r:id="rId16"/>
    <p:sldLayoutId id="2147483680" r:id="rId17"/>
    <p:sldLayoutId id="2147483732" r:id="rId18"/>
    <p:sldLayoutId id="2147483733" r:id="rId19"/>
    <p:sldLayoutId id="2147483675" r:id="rId20"/>
    <p:sldLayoutId id="2147483676" r:id="rId21"/>
    <p:sldLayoutId id="2147483677" r:id="rId22"/>
    <p:sldLayoutId id="2147483919" r:id="rId23"/>
    <p:sldLayoutId id="2147483920" r:id="rId24"/>
    <p:sldLayoutId id="2147483921" r:id="rId2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image" Target="../media/image40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image" Target="../media/image42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9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10" Type="http://schemas.openxmlformats.org/officeDocument/2006/relationships/image" Target="../media/image20.gif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9.xml"/><Relationship Id="rId7" Type="http://schemas.openxmlformats.org/officeDocument/2006/relationships/image" Target="../media/image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45.png"/><Relationship Id="rId10" Type="http://schemas.openxmlformats.org/officeDocument/2006/relationships/image" Target="../media/image20.gif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EF533D-E5F6-314F-A1A1-B71B95444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81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7ADED-D361-B1DC-05A8-A4B17287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3503100-0536-73D6-3F6C-CE15345B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القمطر.</a:t>
            </a:r>
          </a:p>
        </p:txBody>
      </p:sp>
      <p:pic>
        <p:nvPicPr>
          <p:cNvPr id="7" name="Class AR_NV_06_1 (1)">
            <a:hlinkClick r:id="" action="ppaction://media"/>
            <a:extLst>
              <a:ext uri="{FF2B5EF4-FFF2-40B4-BE49-F238E27FC236}">
                <a16:creationId xmlns:a16="http://schemas.microsoft.com/office/drawing/2014/main" id="{A056A69B-1EC6-85BF-4D23-28D0E594E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2" y="2141795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FAD1B4-C09C-73C6-E9F4-79F219D39C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29624-745E-90F8-46E7-AB456DF0C30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3E6D9A-41EF-34F7-D8D1-250224257233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63C0E5-687F-EFEA-5288-D5FEDE1A5C17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91EB1E-CBC3-57F4-E6B8-1577896FC89A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09E175F-C908-3815-8A15-910D36943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3B3B17E-17A4-CDFF-26E1-626D5F1C1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2B3CA1F-5F3B-76A3-5395-190BE0CF3CC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0D1FC51-067C-7772-EE6B-F4419307296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21A5C2B-46CD-3016-7ED4-468848F39C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236" y="6101020"/>
            <a:ext cx="668214" cy="6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54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BC424-BAAC-0EE8-85DD-6CCD4009E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F332522-659D-0C88-703C-5378C0AD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الطقة اليوم ستتدربون على إلقاء قصيدة « رقصة العلم» بشكل معبر. 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F81E7C8-65DF-FC96-A89D-42F5BB4A31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5C1FB9-5B26-3E39-38CC-A4CF61D05438}"/>
              </a:ext>
            </a:extLst>
          </p:cNvPr>
          <p:cNvSpPr txBox="1"/>
          <p:nvPr/>
        </p:nvSpPr>
        <p:spPr>
          <a:xfrm>
            <a:off x="1137920" y="3429000"/>
            <a:ext cx="6514669" cy="851297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32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4400" dirty="0"/>
              <a:t>أَقْرَأُ ٱلْقَصيدَةَ بِشَكْلٍ مُعَبِّرٍ. </a:t>
            </a:r>
            <a:endParaRPr lang="fr-FR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00164C-7EAF-743F-9DF6-A1B0BC505FD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99FFBD-B84E-1AF8-C595-166DBBB1BB49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34EEA1-1E5F-A2BE-78D4-AB1205545BA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6462B-EA5B-C30A-E542-16F9907B59F1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1500202-4C3E-799F-2E88-5E9049A09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8366ACB-115A-681C-2C71-739F8B671C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0AC63E9-3956-EFE6-3F54-B289CA43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2592CEC-1898-CF06-00F0-E4B3E5FD55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29659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360AC-1306-76FD-4B42-F17623D0C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F46C58CB-BB36-53D8-20B2-16B27A321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« 50». 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4A5EAF-E7CB-3157-A804-97A44E5008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70727" cy="77072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EDEC1D-0CB9-00ED-2835-24FE4B76BBD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766ED0-96E4-CB2A-E22C-91AD9E1B2E0F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C0F507-6D39-8D81-31AB-75000E69302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AFB576-A94A-3AF8-5B28-3F53ACFA6787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37EF220-D425-E123-CCC5-D815B4852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DFE251D-E4DD-B533-85CF-713E2570C6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1EA6C2-BB16-47F4-1EB6-801E15FFC2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E42ABD2-C940-1CB5-0D40-D752054DC4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E4CDE8-3289-7023-A4A3-067C6446B9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"/>
          <a:stretch/>
        </p:blipFill>
        <p:spPr>
          <a:xfrm>
            <a:off x="2863142" y="1295999"/>
            <a:ext cx="3363091" cy="5287681"/>
          </a:xfrm>
          <a:prstGeom prst="rect">
            <a:avLst/>
          </a:prstGeom>
          <a:ln w="38100"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D78AFF-F179-6DFE-D98F-1D9C96D4634C}"/>
              </a:ext>
            </a:extLst>
          </p:cNvPr>
          <p:cNvSpPr/>
          <p:nvPr/>
        </p:nvSpPr>
        <p:spPr>
          <a:xfrm>
            <a:off x="3412866" y="2410999"/>
            <a:ext cx="2602992" cy="34162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594489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FF303-1409-6AEB-8165-793C0A2A4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D1DF44E-BE5B-AC3D-5CC2-48054614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أنصتوا  سألقي  القصيدة بشكل معبر.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C57D88E-2A01-1B55-7A16-AF9AD5EA1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87D1B8-0173-560D-7A10-7588BD90814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413F37-540B-309F-A031-DFFD6ABA706B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CADCEF-B878-B367-0831-EAF9AD1D909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891E51-9B80-6749-0EA1-78C83562558E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60E4EC1-9D15-E9DC-0186-3B62DC52F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F49453C-50BC-67FF-6A48-2AB102F5FE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68D2D7-1B9E-6260-7441-01795393AD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24ACAE3-6167-2A17-3AC8-202128C92A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D0ECE89-44B0-8664-BCC7-93E8A3DDB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"/>
          <a:stretch/>
        </p:blipFill>
        <p:spPr>
          <a:xfrm>
            <a:off x="2863142" y="1295999"/>
            <a:ext cx="3363091" cy="5287681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E4E2EBF-041E-8D50-052A-0825F52F5511}"/>
              </a:ext>
            </a:extLst>
          </p:cNvPr>
          <p:cNvSpPr/>
          <p:nvPr/>
        </p:nvSpPr>
        <p:spPr>
          <a:xfrm>
            <a:off x="3412866" y="2410999"/>
            <a:ext cx="2602992" cy="34162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574396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71CB7-45B6-EFD7-5096-AE1E25CED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5F59B5E5-4D45-BC7E-A015-2E306C7C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89" y="756178"/>
            <a:ext cx="710119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ويلقي القصيدة بشكل معبر.  الفائز من قدم أحسن إلقاء.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6202782-5BD7-5536-4B49-52AADF3B6B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2BB73B-3582-8A56-55E3-E7AA50C91FC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1A8CBD-1446-3E1D-D5CA-292F59B06678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4CCF5C-A02C-E419-FFC4-31B33213330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C65759-1D1C-3AC8-E70B-65B1B3F0C362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76B81D5-3E64-2933-6C04-BF134DB78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25208C8-247E-C157-C04A-572A091327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54F23C-1101-916B-CE83-1F94715431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D1C0776-04D4-3E34-299F-60E0F3394D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A70A74-1469-615E-458B-6FC70A6E5E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8"/>
          <a:stretch/>
        </p:blipFill>
        <p:spPr>
          <a:xfrm>
            <a:off x="4453003" y="1279374"/>
            <a:ext cx="3369273" cy="5287681"/>
          </a:xfrm>
          <a:prstGeom prst="rect">
            <a:avLst/>
          </a:prstGeom>
          <a:ln w="38100"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D7D772-5D9E-0317-9790-EAD3D303A971}"/>
              </a:ext>
            </a:extLst>
          </p:cNvPr>
          <p:cNvSpPr/>
          <p:nvPr/>
        </p:nvSpPr>
        <p:spPr>
          <a:xfrm>
            <a:off x="5002727" y="2394374"/>
            <a:ext cx="2602992" cy="34162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CAA771-AD53-0A15-7362-CCB30DE9DA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3642" r="24492" b="6075"/>
          <a:stretch/>
        </p:blipFill>
        <p:spPr>
          <a:xfrm>
            <a:off x="405757" y="1753985"/>
            <a:ext cx="3805313" cy="4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386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97BDA-7D86-5FC7-9CBA-F3537571F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43481D8D-8468-A6A7-0B69-19D7D69F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41" y="769685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في هذه الحصة هو ...........................................................................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D3EE880D-C926-49A0-D6F6-B95469C51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792677" y="231531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1AA88C1-8A74-C011-DE56-300F8A03D1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62415" cy="76241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5DB663-6344-3DAC-7E4D-912B3B20DBF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1FE4D-2972-5EBF-8A49-DACF23EEF18E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47F38-E7C4-E3D2-805F-CEB4A3B2CB7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AB5D-2FCE-17D8-9C6B-615B3C9F5542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B30B3DE-4401-6E0D-5D08-0DA1E169E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012090B-20BC-8137-5D6C-9315005A7C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DB987EC-F666-7C1B-A03D-7AB44FD0113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F96D3EC-B5E1-F41D-6DE7-4DB3648702A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DFDB922-11E1-E5E1-5E22-2AE29C1BF8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236" y="6101020"/>
            <a:ext cx="668214" cy="6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1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          </a:t>
            </a:r>
            <a:r>
              <a:rPr lang="ar-MA" dirty="0">
                <a:solidFill>
                  <a:srgbClr val="424D7B"/>
                </a:solidFill>
              </a:rPr>
              <a:t>إنتاج كتابي (ح3)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كتابة مسودة سيرة الكاتب </a:t>
            </a:r>
            <a:r>
              <a:rPr lang="ar-SA" sz="2400" b="1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ط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ه حسين.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FE9EC-EDCA-DF66-CE90-7732B9105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F24060F9-568B-69A5-7F3C-B1485832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0019"/>
            <a:ext cx="7033563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الحصة، ستطبقون ما تعلمتموه خلال جميع الحصص السابقة وتكتبون سيرة غيرية.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12EB0E-4D79-1A03-AB97-7FA77EF3F4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718BE0-B610-28D4-6135-6A32DA4D1C9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513B30-DFA6-9C61-7A64-C7102B0A7085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CF1B21-11BB-0003-C292-9C89D6D56A6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36292-0771-7F64-ACAE-3F2B1E9A8727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0F0591-34E0-B80F-3789-512F8A409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B16DAB-FCFF-C0DD-36E0-4446DF57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06F091-32F4-C8B8-140C-B7CE80FD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B0471CF-05EE-55BD-F0FE-DE4A6F06F5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EA2E1D9-CE85-6611-A70B-457071CF7A0A}"/>
              </a:ext>
            </a:extLst>
          </p:cNvPr>
          <p:cNvSpPr txBox="1"/>
          <p:nvPr/>
        </p:nvSpPr>
        <p:spPr>
          <a:xfrm>
            <a:off x="1314665" y="3557693"/>
            <a:ext cx="6514669" cy="1021556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سَأَكْتُبُ سيرَةً غَيْرِيَّةً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250188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B0D7C-AA9A-513F-AFE1-2355DCFED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4C11EB93-81B3-0C57-3FB8-A74DEBE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42" y="760475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بتعريف  السيرة الغيرية؟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235CE6B-093E-1538-CD7C-187BD640A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02A339-596A-6B10-4FB9-6946512BA0C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A225EB-FC26-F17A-3C67-14FD16961C04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AEC0E-BF2A-EC9D-0972-93A013938B2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F76D06-0D91-D75F-8E93-D10D6633C4AB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A6C254D-F949-FC25-AE1B-2F8BDAA995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5C42941-1500-C4A7-BC19-1605E7CF2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DC7F897-FB57-C44F-A555-3AAA8294B3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5126FE8-DDE1-3327-86B8-C90CDEF052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C5F41D0-CA35-3F5C-E4A2-820ECF457DB5}"/>
              </a:ext>
            </a:extLst>
          </p:cNvPr>
          <p:cNvSpPr txBox="1"/>
          <p:nvPr/>
        </p:nvSpPr>
        <p:spPr>
          <a:xfrm>
            <a:off x="1314665" y="3557693"/>
            <a:ext cx="6514669" cy="1021556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ٱلْمَقْصودُ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بِٱلسّيرَةِ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ٱلْغَيْرِيَّةِ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</a:t>
            </a:r>
          </a:p>
        </p:txBody>
      </p:sp>
    </p:spTree>
    <p:extLst>
      <p:ext uri="{BB962C8B-B14F-4D97-AF65-F5344CB8AC3E}">
        <p14:creationId xmlns:p14="http://schemas.microsoft.com/office/powerpoint/2010/main" val="291944652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A8723-0D6F-9510-CBDD-E2CB4224A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1DD30347-E6F3-1CD4-AD8B-D3303CAB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6" y="754744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F83FB0F-458A-F405-7A39-901256E262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7D2C99-7CC9-C77E-FC0D-D5558DBF6775}"/>
              </a:ext>
            </a:extLst>
          </p:cNvPr>
          <p:cNvSpPr txBox="1"/>
          <p:nvPr/>
        </p:nvSpPr>
        <p:spPr>
          <a:xfrm>
            <a:off x="580602" y="2308750"/>
            <a:ext cx="7819053" cy="3098721"/>
          </a:xfrm>
          <a:prstGeom prst="round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ٱلسّيرَةُ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ٱلْغَيْرِيَّةُ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نَصٌّ أَدَبِيٌّ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يُعَرِّفُ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فيهِ ٱلكاتِبُ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شَخْصٍ،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وَذلِكَ بِتَقْديمِ مَعْلوماتٍ عَنْ وِلادَتِهِ وَنَشْأَتِهِ، وَعَنْ 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أَهِمِّ أَحْداثِها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كَما 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يُسَلِّطُ </a:t>
            </a:r>
            <a:r>
              <a:rPr lang="ar-S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ٱلضَّوْءَ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صِفاتِهِ، وَمَسارِهِ ٱ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لدِّراسِيِّ و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ٱلْمِهْنِيِّ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</a:t>
            </a:r>
            <a:r>
              <a:rPr lang="ar-S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يُبْرِزُ إِنْجازاتِهِ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وَأَعْمالِهِ. </a:t>
            </a:r>
            <a:endParaRPr lang="fr-FR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BAA1E-E9F3-81D7-CC40-6F74E2FBADE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807079-BFE6-3F4B-C75E-2A3CCD5E141B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E329CC-5618-A67C-C4EC-40AAC881411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E8BD60-9964-5090-CD13-EA2E336CE1DD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81AF1D2-176B-01C1-47CF-B47142F7C5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4F4E38-2A19-98A8-1790-C7DBEE9F7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9D79F9B-2744-6949-D09C-739B36685C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98700EE-49BB-7AE6-E6E9-D525CB6A98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93169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1986900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</a:t>
            </a:r>
            <a:r>
              <a:rPr lang="fr-MA" sz="2400" dirty="0">
                <a:solidFill>
                  <a:srgbClr val="00ACA4"/>
                </a:solidFill>
                <a:latin typeface="Microsoft Uighur" panose="02000000000000000000" pitchFamily="2" charset="-78"/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8097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17E2F-EC02-80AC-C665-49F078BB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475796E8-6998-C7F4-FD29-49A27825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2" y="743850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بتصميم السيرة الغيرية الذي تعلمتموه في الحصة السابقة؟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0425431-0E9E-8219-FDC1-5F3EF00161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8A24AA-7ABF-B209-B38F-ECB34723B858}"/>
              </a:ext>
            </a:extLst>
          </p:cNvPr>
          <p:cNvSpPr txBox="1"/>
          <p:nvPr/>
        </p:nvSpPr>
        <p:spPr>
          <a:xfrm>
            <a:off x="923546" y="3125383"/>
            <a:ext cx="7186957" cy="1225868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72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6600" dirty="0">
                <a:solidFill>
                  <a:srgbClr val="424D7C"/>
                </a:solidFill>
              </a:rPr>
              <a:t>ما عَناصِرُ تَصْميمِ </a:t>
            </a:r>
            <a:r>
              <a:rPr lang="ar-MA" sz="6600" dirty="0" err="1">
                <a:solidFill>
                  <a:srgbClr val="424D7C"/>
                </a:solidFill>
              </a:rPr>
              <a:t>ٱلسّيرَةِ</a:t>
            </a:r>
            <a:r>
              <a:rPr lang="ar-MA" sz="6600" dirty="0">
                <a:solidFill>
                  <a:srgbClr val="424D7C"/>
                </a:solidFill>
              </a:rPr>
              <a:t> </a:t>
            </a:r>
            <a:r>
              <a:rPr lang="ar-MA" sz="6600" dirty="0" err="1">
                <a:solidFill>
                  <a:srgbClr val="424D7C"/>
                </a:solidFill>
              </a:rPr>
              <a:t>ٱلْغَيْرِيَّةِ</a:t>
            </a:r>
            <a:r>
              <a:rPr lang="ar-MA" sz="6600" dirty="0">
                <a:solidFill>
                  <a:srgbClr val="424D7C"/>
                </a:solidFill>
              </a:rPr>
              <a:t>؟</a:t>
            </a:r>
            <a:endParaRPr lang="fr-FR" sz="6600" dirty="0">
              <a:solidFill>
                <a:srgbClr val="424D7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D15626-EA13-50B2-8EF3-DD8E8D8ABE2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F60C-C0C1-69A0-B6C7-63AF9BAEE23A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A4D16F-30DB-FED1-4E5F-A8C61E38F13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C2165F-DCB6-2A74-7E1A-2FFAE2FCDD0B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558ABD7-6CA8-5831-36B7-90049253A1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B5A535B-8638-CA1A-299C-790557CAA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9E13A3-D78D-381D-F2A8-33E243F728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465E644-E86C-3048-7A0A-CBB649C449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26893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36A03-F2A8-678E-FDFF-5FCCC516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287D460-BAAD-E1EF-E94E-52E071BE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6" y="759341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77A3698-8DD8-41A7-468F-7D91D7EFB6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513287-8014-452E-B621-B7DF27690263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7D5959-6B7D-2282-E8BC-05BE389E76DC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C2A7C6-23D5-05A2-E749-C4F3421E23C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4FADEF-401E-BA32-9246-F926E656E840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D9EA6EC-0ECD-186F-BB97-326B0650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F2889EA-0761-2AFE-F0DC-E42681351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F20558-ABEA-FE6E-7659-CEA619E219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814517-13CC-F9A3-9EA0-17FECC506D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ADA48FE-4422-F703-5E18-CEAF4BECE3DE}"/>
              </a:ext>
            </a:extLst>
          </p:cNvPr>
          <p:cNvSpPr/>
          <p:nvPr/>
        </p:nvSpPr>
        <p:spPr>
          <a:xfrm>
            <a:off x="904169" y="2010471"/>
            <a:ext cx="7298641" cy="988650"/>
          </a:xfrm>
          <a:prstGeom prst="roundRect">
            <a:avLst>
              <a:gd name="adj" fmla="val 6240"/>
            </a:avLst>
          </a:prstGeom>
          <a:noFill/>
          <a:ln w="28575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6F85778-DAB8-B3F6-38AB-5E17F9AF9C3B}"/>
              </a:ext>
            </a:extLst>
          </p:cNvPr>
          <p:cNvSpPr txBox="1"/>
          <p:nvPr/>
        </p:nvSpPr>
        <p:spPr>
          <a:xfrm>
            <a:off x="948982" y="2027457"/>
            <a:ext cx="719255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rtl="1"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فِقْرَةٌ لِلتَّعْريفِ بِصاحِبِ ٱلسّيرَةِ (اِسْمُهُ</a:t>
            </a:r>
            <a:r>
              <a:rPr lang="fr-FR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</a:t>
            </a:r>
            <a:r>
              <a:rPr lang="ar-S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ــــ </a:t>
            </a: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تاريخُ وَمَكانُ وِلادَتِهِ </a:t>
            </a:r>
            <a:r>
              <a:rPr lang="ar-S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ــــ </a:t>
            </a: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ظُروفُ نَشْأَتِهِ </a:t>
            </a:r>
            <a:r>
              <a:rPr lang="ar-S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ــــ  </a:t>
            </a: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صِفاتُهُ </a:t>
            </a:r>
            <a:r>
              <a:rPr lang="ar-MA" sz="3000" b="1" kern="1200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ٱلشَّخْصِيَّةُ</a:t>
            </a: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)..</a:t>
            </a:r>
            <a:endParaRPr lang="fr-FR" sz="3000" b="1" kern="1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9F7D29F-00E7-3D98-D58E-028A927EE059}"/>
              </a:ext>
            </a:extLst>
          </p:cNvPr>
          <p:cNvSpPr txBox="1"/>
          <p:nvPr/>
        </p:nvSpPr>
        <p:spPr>
          <a:xfrm>
            <a:off x="953318" y="1367934"/>
            <a:ext cx="7237365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kern="12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مُقَدِّمَةٌ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:</a:t>
            </a:r>
            <a:r>
              <a:rPr lang="ar-MA" sz="3200" b="1" kern="12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</a:t>
            </a:r>
            <a:endParaRPr lang="fr-FR" sz="2400" kern="100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0C6BC2B-23CD-E7DF-3ACA-E778D5A13B7A}"/>
              </a:ext>
            </a:extLst>
          </p:cNvPr>
          <p:cNvSpPr/>
          <p:nvPr/>
        </p:nvSpPr>
        <p:spPr>
          <a:xfrm>
            <a:off x="910322" y="3704801"/>
            <a:ext cx="7298641" cy="988650"/>
          </a:xfrm>
          <a:prstGeom prst="roundRect">
            <a:avLst>
              <a:gd name="adj" fmla="val 6240"/>
            </a:avLst>
          </a:prstGeom>
          <a:noFill/>
          <a:ln w="28575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868F97D-FA3B-54E2-967C-23745A9A3ADB}"/>
              </a:ext>
            </a:extLst>
          </p:cNvPr>
          <p:cNvSpPr txBox="1"/>
          <p:nvPr/>
        </p:nvSpPr>
        <p:spPr>
          <a:xfrm>
            <a:off x="973488" y="3062264"/>
            <a:ext cx="7197024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kern="12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عَرْضٌ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:</a:t>
            </a:r>
            <a:endParaRPr lang="fr-FR" sz="2400" kern="100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A7C49585-F7A3-8715-87A8-64238A9A94A6}"/>
              </a:ext>
            </a:extLst>
          </p:cNvPr>
          <p:cNvSpPr/>
          <p:nvPr/>
        </p:nvSpPr>
        <p:spPr>
          <a:xfrm>
            <a:off x="904169" y="5431044"/>
            <a:ext cx="7298641" cy="988650"/>
          </a:xfrm>
          <a:prstGeom prst="roundRect">
            <a:avLst>
              <a:gd name="adj" fmla="val 6240"/>
            </a:avLst>
          </a:prstGeom>
          <a:noFill/>
          <a:ln w="28575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D7A11EC-D57B-4A78-40CD-835EA880BF6A}"/>
              </a:ext>
            </a:extLst>
          </p:cNvPr>
          <p:cNvSpPr txBox="1"/>
          <p:nvPr/>
        </p:nvSpPr>
        <p:spPr>
          <a:xfrm>
            <a:off x="1096537" y="5581082"/>
            <a:ext cx="7004655" cy="6586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180340"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أُعَبِّرُ عَنْ رَأْيي حَوْلَ صاحِبِ ٱلسّيرَةِ وَما أَثارَني في شَخْصِيَّتِهِ.    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172818A-33B7-335A-9B63-4B51A0E50B75}"/>
              </a:ext>
            </a:extLst>
          </p:cNvPr>
          <p:cNvSpPr txBox="1"/>
          <p:nvPr/>
        </p:nvSpPr>
        <p:spPr>
          <a:xfrm>
            <a:off x="1000383" y="4846269"/>
            <a:ext cx="7143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اَلْخاتِمَةُ:</a:t>
            </a:r>
            <a:endParaRPr lang="fr-MA" sz="32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0D396AF-914F-F4DF-A7B9-4F1832BA0491}"/>
              </a:ext>
            </a:extLst>
          </p:cNvPr>
          <p:cNvSpPr txBox="1"/>
          <p:nvPr/>
        </p:nvSpPr>
        <p:spPr>
          <a:xfrm>
            <a:off x="965608" y="3690003"/>
            <a:ext cx="719255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rtl="1"/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فِقْرَةٌ عَنِ ٱلْمَسارِ ٱلدِّراسِيِّ لِصاحِبِ ٱلسّيرَةِ وَأُخْرى عَنْ أَهَمِّ إِنْجازاتِهِ وَأَعْمالِهِ. 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1" indent="0" algn="ctr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746207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07F48-8ED4-623F-435F-F870ED1C8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C71AAC73-C31A-FDD9-342F-4F2F8CEC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52162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بأساليب كتابة مقدمة السيرة الغيرية 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6956E3E-8FF4-917C-23AD-554B8F95FA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E978771-C3C0-E667-C610-5AC3CEED1F09}"/>
              </a:ext>
            </a:extLst>
          </p:cNvPr>
          <p:cNvSpPr txBox="1"/>
          <p:nvPr/>
        </p:nvSpPr>
        <p:spPr>
          <a:xfrm>
            <a:off x="934963" y="3155741"/>
            <a:ext cx="7274073" cy="1736646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C"/>
                </a:solidFill>
              </a:rPr>
              <a:t>ما ٱلْأَساليبُ ٱلَّتي نُوَظِّفُها لِكِتابَةِ مُقَدِّمَةِ</a:t>
            </a:r>
          </a:p>
          <a:p>
            <a:r>
              <a:rPr lang="ar-MA" sz="4800" dirty="0">
                <a:solidFill>
                  <a:srgbClr val="424D7C"/>
                </a:solidFill>
              </a:rPr>
              <a:t>  ٱلسّيرَةِ ٱلْغَيْرِيَّةِ؟</a:t>
            </a:r>
            <a:endParaRPr lang="fr-FR" sz="4800" dirty="0">
              <a:solidFill>
                <a:srgbClr val="424D7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B3CCC3-0E6F-DF74-C8AD-888D71734D1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5F60C-7339-1540-E138-96245F1C1835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4DFA2B-B216-70DE-8F06-F0C1CC24716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5CAE4-EF3C-CB2A-07A0-60A33939BBA1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236ACC8-FE60-E915-55C6-D21427BE24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8458070-A79F-3EE4-06D8-F0C8B3931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AB6BDB-E876-AF0D-6F41-A9C3DA091F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4EA9E1F-6FE4-8A05-0476-4C862EB674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08170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1AFC3-1B29-A1D1-9A24-B27E9228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1AA2F063-070C-71F0-9583-135BF847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54" y="752162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B2DB365-4D3D-4758-3D1F-4537333D68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BA1DC2B-346C-9476-E4C1-A324D87E1509}"/>
              </a:ext>
            </a:extLst>
          </p:cNvPr>
          <p:cNvSpPr txBox="1"/>
          <p:nvPr/>
        </p:nvSpPr>
        <p:spPr>
          <a:xfrm>
            <a:off x="964276" y="2229848"/>
            <a:ext cx="7244687" cy="38318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-1 </a:t>
            </a:r>
            <a:r>
              <a:rPr lang="ar-S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أَسْتَعْمِلُ أَساليبَ لِتَقْديمِ مَعْلوماتِهِ (ها) ٱلشَّخْصِيَّةِ مِنْ قَبيلِ: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   وُلِدَ </a:t>
            </a:r>
            <a:r>
              <a:rPr lang="ar-MA" sz="2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........</a:t>
            </a:r>
            <a:r>
              <a:rPr lang="ar-MA" sz="32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في </a:t>
            </a:r>
            <a:r>
              <a:rPr lang="ar-MA" sz="2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...............</a:t>
            </a:r>
            <a:r>
              <a:rPr lang="ar-MA" sz="32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سَنَةَ</a:t>
            </a:r>
            <a:r>
              <a:rPr lang="ar-MA" sz="2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...............</a:t>
            </a:r>
            <a:r>
              <a:rPr lang="ar-MA" sz="32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عاشَ في أُسْرَةٍ </a:t>
            </a:r>
            <a:r>
              <a:rPr lang="ar-MA" sz="2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...............</a:t>
            </a:r>
            <a:endParaRPr lang="fr-FR" sz="2000" b="1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-2 </a:t>
            </a:r>
            <a:r>
              <a:rPr lang="ar-S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أَسْتَعْمِلُ أُسْلوبَ ٱلْوَصْفِ، مِثْلَ: 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كان طِفْلاً </a:t>
            </a:r>
            <a:r>
              <a:rPr lang="ar-MA" sz="32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........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</a:t>
            </a:r>
            <a:r>
              <a:rPr lang="ar-MA" sz="32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........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يَتَمَيَّزُ بِـ.</a:t>
            </a:r>
            <a:r>
              <a:rPr lang="ar-MA" sz="32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........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 </a:t>
            </a:r>
            <a:r>
              <a:rPr lang="ar-MA" sz="32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........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lvl="0" indent="-457200" algn="r" rtl="1">
              <a:lnSpc>
                <a:spcPct val="300000"/>
              </a:lnSpc>
              <a:buFont typeface="+mj-lt"/>
              <a:buAutoNum type="arabicPeriod"/>
            </a:pPr>
            <a:endParaRPr lang="ar-MA" sz="11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EDB035-376E-C0EC-A6A8-DAAD1DEDD9F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79A699-1BA9-0A2F-C1AD-56A0902D5813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A723FF-6F01-B301-0563-A6429CE811C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3FD177-6007-93D2-94C3-5EBCC6490066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6B4B416-FF00-5115-A033-4584CF0D5F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237DC30-EC45-93FA-A7FD-E076969E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FFEBF3-FE01-D29E-B7F7-8B13E0CF82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4F03BA9-DB0D-7001-39B7-D100A86602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56930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6E2C8-9517-82AF-FD9D-50DF3CC35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15257F35-ED10-308A-A194-831A429D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6" y="819538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بأساليب كتابة عرض السيرة الغيرية؟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6F182A-8063-EC34-B3EB-10D56C8694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B30B84-1FEF-7E40-3390-1C1BCC8294C2}"/>
              </a:ext>
            </a:extLst>
          </p:cNvPr>
          <p:cNvSpPr txBox="1"/>
          <p:nvPr/>
        </p:nvSpPr>
        <p:spPr>
          <a:xfrm>
            <a:off x="201496" y="5120137"/>
            <a:ext cx="814957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 rtl="1">
              <a:lnSpc>
                <a:spcPct val="300000"/>
              </a:lnSpc>
            </a:pPr>
            <a:endParaRPr lang="fr-FR" sz="2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  <a:p>
            <a:pPr algn="r" rtl="1"/>
            <a:endParaRPr lang="ar-MA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endParaRPr lang="fr-FR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52F7E1-FB93-E344-BB3C-FA266062D8D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1BCE3A-9C1A-3EB1-D5D0-B1439E441FF5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432C54-D801-93E0-DF7B-1A49BE19480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EE19E9-51E1-D3E5-2591-1ED103D5AE6A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DAE3A7B-5FA0-C7C2-0C6A-A4BBB9CC91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70C6DB5-AE8F-DDEE-CD4F-154E2EAE3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DDF1382-9A90-8EE5-BBF2-25A46623B9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56FA0CB-8DD9-34FF-BE69-9B90101D84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1C956F-942D-C92D-F5AD-E1A6AE7B32DE}"/>
              </a:ext>
            </a:extLst>
          </p:cNvPr>
          <p:cNvSpPr txBox="1"/>
          <p:nvPr/>
        </p:nvSpPr>
        <p:spPr>
          <a:xfrm>
            <a:off x="964276" y="2312975"/>
            <a:ext cx="7244687" cy="4420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-1 </a:t>
            </a:r>
            <a:r>
              <a:rPr lang="ar-S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أَسْتَعْمِلُ أَساليبَ لِتَقْديمِ  مَسارِهِ ٱلدِّراسِيِّ:  </a:t>
            </a:r>
          </a:p>
          <a:p>
            <a:pPr algn="just" rtl="1">
              <a:lnSpc>
                <a:spcPct val="150000"/>
              </a:lnSpc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اِلْتَحَقَ بِٱلتَّعْليمِ ٱلْأَوَّليِّ في سِنِّ </a:t>
            </a:r>
            <a:r>
              <a:rPr lang="ar-MA" sz="2000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...............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حَيْثُ </a:t>
            </a:r>
            <a:r>
              <a:rPr lang="ar-MA" sz="3200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...............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اِنْتَقَلَ بَعْدَ ذلِكَ إِلى </a:t>
            </a:r>
            <a:r>
              <a:rPr lang="ar-MA" sz="3200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...............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ثُمَّ </a:t>
            </a:r>
            <a:r>
              <a:rPr lang="ar-MA" sz="3200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...............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واصَلَ دِراسَتَهُ في ............َ</a:t>
            </a:r>
            <a:r>
              <a:rPr 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2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سْتَعْمِلُ 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-2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أَسْتَعْمِلُ أَساليبَ لِتَقْديمِ إِنْجازاتِهِ (ها)  وَأَعْمالِهِ(ها) مِنْ قَبيلِ: 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تَمَكَّنَ مِنْ </a:t>
            </a:r>
            <a:r>
              <a:rPr lang="ar-MA" sz="2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كَما ٱسْتَطاعَ </a:t>
            </a:r>
            <a:r>
              <a:rPr lang="ar-MA" sz="2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لِيُحَقِّقَ بِذلِكَ </a:t>
            </a:r>
            <a:r>
              <a:rPr lang="ar-MA" sz="2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lvl="0" indent="-457200" algn="just" rtl="1">
              <a:lnSpc>
                <a:spcPct val="150000"/>
              </a:lnSpc>
              <a:buFont typeface="+mj-lt"/>
              <a:buAutoNum type="arabicPeriod"/>
            </a:pPr>
            <a:endParaRPr lang="ar-MA" sz="11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>
              <a:lnSpc>
                <a:spcPct val="150000"/>
              </a:lnSpc>
            </a:pPr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243232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5C3EB-7F0D-AC03-B864-0DA301BB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B7EAA827-EB94-286D-477C-70323656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29" y="761349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بأساليب كتابة خاتمة  السيرة الغيرية 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2EDFCB-A7D6-0E82-197A-AA4839A4A4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130E950-217A-951B-916C-65644BA9A6AE}"/>
              </a:ext>
            </a:extLst>
          </p:cNvPr>
          <p:cNvSpPr txBox="1"/>
          <p:nvPr/>
        </p:nvSpPr>
        <p:spPr>
          <a:xfrm>
            <a:off x="744865" y="2165487"/>
            <a:ext cx="7821959" cy="1600438"/>
          </a:xfrm>
          <a:prstGeom prst="round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400" dirty="0">
                <a:solidFill>
                  <a:srgbClr val="424D7C"/>
                </a:solidFill>
              </a:rPr>
              <a:t>أُعَبِّرُ عَنْ رَأْيي حَوْلَ شَخْصِيَّةِ مِنِ ٱخْتِياري وَعَمّا أَعْجَبَني في سيرَتِها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68043D-38C0-8BE5-E6A2-65C898BF44FA}"/>
              </a:ext>
            </a:extLst>
          </p:cNvPr>
          <p:cNvSpPr txBox="1"/>
          <p:nvPr/>
        </p:nvSpPr>
        <p:spPr>
          <a:xfrm>
            <a:off x="694944" y="4129934"/>
            <a:ext cx="3337516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C"/>
                </a:solidFill>
              </a:rPr>
              <a:t>مِمّا أَعْجَبَني في سيرَةِ ........؛</a:t>
            </a:r>
          </a:p>
          <a:p>
            <a:pPr marL="457200" indent="-4572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C"/>
                </a:solidFill>
              </a:rPr>
              <a:t>مِمّا أَثارَني في سيرَةِ ...........؛</a:t>
            </a:r>
          </a:p>
          <a:p>
            <a:pPr marL="457200" indent="-4572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C"/>
                </a:solidFill>
              </a:rPr>
              <a:t>مِمّا لَفَتَني في سيرَةِ ...........؛</a:t>
            </a:r>
          </a:p>
          <a:p>
            <a:pPr marL="457200" indent="-4572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C"/>
                </a:solidFill>
              </a:rPr>
              <a:t>مِمّا ٱسْتَوْقَفَني في سيرَةِ ......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6E28D3-DB5A-5D72-34BA-BBFC0B3D77E9}"/>
              </a:ext>
            </a:extLst>
          </p:cNvPr>
          <p:cNvSpPr txBox="1"/>
          <p:nvPr/>
        </p:nvSpPr>
        <p:spPr>
          <a:xfrm>
            <a:off x="5229309" y="4129933"/>
            <a:ext cx="3337516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C"/>
                </a:solidFill>
              </a:rPr>
              <a:t>قَدَّمَ ........ نَموذَجاً</a:t>
            </a:r>
          </a:p>
          <a:p>
            <a:pPr marL="457200" indent="-4572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C"/>
                </a:solidFill>
              </a:rPr>
              <a:t>قَدَّمَ ........مِثالاً </a:t>
            </a:r>
          </a:p>
          <a:p>
            <a:pPr marL="457200" indent="-4572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C"/>
                </a:solidFill>
              </a:rPr>
              <a:t>قَدَّمَ  قُدْوَةً في ........؛</a:t>
            </a:r>
          </a:p>
          <a:p>
            <a:pPr marL="457200" indent="-457200" algn="r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C"/>
                </a:solidFill>
              </a:rPr>
              <a:t>أَثْبَتَ ....... أَنَّ ........؛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EE656-6A0D-5C16-BE43-E1E14326F6E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BD04E2-0498-1190-AB8D-5F2BB0CCC5B9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81C301-E137-F162-D9D3-8D4F0BF1D90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F59289-C70A-480C-1F0E-8122E1341E2D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C878FC3-9A6A-792B-F31E-7A8276241A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D269C08-3F70-FF82-95FA-F4B4AE8B3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F654371-AA4F-63A3-CB55-E06DFA5024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23547C-6C56-911F-1EE5-AF806D93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26047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F60F6-588F-8FEB-A91D-B9115408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11A739E3-5720-37B4-51DC-C0F57565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67" y="752162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، خذوا كراساتكم الصفحة «53».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0EB069-BBE0-6A43-5946-379131D0D1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1FDB7-6EF4-9F35-D2D3-9BD39B370D7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E728D3-21AE-7006-5B2A-BFA7CB3E1146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9D4DF4-5416-F520-7894-3AF3770484F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5FADB5-A319-4347-8639-E7EC24EFD84B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9CB6E31-19B7-0992-06B4-2A3325365C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8FD8CDC-0B18-DD4B-3E58-A4E5814E6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B69E0CD-9ABE-BEC5-B8BB-AF53EA66CE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7B8F3B7-3E63-B20C-A748-034281BCA0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3F7854-99E7-EDBB-1AD5-6584F1844E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0"/>
          <a:stretch/>
        </p:blipFill>
        <p:spPr>
          <a:xfrm>
            <a:off x="2787253" y="1438103"/>
            <a:ext cx="3390529" cy="5345082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8D1D6BA-31D3-ADEA-6E93-88B762129D62}"/>
              </a:ext>
            </a:extLst>
          </p:cNvPr>
          <p:cNvSpPr/>
          <p:nvPr/>
        </p:nvSpPr>
        <p:spPr>
          <a:xfrm>
            <a:off x="3100649" y="2096682"/>
            <a:ext cx="2971668" cy="22508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203384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27728-5742-F1CD-8347-8F43009FB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F0D6783-3C6D-D3E2-2F1D-3BA49BB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7" y="752163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التعليمة وبطاقة المعلومات الشخصية الخاصة بالكاتب </a:t>
            </a:r>
            <a:r>
              <a:rPr lang="ar-SA" sz="2400" b="1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ط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 حسين.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650EB2F-7A03-2F76-C7BD-E701D6EDD1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AF0CAE-E6E5-B7EE-E14F-F32DF487BC4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75A768-B2BF-8F64-5FD9-00EEE033FEA4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8A0706-549A-2AE5-AED6-E5AD6F837CD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3CC66D-CC36-CF92-2BD4-A95E443B4D94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810DA18-B218-B943-5636-15DC24F58D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D22D9D3-C6E0-DBA5-6FE8-9812F4F09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41462FA-AB17-0574-53EA-6AA4D62FC4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F5A5A37-05BC-9C6B-8800-37CA962B50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6C84429-CE97-CAE9-3989-83FF29F097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0"/>
          <a:stretch/>
        </p:blipFill>
        <p:spPr>
          <a:xfrm>
            <a:off x="2787253" y="1438103"/>
            <a:ext cx="3390529" cy="5345082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DB3AA52-EE44-9176-FFC6-8E09377A4E66}"/>
              </a:ext>
            </a:extLst>
          </p:cNvPr>
          <p:cNvSpPr/>
          <p:nvPr/>
        </p:nvSpPr>
        <p:spPr>
          <a:xfrm>
            <a:off x="3100649" y="2096682"/>
            <a:ext cx="2971668" cy="22508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947427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DD1FD-33FD-79DF-C68C-C4B7902A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D58E370-AC2E-1DF6-182F-BE2894FF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76" y="753036"/>
            <a:ext cx="7188712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 وحولوا معطيات البطاقة إلى نص وفق تصميم السيرة الغيرية.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7900B5-1468-567D-09BD-3176191C78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74257037-437D-6846-708F-5B5A86853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319751" y="930788"/>
            <a:ext cx="899999" cy="899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14FBD4-735D-CB3D-91F2-EFCAE3DD973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D3437F-D6E9-FB48-3CC3-39223B5B9780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60503F-C0A6-7751-7CDD-C85E3E3B411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0A283D-A463-216F-885C-55AEA877526C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BE718ED-816B-C686-9A35-12296041D0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1312117-F31B-AE9B-7380-C7F7BBF3A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CF08B2D-A1DB-845A-9081-31F83602E9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AAF9EF0-E73B-C061-D1E9-D44C80BBB9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45CC78F-1397-F739-BD60-E91ACE50A306}"/>
              </a:ext>
            </a:extLst>
          </p:cNvPr>
          <p:cNvSpPr/>
          <p:nvPr/>
        </p:nvSpPr>
        <p:spPr>
          <a:xfrm>
            <a:off x="904169" y="2010471"/>
            <a:ext cx="7298641" cy="988650"/>
          </a:xfrm>
          <a:prstGeom prst="roundRect">
            <a:avLst>
              <a:gd name="adj" fmla="val 6240"/>
            </a:avLst>
          </a:prstGeom>
          <a:noFill/>
          <a:ln w="28575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5603DC-EBD6-3E0E-B259-BCB3DEE3E3A9}"/>
              </a:ext>
            </a:extLst>
          </p:cNvPr>
          <p:cNvSpPr txBox="1"/>
          <p:nvPr/>
        </p:nvSpPr>
        <p:spPr>
          <a:xfrm>
            <a:off x="948982" y="2027457"/>
            <a:ext cx="719255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rtl="1"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فِقْرَةٌ لِلتَّعْريفِ بِصاحِبِ ٱلسّيرَةِ (اِسْمُهُ</a:t>
            </a:r>
            <a:r>
              <a:rPr lang="fr-FR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</a:t>
            </a:r>
            <a:r>
              <a:rPr lang="ar-S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ــــ </a:t>
            </a: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تاريخُ وَمَكانُ وِلادَتِهِ </a:t>
            </a:r>
            <a:r>
              <a:rPr lang="ar-S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ــــ </a:t>
            </a: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ظُروفُ نَشْأَتِهِ </a:t>
            </a:r>
            <a:r>
              <a:rPr lang="ar-S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ــــ  </a:t>
            </a: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صِفاتُهُ </a:t>
            </a:r>
            <a:r>
              <a:rPr lang="ar-MA" sz="3000" b="1" kern="1200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ٱلشَّخْصِيَّةُ</a:t>
            </a:r>
            <a:r>
              <a:rPr lang="ar-MA" sz="3000" b="1" kern="12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)..</a:t>
            </a:r>
            <a:endParaRPr lang="fr-FR" sz="3000" b="1" kern="1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A37FA8-FE2C-A837-045E-B550E928F4EE}"/>
              </a:ext>
            </a:extLst>
          </p:cNvPr>
          <p:cNvSpPr txBox="1"/>
          <p:nvPr/>
        </p:nvSpPr>
        <p:spPr>
          <a:xfrm>
            <a:off x="953318" y="1367934"/>
            <a:ext cx="7237365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kern="12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مُقَدِّمَةٌ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:</a:t>
            </a:r>
            <a:r>
              <a:rPr lang="ar-MA" sz="3200" b="1" kern="12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 </a:t>
            </a:r>
            <a:endParaRPr lang="fr-FR" sz="2400" kern="100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A3606-E19E-228F-5B4E-6E624FC0F2A2}"/>
              </a:ext>
            </a:extLst>
          </p:cNvPr>
          <p:cNvSpPr/>
          <p:nvPr/>
        </p:nvSpPr>
        <p:spPr>
          <a:xfrm>
            <a:off x="910322" y="3704801"/>
            <a:ext cx="7298641" cy="988650"/>
          </a:xfrm>
          <a:prstGeom prst="roundRect">
            <a:avLst>
              <a:gd name="adj" fmla="val 6240"/>
            </a:avLst>
          </a:prstGeom>
          <a:noFill/>
          <a:ln w="28575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D00544B-56AF-4817-A24A-614843CBA8C4}"/>
              </a:ext>
            </a:extLst>
          </p:cNvPr>
          <p:cNvSpPr txBox="1"/>
          <p:nvPr/>
        </p:nvSpPr>
        <p:spPr>
          <a:xfrm>
            <a:off x="973488" y="3062264"/>
            <a:ext cx="7197024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kern="1200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Viga"/>
                <a:cs typeface="Microsoft Uighur" panose="02000000000000000000" pitchFamily="2" charset="-78"/>
              </a:rPr>
              <a:t>عَرْضٌ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:</a:t>
            </a:r>
            <a:endParaRPr lang="fr-FR" sz="2400" kern="100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AC9F210-DA10-1223-119D-187D5ED17095}"/>
              </a:ext>
            </a:extLst>
          </p:cNvPr>
          <p:cNvSpPr/>
          <p:nvPr/>
        </p:nvSpPr>
        <p:spPr>
          <a:xfrm>
            <a:off x="904169" y="5431044"/>
            <a:ext cx="7298641" cy="988650"/>
          </a:xfrm>
          <a:prstGeom prst="roundRect">
            <a:avLst>
              <a:gd name="adj" fmla="val 6240"/>
            </a:avLst>
          </a:prstGeom>
          <a:noFill/>
          <a:ln w="28575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E6C91C5-8A8F-2F7C-5707-E79C4FD47402}"/>
              </a:ext>
            </a:extLst>
          </p:cNvPr>
          <p:cNvSpPr txBox="1"/>
          <p:nvPr/>
        </p:nvSpPr>
        <p:spPr>
          <a:xfrm>
            <a:off x="1096537" y="5581082"/>
            <a:ext cx="7004655" cy="6586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180340"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أُعَبِّرُ عَنْ رَأْيي حَوْلَ صاحِبِ ٱلسّيرَةِ وَما أَثارَني في شَخْصِيَّتِهِ.    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11C23AC-76B3-B92E-5348-2ECCB5701EE2}"/>
              </a:ext>
            </a:extLst>
          </p:cNvPr>
          <p:cNvSpPr txBox="1"/>
          <p:nvPr/>
        </p:nvSpPr>
        <p:spPr>
          <a:xfrm>
            <a:off x="1000383" y="4846269"/>
            <a:ext cx="7143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اَلْخاتِمَةُ:</a:t>
            </a:r>
            <a:endParaRPr lang="fr-MA" sz="32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72A922-8F23-1DDE-2D66-2981C9227E6A}"/>
              </a:ext>
            </a:extLst>
          </p:cNvPr>
          <p:cNvSpPr txBox="1"/>
          <p:nvPr/>
        </p:nvSpPr>
        <p:spPr>
          <a:xfrm>
            <a:off x="965608" y="3690003"/>
            <a:ext cx="719255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rtl="1"/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فِقْرَةٌ عَنِ ٱلْمَسارِ ٱلدِّراسِيِّ لِصاحِبِ ٱلسّيرَةِ وَأُخْرى عَنْ أَهَمِّ إِنْجازاتِهِ وَأَعْمالِهِ. 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1" indent="0" algn="ctr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1985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787A4-0A9B-08A0-2AEF-E847A110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3">
            <a:extLst>
              <a:ext uri="{FF2B5EF4-FFF2-40B4-BE49-F238E27FC236}">
                <a16:creationId xmlns:a16="http://schemas.microsoft.com/office/drawing/2014/main" id="{5B1F3327-CE46-6A51-BADB-218A6DE4F947}"/>
              </a:ext>
            </a:extLst>
          </p:cNvPr>
          <p:cNvSpPr txBox="1">
            <a:spLocks/>
          </p:cNvSpPr>
          <p:nvPr/>
        </p:nvSpPr>
        <p:spPr>
          <a:xfrm>
            <a:off x="737941" y="63807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C"/>
                </a:solidFill>
              </a:rPr>
              <a:t>توجيه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D01C40-63E8-07A9-8532-5B77D4DCB692}"/>
              </a:ext>
            </a:extLst>
          </p:cNvPr>
          <p:cNvSpPr txBox="1"/>
          <p:nvPr/>
        </p:nvSpPr>
        <p:spPr>
          <a:xfrm>
            <a:off x="944879" y="1358071"/>
            <a:ext cx="7112001" cy="51248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أثناء كتابة المسودة، يتجول الأستاذ بين الصفوف </a:t>
            </a: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لمساعدة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التلاميذ على تصحيح أخطائهم ويذكرهم ببعض الأساليب المستعملة في كل عنصر من عناصر التصميم. كما يسجل على مذكرته الخاصة  بعض الأخطاء وأسماء مرتكبيها، من قبيل:</a:t>
            </a:r>
          </a:p>
          <a:p>
            <a:pPr marL="720725" marR="0" lvl="0" indent="-182563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عدم احترام التصميم . </a:t>
            </a:r>
          </a:p>
          <a:p>
            <a:pPr marL="720725" marR="0" lvl="0" indent="-182563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أخطاء لغوية مترددة. </a:t>
            </a:r>
          </a:p>
          <a:p>
            <a:pPr marR="0" lvl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خلال المرحلة الموالية (قراءة المسودة وتصحيحها)، يركز الأستاذ على قراءة أعمال التلاميذ الذين سجل أسماءهم على مذكرته، ويذكرهم بالأخطاء التي ارتكبوها ثم يقدم التغذية الراجعة المناسبة (توجيه – تصحيح الخطأ على السبورة... توجيه حول الخط).</a:t>
            </a:r>
          </a:p>
        </p:txBody>
      </p:sp>
    </p:spTree>
    <p:extLst>
      <p:ext uri="{BB962C8B-B14F-4D97-AF65-F5344CB8AC3E}">
        <p14:creationId xmlns:p14="http://schemas.microsoft.com/office/powerpoint/2010/main" val="189303363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A0A66-92DD-0110-B500-DDD251BDC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C35C45B5-A38C-C84B-47FC-5AD4C3DA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نواصل. سنلعب لعبة الألغاز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5" name="riddle niv 6">
            <a:hlinkClick r:id="" action="ppaction://media"/>
            <a:extLst>
              <a:ext uri="{FF2B5EF4-FFF2-40B4-BE49-F238E27FC236}">
                <a16:creationId xmlns:a16="http://schemas.microsoft.com/office/drawing/2014/main" id="{2DC1EB4C-D595-E055-C00F-5A587A35A2C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073A843-F31D-ADC8-532D-4BF24CFB4F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0F0366-5083-B700-EC61-CE1341798E3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F297C0-8EA7-102B-9542-26E47A7A02B7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B8F93B-8A4E-2451-E5ED-C4FE882C499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9383E4-046D-56D6-03FE-0C5A4B682147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FB041FF-B59F-E02B-26E7-7AFDEE699C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C03B0C3-C795-0280-650A-D0594EE886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94179D8-0269-AB13-586E-BAD19C9F314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2483157-031A-A064-5B75-EA41C474C63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B0B2AF-C1A2-2256-D2ED-3620ACE24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236" y="6101020"/>
            <a:ext cx="668214" cy="6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2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0712A-AA83-B67A-00AA-2C900780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512CFB5-95EE-8F23-5AD0-59BC5853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اللغز التالي ويقدم حلا له.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861765F4-7020-2256-F35D-A53AFAD1D2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5EEC5A-6042-EB5D-87A2-31FFB1835E3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9AB840-8018-47AB-605E-31EDC287E5F3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74B66-027A-42BF-F1BB-637D328F72C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7245FE-E259-ED37-18F8-85CAFC8E3153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B9DED75-135A-6709-6BF6-C5B43E35BB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D5D4414-170A-2CC4-AC17-365517FB6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8278814-2717-12DB-0799-7C42319F25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B72C58D-5175-184D-D9B7-A296CB23B6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B3118F-6BC3-4176-6A6C-6441A1AF8D54}"/>
              </a:ext>
            </a:extLst>
          </p:cNvPr>
          <p:cNvSpPr txBox="1"/>
          <p:nvPr/>
        </p:nvSpPr>
        <p:spPr>
          <a:xfrm>
            <a:off x="1655763" y="3033713"/>
            <a:ext cx="5759421" cy="21452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أنا عيدٌ مِنْ أَعْيادِكُمُ ٱلْعَزيزةِ، تَحْتَفِلونَ بي </a:t>
            </a:r>
          </a:p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يَوْمَ 6 نُوَنْبِرَ </a:t>
            </a:r>
            <a:r>
              <a:rPr lang="fr-FR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 كُلِّ سَنَةٍ. </a:t>
            </a:r>
            <a:endParaRPr lang="fr-FR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فَمَنْ أَكونُ؟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951581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CF730-9492-901C-D282-44126D945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7A6162A-9FC5-1A5F-E0DC-2717FC73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52" y="760475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اللغز التالي ويقدم حلا له.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88119B-99AD-B6D3-0176-156AF6794A76}"/>
              </a:ext>
            </a:extLst>
          </p:cNvPr>
          <p:cNvSpPr txBox="1"/>
          <p:nvPr/>
        </p:nvSpPr>
        <p:spPr>
          <a:xfrm>
            <a:off x="1637609" y="3064932"/>
            <a:ext cx="5759421" cy="2077164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عيدٌ مِنْ أَعْيادِكُمُ ٱلْعَزيزةِ، تَحْتَفِلونَ بي</a:t>
            </a:r>
          </a:p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يَوْمَ 10 ذي ٱلْحِجَّةِ </a:t>
            </a:r>
            <a:r>
              <a:rPr lang="fr-FR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نْ كُلِّ سَنَةٍ. </a:t>
            </a:r>
            <a:endParaRPr lang="fr-FR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فَمَنْ أَكونُ؟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466BCFA5-3A25-C362-B89F-0B245B2936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F4425F-54F8-872E-8AE5-3F53E1A1BB9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67D5A-B6A8-F6FB-4F7D-657A17D3A3EB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7FC3BF-DE64-5870-0145-0BF9B0E7BD9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270BA7-5DFB-28DC-E7FF-135C4B13B255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5D6C8FE-21FD-A5B5-9C88-D578AE97F6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5D3836-C9B5-D7E0-F679-666E1D6D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624972-A284-5CE9-22E2-2D4046B580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173C516-A16C-5873-C432-5A5C9B9B2A2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67166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20C1C-4FCF-E6A5-B88D-75F0675C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001BB49D-1B9C-8EDA-9590-776DB0C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اللغز التالي ويقدم حلا له. 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07D6F3F2-7857-7BE6-EDB8-198BC5FFC7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1FDF61-2328-3A51-68BF-0F29A3D3330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D8BC2A-82C3-136B-0329-5A3224D7ED37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7A06F9-31A1-0FC3-F181-D3984B90AAB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DE1FB8-4002-C9FC-5ECE-D2D34561B658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9C9598-5414-8D88-38E8-2007A300DA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2F9A3F2-1D76-6E93-5717-C78BCD62A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BC060D1-D08C-FD10-3086-4D7342A266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97E08F7-347D-F3DA-DB02-7BD3701DD7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A8F805F-5714-5879-1251-81FDB587A948}"/>
              </a:ext>
            </a:extLst>
          </p:cNvPr>
          <p:cNvSpPr txBox="1"/>
          <p:nvPr/>
        </p:nvSpPr>
        <p:spPr>
          <a:xfrm>
            <a:off x="1655763" y="3033713"/>
            <a:ext cx="5759421" cy="21452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ٱسْمٌ عَلامَةُ رَفْعي ٱلْواوُ، </a:t>
            </a:r>
          </a:p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وَعَلامَةُ نَصْبي وَجَرّي ٱلْياءُ. </a:t>
            </a:r>
          </a:p>
          <a:p>
            <a:pPr algn="ct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فَمَنْ أَكونُ؟</a:t>
            </a:r>
          </a:p>
        </p:txBody>
      </p:sp>
    </p:spTree>
    <p:extLst>
      <p:ext uri="{BB962C8B-B14F-4D97-AF65-F5344CB8AC3E}">
        <p14:creationId xmlns:p14="http://schemas.microsoft.com/office/powerpoint/2010/main" val="318447590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1EAE7-9C1F-7A34-096D-B27F5195D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39C1F9E-D179-0196-722D-8BF6810E4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اللغز التالي ويقدم حلا له. 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5FA140B6-6DA1-7017-2F0D-0E70AD547A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0D0175-A2AB-A181-9723-6E87E0A914E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F58F62-D632-9ADA-CD46-0CD3EEEA0A88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77405-6B24-B471-3CB2-21E305EA417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C1D7D8-4863-F777-BCE0-B2FBDB86B3C1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14A56C8-2CD2-4D22-D7B4-1AD6DE16B1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6D53286-7CA9-A73A-1650-A5824AC1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79E203B-758D-663D-C604-A4F58C9BDD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40D40E9-6EE9-31E7-2669-0781FA3DD1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AC5F91-B10A-4859-A1D7-E7EDF8BF1876}"/>
              </a:ext>
            </a:extLst>
          </p:cNvPr>
          <p:cNvSpPr txBox="1"/>
          <p:nvPr/>
        </p:nvSpPr>
        <p:spPr>
          <a:xfrm>
            <a:off x="1655763" y="3033713"/>
            <a:ext cx="5759421" cy="21452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ٱسْمٌ عَلامَةُ رَفْعي ٱلضَّمَّةُ، </a:t>
            </a:r>
          </a:p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وَعَلامَةُ نَصْبي وَجَرّي ٱلْكَسْرَةُ. </a:t>
            </a:r>
            <a:endParaRPr lang="fr-FR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فَمَنْ أَكونُ؟ 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864460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</a:t>
            </a:r>
            <a:r>
              <a:rPr lang="ar-MA" dirty="0">
                <a:solidFill>
                  <a:srgbClr val="424D7B"/>
                </a:solidFill>
              </a:rPr>
              <a:t>إنتاج كتابي (ح</a:t>
            </a:r>
            <a:r>
              <a:rPr lang="fr-FR" dirty="0">
                <a:solidFill>
                  <a:srgbClr val="424D7B"/>
                </a:solidFill>
              </a:rPr>
              <a:t>4</a:t>
            </a:r>
            <a:r>
              <a:rPr lang="ar-MA" dirty="0">
                <a:solidFill>
                  <a:srgbClr val="424D7B"/>
                </a:solidFill>
              </a:rPr>
              <a:t>).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079321" y="3159000"/>
            <a:ext cx="508503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تصحيح المسودة. 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D3DAD-9428-643D-E823-003702D0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F1ACCA05-851D-E0FF-2EDB-88F2476D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80" y="760476"/>
            <a:ext cx="710119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 المسودة بصوت مرتفع؟(مطالبة التلميذ بتعبئة بطاقة التصحيح الذاتي-ص52- بعد المناقشة).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FF80A-FB4E-355F-B20E-F2E0C0C0FAE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28D21F-358B-B2D2-B22B-4A76702214D2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3FFB50-F3F9-F18A-2835-9292DA7E3C9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BCBFB1-4BFF-310C-08F3-767E7A045E06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1E3C5F-40AF-CFB4-8A80-3779768B2F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793956-E58B-965E-2CE1-BFC296E8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A5359E-648B-B4FD-BD20-A7E31E3D7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292B4A4-DC2B-AE13-B38E-BDBC820CB1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E3581A9C-CB88-6D4E-116E-C2F8AEFB5D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421351" y="1299296"/>
            <a:ext cx="899999" cy="899999"/>
          </a:xfrm>
          <a:prstGeom prst="rect">
            <a:avLst/>
          </a:prstGeom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AEB03F26-E7DE-1D4A-34D4-D646E1D9F0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66BDEF-DEF7-3C6F-D3B9-62665E3D4F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r="7486"/>
          <a:stretch/>
        </p:blipFill>
        <p:spPr>
          <a:xfrm>
            <a:off x="347837" y="2282882"/>
            <a:ext cx="8337397" cy="35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98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0E5DD-916B-7EE8-1C87-32428E891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4A2DACBB-0440-D194-B238-462DDF20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66" y="768788"/>
            <a:ext cx="6976328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منكم يصحح أخطاءه على دفتره. ( يقدم الأستاذ المساعدة لباقي التلاميذ).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29047FE-0084-50D5-842F-6BF0B0343F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9A35B0-BDBE-836F-925A-6963F7541BC7}"/>
              </a:ext>
            </a:extLst>
          </p:cNvPr>
          <p:cNvSpPr txBox="1"/>
          <p:nvPr/>
        </p:nvSpPr>
        <p:spPr>
          <a:xfrm>
            <a:off x="1479507" y="1749296"/>
            <a:ext cx="5835748" cy="146423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أُصَحِّحُ أَخْطائي وَفْقَ ٱلتَّوْجيهاتِ ٱلَّتي حَصَلْتُ عَلَيْها مِنْ أُسْتاذي وَزُمَلائي.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20">
            <a:extLst>
              <a:ext uri="{FF2B5EF4-FFF2-40B4-BE49-F238E27FC236}">
                <a16:creationId xmlns:a16="http://schemas.microsoft.com/office/drawing/2014/main" id="{4342FCF3-90C5-FB86-48F5-6C1CB011D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390871" y="1408945"/>
            <a:ext cx="899999" cy="8999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BA7047-E72F-D7E4-AFEE-8D5301656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48" y="2721920"/>
            <a:ext cx="3540504" cy="3540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51A81B-990E-81B2-B126-419980CF2CD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72B4DA-C540-F25E-E6D3-2F1219A0C5A7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6F13A0-037A-8251-38D3-EF4B2E9C6A8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969F0D-942F-602F-8DF7-C1A827D56A0E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F8CA17-E1BD-96F2-BC79-6D62A502DB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C7C0204-1331-B973-E877-0FE6FE2693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249A2B1-2DCA-1F03-455E-3F9C0E62D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03CC5E-4A3B-CB80-37D4-F09C697273D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452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03E34-354C-8327-9901-EE067D535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57F33D48-DECE-A679-7194-CD2D6461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وسجلوا تاريخ اليوم، ثم انقلوا إنتاجاتكم بعد تصحيحها  بخط سليم ومقروء.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6219FA-42FD-A420-6F51-0CEF7A7CDE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387CE2A-3A08-12FF-A2C3-31AD84F02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013" y="2202538"/>
            <a:ext cx="3987686" cy="35390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C0DBDF-0C9B-89F6-5A54-1F6C30DF4A0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08C1A0-6B9B-44E8-8481-C1C9E768AABB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D60257-0FCF-C53F-C51F-28052CDA622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FC483C-7E57-363A-2400-B65AAA3B7149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03911F8-5B2A-FF42-F81E-AE42345142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2836D4-4A4F-388F-17B5-038AB7F8D8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6B1601-70E8-CDA1-D1D9-DC981DE53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C758C4C-731A-708A-F4DD-CDC5C15457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57328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(30)د.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(30)د.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(30)د.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(30)د.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-1- 30 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الحصة-2- 30 د.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 (60)د.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الحصة-3- (30)د.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التراكيب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(30)د.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(10)د.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إنتاج كتابي – الحصة3 (30)د.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إنتاج كتابي – الحصة4 (30)د.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4 -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A69C0-024B-9D81-181B-7D17F9D9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EE7A3F5-9E00-8E3A-A050-B77D92B3D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بعناصر تصميم السيرة الغيرية؟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B06494-4FF1-93A4-1998-2A6DF55D681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4BB13-BB9A-76A0-6648-3A16B0EFDB20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3C33A-805A-82E2-BD5D-F924E81233E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2840E4-109F-0A70-E500-C6DC199246CF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FE638C-324F-654F-336F-C3B7FF96BC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D840D0-72C1-FA07-28CF-0383788396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FBDBCA-D83C-8664-6E67-05D39F1D27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D7634E-C6C9-1AC2-FFF9-FFB75EF3B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4E50A4-84A2-C426-1CC8-224B4FD029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E9E06E-2A97-B15E-4999-30B38DD40B8E}"/>
              </a:ext>
            </a:extLst>
          </p:cNvPr>
          <p:cNvSpPr txBox="1"/>
          <p:nvPr/>
        </p:nvSpPr>
        <p:spPr>
          <a:xfrm>
            <a:off x="978521" y="3308141"/>
            <a:ext cx="7186957" cy="919401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72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C"/>
                </a:solidFill>
              </a:rPr>
              <a:t>ما عَناصِرُ تَصْميمِ </a:t>
            </a:r>
            <a:r>
              <a:rPr lang="ar-MA" sz="4800" dirty="0" err="1">
                <a:solidFill>
                  <a:srgbClr val="424D7C"/>
                </a:solidFill>
              </a:rPr>
              <a:t>ٱلسّيرَةِ</a:t>
            </a:r>
            <a:r>
              <a:rPr lang="ar-MA" sz="4800" dirty="0">
                <a:solidFill>
                  <a:srgbClr val="424D7C"/>
                </a:solidFill>
              </a:rPr>
              <a:t> </a:t>
            </a:r>
            <a:r>
              <a:rPr lang="ar-MA" sz="4800" dirty="0" err="1">
                <a:solidFill>
                  <a:srgbClr val="424D7C"/>
                </a:solidFill>
              </a:rPr>
              <a:t>ٱلْغَيْرِيَّةِ</a:t>
            </a:r>
            <a:r>
              <a:rPr lang="ar-MA" sz="4800" dirty="0">
                <a:solidFill>
                  <a:srgbClr val="424D7C"/>
                </a:solidFill>
              </a:rPr>
              <a:t>؟</a:t>
            </a:r>
            <a:endParaRPr lang="fr-FR" sz="48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1917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25BBA-8057-2E16-FE09-06C816714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0705F0E8-EE5A-856C-8894-39029EF7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أذكركم  بالواجب المنزلي :  احفظوا  القصيدة. سأعين من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يستظهرها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الحصة المقبلة. </a:t>
            </a:r>
          </a:p>
        </p:txBody>
      </p:sp>
      <p:pic>
        <p:nvPicPr>
          <p:cNvPr id="12" name="Image 11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B508EB07-2A30-5C9E-25F8-0F9584740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7" y="1597907"/>
            <a:ext cx="904240" cy="904240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6836D7C3-FA49-9D25-022D-D202D7673B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F4E96-20BA-50D7-E0AC-652B2FD6706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30FCB9-679F-19A1-76D6-9CA9007A7DBC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14D181-A27B-047F-70B8-7216CD4BD6F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7408E1-3967-4E96-E8B5-8C317AA029A1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B17BAA4-0BD4-4FE9-26DF-DFD9D757E5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2C072D8-F44E-A6CD-2F44-C68B93F900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FD24C2-EC3E-AE2C-2BB1-31153392AA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BDBB75E-DFB0-8ECF-9EBD-421B06F3F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DFCD78-EEF9-5AFB-DFE7-6ED209FEE3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"/>
          <a:stretch/>
        </p:blipFill>
        <p:spPr>
          <a:xfrm>
            <a:off x="2863142" y="1295999"/>
            <a:ext cx="3363091" cy="5287681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D45E4A3-A40B-667F-1442-46748082A223}"/>
              </a:ext>
            </a:extLst>
          </p:cNvPr>
          <p:cNvSpPr/>
          <p:nvPr/>
        </p:nvSpPr>
        <p:spPr>
          <a:xfrm>
            <a:off x="3412866" y="2410999"/>
            <a:ext cx="2602992" cy="34162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262928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45E8D-388F-E08B-2573-E9EB308A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2F74FA7-08F4-0A55-AE28-039C1CF1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C9DEE7-C721-143A-CE75-F2C5F21692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1CE428A4-1B90-5B6F-4BC7-45B4B4123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75A41A-20E4-1F56-0F65-15291CB9B6B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72E13-1CA8-0730-659A-C5E51517803B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4115A-1225-0244-D802-45F8DAC616F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C7EFF-8A08-994F-4B4B-DD6E2C2F6713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AE3F4A1-1B52-FA74-2A33-6616703E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464023-2ED8-56F3-2A26-0B846F57B2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BA14AF-67D3-777F-4D43-2E51D67B698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5BDC49-9BEE-0CB0-FB51-319897E61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C4D524A-4336-C602-1D0B-F0A6A7658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236" y="6101020"/>
            <a:ext cx="668214" cy="6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98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45E8D-388F-E08B-2573-E9EB308A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2F74FA7-08F4-0A55-AE28-039C1CF1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C9DEE7-C721-143A-CE75-F2C5F21692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AD5F123B-88F9-5004-FBF6-40E43B698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2A1278-AB98-A8CF-2BDA-8B260994A5B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EF241-358B-C197-79A7-C3B9DDD975E6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5E78B8-EF2E-C9AA-1DB0-86FD85ADCFB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A616FF-87FF-E506-4375-92DFE5169AE5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25FC7C-2DA5-5EDA-A45D-950D7144C1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13E3B4-F7C1-750D-6714-49442894770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FD4D81-74C0-12B9-B23D-C8D3C7E5BC7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836FAF-FF7B-2ABA-57B8-C4DFBAF5A3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809492B-58EC-E953-28FB-4262C9133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236" y="6101020"/>
            <a:ext cx="668214" cy="6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441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كتابة مسودة سيرة غيرية انطلاقا من بطاقة المعلومات الشخصية .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5360400" y="3380220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إنتاج كتابي (ح3).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122B2CB-2F13-1254-5812-873959BA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13F80F0-575B-8346-0563-828649DC21B3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كتابة سيرة الكاتب صه حسين بعد التصحيح الذاتي.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244DAA-70BD-0EB9-0E2A-8FF0D6F68D31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(ح4)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FCEDADDC-C8B3-2262-2D1E-64034BFF7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25ED225A-DBE3-A7C4-0E10-BF45DC72D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25332B-9292-B41E-9DDC-08A1B25B5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35053" y="4724105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543743" y="3134373"/>
              <a:ext cx="5025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4334029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34050" y="3169215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كتابة سيرة الكاتب صه حسين.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% 80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80000"/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80000"/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80000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619189" y="1777877"/>
            <a:ext cx="1552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0B28-19F8-7A11-3BAB-A912924AE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8672B68-ACA4-3917-F382-FEA9290C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B33B0B-6BBD-699A-844C-0CB802FE3F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8B79FC-2E0A-49AD-BFAD-101FA05C6A4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D58306-AD75-1871-DAF4-996DFD900AC7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1C387F-3294-E2FF-6893-8B4F312B4CD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9B116-4EC9-D4FA-F910-BEA4F1FEABE0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7737E5-8050-818A-E549-9887357A3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D22B03-87A6-107D-FCF3-952421693A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426061-F269-85F3-B63C-1484228E23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0E4711-79FE-4F97-9496-FBB7963CEC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13">
            <a:extLst>
              <a:ext uri="{FF2B5EF4-FFF2-40B4-BE49-F238E27FC236}">
                <a16:creationId xmlns:a16="http://schemas.microsoft.com/office/drawing/2014/main" id="{999F87C0-0F43-CF85-4507-876AF9F186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3" r="-17383"/>
          <a:stretch>
            <a:fillRect/>
          </a:stretch>
        </p:blipFill>
        <p:spPr>
          <a:xfrm>
            <a:off x="122463" y="1850008"/>
            <a:ext cx="8194990" cy="450521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803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97C8F-8F99-E2E5-9324-2AAB7C33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5E8AAD24-2C6A-4D0A-3D1E-0311863D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يذكرنا بها من خلال الصور 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ADC08E-2B9C-82FE-957A-9F9F0670F3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18B5D4-85DE-1806-9E6B-61F2CAB2EE8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65E9FE-09D9-0B5F-C30B-6EAD1BF0B613}"/>
              </a:ext>
            </a:extLst>
          </p:cNvPr>
          <p:cNvSpPr>
            <a:spLocks/>
          </p:cNvSpPr>
          <p:nvPr/>
        </p:nvSpPr>
        <p:spPr>
          <a:xfrm>
            <a:off x="2701507" y="1367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3F27E2-0650-F404-63CD-C38A3FD8B63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FF0FF-F25B-0668-61DA-55410DC943E1}"/>
              </a:ext>
            </a:extLst>
          </p:cNvPr>
          <p:cNvSpPr>
            <a:spLocks/>
          </p:cNvSpPr>
          <p:nvPr/>
        </p:nvSpPr>
        <p:spPr>
          <a:xfrm>
            <a:off x="1017426" y="1222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6CFC7B6-EB52-447C-C2AE-88525C4C1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23276C2-1D96-D5C2-B6BD-26CA98245E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789" y="1222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2998AC4-94FC-013E-3675-66C1F703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89" y="12221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F53F7AE-EBB5-61FD-C146-91245D34E47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944" y="12220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6D51155-F918-7FE8-5EDF-B7672146F592}"/>
              </a:ext>
            </a:extLst>
          </p:cNvPr>
          <p:cNvSpPr/>
          <p:nvPr/>
        </p:nvSpPr>
        <p:spPr>
          <a:xfrm>
            <a:off x="5819179" y="2174752"/>
            <a:ext cx="1319435" cy="1112652"/>
          </a:xfrm>
          <a:prstGeom prst="ellipse">
            <a:avLst/>
          </a:prstGeom>
          <a:blipFill>
            <a:blip r:embed="rId7"/>
            <a:srcRect/>
            <a:stretch>
              <a:fillRect l="7836" r="7836"/>
            </a:stretch>
          </a:blip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pic>
        <p:nvPicPr>
          <p:cNvPr id="3" name="Image 2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ADD41B-F74E-88EF-C22A-94088BA519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0" r="-5560"/>
          <a:stretch>
            <a:fillRect/>
          </a:stretch>
        </p:blipFill>
        <p:spPr>
          <a:xfrm>
            <a:off x="3578672" y="2284290"/>
            <a:ext cx="1271995" cy="11447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074A9B6A-ED67-5E8C-9F2E-2455C6BF4149}"/>
              </a:ext>
            </a:extLst>
          </p:cNvPr>
          <p:cNvSpPr txBox="1">
            <a:spLocks/>
          </p:cNvSpPr>
          <p:nvPr/>
        </p:nvSpPr>
        <p:spPr>
          <a:xfrm>
            <a:off x="514236" y="4800903"/>
            <a:ext cx="4985642" cy="734482"/>
          </a:xfrm>
          <a:prstGeom prst="roundRect">
            <a:avLst>
              <a:gd name="adj" fmla="val 16667"/>
            </a:avLst>
          </a:prstGeom>
          <a:ln w="28575"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بِصَوْتٍ هامِسٍ أَثْناءَ ٱلْمُناقَشَةِ مَعَ زَميلي.</a:t>
            </a:r>
            <a:endParaRPr lang="ar-MA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568FA3-5628-65B3-98AA-5B8DDED6D5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1" r="-7911"/>
          <a:stretch>
            <a:fillRect/>
          </a:stretch>
        </p:blipFill>
        <p:spPr>
          <a:xfrm>
            <a:off x="1369388" y="2330764"/>
            <a:ext cx="1271995" cy="10982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B74A7C3-A2B2-1C16-1EF4-B0EE9D4960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8" r="-7218"/>
          <a:stretch>
            <a:fillRect/>
          </a:stretch>
        </p:blipFill>
        <p:spPr>
          <a:xfrm>
            <a:off x="5524750" y="4233725"/>
            <a:ext cx="1747588" cy="15271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02820A91-F8C1-30F6-2DA7-883EB798FA76}"/>
              </a:ext>
            </a:extLst>
          </p:cNvPr>
          <p:cNvSpPr/>
          <p:nvPr/>
        </p:nvSpPr>
        <p:spPr>
          <a:xfrm>
            <a:off x="5876823" y="2212046"/>
            <a:ext cx="1271995" cy="1190421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05263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 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إملاء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نتاج كتاب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18348</TotalTime>
  <Words>1464</Words>
  <Application>Microsoft Office PowerPoint</Application>
  <PresentationFormat>Affichage à l'écran (4:3)</PresentationFormat>
  <Paragraphs>280</Paragraphs>
  <Slides>44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44</vt:i4>
      </vt:variant>
    </vt:vector>
  </HeadingPairs>
  <TitlesOfParts>
    <vt:vector size="69" baseType="lpstr">
      <vt:lpstr>Aptos</vt:lpstr>
      <vt:lpstr>Aptos Display</vt:lpstr>
      <vt:lpstr>Arial</vt:lpstr>
      <vt:lpstr>Calibri</vt:lpstr>
      <vt:lpstr>Dosis ExtraBold</vt:lpstr>
      <vt:lpstr>Microsoft Uighur</vt:lpstr>
      <vt:lpstr>Wingdings</vt:lpstr>
      <vt:lpstr>Conception personnalisée</vt:lpstr>
      <vt:lpstr>2_Conception personnalisée</vt:lpstr>
      <vt:lpstr>00_Env-Enseignant</vt:lpstr>
      <vt:lpstr>4_Env-Apprenant_Tmplt</vt:lpstr>
      <vt:lpstr>01- نشاط اعتيادي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افتتاح الحصة  nv</vt:lpstr>
      <vt:lpstr> نشاط اعتيادي nv</vt:lpstr>
      <vt:lpstr>إملاء nv</vt:lpstr>
      <vt:lpstr>انتاج كتابي nv</vt:lpstr>
      <vt:lpstr>اختتام الحصة nv</vt:lpstr>
      <vt:lpstr>1_Conception personnalisée</vt:lpstr>
      <vt:lpstr>3_Env-Apprenant_Tmplt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حاولوا الالتزام  بهذه السلوكات. من يذكرنا بها من خلال الصور .</vt:lpstr>
      <vt:lpstr>ضعوا  الكراسة والدفتر  واللوحة  في القمطر.</vt:lpstr>
      <vt:lpstr>في حصة الطقة اليوم ستتدربون على إلقاء قصيدة « رقصة العلم» بشكل معبر. </vt:lpstr>
      <vt:lpstr>خذوا كراساتكم الصفحة « 50».  </vt:lpstr>
      <vt:lpstr>أنصتوا  سألقي  القصيدة بشكل معبر. </vt:lpstr>
      <vt:lpstr>من يقوم إلى السبورة ويلقي القصيدة بشكل معبر.  الفائز من قدم أحسن إلقاء. </vt:lpstr>
      <vt:lpstr>الفائز في هذه الحصة هو ........................................................................... </vt:lpstr>
      <vt:lpstr>Présentation PowerPoint</vt:lpstr>
      <vt:lpstr>في هذه الحصة، ستطبقون ما تعلمتموه خلال جميع الحصص السابقة وتكتبون سيرة غيرية. </vt:lpstr>
      <vt:lpstr> من يذكرنا بتعريف  السيرة الغيرية؟ </vt:lpstr>
      <vt:lpstr>نتذكر جماعة. من يقرأ؟ </vt:lpstr>
      <vt:lpstr> من يذكرنا بتصميم السيرة الغيرية الذي تعلمتموه في الحصة السابقة؟ </vt:lpstr>
      <vt:lpstr>نتذكر جماعة. من يقرأ؟</vt:lpstr>
      <vt:lpstr>من يذكرنا بأساليب كتابة مقدمة السيرة الغيرية ؟</vt:lpstr>
      <vt:lpstr>نتذكر جماعة. من يقرأ؟</vt:lpstr>
      <vt:lpstr>من يذكرنا بأساليب كتابة عرض السيرة الغيرية؟</vt:lpstr>
      <vt:lpstr>من يذكرنا بأساليب كتابة خاتمة  السيرة الغيرية ؟</vt:lpstr>
      <vt:lpstr>الآن ، خذوا كراساتكم الصفحة «53». </vt:lpstr>
      <vt:lpstr>من يقرأ التعليمة وبطاقة المعلومات الشخصية الخاصة بالكاتب طه حسين.</vt:lpstr>
      <vt:lpstr>خذوا دفاتر البحث وحولوا معطيات البطاقة إلى نص وفق تصميم السيرة الغيرية. </vt:lpstr>
      <vt:lpstr>Présentation PowerPoint</vt:lpstr>
      <vt:lpstr>قبل أن نواصل. سنلعب لعبة الألغاز. </vt:lpstr>
      <vt:lpstr>من يقرأ اللغز التالي ويقدم حلا له. </vt:lpstr>
      <vt:lpstr>من يقرأ اللغز التالي ويقدم حلا له. </vt:lpstr>
      <vt:lpstr>من يقرأ اللغز التالي ويقدم حلا له. </vt:lpstr>
      <vt:lpstr>من يقرأ اللغز التالي ويقدم حلا له. </vt:lpstr>
      <vt:lpstr>Présentation PowerPoint</vt:lpstr>
      <vt:lpstr> من يقرأ المسودة بصوت مرتفع؟(مطالبة التلميذ بتعبئة بطاقة التصحيح الذاتي-ص52- بعد المناقشة).</vt:lpstr>
      <vt:lpstr>كل منكم يصحح أخطاءه على دفتره. ( يقدم الأستاذ المساعدة لباقي التلاميذ). </vt:lpstr>
      <vt:lpstr>خذوا دفاتر القسم وسجلوا تاريخ اليوم، ثم انقلوا إنتاجاتكم بعد تصحيحها  بخط سليم ومقروء.</vt:lpstr>
      <vt:lpstr>اختتام الحصة</vt:lpstr>
      <vt:lpstr>من يذكرنا بعناصر تصميم السيرة الغيرية؟ </vt:lpstr>
      <vt:lpstr>أذكركم  بالواجب المنزلي :  احفظوا  القصيدة. سأعين من يستظهرها في الحصة المقبلة.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190</cp:revision>
  <dcterms:created xsi:type="dcterms:W3CDTF">2023-09-20T21:35:22Z</dcterms:created>
  <dcterms:modified xsi:type="dcterms:W3CDTF">2025-11-21T11:01:46Z</dcterms:modified>
</cp:coreProperties>
</file>