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8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9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73"/>
  </p:notesMasterIdLst>
  <p:handoutMasterIdLst>
    <p:handoutMasterId r:id="rId74"/>
  </p:handoutMasterIdLst>
  <p:sldIdLst>
    <p:sldId id="2147482625" r:id="rId21"/>
    <p:sldId id="2147482603" r:id="rId22"/>
    <p:sldId id="2147482735" r:id="rId23"/>
    <p:sldId id="2147482382" r:id="rId24"/>
    <p:sldId id="2147482616" r:id="rId25"/>
    <p:sldId id="2147482691" r:id="rId26"/>
    <p:sldId id="2147482658" r:id="rId27"/>
    <p:sldId id="2147482739" r:id="rId28"/>
    <p:sldId id="2147482737" r:id="rId29"/>
    <p:sldId id="2147482738" r:id="rId30"/>
    <p:sldId id="2147482740" r:id="rId31"/>
    <p:sldId id="2147482754" r:id="rId32"/>
    <p:sldId id="2147482741" r:id="rId33"/>
    <p:sldId id="2147482758" r:id="rId34"/>
    <p:sldId id="2147482756" r:id="rId35"/>
    <p:sldId id="2147482755" r:id="rId36"/>
    <p:sldId id="2147482745" r:id="rId37"/>
    <p:sldId id="2147482734" r:id="rId38"/>
    <p:sldId id="2147482759" r:id="rId39"/>
    <p:sldId id="2147482760" r:id="rId40"/>
    <p:sldId id="2147482763" r:id="rId41"/>
    <p:sldId id="2147482761" r:id="rId42"/>
    <p:sldId id="2147482762" r:id="rId43"/>
    <p:sldId id="2147482764" r:id="rId44"/>
    <p:sldId id="2147482765" r:id="rId45"/>
    <p:sldId id="2147482766" r:id="rId46"/>
    <p:sldId id="2147482771" r:id="rId47"/>
    <p:sldId id="2147482772" r:id="rId48"/>
    <p:sldId id="2147482774" r:id="rId49"/>
    <p:sldId id="2147482775" r:id="rId50"/>
    <p:sldId id="2147482776" r:id="rId51"/>
    <p:sldId id="2147482777" r:id="rId52"/>
    <p:sldId id="2147482778" r:id="rId53"/>
    <p:sldId id="2147482779" r:id="rId54"/>
    <p:sldId id="2147482780" r:id="rId55"/>
    <p:sldId id="2147482773" r:id="rId56"/>
    <p:sldId id="2147482768" r:id="rId57"/>
    <p:sldId id="2147482769" r:id="rId58"/>
    <p:sldId id="2147482784" r:id="rId59"/>
    <p:sldId id="2147482785" r:id="rId60"/>
    <p:sldId id="2147482782" r:id="rId61"/>
    <p:sldId id="2147482781" r:id="rId62"/>
    <p:sldId id="2147482783" r:id="rId63"/>
    <p:sldId id="2147482786" r:id="rId64"/>
    <p:sldId id="2147482770" r:id="rId65"/>
    <p:sldId id="2147482787" r:id="rId66"/>
    <p:sldId id="2147482704" r:id="rId67"/>
    <p:sldId id="2147482751" r:id="rId68"/>
    <p:sldId id="2147482753" r:id="rId69"/>
    <p:sldId id="2147482788" r:id="rId70"/>
    <p:sldId id="2147482752" r:id="rId71"/>
    <p:sldId id="2147482707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64A"/>
    <a:srgbClr val="48B2DC"/>
    <a:srgbClr val="D0CECE"/>
    <a:srgbClr val="B1EDE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3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40280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3708009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20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23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Relationship Id="rId22" Type="http://schemas.openxmlformats.org/officeDocument/2006/relationships/slideLayout" Target="../slideLayouts/slideLayout24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  <p:sldLayoutId id="2147483974" r:id="rId2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F97A249-92D8-9EE5-E6F2-948DCE0D4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84C2F-38FE-FEFD-F461-2F984327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D4F4E-2BD9-C68E-6A93-ACBF40E8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السابقة إضافة إلى السلوك التالي.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C9763D-9E2E-FA57-FB98-D1DE1B9C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34CF4A-5376-7668-470A-720AAE62EA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B03C34-E31E-A758-670E-A1CD9C0614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D78F72-EBAA-244C-161C-A93BB31862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70DCA8-6C57-998D-5FB7-370934FE508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87622E-0DC0-1AE5-383A-30550FDB0BE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9AB412-773E-1AD1-8275-824DAA0C8F7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49EA8-D917-D687-DFA4-93F641A5371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88F2889-9778-BE24-7FCA-D12F69E6B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FCED69F-37BA-059F-AD43-51A92B7C2585}"/>
              </a:ext>
            </a:extLst>
          </p:cNvPr>
          <p:cNvSpPr/>
          <p:nvPr/>
        </p:nvSpPr>
        <p:spPr>
          <a:xfrm>
            <a:off x="6451487" y="1914749"/>
            <a:ext cx="1710067" cy="14639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Image 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377D0B-7562-95CB-AEDA-12419B0E2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08" y="1883173"/>
            <a:ext cx="1710067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69A12E-F497-F6F8-DF94-91BF31354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8" y="1964623"/>
            <a:ext cx="1710067" cy="1400826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15B3D7E-1DBC-F2E8-C016-0973712A0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92" y="1914749"/>
            <a:ext cx="1747588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B323BB9-30D8-6BB2-4CF8-D29F36A180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54" y="4129075"/>
            <a:ext cx="1187099" cy="11870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A814AAE-A58D-7CE5-5EBE-4B8D3D64015F}"/>
              </a:ext>
            </a:extLst>
          </p:cNvPr>
          <p:cNvSpPr txBox="1">
            <a:spLocks/>
          </p:cNvSpPr>
          <p:nvPr/>
        </p:nvSpPr>
        <p:spPr>
          <a:xfrm>
            <a:off x="1944497" y="4463378"/>
            <a:ext cx="460490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دُروسي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ٱسْتِعْداداً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لِاخْتِبارِ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ٱلْمُراقَبَةِ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ٱلْمُسْتَمِرَّةِ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ٱلْمُقْبِلِ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0200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27B8E-4483-4013-406D-07062C74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C65F1-E492-33B7-F122-7844AF8A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بنشاط الطلاقة. سأسجل نتائجكم على سجل الطلاقة. ركزوا وانتبهوا إلى القواعد التالية: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735761-7703-EE52-7233-60BC8FEA5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10FBC5-7130-CE5E-B8E9-17E8402755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09AB09-47EC-425B-2644-E644497A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FB4E1B-9780-6057-9BA0-B3973456B9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EF698E-312A-963F-8775-086CC47DFA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24B1BA-0A42-0C75-E5E7-3FBCDA7BACD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7FA4A3-E159-21D0-F7B3-F866EEDD4DA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733759-C532-168E-2BF0-FEB2FDAA216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AD1499-370E-8C85-BEE0-EA02419E3F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DEBC456-31FC-D8A1-C295-4220148528F1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3B0EEEC4-B960-171F-37FD-134AEB9CD12D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1BF840AF-6C14-0C76-C188-5BD999092719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E8598546-A511-4198-50AD-CA4803EBB32A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FC0FA7-0B76-BC9C-7254-6DC750BCA475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4919402-5B1E-BBB1-F828-78A59B77AF2E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9F9C699-71AA-5BC5-05AE-6184E51E17EF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CF1E3F-12BE-BE93-5E55-7E4EE7F5BFDD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5174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6B6B-953F-FE1E-5BE9-C1FD5DC9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1ED8B-BFED-F0FC-5C61-A8FA5F9C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 fontScale="90000"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الأول. التلميذ(ة).................... </a:t>
            </a:r>
            <a:b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(تسجل النتيجة على سجل الطلاقة وتناقش القراءة  على ضوء القواعد السابقة مع تصحيح الأخطاء المرتكبة.)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B75A7E-1970-3CAA-83F4-74CBA9577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650246-E211-4D0B-4910-18D8AB5778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6992F0-5661-3D90-C7B3-A0F81A4C56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74BEB9-6E0F-1AFE-D348-39C0CEE8B7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08B762-F6CF-7C25-E6E3-FBA5E80982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31FC4F-1C58-8E7A-6110-15B99FB236C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24633D-E37B-A88F-9F5E-982B1C0C90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4F7352-B192-4D94-74E0-7A64A92CA3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8F77A45-4FB7-C6FC-1A38-0707E0AF3E50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ٱلْأَوَّلُ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20D115-BC0A-2F93-2CE9-0A64990231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BD038B-05CF-9539-102B-5C4A7E06332F}"/>
              </a:ext>
            </a:extLst>
          </p:cNvPr>
          <p:cNvSpPr txBox="1"/>
          <p:nvPr/>
        </p:nvSpPr>
        <p:spPr>
          <a:xfrm>
            <a:off x="649341" y="1900614"/>
            <a:ext cx="7720415" cy="4622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يُمثِّلُ مَغارِبَةُ ٱلْعالَمِ </a:t>
            </a:r>
            <a:r>
              <a:rPr lang="ar-MA" dirty="0" err="1"/>
              <a:t>ٱمْتِداداً</a:t>
            </a:r>
            <a:r>
              <a:rPr lang="ar-MA" dirty="0"/>
              <a:t> حَيَوِيّاً لِوَطَنِهِمُ </a:t>
            </a:r>
            <a:r>
              <a:rPr lang="ar-MA" dirty="0" err="1"/>
              <a:t>ٱلأُمِّ</a:t>
            </a:r>
            <a:r>
              <a:rPr lang="ar-MA" dirty="0"/>
              <a:t>، يُحافِظونَ عَلى رَوابِطِهِمُ </a:t>
            </a:r>
            <a:r>
              <a:rPr lang="ar-MA" dirty="0" err="1"/>
              <a:t>ٱلثَّقافِيَّةِ</a:t>
            </a:r>
            <a:r>
              <a:rPr lang="ar-MA" dirty="0"/>
              <a:t> </a:t>
            </a:r>
            <a:r>
              <a:rPr lang="ar-MA" dirty="0" err="1"/>
              <a:t>وَٱللُّغَوِيَّةِ</a:t>
            </a:r>
            <a:r>
              <a:rPr lang="ar-MA" dirty="0"/>
              <a:t> </a:t>
            </a:r>
            <a:r>
              <a:rPr lang="ar-MA" dirty="0" err="1"/>
              <a:t>ٱلأَصيلَةِ</a:t>
            </a:r>
            <a:r>
              <a:rPr lang="ar-MA" dirty="0"/>
              <a:t> لِبَلَدِهِمُ </a:t>
            </a:r>
            <a:r>
              <a:rPr lang="ar-MA" dirty="0" err="1"/>
              <a:t>ٱلْمَغْرِبِ</a:t>
            </a:r>
            <a:r>
              <a:rPr lang="ar-MA" dirty="0"/>
              <a:t>، وَيُساهِمونَ في تَنمِيَةِ بَلَدِهِمْ مِنْ خِلالِ تَحْويلاتِهِمُ </a:t>
            </a:r>
            <a:r>
              <a:rPr lang="ar-MA" dirty="0" err="1"/>
              <a:t>ٱلْمالِيَّةِ</a:t>
            </a:r>
            <a:r>
              <a:rPr lang="ar-MA" dirty="0"/>
              <a:t> </a:t>
            </a:r>
            <a:r>
              <a:rPr lang="ar-MA" dirty="0" err="1"/>
              <a:t>ٱلْمُسْتَمِرَّةِ</a:t>
            </a:r>
            <a:r>
              <a:rPr lang="ar-MA" dirty="0"/>
              <a:t>. وَتُعَدُّ عَمَلِيَّةُ "مَرْحَبا"، اَلَّتي تُنَظَّمُ سَنَوِيّاً، إِحْدى أَهَمِّ </a:t>
            </a:r>
            <a:r>
              <a:rPr lang="ar-MA" dirty="0" err="1"/>
              <a:t>ٱلْمُبادراتِ</a:t>
            </a:r>
            <a:r>
              <a:rPr lang="ar-MA" dirty="0"/>
              <a:t> ٱلَّتي تُسَهِّلُ عَوْدَتَهُمْ إِلى أَرْضِ </a:t>
            </a:r>
            <a:r>
              <a:rPr lang="ar-MA" dirty="0" err="1"/>
              <a:t>ٱلْوَطَنِ</a:t>
            </a:r>
            <a:r>
              <a:rPr lang="ar-MA" dirty="0"/>
              <a:t> خِلالَ فَصْلِ </a:t>
            </a:r>
            <a:r>
              <a:rPr lang="ar-MA" dirty="0" err="1"/>
              <a:t>ٱلصَّيْفِ</a:t>
            </a:r>
            <a:r>
              <a:rPr lang="ar-MA" dirty="0"/>
              <a:t>. فَفي سَنَةِ 2023، اِسْتَقْبَلَ </a:t>
            </a:r>
            <a:r>
              <a:rPr lang="ar-MA" dirty="0" err="1"/>
              <a:t>ٱلْمَغْرِبُ</a:t>
            </a:r>
            <a:r>
              <a:rPr lang="ar-MA" dirty="0"/>
              <a:t>، عَبْرَ مَوانِئِهِ وَمَطاراتِهِ، أَكْثَرَ مِنْ ثلَاثَةِ مَلايينَ مِنْ أَبْنائِهِ </a:t>
            </a:r>
            <a:r>
              <a:rPr lang="ar-MA" dirty="0" err="1"/>
              <a:t>ٱلْمُقيمينَ</a:t>
            </a:r>
            <a:r>
              <a:rPr lang="ar-MA" dirty="0"/>
              <a:t>  في مُخْتَلِفِ أَنْحاءِ ٱلْعالَمِ، خَاصَّةً في </a:t>
            </a:r>
            <a:r>
              <a:rPr lang="ar-MA" dirty="0" err="1"/>
              <a:t>ٱلدُّوَلِ</a:t>
            </a:r>
            <a:r>
              <a:rPr lang="ar-MA" dirty="0"/>
              <a:t> </a:t>
            </a:r>
            <a:r>
              <a:rPr lang="ar-MA" dirty="0" err="1"/>
              <a:t>ٱلأُوروبِّيَّةِ</a:t>
            </a:r>
            <a:r>
              <a:rPr lang="ar-MA" dirty="0"/>
              <a:t>. وَتَبْذُلُ مُؤَسَّسَةُ مُحَمَّدٍ </a:t>
            </a:r>
            <a:r>
              <a:rPr lang="ar-MA" dirty="0" err="1"/>
              <a:t>ٱلْخامِسِ</a:t>
            </a:r>
            <a:r>
              <a:rPr lang="ar-MA" dirty="0"/>
              <a:t> لِلتَّضامُنِ، إلى جانِبِ مُخْتَلِفِ </a:t>
            </a:r>
            <a:r>
              <a:rPr lang="ar-MA" dirty="0" err="1"/>
              <a:t>ٱلسُّلُطاتِ</a:t>
            </a:r>
            <a:r>
              <a:rPr lang="ar-MA" dirty="0"/>
              <a:t>، جُهوداً لِضَمانِ راحَةِ </a:t>
            </a:r>
            <a:r>
              <a:rPr lang="ar-MA" dirty="0" err="1"/>
              <a:t>ٱلمُسافِرينَ</a:t>
            </a:r>
            <a:r>
              <a:rPr lang="ar-MA" dirty="0"/>
              <a:t> وَسَلاسَةِ </a:t>
            </a:r>
            <a:r>
              <a:rPr lang="ar-MA" dirty="0" err="1"/>
              <a:t>ٱلْعُبورِ</a:t>
            </a:r>
            <a:r>
              <a:rPr lang="ar-MA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2977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66E0-82B1-92A5-2BF0-1DB46EA8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F8DDD8-4BDC-E971-7B0F-AFA64B9B6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59" y="756000"/>
            <a:ext cx="7071014" cy="612000"/>
          </a:xfrm>
        </p:spPr>
        <p:txBody>
          <a:bodyPr>
            <a:normAutofit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الثاني.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C85769-1280-2BA9-49FA-4F7769AC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E8C289-9C1E-2C38-095E-2CBE5AD8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34EA0C-057E-5B42-9498-3C6C9FF6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A46D59-EBED-985E-B087-5001E98565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958897-22BC-9505-5D6C-163D6D80EB2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EC6436-FED6-850F-3A99-7A9F3775A7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26F1E8-84C6-BF0C-1DCD-FC00402E921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14DD0C-32E2-73EA-44F2-1BA48431AFC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5132F7-A3F3-978F-3E6C-233BAE659FAD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ٱلثّاني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CDF37F-A340-5B77-92FE-5A9817C9B2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 de texte 138">
            <a:extLst>
              <a:ext uri="{FF2B5EF4-FFF2-40B4-BE49-F238E27FC236}">
                <a16:creationId xmlns:a16="http://schemas.microsoft.com/office/drawing/2014/main" id="{4E0043B8-83A5-4F0E-D2F9-BBA461AC0361}"/>
              </a:ext>
            </a:extLst>
          </p:cNvPr>
          <p:cNvSpPr txBox="1"/>
          <p:nvPr/>
        </p:nvSpPr>
        <p:spPr>
          <a:xfrm>
            <a:off x="505205" y="1980000"/>
            <a:ext cx="7763937" cy="4159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اَ</a:t>
            </a:r>
            <a:r>
              <a:rPr lang="ar-SA" sz="2800" dirty="0"/>
              <a:t>لْمَدْرَسَةُ لَيْسَتْ مُجَرَّدَ مَكانٍ لِلتَّعَلُّمِ فَقَطْ، بَلْ هِيَ بَوّابَةٌ واسِعَةٌ تَفْتَحُ أَمامَ </a:t>
            </a:r>
            <a:r>
              <a:rPr lang="ar-SA" sz="2800" dirty="0" err="1"/>
              <a:t>ٱلْمُتَعَلِّمينَ</a:t>
            </a:r>
            <a:r>
              <a:rPr lang="ar-SA" sz="2800" dirty="0"/>
              <a:t> </a:t>
            </a:r>
            <a:r>
              <a:rPr lang="ar-SA" sz="2800" dirty="0" err="1"/>
              <a:t>وَٱلْمُتَعَلِّماتِ</a:t>
            </a:r>
            <a:r>
              <a:rPr lang="ar-SA" sz="2800" dirty="0"/>
              <a:t> آفاقا</a:t>
            </a:r>
            <a:r>
              <a:rPr lang="ar-MA" sz="2800" dirty="0"/>
              <a:t>ً</a:t>
            </a:r>
            <a:r>
              <a:rPr lang="ar-SA" sz="2800" dirty="0"/>
              <a:t> لا حُدودَ لَها نَحْوَ ٱلْمُسْتَقْبَلِ. إِنَّها </a:t>
            </a:r>
            <a:r>
              <a:rPr lang="ar-SA" sz="2800" dirty="0" err="1"/>
              <a:t>ٱلْبيئَةُ</a:t>
            </a:r>
            <a:r>
              <a:rPr lang="ar-SA" sz="2800" dirty="0"/>
              <a:t> ٱلَّتي يَبْدَأُ فيها كُلُّ تِلْميذٍ رِحْلَتَهُ ل</a:t>
            </a:r>
            <a:r>
              <a:rPr lang="ar-MA" sz="2800" dirty="0"/>
              <a:t>ِا</a:t>
            </a:r>
            <a:r>
              <a:rPr lang="ar-SA" sz="2800" dirty="0"/>
              <a:t>كْتِشافِ ذاتِهِ وَتَطْويرِ مَهاراتِهِ، حَيْثُ لا يَقْتَصِرُ دَوْرُها عَلى تَعْليمِ </a:t>
            </a:r>
            <a:r>
              <a:rPr lang="ar-SA" sz="2800" dirty="0" err="1"/>
              <a:t>ٱلْقِراءَةِ</a:t>
            </a:r>
            <a:r>
              <a:rPr lang="ar-SA" sz="2800" dirty="0"/>
              <a:t> </a:t>
            </a:r>
            <a:r>
              <a:rPr lang="ar-SA" sz="2800" dirty="0" err="1"/>
              <a:t>وَٱلْكِتابَةِ</a:t>
            </a:r>
            <a:r>
              <a:rPr lang="ar-SA" sz="2800" dirty="0"/>
              <a:t> فَحَسْبُ، بَلْ يَمْتَدُّ لِيَشْمَلَ غَرْسَ </a:t>
            </a:r>
            <a:r>
              <a:rPr lang="ar-SA" sz="2800" dirty="0" err="1"/>
              <a:t>ٱلْقِيَمِ</a:t>
            </a:r>
            <a:r>
              <a:rPr lang="ar-SA" sz="2800" dirty="0"/>
              <a:t> ٱلَّتي تُعَزِّزُ مِنْ قُدْرَ</a:t>
            </a:r>
            <a:r>
              <a:rPr lang="ar-MA" sz="2800" dirty="0"/>
              <a:t>ةِ </a:t>
            </a:r>
            <a:r>
              <a:rPr lang="ar-SA" sz="2800" dirty="0"/>
              <a:t>ٱ</a:t>
            </a:r>
            <a:r>
              <a:rPr lang="ar-MA" sz="2800" dirty="0"/>
              <a:t>لتِّلْميذِ</a:t>
            </a:r>
            <a:r>
              <a:rPr lang="ar-SA" sz="2800" dirty="0"/>
              <a:t> عَلى </a:t>
            </a:r>
            <a:r>
              <a:rPr lang="ar-SA" sz="2800" dirty="0" err="1"/>
              <a:t>ٱلتَّفاعُلِ</a:t>
            </a:r>
            <a:r>
              <a:rPr lang="ar-SA" sz="2800" dirty="0"/>
              <a:t> </a:t>
            </a:r>
            <a:r>
              <a:rPr lang="ar-SA" sz="2800" dirty="0" err="1"/>
              <a:t>ٱل</a:t>
            </a:r>
            <a:r>
              <a:rPr lang="ar-MA" sz="2800" dirty="0"/>
              <a:t>ْ</a:t>
            </a:r>
            <a:r>
              <a:rPr lang="ar-SA" sz="2800" dirty="0"/>
              <a:t>إيجابِيِّ مَعَ ٱلْآخَرينَ</a:t>
            </a:r>
            <a:r>
              <a:rPr lang="fr-MA" sz="2800" dirty="0"/>
              <a:t>.</a:t>
            </a:r>
            <a:endParaRPr lang="fr-FR" sz="2800" dirty="0"/>
          </a:p>
          <a:p>
            <a:r>
              <a:rPr lang="ar-SA" sz="2800" dirty="0"/>
              <a:t>وَلِتَوْضيحِ </a:t>
            </a:r>
            <a:r>
              <a:rPr lang="ar-SA" sz="2800" dirty="0" err="1"/>
              <a:t>ٱلْأَمْرِ</a:t>
            </a:r>
            <a:r>
              <a:rPr lang="ar-SA" sz="2800" dirty="0"/>
              <a:t> أَكْثَرَ، </a:t>
            </a:r>
            <a:r>
              <a:rPr lang="ar-SA" sz="2800" dirty="0" err="1"/>
              <a:t>فَٱلتِّلْميذُ</a:t>
            </a:r>
            <a:r>
              <a:rPr lang="ar-SA" sz="2800" dirty="0"/>
              <a:t> يَتَعَلَّمُ في ٱلْمَدْرَسَةِ كَيْفَ يَكون</a:t>
            </a:r>
            <a:r>
              <a:rPr lang="ar-MA" sz="2800" dirty="0"/>
              <a:t>ُ</a:t>
            </a:r>
            <a:r>
              <a:rPr lang="ar-SA" sz="2800" dirty="0"/>
              <a:t> عُضْوا</a:t>
            </a:r>
            <a:r>
              <a:rPr lang="ar-MA" sz="2800" dirty="0"/>
              <a:t>ً</a:t>
            </a:r>
            <a:r>
              <a:rPr lang="ar-SA" sz="2800" dirty="0"/>
              <a:t> فَعّالا</a:t>
            </a:r>
            <a:r>
              <a:rPr lang="ar-MA" sz="2800" dirty="0"/>
              <a:t>ً</a:t>
            </a:r>
            <a:r>
              <a:rPr lang="ar-SA" sz="2800" dirty="0"/>
              <a:t> في مُجْتَمَعِهِ، فَيُدْرِكُ أَهَمِّي</a:t>
            </a:r>
            <a:r>
              <a:rPr lang="ar-MA" sz="2800" dirty="0"/>
              <a:t>َّ</a:t>
            </a:r>
            <a:r>
              <a:rPr lang="ar-SA" sz="2800" dirty="0"/>
              <a:t>ةَ </a:t>
            </a:r>
            <a:r>
              <a:rPr lang="ar-SA" sz="2800" dirty="0" err="1"/>
              <a:t>ٱلْعَمَلِ</a:t>
            </a:r>
            <a:r>
              <a:rPr lang="ar-SA" sz="2800" dirty="0"/>
              <a:t> </a:t>
            </a:r>
            <a:r>
              <a:rPr lang="ar-SA" sz="2800" dirty="0" err="1"/>
              <a:t>ٱلْجَماعِيِّ</a:t>
            </a:r>
            <a:r>
              <a:rPr lang="ar-SA" sz="2800" dirty="0"/>
              <a:t>، وَيَكْتَسِبُ مَهاراتِ </a:t>
            </a:r>
            <a:r>
              <a:rPr lang="ar-SA" sz="2800" dirty="0" err="1"/>
              <a:t>ٱلْحِوارِ</a:t>
            </a:r>
            <a:r>
              <a:rPr lang="ar-SA" sz="2800" dirty="0"/>
              <a:t> وَٱلتَّعاوُنِ مَعَ زُمَلائِهِ. ع</a:t>
            </a:r>
            <a:r>
              <a:rPr lang="ar-MA" sz="2800" dirty="0"/>
              <a:t>ِ</a:t>
            </a:r>
            <a:r>
              <a:rPr lang="ar-SA" sz="2800" dirty="0" err="1"/>
              <a:t>لاوَةً</a:t>
            </a:r>
            <a:r>
              <a:rPr lang="ar-SA" sz="2800" dirty="0"/>
              <a:t> عَلى ذلِكَ، تُرَسِّخُ </a:t>
            </a:r>
            <a:r>
              <a:rPr lang="ar-SA" sz="2800" dirty="0" err="1"/>
              <a:t>ٱلْمَدْرَسَة</a:t>
            </a:r>
            <a:r>
              <a:rPr lang="ar-MA" sz="2800" dirty="0"/>
              <a:t>ُ </a:t>
            </a:r>
            <a:r>
              <a:rPr lang="ar-SA" sz="2800" dirty="0"/>
              <a:t>في نَفْسِهِ </a:t>
            </a:r>
            <a:r>
              <a:rPr lang="ar-SA" sz="2800" dirty="0" err="1"/>
              <a:t>ٱحْتِرامَ</a:t>
            </a:r>
            <a:r>
              <a:rPr lang="ar-SA" sz="2800" dirty="0"/>
              <a:t> </a:t>
            </a:r>
            <a:r>
              <a:rPr lang="ar-SA" sz="2800" dirty="0" err="1"/>
              <a:t>ٱلْقَوانينِ</a:t>
            </a:r>
            <a:r>
              <a:rPr lang="ar-SA" sz="2800" dirty="0"/>
              <a:t> </a:t>
            </a:r>
            <a:r>
              <a:rPr lang="ar-SA" sz="2800" dirty="0" err="1"/>
              <a:t>وَٱلْقِيَمِ</a:t>
            </a:r>
            <a:r>
              <a:rPr lang="ar-SA" sz="2800" dirty="0"/>
              <a:t> </a:t>
            </a:r>
            <a:r>
              <a:rPr lang="ar-SA" sz="2800" dirty="0" err="1"/>
              <a:t>ٱلْمُجْتَمَعِيَّةِ</a:t>
            </a:r>
            <a:r>
              <a:rPr lang="ar-M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2797708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75E26-C66D-3CD0-FABC-5FFEC633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D7D72-ABB5-9E71-10CD-29DED37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الثالث.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E0D49B-5568-1FBE-07AE-EAE3B046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521103-ECA8-6ADD-C37C-86BBA0367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90BCF2-3BEA-7DB5-DCE7-58A74B431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7D95BDE-DF67-AA39-F717-223BA5004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B77E9A-7CF7-A632-FD3B-12C21EFEFA9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0DC45-BE7B-4222-BC88-9EE8B58DAD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D1310C-2D34-98E6-6833-5D51F780EEB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81D88C-3EAC-8160-5ACE-52739DC896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C0AD27-FF28-744F-306B-AB9C6650BF8A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ٱلثّالثُ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86C3457-C20F-FB4C-4FED-26A247DB8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 de texte 138">
            <a:extLst>
              <a:ext uri="{FF2B5EF4-FFF2-40B4-BE49-F238E27FC236}">
                <a16:creationId xmlns:a16="http://schemas.microsoft.com/office/drawing/2014/main" id="{23FB4C1C-92B6-8217-322B-A7C2194C8884}"/>
              </a:ext>
            </a:extLst>
          </p:cNvPr>
          <p:cNvSpPr txBox="1"/>
          <p:nvPr/>
        </p:nvSpPr>
        <p:spPr>
          <a:xfrm>
            <a:off x="505205" y="1883173"/>
            <a:ext cx="7763937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نَحْنُ ٱلْمَغارِبَةُ، شَعْبٌ مِضْيافٌ كَريمٌ، لا يَتَوانى عَنِ </a:t>
            </a:r>
            <a:r>
              <a:rPr lang="ar-MA" sz="2800" dirty="0" err="1"/>
              <a:t>ٱلتَّآزُرِ</a:t>
            </a:r>
            <a:r>
              <a:rPr lang="ar-MA" sz="2800" dirty="0"/>
              <a:t> </a:t>
            </a:r>
            <a:r>
              <a:rPr lang="ar-MA" sz="2800" dirty="0" err="1"/>
              <a:t>وَٱلتَّكافُلِ</a:t>
            </a:r>
            <a:r>
              <a:rPr lang="ar-MA" sz="2800" dirty="0"/>
              <a:t> كُلَّما حَلَّتْ بِهِ </a:t>
            </a:r>
            <a:r>
              <a:rPr lang="ar-MA" sz="2800" dirty="0" err="1"/>
              <a:t>ٱلرَّزايا</a:t>
            </a:r>
            <a:r>
              <a:rPr lang="ar-MA" sz="2800" dirty="0"/>
              <a:t>، أَوْ تَداعَتْ عَلَيْهِ </a:t>
            </a:r>
            <a:r>
              <a:rPr lang="ar-MA" sz="2800" dirty="0" err="1"/>
              <a:t>ٱلشَّدائِدُ</a:t>
            </a:r>
            <a:r>
              <a:rPr lang="ar-MA" sz="2800" dirty="0"/>
              <a:t>. وَلَنا في زِلْزالِ </a:t>
            </a:r>
            <a:r>
              <a:rPr lang="ar-MA" sz="2800" dirty="0" err="1"/>
              <a:t>ٱلْحَوْزِ</a:t>
            </a:r>
            <a:r>
              <a:rPr lang="ar-MA" sz="2800" dirty="0"/>
              <a:t> أَرْوَعَ مِثالٍ، وَأَصْدَقَ بُرْهانٍ، حينَ هَبَّتْ قَوافِلُ </a:t>
            </a:r>
            <a:r>
              <a:rPr lang="ar-MA" sz="2800" dirty="0" err="1"/>
              <a:t>ٱلْمُساعَداتِ</a:t>
            </a:r>
            <a:r>
              <a:rPr lang="ar-MA" sz="2800" dirty="0"/>
              <a:t> مِنْ كُلِّ فَجٍّ عَميقٍ، لِتُغيثَ </a:t>
            </a:r>
            <a:r>
              <a:rPr lang="ar-MA" sz="2800" dirty="0" err="1"/>
              <a:t>ٱلضَّحايا</a:t>
            </a:r>
            <a:r>
              <a:rPr lang="ar-MA" sz="2800" dirty="0"/>
              <a:t> </a:t>
            </a:r>
            <a:r>
              <a:rPr lang="ar-MA" sz="2800" dirty="0" err="1"/>
              <a:t>وَٱلْمَنْكوبينَ</a:t>
            </a:r>
            <a:r>
              <a:rPr lang="ar-MA" sz="2800" dirty="0"/>
              <a:t>، وَتَرْسُمَ في ذاكِرَةِ ٱلْعالَمِ أَجْمَلَ لَوْحَةٍ لِلتَّضامُنِ </a:t>
            </a:r>
            <a:r>
              <a:rPr lang="ar-MA" sz="2800" dirty="0" err="1"/>
              <a:t>وٱلتَّآخي</a:t>
            </a:r>
            <a:r>
              <a:rPr lang="ar-MA" sz="2800" dirty="0"/>
              <a:t>.</a:t>
            </a:r>
          </a:p>
          <a:p>
            <a:r>
              <a:rPr lang="ar-MA" sz="2800" dirty="0"/>
              <a:t>    نَحْنُ أَبْناءُ </a:t>
            </a:r>
            <a:r>
              <a:rPr lang="ar-MA" sz="2800" dirty="0" err="1"/>
              <a:t>ٱلْمَغْرِبِ</a:t>
            </a:r>
            <a:r>
              <a:rPr lang="ar-MA" sz="2800" dirty="0"/>
              <a:t>، مُلْتَقى </a:t>
            </a:r>
            <a:r>
              <a:rPr lang="ar-MA" sz="2800" dirty="0" err="1"/>
              <a:t>ٱلْحَضاراتِ</a:t>
            </a:r>
            <a:r>
              <a:rPr lang="ar-MA" sz="2800" dirty="0"/>
              <a:t>، وَمَجْمَعِ </a:t>
            </a:r>
            <a:r>
              <a:rPr lang="ar-MA" sz="2800" dirty="0" err="1"/>
              <a:t>ٱلثَّقافاتِ</a:t>
            </a:r>
            <a:r>
              <a:rPr lang="ar-MA" sz="2800" dirty="0"/>
              <a:t>. فَفي رِحابِ وَطَنِنا </a:t>
            </a:r>
            <a:r>
              <a:rPr lang="ar-MA" sz="2800" dirty="0" err="1"/>
              <a:t>ٱلْحَبيبِ</a:t>
            </a:r>
            <a:r>
              <a:rPr lang="ar-MA" sz="2800" dirty="0"/>
              <a:t>، تُراقِصُ </a:t>
            </a:r>
            <a:r>
              <a:rPr lang="ar-MA" sz="2800" dirty="0" err="1"/>
              <a:t>ٱلْأَنْغامُ</a:t>
            </a:r>
            <a:r>
              <a:rPr lang="ar-MA" sz="2800" dirty="0"/>
              <a:t> </a:t>
            </a:r>
            <a:r>
              <a:rPr lang="ar-MA" sz="2800" dirty="0" err="1"/>
              <a:t>ٱلْإِفْريقِيَّةُ</a:t>
            </a:r>
            <a:r>
              <a:rPr lang="ar-MA" sz="2800" dirty="0"/>
              <a:t> زُرْقَةَ </a:t>
            </a:r>
            <a:r>
              <a:rPr lang="ar-MA" sz="2800" dirty="0" err="1"/>
              <a:t>ٱلْمُحيطِ</a:t>
            </a:r>
            <a:r>
              <a:rPr lang="ar-MA" sz="2800" dirty="0"/>
              <a:t>، مُمْتَزِجَةً بِمَجْدِ </a:t>
            </a:r>
            <a:r>
              <a:rPr lang="ar-MA" sz="2800" dirty="0" err="1"/>
              <a:t>ٱلْعَرَبِ</a:t>
            </a:r>
            <a:r>
              <a:rPr lang="ar-MA" sz="2800" dirty="0"/>
              <a:t>، وَشُموخِ </a:t>
            </a:r>
            <a:r>
              <a:rPr lang="ar-MA" sz="2800" dirty="0" err="1"/>
              <a:t>ٱلْأَمازيغِ</a:t>
            </a:r>
            <a:r>
              <a:rPr lang="ar-MA" sz="2800" dirty="0"/>
              <a:t>. وَعَبْرَ أَثيرِ جِبالِ ٱلْأَطْلَسِ تَتَناهى إِلى </a:t>
            </a:r>
            <a:r>
              <a:rPr lang="ar-MA" sz="2800" dirty="0" err="1"/>
              <a:t>ٱلآذانِ</a:t>
            </a:r>
            <a:r>
              <a:rPr lang="ar-MA" sz="2800" dirty="0"/>
              <a:t> نَغَماتُ </a:t>
            </a:r>
            <a:r>
              <a:rPr lang="ar-MA" sz="2800" dirty="0" err="1"/>
              <a:t>ٱلْأَوْتارِ</a:t>
            </a:r>
            <a:r>
              <a:rPr lang="ar-MA" sz="2800" dirty="0"/>
              <a:t>، لِتَضْبِطَ إيقاعَ </a:t>
            </a:r>
            <a:r>
              <a:rPr lang="ar-MA" sz="2800" dirty="0" err="1"/>
              <a:t>ٱلْأَهازيجِ</a:t>
            </a:r>
            <a:r>
              <a:rPr lang="ar-MA" sz="2800" dirty="0"/>
              <a:t> وَتَناسُقَ </a:t>
            </a:r>
            <a:r>
              <a:rPr lang="ar-MA" sz="2800" dirty="0" err="1"/>
              <a:t>ٱلرَّقَصاتِ</a:t>
            </a:r>
            <a:r>
              <a:rPr lang="ar-MA" sz="2800" dirty="0"/>
              <a:t>. وَمِنْ رِمالِنا </a:t>
            </a:r>
            <a:r>
              <a:rPr lang="ar-MA" sz="2800" dirty="0" err="1"/>
              <a:t>ٱلْغالِيَةِ</a:t>
            </a:r>
            <a:r>
              <a:rPr lang="ar-MA" sz="2800" dirty="0"/>
              <a:t> تَنْبَعِثُ </a:t>
            </a:r>
            <a:r>
              <a:rPr lang="ar-MA" sz="2800" dirty="0" err="1"/>
              <a:t>ٱلْموسيقى</a:t>
            </a:r>
            <a:r>
              <a:rPr lang="ar-MA" sz="2800" dirty="0"/>
              <a:t> </a:t>
            </a:r>
            <a:r>
              <a:rPr lang="ar-MA" sz="2800" dirty="0" err="1"/>
              <a:t>ٱلْحَسّانِيَّةُ</a:t>
            </a:r>
            <a:r>
              <a:rPr lang="ar-MA" sz="2800" dirty="0"/>
              <a:t>، مُعَطَّرَةً بِنَكْهَةِ </a:t>
            </a:r>
            <a:r>
              <a:rPr lang="ar-MA" sz="2800" dirty="0" err="1"/>
              <a:t>ٱلشّايِ</a:t>
            </a:r>
            <a:r>
              <a:rPr lang="ar-MA" sz="2800" dirty="0"/>
              <a:t> </a:t>
            </a:r>
            <a:r>
              <a:rPr lang="ar-MA" sz="2800" dirty="0" err="1"/>
              <a:t>ٱلصَّحْراوِيِّ</a:t>
            </a:r>
            <a:r>
              <a:rPr lang="ar-MA" sz="2800" dirty="0"/>
              <a:t> </a:t>
            </a:r>
            <a:r>
              <a:rPr lang="ar-MA" sz="2800" dirty="0" err="1"/>
              <a:t>ٱلْأَصيل</a:t>
            </a:r>
            <a:r>
              <a:rPr lang="ar-S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648191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11DF6-FD33-47FC-F844-867AA47A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4114B7-EA8F-E1D6-2529-EE8868C4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الرابع.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D000F4-30D8-6596-A7FC-01790A12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A404CF-6AF2-7F66-9831-1FDBCA0C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B14F6F-3A1C-DD73-B612-E19354FB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0985988-9012-FC49-CD62-AF6E1DEE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FA2184-86B2-9C4F-F036-ABBD8AF910C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19B80D-05B9-479C-5674-3A4E5637A3B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2A406-9770-6D50-AD91-962B1037B2A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B935CC-6BB7-AEB7-DC5A-69923FBD121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41A088D-2264-E214-6327-C4EBAA78C2AB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ٱلرّابِعُ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C43296-B7DA-FEC8-02E1-35EF9D217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C41E4A-55DC-C4BE-B8FB-E42058C0C2EA}"/>
              </a:ext>
            </a:extLst>
          </p:cNvPr>
          <p:cNvSpPr txBox="1"/>
          <p:nvPr/>
        </p:nvSpPr>
        <p:spPr>
          <a:xfrm>
            <a:off x="291831" y="1900613"/>
            <a:ext cx="8210144" cy="4725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إِلى جانِبِ دَوْرِها في تَعْزيزِ </a:t>
            </a:r>
            <a:r>
              <a:rPr lang="ar-MA" dirty="0" err="1"/>
              <a:t>ٱلِانْدِماجِ</a:t>
            </a:r>
            <a:r>
              <a:rPr lang="ar-MA" dirty="0"/>
              <a:t> ٱلاجْتِماعِيِّ، تُمَثِّلُ </a:t>
            </a:r>
            <a:r>
              <a:rPr lang="ar-MA" dirty="0" err="1"/>
              <a:t>ٱلْمَدْرَسَةُ</a:t>
            </a:r>
            <a:r>
              <a:rPr lang="ar-MA" dirty="0"/>
              <a:t> نُقْطَةَ </a:t>
            </a:r>
            <a:r>
              <a:rPr lang="ar-MA" dirty="0" err="1"/>
              <a:t>ٱنْطِلاقٍ</a:t>
            </a:r>
            <a:r>
              <a:rPr lang="ar-MA" dirty="0"/>
              <a:t> لِتَحْقيقِ </a:t>
            </a:r>
            <a:r>
              <a:rPr lang="ar-MA" dirty="0" err="1"/>
              <a:t>ٱلْأَحْلامِ</a:t>
            </a:r>
            <a:r>
              <a:rPr lang="ar-MA" dirty="0"/>
              <a:t>، فَهِيَ </a:t>
            </a:r>
            <a:r>
              <a:rPr lang="ar-MA" dirty="0" err="1"/>
              <a:t>ٱلْمَكانُ</a:t>
            </a:r>
            <a:r>
              <a:rPr lang="ar-MA" dirty="0"/>
              <a:t> ٱلَّذي يَكْتَشِفُ فيهِ ٱلطِّفْلُ مَواهِبَهُ وَيُحَدِّدُ أَهْدافَهُ، إِذْ تُمِدُّهُ </a:t>
            </a:r>
            <a:r>
              <a:rPr lang="ar-MA" dirty="0" err="1"/>
              <a:t>بِٱلْمَعارِفِ</a:t>
            </a:r>
            <a:r>
              <a:rPr lang="ar-MA" dirty="0"/>
              <a:t> </a:t>
            </a:r>
            <a:r>
              <a:rPr lang="ar-MA" dirty="0" err="1"/>
              <a:t>وَٱلْمَهاراتِ</a:t>
            </a:r>
            <a:r>
              <a:rPr lang="ar-MA" dirty="0"/>
              <a:t> </a:t>
            </a:r>
            <a:r>
              <a:rPr lang="ar-MA" dirty="0" err="1"/>
              <a:t>ٱللّازِمَةِ</a:t>
            </a:r>
            <a:r>
              <a:rPr lang="ar-MA" dirty="0"/>
              <a:t> لِصُنْعِ مُسْتَقْبَلِهِ بِيَدِهِ. كَما تَزْرَعُ فيهِ </a:t>
            </a:r>
            <a:r>
              <a:rPr lang="ar-MA" dirty="0" err="1"/>
              <a:t>ٱلإِصْرارَ</a:t>
            </a:r>
            <a:r>
              <a:rPr lang="ar-MA" dirty="0"/>
              <a:t> </a:t>
            </a:r>
            <a:r>
              <a:rPr lang="ar-MA" dirty="0" err="1"/>
              <a:t>وَٱلطُّمُوحَ</a:t>
            </a:r>
            <a:r>
              <a:rPr lang="ar-MA" dirty="0"/>
              <a:t>، وَتُهَيِّئُهُ لِمُواجَهَةِ أَكْبَرِ </a:t>
            </a:r>
            <a:r>
              <a:rPr lang="ar-MA" dirty="0" err="1"/>
              <a:t>ٱلتَّحَدِّياتِ</a:t>
            </a:r>
            <a:r>
              <a:rPr lang="ar-MA" dirty="0"/>
              <a:t> ٱلَّتي قَدْ تَعْتَرِضُ طَرِيقَهُ بِثِقَةٍ وَثَباتٍ.</a:t>
            </a:r>
          </a:p>
          <a:p>
            <a:r>
              <a:rPr lang="ar-MA" dirty="0" err="1"/>
              <a:t>ٱلْمَدْرَسَةُ</a:t>
            </a:r>
            <a:r>
              <a:rPr lang="ar-MA" dirty="0"/>
              <a:t> لَيْسَتْ مُجَرَّدَ صَرْحٍ تَعْليمِيٍّ فَقَطْ، بَلْ هِيَ حَياةٌ مَليئَةٌ </a:t>
            </a:r>
            <a:r>
              <a:rPr lang="ar-MA" dirty="0" err="1"/>
              <a:t>بِٱلْفُرَصِ</a:t>
            </a:r>
            <a:r>
              <a:rPr lang="ar-MA" dirty="0"/>
              <a:t>، فَهِيَ </a:t>
            </a:r>
            <a:r>
              <a:rPr lang="ar-MA" dirty="0" err="1"/>
              <a:t>ٱلْأَساسُ</a:t>
            </a:r>
            <a:r>
              <a:rPr lang="ar-MA" dirty="0"/>
              <a:t> ٱلَّذي يُمَكِّنُ </a:t>
            </a:r>
            <a:r>
              <a:rPr lang="ar-MA" dirty="0" err="1"/>
              <a:t>ٱلْمُتَعَلِّمينَ</a:t>
            </a:r>
            <a:r>
              <a:rPr lang="ar-MA" dirty="0"/>
              <a:t> </a:t>
            </a:r>
            <a:r>
              <a:rPr lang="ar-MA" dirty="0" err="1"/>
              <a:t>وَٱلْمُتَعَلِّماتِ</a:t>
            </a:r>
            <a:r>
              <a:rPr lang="ar-MA" dirty="0"/>
              <a:t>  مِنْ تَعَلُّمِ أَحْسَنِ </a:t>
            </a:r>
            <a:r>
              <a:rPr lang="ar-MA" dirty="0" err="1"/>
              <a:t>ٱلْمَهاراتِ</a:t>
            </a:r>
            <a:r>
              <a:rPr lang="ar-MA" dirty="0"/>
              <a:t>، وَتَحْقيقِ أَجْمَلِ </a:t>
            </a:r>
            <a:r>
              <a:rPr lang="ar-MA" dirty="0" err="1"/>
              <a:t>ٱلْأَحْلامِ</a:t>
            </a:r>
            <a:r>
              <a:rPr lang="ar-MA" dirty="0"/>
              <a:t>، وَبِناءِ </a:t>
            </a:r>
            <a:r>
              <a:rPr lang="ar-MA" dirty="0" err="1"/>
              <a:t>ٱلذّاتِ</a:t>
            </a:r>
            <a:r>
              <a:rPr lang="ar-MA" dirty="0"/>
              <a:t>، مِمّا يَجْعَلُها </a:t>
            </a:r>
            <a:r>
              <a:rPr lang="ar-MA" dirty="0" err="1"/>
              <a:t>ٱلرَّكيزَةَ</a:t>
            </a:r>
            <a:r>
              <a:rPr lang="ar-MA" dirty="0"/>
              <a:t> ٱلْأَساسِيَّةَ في بِناءِ مُسْتَقْبَلٍ مُشْرِقٍ مَليءٍ </a:t>
            </a:r>
            <a:r>
              <a:rPr lang="ar-MA" dirty="0" err="1"/>
              <a:t>بِٱلنَّجاحِ</a:t>
            </a:r>
            <a:r>
              <a:rPr lang="ar-MA" dirty="0"/>
              <a:t> </a:t>
            </a:r>
            <a:r>
              <a:rPr lang="ar-MA" dirty="0" err="1"/>
              <a:t>وَٱلإِبْداعِ</a:t>
            </a:r>
            <a:r>
              <a:rPr lang="ar-M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649531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5C47-0E10-EF99-A526-5EB00F18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8916D-9088-0BB4-A069-A16FDDA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الخامس.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3A41945-3C55-A701-6789-3104B3B9E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9D395A-2A54-E77D-C7BC-2B497E72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4B360FC-337E-C81E-A33E-FE65ACB6E4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6D56AD4-83D5-387C-1F19-961E44E015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E5C8EB-20CB-0B33-5E9D-383AE38CAE3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83DEB-E26C-47C1-803A-7398483ADA3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BFF297-CBAD-5436-63A8-2963EF297F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B9C3A2-7D35-09A4-7786-57831F74D6A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6621114-DDD8-98CD-1F6D-92ADEAC3E753}"/>
              </a:ext>
            </a:extLst>
          </p:cNvPr>
          <p:cNvSpPr/>
          <p:nvPr/>
        </p:nvSpPr>
        <p:spPr>
          <a:xfrm>
            <a:off x="324244" y="1272737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ٱلخامِسُ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0EA4C3-7F43-87CB-F9BE-3A6D0B6434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 de texte 138">
            <a:extLst>
              <a:ext uri="{FF2B5EF4-FFF2-40B4-BE49-F238E27FC236}">
                <a16:creationId xmlns:a16="http://schemas.microsoft.com/office/drawing/2014/main" id="{67B1E9EE-CBDE-D5C9-74DA-A6D42A00B2D0}"/>
              </a:ext>
            </a:extLst>
          </p:cNvPr>
          <p:cNvSpPr txBox="1"/>
          <p:nvPr/>
        </p:nvSpPr>
        <p:spPr>
          <a:xfrm>
            <a:off x="505205" y="1869452"/>
            <a:ext cx="7763937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يُوسُفُ تِلْميذٌ مَغْرِبِيٌّ يَفيضُ حُبًّا لِوَطَنِهِ وَمَدْرَسَتِهِ. ذاتَ يَوْمٍ، لَفَتَ </a:t>
            </a:r>
            <a:r>
              <a:rPr lang="ar-MA" sz="2800" dirty="0" err="1"/>
              <a:t>ٱنْتِباهَهُ</a:t>
            </a:r>
            <a:r>
              <a:rPr lang="ar-MA" sz="2800" dirty="0"/>
              <a:t> مَنْظَرٌ غَيْرُ مُرْضٍ في مَدْرَسَتِهِ: أَزْبالٌ مُتَناثِرَةٌ هُنا وَهُناكَ، وَمَرافِقُ مُتَّسِخَةٌ. شَعَرَ بِغَيْرَةٍ شَديدَةٍ وَحُزْنٍ كَبيرٍ، فَجَمَعَ أَصْدِقاءَهُ في </a:t>
            </a:r>
            <a:r>
              <a:rPr lang="ar-MA" sz="2800" dirty="0" err="1"/>
              <a:t>ٱلْقِسْمِ</a:t>
            </a:r>
            <a:r>
              <a:rPr lang="ar-MA" sz="2800" dirty="0"/>
              <a:t> وَطَلَبَ مِنْ أُسْتاذِهِ مُساعَدَتَهُ عَلى تَأْسيسِ فَريقٍ لِلتَّوْعِيَةِ يَضُمُّ تَلاميذَ آخَرينَ مِنْ مُخْتَلِفِ </a:t>
            </a:r>
            <a:r>
              <a:rPr lang="ar-MA" sz="2800" dirty="0" err="1"/>
              <a:t>ٱلْمُسْتَوياتِ</a:t>
            </a:r>
            <a:r>
              <a:rPr lang="ar-MA" sz="2800" dirty="0"/>
              <a:t> في </a:t>
            </a:r>
            <a:r>
              <a:rPr lang="ar-MA" sz="2800" dirty="0" err="1"/>
              <a:t>ٱلْمَدْرَسَةِ</a:t>
            </a:r>
            <a:r>
              <a:rPr lang="ar-MA" sz="2800" dirty="0"/>
              <a:t>.</a:t>
            </a:r>
          </a:p>
          <a:p>
            <a:r>
              <a:rPr lang="ar-MA" sz="2800" dirty="0"/>
              <a:t>بَعْدَ تَأْسيسِ فَريقِهِ، شَرَعَ يوسُفُ وَزُمَلاؤُهُ في </a:t>
            </a:r>
            <a:r>
              <a:rPr lang="ar-MA" sz="2800" dirty="0" err="1"/>
              <a:t>ٱلْقِيامِ</a:t>
            </a:r>
            <a:r>
              <a:rPr lang="ar-MA" sz="2800" dirty="0"/>
              <a:t> بِتَوْعِيَةِ </a:t>
            </a:r>
            <a:r>
              <a:rPr lang="ar-MA" sz="2800" dirty="0" err="1"/>
              <a:t>ٱلتّلاميذِ</a:t>
            </a:r>
            <a:r>
              <a:rPr lang="ar-MA" sz="2800" dirty="0"/>
              <a:t> عِنْدَ أَوْقاتِ </a:t>
            </a:r>
            <a:r>
              <a:rPr lang="ar-MA" sz="2800" dirty="0" err="1"/>
              <a:t>ٱلدُّخولِ</a:t>
            </a:r>
            <a:r>
              <a:rPr lang="ar-MA" sz="2800" dirty="0"/>
              <a:t> وَخِلالَ فَتَراتِ </a:t>
            </a:r>
            <a:r>
              <a:rPr lang="ar-MA" sz="2800" dirty="0" err="1"/>
              <a:t>ٱلِاسْتِراحَةِ</a:t>
            </a:r>
            <a:r>
              <a:rPr lang="ar-MA" sz="2800" dirty="0"/>
              <a:t>. كانوا يَقِفونَ بِشَغَفٍ، يُرْشِدونَ زُمَلاءَهُمْ بِرِفْقٍ، وَيَشْرَحونَ لَهُمْ أَنَّ نَظافَةَ </a:t>
            </a:r>
            <a:r>
              <a:rPr lang="ar-MA" sz="2800" dirty="0" err="1"/>
              <a:t>ٱلْمَدْرَسَةِ</a:t>
            </a:r>
            <a:r>
              <a:rPr lang="ar-MA" sz="2800" dirty="0"/>
              <a:t> </a:t>
            </a:r>
            <a:r>
              <a:rPr lang="ar-MA" sz="2800" dirty="0" err="1"/>
              <a:t>وَٱحْتِرامَ</a:t>
            </a:r>
            <a:r>
              <a:rPr lang="ar-MA" sz="2800" dirty="0"/>
              <a:t> مَرافِقِها مَسْؤولِيَّةُ </a:t>
            </a:r>
            <a:r>
              <a:rPr lang="ar-MA" sz="2800" dirty="0" err="1"/>
              <a:t>ٱلْجَميعِ</a:t>
            </a:r>
            <a:r>
              <a:rPr lang="ar-MA" sz="2800" dirty="0"/>
              <a:t>. كَما عَمِلوا عَلى تَوْزيعِ </a:t>
            </a:r>
            <a:r>
              <a:rPr lang="ar-MA" sz="2800" dirty="0" err="1"/>
              <a:t>ٱلْأَدوارِ</a:t>
            </a:r>
            <a:r>
              <a:rPr lang="ar-MA" sz="2800" dirty="0"/>
              <a:t> بَيْنَهُمْ، حَيْثُ </a:t>
            </a:r>
            <a:r>
              <a:rPr lang="ar-MA" sz="2800" dirty="0" err="1"/>
              <a:t>ٱهْتَمَّ</a:t>
            </a:r>
            <a:r>
              <a:rPr lang="ar-MA" sz="2800" dirty="0"/>
              <a:t> بَعْضُهُمْ بِتَوْعِيَةِ </a:t>
            </a:r>
            <a:r>
              <a:rPr lang="ar-MA" sz="2800" dirty="0" err="1"/>
              <a:t>ٱلتّلاميذِ</a:t>
            </a:r>
            <a:r>
              <a:rPr lang="ar-MA" sz="2800" dirty="0"/>
              <a:t> حَوْلَ أَهَمِّيَّةِ رَمْيِ </a:t>
            </a:r>
            <a:r>
              <a:rPr lang="ar-MA" sz="2800" dirty="0" err="1"/>
              <a:t>ٱلْأَزْبالِ</a:t>
            </a:r>
            <a:r>
              <a:rPr lang="ar-MA" sz="2800" dirty="0"/>
              <a:t> في </a:t>
            </a:r>
            <a:r>
              <a:rPr lang="ar-MA" sz="2800" dirty="0" err="1"/>
              <a:t>ٱلْأَماكِنِ</a:t>
            </a:r>
            <a:r>
              <a:rPr lang="ar-MA" sz="2800" dirty="0"/>
              <a:t> </a:t>
            </a:r>
            <a:r>
              <a:rPr lang="ar-MA" sz="2800" dirty="0" err="1"/>
              <a:t>ٱلْمُخَصَّصَةِ</a:t>
            </a:r>
            <a:r>
              <a:rPr lang="ar-MA" sz="2800" dirty="0"/>
              <a:t> لَها</a:t>
            </a:r>
            <a:r>
              <a:rPr lang="ar-S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7669255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DC0C-172F-A7D3-0303-0B9752B1F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AA553-C3DD-F6CC-F228-6D499AE0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الذين احترموا القواعد السابقة. من الفائز؟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8489AC4-5AB0-1611-3036-F7A0A63B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17E50D-F773-8014-8A73-5FAD04BBF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0384D0A-96D6-61AE-BDA6-1CA1AD6F80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C8FB01-EFCB-BDEE-1994-826100DC53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FA2D03-2FD2-1E85-38FE-54B37EAFD40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7E713-EAD0-CB1F-4A71-B917D390CD7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F070F2-F0D8-3EF1-19A7-C451BD78E24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82AEB8-B4FD-48DB-F311-70993EA9B08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E0F7CC-8609-0A51-85D1-F57C546470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56BBE6-EBEB-D04B-A4F3-29A780298AF7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9A32057E-CCB0-967C-919E-FB33334C4F7B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0536860A-45D3-38F4-39A4-A66B95C4BC79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21AF9B0-A4F8-B916-8037-00DFC3D28E32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B9649D-8EF5-FE31-45E3-A696DEAC731C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2E799C-230D-CF87-4E64-713CA247F2FF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BEC5E2-1CDD-E0DE-38A6-8F0421195DEB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E67CCE9-C3F3-39F8-DB3C-F3B0104E7DF9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8160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معجم : توليف ومراجعة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مراجعة وتوليف معجم ؛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6FCFC0-829C-CA46-3A1C-CFF88D46EEF3}"/>
              </a:ext>
            </a:extLst>
          </p:cNvPr>
          <p:cNvSpPr txBox="1"/>
          <p:nvPr/>
        </p:nvSpPr>
        <p:spPr>
          <a:xfrm>
            <a:off x="5169430" y="1827529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097" y="98579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تعلمتم في الأسابيع السابقة مفردات مهمة. من يذكرنا بها؟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94D8AB-1D71-F37F-2878-4C9E1EA270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7AF7CE-B3F8-4ABB-712D-B71BA7527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F297AF-F3E4-675F-9C4D-FAD5CA9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423294-2DAF-29AA-4916-8D9F1C8F7D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45B702-4594-77DF-959F-FEB4C72949E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888879-79BC-CD0A-9B2E-4A7A1EEBAD2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45A62D-A731-985B-2181-40F7CECA5F7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EFBF2-0FB0-E580-EE11-1A4B20E6084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2D4C4128-5925-C217-E213-58B15EF90A25}"/>
              </a:ext>
            </a:extLst>
          </p:cNvPr>
          <p:cNvSpPr txBox="1">
            <a:spLocks/>
          </p:cNvSpPr>
          <p:nvPr/>
        </p:nvSpPr>
        <p:spPr>
          <a:xfrm>
            <a:off x="1698272" y="2789307"/>
            <a:ext cx="5924616" cy="107342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مُعْجَمي خِلالَ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ٱلْمَرْحَلَةِ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ٱلأولى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071C34-8D14-28A9-F384-65C115A8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29CF8-8702-551D-8AAA-0E89F1796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FBC71-0311-8AFF-A7DF-9E264AF7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سنتذكر  جماعة. خذوا كراساتكم الصفحة  58.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23E7BB-DDE6-2692-B9EE-5A7A379B16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B22A96-FF50-9216-746E-DE96D1B9B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ACF2CE-EC4A-6AFA-FE7E-1C77543068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20E198D-7B77-2AE2-1904-ED21B68C38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88445A-2773-D2F0-2DD0-3B48A994C9A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434D75-625F-0578-D53D-7349345C3DD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567E12-0E20-071D-1115-F9B1191671C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EC29B2-1B37-1461-3B8D-E326D39769D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C9C660-B63A-205E-D8AD-DCB940A310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3B609D-6D5D-C8BB-47A4-3A85D4355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336" y="1368000"/>
            <a:ext cx="3600830" cy="501061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F98C21-FF68-2021-FEA7-A1505D34C608}"/>
              </a:ext>
            </a:extLst>
          </p:cNvPr>
          <p:cNvSpPr/>
          <p:nvPr/>
        </p:nvSpPr>
        <p:spPr>
          <a:xfrm>
            <a:off x="2565325" y="2160627"/>
            <a:ext cx="3173994" cy="21195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709483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93252-08E7-F7D8-E50B-9916F2ED5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6A55D-B8D5-43DC-1310-211D65EB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مفردات المرحلة الأولى ؟ وآخر يقرأ مفردات المرحلة الثانية.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01952E5-C6B1-C6AF-A5A7-4C1D850761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80831C3-F1A4-B6E6-CAF7-B0A82235B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70A082-BB2E-48A6-7EE2-291C78948D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653464-B885-E863-5B1D-83FF208122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761EA3-8E1B-4969-DD03-70828FB37138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5B2324-696E-3E2E-8138-EBF0F1E7FE7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3EEB37-B580-90CD-B7A9-37DD14F713D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4A4D59-36A6-B8EA-54C3-72903ADA7ED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57B05C-9453-9635-3C39-3C78613D3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336" y="1368000"/>
            <a:ext cx="3600830" cy="501061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4824E9B-FB78-0707-2E44-64254E053CD7}"/>
              </a:ext>
            </a:extLst>
          </p:cNvPr>
          <p:cNvSpPr/>
          <p:nvPr/>
        </p:nvSpPr>
        <p:spPr>
          <a:xfrm>
            <a:off x="2565325" y="2160627"/>
            <a:ext cx="3173994" cy="21195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4FB13F-B9FC-3115-4212-A33C8DA3DB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221635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2B43B-45EF-37D4-0A47-CC4CDE68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A62B0-F7B8-F123-0D25-38F4AE92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88" y="756000"/>
            <a:ext cx="7204599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سنلعب لعبة المعاني. الصف الفائز  هو الذي استطاع تحديد معاني أكبر عدد من الكلمات.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يختار تلميذ من كل  صف كلمة ويقدم معناها . الصف الفائز هو الذي استمر في التحدي إلى نهاية المسابقة.)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F185AC0-EB1E-8945-1217-6E51ECAB6D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6BEDE92-9181-F0E6-F55E-19DA038FB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965B36-8DE0-BE73-C74A-6D8E2DD7DA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C33E136-E63B-9F3D-C395-3148CB79B0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7F321C-E553-EE27-5660-1007D8142F0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FD53FE-EA12-3E0A-D6E0-3B85151DF7E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CF3855-16A0-5793-4B41-3045761492C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E06713-19A5-77FA-E5C1-433B991465B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A60C64-7145-2232-1B0A-7C7457DBD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CE3DB8-1980-4212-D726-67CF946D9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33" y="1704305"/>
            <a:ext cx="7134808" cy="48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7820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69960-E485-359D-AEC4-E71C7D28E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A6C38-A321-90FC-EF09-215122AE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كراساتكم. اكتبوا أربع جمل  باستعمال أكبر عدد من الكلمات الواردة في الجدول.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C9B2EAC-E98D-E0CD-A2B1-DD6FF090F9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E1DFA4-8D69-5568-A4E8-E6EA3D8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179CEC2-2D83-B4E4-BC4F-A05008EBB4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67A3103-B00A-45DC-5202-4B50129E73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4F4FDE-E8DE-1699-C084-BD8FB1496BE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E20028-811A-DBFA-C1C2-346FC4AA863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B596A-6B69-C9E1-3418-3F1BCFD8E97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BE6277-0E34-9C1D-B44B-BFF9067DF96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441A27E-3DAC-D565-9444-99465BC599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2F82F2-6A17-11C8-02FA-DF3842771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585" y="1368000"/>
            <a:ext cx="3600830" cy="501061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34E644A-8702-D34F-63C3-BF1D3AC87492}"/>
              </a:ext>
            </a:extLst>
          </p:cNvPr>
          <p:cNvSpPr/>
          <p:nvPr/>
        </p:nvSpPr>
        <p:spPr>
          <a:xfrm>
            <a:off x="2840477" y="4375806"/>
            <a:ext cx="3509541" cy="84794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853448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41C3D-8042-CD43-2EA4-A97D347EB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21C2E2-AECA-DD47-A520-CD6E687A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 من يقرأ  الجمل التي قام بكتابتها؟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C11105-B4BA-A849-DA8D-F673329F63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D39A909-2F5F-17C8-A377-ADA1F884B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8FFF8A-3227-0636-7C85-3D0BC48285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E694A92-F55F-0AE0-3925-58D3B7295D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5347FB-15F5-7A58-8B73-0F51583FFAA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8212FD-0140-43BD-48B1-0FFF751F4F2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3735F0-FDB4-375A-B50F-C9C48EE513C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50A7D4-D28F-6FE7-7C4D-FD21548611C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099130-4715-251A-B1D1-E7E77BC66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585" y="1368000"/>
            <a:ext cx="3600830" cy="501061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E0FA823-6674-B788-385C-866CFC9D43C8}"/>
              </a:ext>
            </a:extLst>
          </p:cNvPr>
          <p:cNvSpPr/>
          <p:nvPr/>
        </p:nvSpPr>
        <p:spPr>
          <a:xfrm>
            <a:off x="2840477" y="4375806"/>
            <a:ext cx="3509541" cy="84794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E9A578-9C87-479E-BFA6-9CA0A70D71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8FC46308-2124-A5A6-B288-F78698F00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6" y="1368000"/>
            <a:ext cx="605467" cy="6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1540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E5C0-9488-976C-1A70-D41C12D4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CB7EE-B7D4-1784-B609-1C0D330FC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البحث. سنلعب لعبة شبكة الكلمة.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FEA877-587F-CC0D-0FDA-B9D3F5294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96F282F-0DD0-E5AF-390B-C0142F999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22A847-598B-E0C4-85B6-3C8B2281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2BEF4AB-39C4-6835-B95E-07EA9DCC50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CB7155-6893-0E60-2EA4-5E7C776FFED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3429B4-1340-C8D6-AC3F-465558446FC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40B929-C38E-8615-10A9-C75AA53C14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7CC9CC-FA85-410D-FE3B-52AE6B779BA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244D77-F3FE-21B1-5A03-58C7DB730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7C58907-7F74-DF1B-C01C-9F8573665258}"/>
              </a:ext>
            </a:extLst>
          </p:cNvPr>
          <p:cNvSpPr txBox="1">
            <a:spLocks/>
          </p:cNvSpPr>
          <p:nvPr/>
        </p:nvSpPr>
        <p:spPr>
          <a:xfrm>
            <a:off x="1843391" y="2705876"/>
            <a:ext cx="5087565" cy="1446247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لُعْبَةُ شَبَكَةِ ٱلْكَلِمَةِ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8556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D0E5D-84BE-7D42-D372-33AD2FC7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D2379-1773-7C9B-B3B2-C473D6E0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31" y="751760"/>
            <a:ext cx="7333157" cy="612000"/>
          </a:xfrm>
        </p:spPr>
        <p:txBody>
          <a:bodyPr>
            <a:noAutofit/>
          </a:bodyPr>
          <a:lstStyle/>
          <a:p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كلمات  تنتمي إلى شبكة كلمة من بين الكلمات التالية. الفائز من كتب أكبر عدد من الكلمات الصحيحة.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DD978EC-9F22-6E55-A067-64CE06A1EA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C905E6-2EE3-C23B-CC5C-47E17D31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06C23FD-382B-216B-14FE-848F320539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B6123DA-2F5A-EE64-354B-7095F38AF0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95A2D6-CC5D-0930-7DB4-19A8BFD181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27E7E9-8ADE-D472-1928-D7549DE21DE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A01F58-EB56-7A58-FC3D-5DBBAC03763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DCCC3D-7399-ED62-4958-F5542251C1B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AB0DB6-1343-893A-2386-76F63EDCB7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8A7CD3-C133-92F9-D0F3-98FE19BA2FAB}"/>
              </a:ext>
            </a:extLst>
          </p:cNvPr>
          <p:cNvSpPr txBox="1">
            <a:spLocks/>
          </p:cNvSpPr>
          <p:nvPr/>
        </p:nvSpPr>
        <p:spPr>
          <a:xfrm>
            <a:off x="6635729" y="3102728"/>
            <a:ext cx="1899493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تَعاوُنٌ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4F9715BD-071E-1BD6-8C97-0810932B1EA6}"/>
              </a:ext>
            </a:extLst>
          </p:cNvPr>
          <p:cNvSpPr txBox="1">
            <a:spLocks/>
          </p:cNvSpPr>
          <p:nvPr/>
        </p:nvSpPr>
        <p:spPr>
          <a:xfrm>
            <a:off x="3719394" y="3118585"/>
            <a:ext cx="1899493" cy="104170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وَطَنٌ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FE5E437F-4C6C-E20B-24E4-A86BA7EFDFFC}"/>
              </a:ext>
            </a:extLst>
          </p:cNvPr>
          <p:cNvSpPr txBox="1">
            <a:spLocks/>
          </p:cNvSpPr>
          <p:nvPr/>
        </p:nvSpPr>
        <p:spPr>
          <a:xfrm>
            <a:off x="729371" y="3086871"/>
            <a:ext cx="1835954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عِلْمٌ 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5222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93692-7ABA-681A-8B07-A17B0F259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BF46D-E4CA-EC93-C8A6-60C94F7D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الكلمات التي قام بكتابتها.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(مناقشة الأجوبة  وتحديد الكلمات المناسبة وعددها)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72FE61D-8385-EA62-E5E0-84FB28ED5B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DF26CD-082B-9B04-A6DD-5C26E8716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D70977F-50D6-B2D0-5BAF-AD64607E52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B2CEB5-C5D2-52F5-9403-49948ED57B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A21E60-408F-745F-6013-AA03615287F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98C5F-0DC4-8C3F-4E96-66D92B2C1E2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9E3916-279F-20EB-7659-8243CF497302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44781-8CAD-D74A-78B8-002AC38F745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1676E9D4-CE54-2800-E448-64B62F6238E7}"/>
              </a:ext>
            </a:extLst>
          </p:cNvPr>
          <p:cNvSpPr txBox="1">
            <a:spLocks/>
          </p:cNvSpPr>
          <p:nvPr/>
        </p:nvSpPr>
        <p:spPr>
          <a:xfrm>
            <a:off x="6635729" y="3102728"/>
            <a:ext cx="1899493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تَعاوُنٌ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6E05CB8B-C4DA-F698-854A-9700EE4C9986}"/>
              </a:ext>
            </a:extLst>
          </p:cNvPr>
          <p:cNvSpPr txBox="1">
            <a:spLocks/>
          </p:cNvSpPr>
          <p:nvPr/>
        </p:nvSpPr>
        <p:spPr>
          <a:xfrm>
            <a:off x="3719394" y="3118585"/>
            <a:ext cx="1899493" cy="104170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وَطَنٌ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6B83ACA-AD2E-AD12-307E-E0579632D8AB}"/>
              </a:ext>
            </a:extLst>
          </p:cNvPr>
          <p:cNvSpPr txBox="1">
            <a:spLocks/>
          </p:cNvSpPr>
          <p:nvPr/>
        </p:nvSpPr>
        <p:spPr>
          <a:xfrm>
            <a:off x="729371" y="3086871"/>
            <a:ext cx="1835954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عِلْمٌ 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2FE31-857D-6934-0B5A-0D74B0D70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723056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D0909-AB95-6962-AFF2-E6C18E39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DE0ED-47BA-7580-78A2-D2B5396D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هو : .................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9AED5E-DEE1-5889-4289-277BFEA63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A609B4-7AF1-BACE-8D4F-93FC884C0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5865B3-D82B-E6D2-1962-150A921B7F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1558D6-E460-C61F-A576-BC33053DB4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9ABA26-0C25-4370-EBF4-03C4310184F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5B64FA-9A62-1BDA-0C4C-6FAA6B45717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7E7445-D75A-02D1-D879-EFAA6F809B6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B056D2-2690-C663-0158-1821D45CF6B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498E17-34F0-7989-902D-A2CEBCDA8F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1E90197D-ACB4-48AF-5182-189EC2482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456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87B3F-1DD7-E0D7-5B96-D13BA46FD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23E28-5A5E-3429-9489-A0B7E6E1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مفاتيح السياق. خذوا ألواحكم.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7CB64ED-6415-DF76-6957-7A028F05D5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8CA452-7C1C-2254-93B5-3758AE742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A7A031-D7DD-AB23-3A74-3CAF688798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215AA37-07D6-7D08-289F-89E586EC4B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4A6749-C116-0DF8-5A1F-30D30411D6A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AF710D-9A0A-9849-5693-50E65216179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93DDAF-9739-9A16-1757-A66277BA4C7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63C01F-07DD-C242-6139-81575641CDE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7F23B2-4F4E-BEB0-8FA3-3B842EA84F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86E6263-04FA-7DE3-15EA-D8152B1C9EBA}"/>
              </a:ext>
            </a:extLst>
          </p:cNvPr>
          <p:cNvSpPr txBox="1">
            <a:spLocks/>
          </p:cNvSpPr>
          <p:nvPr/>
        </p:nvSpPr>
        <p:spPr>
          <a:xfrm>
            <a:off x="1843391" y="3017161"/>
            <a:ext cx="5087565" cy="1446247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مَفاتيحُ ٱلسِّياقِ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6957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نشاط اعتيادي (10)د؛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معجم : مراجعة وتوليف (30د)؛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أساليب : مراجعة وتوليف( 30د)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502085" y="1980000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696085" y="39368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502085" y="3936813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675877" y="4332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  <a:endParaRPr lang="ar-M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إنتاج كتابي: سيرة غيرية (30د)</a:t>
            </a:r>
            <a:endParaRPr lang="ar-S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أنشطة داعمة (30د)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861331" y="438467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 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قراءة : استثمار إستراتيجية الفهم (30د)</a:t>
            </a:r>
            <a:endParaRPr lang="ar-SA" dirty="0"/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675877" y="2431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نشاط اعتيادي  </a:t>
            </a:r>
            <a:r>
              <a:rPr lang="ar-SA" dirty="0"/>
              <a:t>(10)د</a:t>
            </a:r>
          </a:p>
          <a:p>
            <a:pPr marL="273050" lvl="1" indent="-27305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قراءة  ح2 : استثمار الظواهر اللغوية </a:t>
            </a:r>
            <a:r>
              <a:rPr lang="ar-SA" dirty="0"/>
              <a:t>(</a:t>
            </a:r>
            <a:r>
              <a:rPr lang="ar-MA" dirty="0"/>
              <a:t>40</a:t>
            </a:r>
            <a:r>
              <a:rPr lang="ar-SA" dirty="0"/>
              <a:t>د)</a:t>
            </a:r>
            <a:endParaRPr lang="ar-MA" dirty="0"/>
          </a:p>
          <a:p>
            <a:pPr marL="273050" lvl="1" indent="-27305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تصحيح الإنتاج الكتابي (كتابة السيرة الغيرية) (20د)</a:t>
            </a:r>
          </a:p>
          <a:p>
            <a:pPr marL="273050" lvl="1" indent="-27305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3020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D563C-CFE9-C6F9-C5A5-D84750F25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81780-1180-CAF7-C616-DBF428E1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معنى كلمة " أخذ" في الجملة التالية من بين الاختيارات المقترحة.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11693DC-1DF6-A372-C4DF-31AE46C9FB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D169A37-ED93-0EFC-F4C6-8F8CC7DD0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D04D56B-BE19-4C29-3446-70822DE8E2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31EDC3F-C750-4053-DD5F-CF00F158E5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44197D-4F4E-D564-76BB-523025447F9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644307-DFB7-A6A7-E3A5-FC2F4C3D247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2FC2A8-4DB5-07BF-3709-B38CD8D477D0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415152-E33C-3A33-0609-1C6A99DB59F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3C6C817-8B2E-323E-65DE-AD8FDBEF69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1E1D28B4-0960-1A16-5671-3CE59264F47B}"/>
              </a:ext>
            </a:extLst>
          </p:cNvPr>
          <p:cNvSpPr txBox="1">
            <a:spLocks/>
          </p:cNvSpPr>
          <p:nvPr/>
        </p:nvSpPr>
        <p:spPr>
          <a:xfrm>
            <a:off x="967082" y="2093033"/>
            <a:ext cx="7402674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أَخَذَ ٱلتِّلْميذُ ٱلْعِلْمَ عَنْ أُسْتاذِهِ.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AC5265-B5B3-54D5-B2ED-3FB3895190A5}"/>
              </a:ext>
            </a:extLst>
          </p:cNvPr>
          <p:cNvSpPr txBox="1">
            <a:spLocks/>
          </p:cNvSpPr>
          <p:nvPr/>
        </p:nvSpPr>
        <p:spPr>
          <a:xfrm>
            <a:off x="7179013" y="4024745"/>
            <a:ext cx="1560394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أَمْسَكَ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27BE364B-74BC-B52C-6022-C10548814F2D}"/>
              </a:ext>
            </a:extLst>
          </p:cNvPr>
          <p:cNvSpPr txBox="1">
            <a:spLocks/>
          </p:cNvSpPr>
          <p:nvPr/>
        </p:nvSpPr>
        <p:spPr>
          <a:xfrm>
            <a:off x="2872496" y="4015042"/>
            <a:ext cx="1560394" cy="104170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تَعَلَّمَ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0FD38944-C48B-859E-6402-4AAF04527957}"/>
              </a:ext>
            </a:extLst>
          </p:cNvPr>
          <p:cNvSpPr txBox="1">
            <a:spLocks/>
          </p:cNvSpPr>
          <p:nvPr/>
        </p:nvSpPr>
        <p:spPr>
          <a:xfrm>
            <a:off x="5050814" y="4029461"/>
            <a:ext cx="1427357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ساعَدَ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FBC12A8-0780-346A-1430-87E52271450B}"/>
              </a:ext>
            </a:extLst>
          </p:cNvPr>
          <p:cNvSpPr txBox="1">
            <a:spLocks/>
          </p:cNvSpPr>
          <p:nvPr/>
        </p:nvSpPr>
        <p:spPr>
          <a:xfrm>
            <a:off x="827215" y="3999185"/>
            <a:ext cx="1427357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عَمِلَ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1217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0AA52-A575-A8B8-5FD5-81FA8BD08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6D16CC-5A7B-F242-9876-B17637DD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 ما معنى "أخذ" في الجلمة؟  وما كلمات الجملة التي ساعدت على  تحديده؟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199790-45AD-737D-3C88-6465C4F0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A752FA-BDAC-9710-9A56-D42B8C44D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F275C9-8852-C38C-1783-3C0E2EBEAE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30B9BB-FD57-7EE5-125D-9F206FA871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5B2126-995B-28DB-B99C-F5330E83C9D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AF8C2D-4301-B062-D5BA-52DDAA2CD670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0562DF-CFD5-A8E7-7E9E-1830D8FC97C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9A64E8-1929-DE7A-D144-E767FB07388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7062687-FF38-3E17-4ACA-5A0B7E38BA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3B6D3CE-45C2-4CE2-38C9-4D63ECA0A8A7}"/>
              </a:ext>
            </a:extLst>
          </p:cNvPr>
          <p:cNvSpPr txBox="1">
            <a:spLocks/>
          </p:cNvSpPr>
          <p:nvPr/>
        </p:nvSpPr>
        <p:spPr>
          <a:xfrm>
            <a:off x="967082" y="2093033"/>
            <a:ext cx="7402674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أَخَذَ ٱلتِّلْميذُ ٱلْعِلْمَ عَنْ أُسْتاذِهِ.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7866C4-C674-FAE1-CEF5-62E1F4888E90}"/>
              </a:ext>
            </a:extLst>
          </p:cNvPr>
          <p:cNvSpPr txBox="1">
            <a:spLocks/>
          </p:cNvSpPr>
          <p:nvPr/>
        </p:nvSpPr>
        <p:spPr>
          <a:xfrm>
            <a:off x="7179013" y="4024745"/>
            <a:ext cx="1560394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أَمْسَكَ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A59A8E87-2BDB-6B5D-4636-DD5995D0FFB7}"/>
              </a:ext>
            </a:extLst>
          </p:cNvPr>
          <p:cNvSpPr txBox="1">
            <a:spLocks/>
          </p:cNvSpPr>
          <p:nvPr/>
        </p:nvSpPr>
        <p:spPr>
          <a:xfrm>
            <a:off x="2872496" y="4015042"/>
            <a:ext cx="1560394" cy="104170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تَعَلَّمَ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70DEA59-C8A9-862D-B812-C9C16B42A8E1}"/>
              </a:ext>
            </a:extLst>
          </p:cNvPr>
          <p:cNvSpPr txBox="1">
            <a:spLocks/>
          </p:cNvSpPr>
          <p:nvPr/>
        </p:nvSpPr>
        <p:spPr>
          <a:xfrm>
            <a:off x="5050814" y="4029461"/>
            <a:ext cx="1427357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ساعَدَ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44CA293-5BAA-F05A-EFB4-0930262CAF6E}"/>
              </a:ext>
            </a:extLst>
          </p:cNvPr>
          <p:cNvSpPr txBox="1">
            <a:spLocks/>
          </p:cNvSpPr>
          <p:nvPr/>
        </p:nvSpPr>
        <p:spPr>
          <a:xfrm>
            <a:off x="827215" y="3999185"/>
            <a:ext cx="1427357" cy="1073420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عَمِلَ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1502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37AB6-8F0D-8EB0-F831-EB00F4206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63C31-C0F2-BF82-7C4A-BBB7FE08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26F7537-6780-EB97-1CB1-70332D9D5B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F034B6A-F3D8-89C5-84A3-A24ED45C3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3DD868-87E6-D9BA-1F2F-E83098ADAD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5DCC4C2-7B91-CECB-D204-05F45F3D15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8D746-B0D2-08C7-4AD1-272C43D1D74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2D2516-0EA7-D762-4B53-EA48B4F89C1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19B85B-F725-F8A3-DA8A-2AFB54425635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F0ADB7-4A7C-4D90-D9EA-4A68452929F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D0D1EE9-9086-494F-F2D0-F15F473608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16711665-8520-BA5C-EA44-39A4920028CE}"/>
              </a:ext>
            </a:extLst>
          </p:cNvPr>
          <p:cNvSpPr txBox="1">
            <a:spLocks/>
          </p:cNvSpPr>
          <p:nvPr/>
        </p:nvSpPr>
        <p:spPr>
          <a:xfrm>
            <a:off x="967082" y="2093033"/>
            <a:ext cx="7402674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أَخَذَ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ٱلتِّلْميذُ </a:t>
            </a:r>
            <a:r>
              <a:rPr lang="ar-MA" sz="7200" b="1" dirty="0">
                <a:solidFill>
                  <a:srgbClr val="56B64A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ٱلْعِلْمَ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7200" b="1" dirty="0">
                <a:solidFill>
                  <a:srgbClr val="56B64A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عَنْ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7200" b="1" dirty="0">
                <a:solidFill>
                  <a:srgbClr val="56B64A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أُسْتاذِهِ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74440663-CEEF-8504-5CF3-64F371DA268F}"/>
              </a:ext>
            </a:extLst>
          </p:cNvPr>
          <p:cNvSpPr txBox="1">
            <a:spLocks/>
          </p:cNvSpPr>
          <p:nvPr/>
        </p:nvSpPr>
        <p:spPr>
          <a:xfrm>
            <a:off x="3791803" y="4355510"/>
            <a:ext cx="1560394" cy="104170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تَعَلَّمَ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969312C-4177-D3AA-CC0F-76DDBAC69A12}"/>
              </a:ext>
            </a:extLst>
          </p:cNvPr>
          <p:cNvCxnSpPr/>
          <p:nvPr/>
        </p:nvCxnSpPr>
        <p:spPr>
          <a:xfrm flipV="1">
            <a:off x="5113845" y="3112851"/>
            <a:ext cx="2035985" cy="1186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54516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62466-6661-B634-B7D0-950CEC5A7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8B495F-F63A-C297-05BE-EF7966BB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معنى كلمة " وفرت" في الجملة التالية.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AF19AB-6EEC-7497-57CA-97EBA80137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BF77A3-1CB9-87C3-CDFE-7B92C80AA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A641FB-A4A9-8BC0-A9C9-20D72237DF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B55F5B-0B52-F897-A7CF-9409B36C25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DD53B5-CC95-D9F7-0A30-25C554C3960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AB02FB-3F75-FD03-D0F1-60A10CB4EAB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34A892-F4B7-8646-38B7-020F3222D9A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F34869-9580-7352-8CB7-D9CDA47A8EB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0D5F229-55C4-7FA8-17E7-3E75F7ED10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518A19D-936C-5C00-246E-9260073D2818}"/>
              </a:ext>
            </a:extLst>
          </p:cNvPr>
          <p:cNvSpPr txBox="1">
            <a:spLocks/>
          </p:cNvSpPr>
          <p:nvPr/>
        </p:nvSpPr>
        <p:spPr>
          <a:xfrm>
            <a:off x="827215" y="2871246"/>
            <a:ext cx="7402674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وَفَّرَتِ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ٱلْقافِلَةُ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أَدْوِيَةً لِلْجَميعِ.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2126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3A58B-F8A2-DA38-7CD6-CB63BF3C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6EE8B-8FE3-9920-8992-37798AA3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 ما معنى "وفرت" في الجلمة؟ وما كلمات الجملة التي ساعدت على   تحديده؟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B6991E-2EBE-48A2-79E6-9769B6ABC8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31DADD-E4B6-239C-9897-70F0C0D09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9B88EC-84A3-6611-8407-612D33C270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432095D-80CD-BE10-419D-33E2C767A2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EF6D6C-DB20-86CB-BD93-A6E68342787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03160E-45D5-DE36-67C7-002326D570F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A88BE7-71A3-43E4-2E10-FF2A8A2C3D6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B52A30-0FD4-ECEC-0796-BF69B010D52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576DD9-09D6-DD0A-F09D-32FBE14FF1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006F1FD3-F86A-DD2F-8FC4-788049E2C4B2}"/>
              </a:ext>
            </a:extLst>
          </p:cNvPr>
          <p:cNvSpPr txBox="1">
            <a:spLocks/>
          </p:cNvSpPr>
          <p:nvPr/>
        </p:nvSpPr>
        <p:spPr>
          <a:xfrm>
            <a:off x="928673" y="2773970"/>
            <a:ext cx="7402674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وَفَّرَتِ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ٱلْقافِلَةُ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أَدْوِيَةً لِلْجَميعِ.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8047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34874-99D5-9DAB-B64B-1B0ADA06C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9EE2C-0D7A-1158-67DD-B7B962B5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E9F22E5-78BB-BF64-B1F8-C1AEE84801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009C44-F326-FE5E-B38A-3AC05636C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ADD08E-86E5-8778-9138-E578135F08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4A0714A-A6AC-696C-AFA3-28EC9B9E80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71A2E6-7ED6-D10E-8273-186F7EFE8A2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B91F8E-B72A-E1D8-A15C-161389403BA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B31718-E11E-5545-D790-16E0FFD3D54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199F83-E9CD-3AB4-AC4E-DF057E86CEC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3BC0AC-03D8-2B52-DEEF-33F8FBED3F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F1C1E2D-9164-CF99-672E-3DEA06D0E8D6}"/>
              </a:ext>
            </a:extLst>
          </p:cNvPr>
          <p:cNvSpPr txBox="1">
            <a:spLocks/>
          </p:cNvSpPr>
          <p:nvPr/>
        </p:nvSpPr>
        <p:spPr>
          <a:xfrm>
            <a:off x="967082" y="2042965"/>
            <a:ext cx="7402674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وَفَّرَتِ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ٱلْقافِلَةُ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أَدْوِيَةً لِلْجَميعِ</a:t>
            </a: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57CBA988-FC72-377E-8538-03B876FA3CE3}"/>
              </a:ext>
            </a:extLst>
          </p:cNvPr>
          <p:cNvSpPr txBox="1">
            <a:spLocks/>
          </p:cNvSpPr>
          <p:nvPr/>
        </p:nvSpPr>
        <p:spPr>
          <a:xfrm>
            <a:off x="3402696" y="4277738"/>
            <a:ext cx="3192657" cy="104170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أَحْضَرَتْ- قَدَّمَتْ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EB0F456-0E19-5E5D-2AF4-F9A57EC3F134}"/>
              </a:ext>
            </a:extLst>
          </p:cNvPr>
          <p:cNvCxnSpPr/>
          <p:nvPr/>
        </p:nvCxnSpPr>
        <p:spPr>
          <a:xfrm flipV="1">
            <a:off x="5113845" y="3112851"/>
            <a:ext cx="2035985" cy="1186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04071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EAA22-C3E1-4188-9F01-17ACAE3C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AE58EBC-DE9B-FE6F-409F-772D2FCF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أساليب : توليف ومراجعة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4C02819-CD6D-E421-7957-A3CD9BCB9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54C0A18-5631-CC96-50D7-6F7930B954EC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مراجعة وتوليف أساليب التعريف بشخص  ؛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7D375A-F747-B2E9-FFC2-0978513DC081}"/>
              </a:ext>
            </a:extLst>
          </p:cNvPr>
          <p:cNvSpPr txBox="1"/>
          <p:nvPr/>
        </p:nvSpPr>
        <p:spPr>
          <a:xfrm>
            <a:off x="5169430" y="1827529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00FEF7C-0DE2-9859-DC4F-D3DAFE929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0BCFCE-BC69-4114-C676-CA75DBD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7609" y="982494"/>
            <a:ext cx="465091" cy="4961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5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مراجعة  الأساليب. من يذكرنا بالأساليب التي تساعدنا  على التعريف بشخص؟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3686F6-EF97-5125-CD6F-D59EDBBA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8626D4-9FDF-E5F7-7108-E60FC3AB2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C3620F-C3F9-C52E-8727-285D388C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8A05DC-DA57-7BB7-65CF-B5981A5B0E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98E204-5FBC-4FE8-47CB-837BC95AFE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94D986-95A9-92ED-7A8D-8D9D511C3F1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7C3F18-9236-5ADF-EDD0-849244B37EF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BFAA5-4073-092F-B109-C509636EEEF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E833F4-654F-0A1A-97F5-252623720E8D}"/>
              </a:ext>
            </a:extLst>
          </p:cNvPr>
          <p:cNvSpPr txBox="1">
            <a:spLocks/>
          </p:cNvSpPr>
          <p:nvPr/>
        </p:nvSpPr>
        <p:spPr>
          <a:xfrm>
            <a:off x="1713334" y="2842064"/>
            <a:ext cx="5909554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أَساليبُ ٱلتَّعْريفِ بِشَخْصٍ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F22DFD-CC51-ABA9-8780-874D79F642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AEFE3-0AC2-FAE5-BDEB-7286E4ED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14F0D-F3C0-8277-8F94-9A45C55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BE4776-4DA4-AF51-BA65-FEC2F25EE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7937EF-A623-EB96-D341-840C2431F5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67FBCA3-D81E-C6A0-5F82-F9A6F994C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A661AB-7A9B-F061-17C4-0E91CAE308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9003C2-52AB-3234-5FFE-0403D3F1997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5DA57-ADCF-1279-D595-5BBD4FBD87E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831937-A1E9-1E85-33A2-339AE763275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470A60-D440-B9C5-4772-5E778A2862C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513032-B44E-1A03-AA87-6950B49A8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48" y="1916349"/>
            <a:ext cx="6945097" cy="3962518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ED93C05-5F7F-DEBF-5985-E29FFD9802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271672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EC81F-4486-49CA-2B26-A16088A0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8C200-D1A1-8792-31AD-C4239865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منكم يستعد للتعريف بزميله أو بشخص من اختياره مستعملا الأساليب التالية: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EDED6B1-4C9B-60E9-4110-7B72C1CFB7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F85D81-5517-B320-EBEE-D6B856DDF5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390302-4C32-E8A5-685F-1A4CB3FD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C29CE7-5B28-A46B-AE05-7191B76053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E767F9E-572A-DD0D-AFFF-4ED8FD9AC72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769714-1B73-AD21-D399-D76056DAFAA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27A08A-BC36-8A0C-4553-2D559EA4D425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AF5BD0-4EFB-1534-EDCF-E4CB0F8C71F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8F0C45-B322-9EBA-7953-57FFFE7E7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505F51-266E-A29D-CEBE-A20A23B54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51" y="2158937"/>
            <a:ext cx="6945097" cy="3962518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4" name="Image 3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D0B4838A-7AB5-6D06-6642-CEF281BC0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6" y="1239788"/>
            <a:ext cx="651465" cy="7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22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6" y="1448384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9542" y="173753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525" y="1749527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76377" y="1583658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20383" y="201952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.</a:t>
            </a: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37407A-AB37-E362-72C5-A16CC5A1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7" y="2799955"/>
            <a:ext cx="5472000" cy="19594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87F893-037F-CDE8-2046-FBAE9491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1826" y="3279376"/>
            <a:ext cx="536339" cy="540000"/>
          </a:xfrm>
          <a:prstGeom prst="rect">
            <a:avLst/>
          </a:prstGeom>
        </p:spPr>
      </p:pic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4DB0C5C-0D2A-6F3E-C5E6-64FE3D2E2443}"/>
              </a:ext>
            </a:extLst>
          </p:cNvPr>
          <p:cNvSpPr txBox="1">
            <a:spLocks/>
          </p:cNvSpPr>
          <p:nvPr/>
        </p:nvSpPr>
        <p:spPr>
          <a:xfrm>
            <a:off x="2020383" y="3258362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مراجعة  وتوليف المعجم؛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4794A-B3F2-C020-194E-10AF8F2B299E}"/>
              </a:ext>
            </a:extLst>
          </p:cNvPr>
          <p:cNvSpPr txBox="1"/>
          <p:nvPr/>
        </p:nvSpPr>
        <p:spPr>
          <a:xfrm>
            <a:off x="5781558" y="3110099"/>
            <a:ext cx="745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02- معجم </a:t>
            </a:r>
          </a:p>
        </p:txBody>
      </p:sp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DC767E-E959-893B-229A-8C5392E38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84" y="4498194"/>
            <a:ext cx="5472000" cy="19594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3018A0-F9E2-99D1-D913-B4BCBAB1F6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67977" y="4811439"/>
            <a:ext cx="536339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398CBB5-4FB4-1B8B-13F4-153B10C4F68A}"/>
              </a:ext>
            </a:extLst>
          </p:cNvPr>
          <p:cNvSpPr txBox="1"/>
          <p:nvPr/>
        </p:nvSpPr>
        <p:spPr>
          <a:xfrm>
            <a:off x="5697721" y="4791058"/>
            <a:ext cx="822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03- أساليب 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BFC738A1-D625-E0DD-3292-5EB5F301B419}"/>
              </a:ext>
            </a:extLst>
          </p:cNvPr>
          <p:cNvSpPr txBox="1">
            <a:spLocks/>
          </p:cNvSpPr>
          <p:nvPr/>
        </p:nvSpPr>
        <p:spPr>
          <a:xfrm>
            <a:off x="2033069" y="5003015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مراجعة وتوليف الأساليب.؛</a:t>
            </a:r>
          </a:p>
        </p:txBody>
      </p:sp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BA2241A7-754D-BD26-4B72-670EB86C0A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1382" y="3085009"/>
            <a:ext cx="468000" cy="468000"/>
          </a:xfrm>
          <a:prstGeom prst="rect">
            <a:avLst/>
          </a:prstGeom>
        </p:spPr>
      </p:pic>
      <p:pic>
        <p:nvPicPr>
          <p:cNvPr id="15" name="Espace réservé pour une image  20">
            <a:extLst>
              <a:ext uri="{FF2B5EF4-FFF2-40B4-BE49-F238E27FC236}">
                <a16:creationId xmlns:a16="http://schemas.microsoft.com/office/drawing/2014/main" id="{65218BA9-2C15-D2E1-71BE-41FE8D7059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4277" y="478847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A9EEA-9492-BD59-E068-4D2C3121A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D1252-43E9-A4E7-169D-7655D6A9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باسترسال للتعريف بالشخص الذي قام باختياره؟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0E147D-822B-8E7D-2670-36244F13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C60A1A-6767-779E-D34C-0F6412FC25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38DBE0-D384-158D-95F0-6168A748D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F57333-7B91-05D3-719F-5A67590F32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C18D29-BD42-ABF2-1CFE-A866D749B26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810427-9C74-FC12-89F1-BB2C36B7DA7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8B801C-57C2-7E0C-43DD-F1443706A01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EA1CBD-3B45-48E7-2A1C-CCA91D6FBAA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55DD74-5FBF-C7D8-CAC5-853713780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030" y="2140871"/>
            <a:ext cx="6945097" cy="3962518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5" name="Image 4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AB241993-2BC5-099A-A529-B3C47AC1E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5" y="1248074"/>
            <a:ext cx="742695" cy="854489"/>
          </a:xfrm>
          <a:prstGeom prst="rect">
            <a:avLst/>
          </a:prstGeom>
        </p:spPr>
      </p:pic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8B5798-AC45-82D5-F934-142BC8EF8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558481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71EF-C7F6-90FD-DF27-FB388A783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64CA3-F088-45D5-5D0E-C7079444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بأساليب التعبير عن الرأي حول سيرة شخص؟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619F08-2129-A291-FC0D-FDC12F3D73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E7F849-0B54-9155-A598-9195CA2096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144AAB-8566-4537-1ECC-D4EAB312D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A840A81-B467-35D9-96E2-A6BE9487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005D109-7E5D-BB0E-C854-55CD167B949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B7B978-7890-5848-EEBF-1B0096AC3FF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7ECA8-C678-CBCF-8962-22D611F5C8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DE10BD-E281-2BFC-B113-3C63437D7E9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D9C02B-3746-6EC2-C139-86F506F261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462503-BB96-C8A0-73AC-11C32A338817}"/>
              </a:ext>
            </a:extLst>
          </p:cNvPr>
          <p:cNvSpPr txBox="1">
            <a:spLocks/>
          </p:cNvSpPr>
          <p:nvPr/>
        </p:nvSpPr>
        <p:spPr>
          <a:xfrm>
            <a:off x="632373" y="2842064"/>
            <a:ext cx="7908512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أَساليبُ ٱلتَّعْبيرِ عَنِ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ٱلرَّأْيِ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حَوْلَ سيرَةِ شَخْصٍ.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1349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95292-4BC8-DD30-E567-02682416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535BED-016B-F6F9-3B57-6AC3F679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E2F7377-7AE1-C5DF-85C8-DA97B635AA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068CF2-CC01-A7AB-6405-5201F167CC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BDA960-5D1E-9BDC-7183-338834559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481285-3A0B-E508-5B86-9984C69A68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1E809D-4146-FC22-4067-32451124652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081334-18A3-58E0-4FE2-5F6C3F8E88F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771692-C6D3-01C5-7123-177A77EDAAD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922CCC-683A-1357-0CB2-05C0043F363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1387C27-6A7B-2FBD-DA09-6C4981876769}"/>
              </a:ext>
            </a:extLst>
          </p:cNvPr>
          <p:cNvSpPr txBox="1"/>
          <p:nvPr/>
        </p:nvSpPr>
        <p:spPr>
          <a:xfrm>
            <a:off x="632373" y="2592434"/>
            <a:ext cx="3337516" cy="20090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أَعْجَبَني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أَثارَني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لَفَتَني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</a:t>
            </a:r>
            <a:r>
              <a:rPr lang="ar-MA" sz="2800" dirty="0" err="1"/>
              <a:t>ٱسْتَوْقَفَني</a:t>
            </a:r>
            <a:r>
              <a:rPr lang="ar-MA" sz="2800" dirty="0"/>
              <a:t> في سيرَةِ ........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E4941B2-CFB7-EAFD-E4E2-9579CBB6FCFA}"/>
              </a:ext>
            </a:extLst>
          </p:cNvPr>
          <p:cNvSpPr txBox="1"/>
          <p:nvPr/>
        </p:nvSpPr>
        <p:spPr>
          <a:xfrm>
            <a:off x="5166738" y="2592433"/>
            <a:ext cx="3337516" cy="20090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........ نَموذَجاً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........مِثالاً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 قُدْوَةً في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أَثْبَتَ ....... أَنَّ ........؛</a:t>
            </a:r>
          </a:p>
        </p:txBody>
      </p:sp>
      <p:pic>
        <p:nvPicPr>
          <p:cNvPr id="29" name="Espace réservé pour une image  2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DF4265-8D7D-6EC1-FE04-A71549CFBA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683589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30E94-02CC-F3A7-56E6-90A7A4F4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A279AD-C9CF-0B3D-18D2-CA86DF42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5" y="728917"/>
            <a:ext cx="712328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للتعبير عن آرائكم حول شخصية من بين الشخصيات التي تعرفتم عليها في الأسابيع الماضية.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5593BE-69E7-6C67-301A-0FFEC4FE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AC09E4-5353-0FDA-7EDC-1DC5626457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31DD24-2744-0C12-57F0-0AF701FC1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ABDC90-5E46-95A4-C5C4-A08516EA8E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04EE5F-6BD0-CFD8-2B1A-B4C3CB3AE03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8CD05D-6836-ECBE-E9EA-BBB3C487234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5BB3B3-26C7-F5DF-C72A-F2F8CDC007CC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497DC6-FEA9-ACC0-B075-1A738581C45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52E390-626B-5930-CD4A-5BBF44C313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E72F434-B0C0-F5D0-AB3D-6851DD9D1FF6}"/>
              </a:ext>
            </a:extLst>
          </p:cNvPr>
          <p:cNvSpPr txBox="1"/>
          <p:nvPr/>
        </p:nvSpPr>
        <p:spPr>
          <a:xfrm>
            <a:off x="4783104" y="2816169"/>
            <a:ext cx="3337516" cy="20090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........ نَموذَجاً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........مِثالاً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 قُدْوَةً في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أَثْبَتَ ....... أَنَّ ........؛</a:t>
            </a:r>
          </a:p>
        </p:txBody>
      </p:sp>
      <p:pic>
        <p:nvPicPr>
          <p:cNvPr id="24" name="Image 23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B506E61E-81AC-E4B1-2482-87E62C7B9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6" y="1239788"/>
            <a:ext cx="651465" cy="7497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765020-6471-DC7E-DC01-23A6BEF10E52}"/>
              </a:ext>
            </a:extLst>
          </p:cNvPr>
          <p:cNvSpPr txBox="1"/>
          <p:nvPr/>
        </p:nvSpPr>
        <p:spPr>
          <a:xfrm>
            <a:off x="632687" y="2816168"/>
            <a:ext cx="3337516" cy="20090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أَعْجَبَني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أَثارَني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لَفَتَني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</a:t>
            </a:r>
            <a:r>
              <a:rPr lang="ar-MA" sz="2800" dirty="0" err="1"/>
              <a:t>ٱسْتَوْقَفَني</a:t>
            </a:r>
            <a:r>
              <a:rPr lang="ar-MA" sz="2800" dirty="0"/>
              <a:t> في سيرَةِ ........</a:t>
            </a:r>
          </a:p>
        </p:txBody>
      </p:sp>
    </p:spTree>
    <p:extLst>
      <p:ext uri="{BB962C8B-B14F-4D97-AF65-F5344CB8AC3E}">
        <p14:creationId xmlns:p14="http://schemas.microsoft.com/office/powerpoint/2010/main" val="139954483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A9607-36B2-1BEE-1A28-847B8ECA8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E5D37-A9CD-B4DB-AF05-F652F338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754004"/>
            <a:ext cx="712328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باسترسال للتعبير عن رأيه حول  الشخصية التي قام باختيارها؟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7977BA-3726-2F7D-0599-E5F63BAEB4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24DB46-3B1C-F292-7CC3-488ECF9592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A2D93A-6570-B55B-07DC-5397AB81A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BE780C-D124-9DD6-B457-190EC5977E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9548345-22F8-C9CC-3A94-E0620A9D970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25400D-C1A0-7F35-BB9A-30CE48DDE39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29CCEC-61F3-02B8-EC4B-9C2D426B7DC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7E7E1D-94EE-F2ED-66D1-A8AA785AAA8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7C3337C-9D96-EAEC-69C3-13376ED24E9F}"/>
              </a:ext>
            </a:extLst>
          </p:cNvPr>
          <p:cNvSpPr txBox="1"/>
          <p:nvPr/>
        </p:nvSpPr>
        <p:spPr>
          <a:xfrm>
            <a:off x="4783104" y="2816169"/>
            <a:ext cx="3337516" cy="20090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........ نَموذَجاً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........مِثالاً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 قُدْوَةً في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أَثْبَتَ ....... أَنَّ ........؛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9E1D86-8B69-35EA-00E1-B678676D89CF}"/>
              </a:ext>
            </a:extLst>
          </p:cNvPr>
          <p:cNvSpPr txBox="1"/>
          <p:nvPr/>
        </p:nvSpPr>
        <p:spPr>
          <a:xfrm>
            <a:off x="632687" y="2816168"/>
            <a:ext cx="3337516" cy="20090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أَعْجَبَني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أَثارَني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لَفَتَني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</a:t>
            </a:r>
            <a:r>
              <a:rPr lang="ar-MA" sz="2800" dirty="0" err="1"/>
              <a:t>ٱسْتَوْقَفَني</a:t>
            </a:r>
            <a:r>
              <a:rPr lang="ar-MA" sz="2800" dirty="0"/>
              <a:t> في سيرَةِ ........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E1B499-E090-5A79-5736-A3C03C4281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DE893ECC-1604-2A67-0ADD-001AEF6D1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5" y="1248074"/>
            <a:ext cx="742695" cy="8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6053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D464-F347-CE95-B02C-62EBB2F4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E1404-A7A8-E80C-E5C4-17F37567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الصفحة 58 . أنجزوا بشكل فردي  نشاط الأساليب.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1AFAF61-3893-BFB7-8CAA-375AD517CF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4016A9-2052-3798-1236-983A805810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B2B71F-3CB0-2311-50D5-9B59B5F35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817C87-5627-384D-C649-E9B48D7A37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9E8E0D-134D-FF8A-D639-1A086A03140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D6B246-D657-AA10-C4B9-5BB0482089E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FC748F-5C25-F553-8B36-F7BCE78C1EFB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58A22D-E175-3FFA-8ECD-DEC2910B128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BFDF97-600F-0C70-06F8-EA4235BA6D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F295E0-DC80-4883-9DE3-638B2B1A8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759" y="1488305"/>
            <a:ext cx="3600830" cy="501061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AB3E84E-0F72-1F90-C086-C62B165F3014}"/>
              </a:ext>
            </a:extLst>
          </p:cNvPr>
          <p:cNvSpPr/>
          <p:nvPr/>
        </p:nvSpPr>
        <p:spPr>
          <a:xfrm>
            <a:off x="2702554" y="5155660"/>
            <a:ext cx="3485036" cy="104361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Image 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15BF8056-0199-48C9-943C-7EB67B90E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6" y="1368000"/>
            <a:ext cx="682597" cy="78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7726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C233D-C880-669D-5AF2-3FF3A480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96AE2-9FE8-D7AC-BD85-6F7A27A6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إنتاجه؟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CE08732-4DB4-5F09-A07E-F181BC384C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5B64CF3-4E34-B17D-E651-2A4C783CA0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1F67F0-4342-2B36-657F-E7D053B9C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3D9AF0-71F0-2F8E-204C-7E1E4B6196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9DDA5D-41D9-B057-C424-31C34E98DB7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5D53C-AA8B-091B-12A5-5ED567A3DE4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E86F39-FC7E-E7FA-F4FC-1B0FDDF435F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B58FB4-E992-72C1-E4F0-DA4E2327E7D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1FAB59-3B0D-74EC-516A-1468FBC48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325" y="1488305"/>
            <a:ext cx="3600830" cy="501061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AFAA62-241E-6992-BB16-1EE053FDD41D}"/>
              </a:ext>
            </a:extLst>
          </p:cNvPr>
          <p:cNvSpPr/>
          <p:nvPr/>
        </p:nvSpPr>
        <p:spPr>
          <a:xfrm>
            <a:off x="2644656" y="5126477"/>
            <a:ext cx="3485036" cy="104361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Image 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63122806-2533-131E-76B7-5DEBAE426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6" y="1368000"/>
            <a:ext cx="682597" cy="785345"/>
          </a:xfrm>
          <a:prstGeom prst="rect">
            <a:avLst/>
          </a:prstGeom>
        </p:spPr>
      </p:pic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E83E725-B81E-9490-31D1-44F6D1CFFC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534150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بالأنشطة التي قمتم بها خلال حصة اليوم مستعملا أساليب من قبيل: في البداية- بعد ذلك- عقبها – في ختام الحصة.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2D2D505-0C95-4EB2-D09C-42A99054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40641A-FF61-97E4-18C1-0942885AA8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A3E6992-423D-01FB-A07D-CF25C0292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05BFCC-B99D-8E46-238E-9F1E1E1C5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8BA960-3C35-CCEA-964D-B724A9DB235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F3624-B494-49C1-29DE-D09F53F38BA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67FE84-951B-3B54-7015-8EB0B5E75EF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6C872E-C53A-010E-1BFF-5A2576FE0E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75527"/>
            <a:ext cx="5379321" cy="1156005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أَنْشِطَةُ حِصَّةِ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نص " كيف يمكن التعبير عن حب الوطن؟" واجيبوا على دفاتر البحث  عن أسئلة الفهم 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84B473-7417-2BA8-794C-2CF321D67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9821" y="1704305"/>
            <a:ext cx="3103124" cy="43268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EC9299-DD1E-5E25-41B7-4F4F44DD4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253" y="1873352"/>
            <a:ext cx="2974600" cy="4228648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5A71FBD-24B3-5E95-A42E-53D57EABFFDB}"/>
              </a:ext>
            </a:extLst>
          </p:cNvPr>
          <p:cNvSpPr/>
          <p:nvPr/>
        </p:nvSpPr>
        <p:spPr>
          <a:xfrm>
            <a:off x="1215252" y="2385383"/>
            <a:ext cx="2974601" cy="104361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المعجم </a:t>
              </a:r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المجالي في إنتاجاتهم اللغوية؛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5" y="3134373"/>
              <a:ext cx="52040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أساليب مناسب للتعريف بأنفسهم أو بغيرهم.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8945775-D3D4-C97E-2D81-A72B0DBE896C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المتعلمون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FA05ED-45B6-9DFF-ABDA-312637F3EC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C9E5C2-95F5-3D42-AE26-A996A8CB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9BF79A-4F10-8F5C-ABA6-2C7855C3ED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6E24A0-3A01-FCD4-3EB7-98C61BF97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C040C3-E6E6-BC3D-CE1C-7F2E4876FC2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A5467-629D-39E3-D9C6-2877B3908E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8AA04-E3F9-F66E-9187-809F45BAB68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EEBB11-3C16-84C7-31E4-803FD66C93D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9F2C95-45F5-F2AD-71F3-9D3EF081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A9A37E-BC5A-4B79-1190-E3AED686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26BB4B-26D4-B22B-145B-7D3D3B23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C4CC80-798D-4C74-CF2F-914066439A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D0615-C488-5903-53C6-693EDA7548C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AE4BBC-D094-AA19-9A44-36EFFC2D201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9B64B-DD9B-9A94-92A8-6FDED1F00AE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265C8-23A6-0CF0-2BCF-29664D0CDD9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7D4D8D-970F-FA68-CD87-4EFD9DD481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FC87D805-BADB-315D-A6D2-A02D7D97A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57215" y="1817627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3FC3B-6B4B-7A86-2464-F338840D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03CC58-4FBD-67E1-ADC1-493F1D86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تعلمتم مجموعة من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الأسابيع الماضية. من يذكرنا بها من خلال الصور 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A130848-F3F0-3B40-6E73-B14FD8726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FC8F13-26D3-FEAD-F088-FE5DB0F01C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AD04AA-B081-02AD-87CB-E8536E899E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07EE47-0788-CD00-A35F-B0CFE7992B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5198303-6D6B-70CF-8983-1E993FF465E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7F3D0C-3BC7-6D1C-7AC6-2B683B907C6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E4823-1BDB-4E4B-0D85-6E0F3993D39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BE69A8-FFF1-2538-F8CF-77220279CD5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F33BBF-E3A8-1EAA-A5A1-C38D785428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D1AEA-EE53-EBA0-DA59-A8E1B90290A6}"/>
              </a:ext>
            </a:extLst>
          </p:cNvPr>
          <p:cNvSpPr/>
          <p:nvPr/>
        </p:nvSpPr>
        <p:spPr>
          <a:xfrm>
            <a:off x="5507853" y="1979610"/>
            <a:ext cx="1710067" cy="14639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 4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B5D28F-B9FB-7B0A-BDAE-682F5B63F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54" y="4092873"/>
            <a:ext cx="1710067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7DF968-0D4E-0CBD-1485-B10C39743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06" y="1947956"/>
            <a:ext cx="1710067" cy="1400826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A4E9DDC5-A426-CDB4-0787-56163F1D8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06" y="4055198"/>
            <a:ext cx="1747588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9409597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66FBA-7D49-E99E-5900-8127403B9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FFABB-3E67-4A56-01BF-E04937A6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السابقة إضافة إلى السلوك التالي.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6A8FAB-988A-5FF4-CE45-14D4B30B8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9423C-A173-DF4C-EA8C-25B06038CC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4F299D-884D-45D9-0208-87FF431127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8E7381-E94A-68A5-0AE9-4888A9533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D76CC4-1BE5-AB7B-25E7-54FBE73B5FF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05F3DC-0FE5-4198-DB2E-C30E08246EC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8E5E16-2E73-814C-795A-F3126C8AB0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DE16B-1258-84D2-19C4-D6EAFBA53E1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D8C47D-1E48-EDE4-2B44-AE28495896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E9DE417-5DCC-C751-629F-7420B2A2F23E}"/>
              </a:ext>
            </a:extLst>
          </p:cNvPr>
          <p:cNvSpPr/>
          <p:nvPr/>
        </p:nvSpPr>
        <p:spPr>
          <a:xfrm>
            <a:off x="6451487" y="1914749"/>
            <a:ext cx="1710067" cy="14639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Image 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E0B454-83A7-DDE9-5D24-3F4DA82202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08" y="1883173"/>
            <a:ext cx="1710067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6182A8-0081-F401-E99D-1088AAFE4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8" y="1964623"/>
            <a:ext cx="1710067" cy="1400826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598C6C9-7266-5106-34FE-A1451A9AF1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92" y="1914749"/>
            <a:ext cx="1747588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4E72B2B3-D04F-4A30-30D0-ABF18AA8D6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54" y="4129075"/>
            <a:ext cx="1187099" cy="11870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9A06FBB-87DD-935F-1566-4A9D518433A7}"/>
              </a:ext>
            </a:extLst>
          </p:cNvPr>
          <p:cNvSpPr txBox="1">
            <a:spLocks/>
          </p:cNvSpPr>
          <p:nvPr/>
        </p:nvSpPr>
        <p:spPr>
          <a:xfrm>
            <a:off x="1944497" y="4463378"/>
            <a:ext cx="460490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دُروسي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ٱسْتِعْداداً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لِاخْتِبارِ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ٱلْمُراقَبَةِ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ٱلْمُسْتَمِرَّةِ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ٱلْمُقْبِلِ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2941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17935</TotalTime>
  <Words>1831</Words>
  <Application>Microsoft Office PowerPoint</Application>
  <PresentationFormat>Affichage à l'écran (4:3)</PresentationFormat>
  <Paragraphs>349</Paragraphs>
  <Slides>52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52</vt:i4>
      </vt:variant>
    </vt:vector>
  </HeadingPairs>
  <TitlesOfParts>
    <vt:vector size="82" baseType="lpstr">
      <vt:lpstr>Aptos</vt:lpstr>
      <vt:lpstr>Aptos Display</vt:lpstr>
      <vt:lpstr>Arial</vt:lpstr>
      <vt:lpstr>Calibri</vt:lpstr>
      <vt:lpstr>Dosis</vt:lpstr>
      <vt:lpstr>Dosis ExtraBold</vt:lpstr>
      <vt:lpstr>Dosis Medium</vt:lpstr>
      <vt:lpstr>Microsoft Uighur</vt:lpstr>
      <vt:lpstr>Modern Love</vt:lpstr>
      <vt:lpstr>Wingdings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سنبدأ  حصة اللغة العربية.</vt:lpstr>
      <vt:lpstr>تعلمتم مجموعة من السلوكات في الأسابيع الماضية. من يذكرنا بها من خلال الصور .</vt:lpstr>
      <vt:lpstr>حاولوا الالتزام بالسلوكات السابقة إضافة إلى السلوك التالي. من يقرأ؟ </vt:lpstr>
      <vt:lpstr>حاولوا الالتزام بالسلوكات السابقة إضافة إلى السلوك التالي. من يقرأ؟ </vt:lpstr>
      <vt:lpstr>نبدأ بنشاط الطلاقة. سأسجل نتائجكم على سجل الطلاقة. ركزوا وانتبهوا إلى القواعد التالية: من يقرأ؟</vt:lpstr>
      <vt:lpstr>سأعين من يقرأ النص الأول. التلميذ(ة)....................  (تسجل النتيجة على سجل الطلاقة وتناقش القراءة  على ضوء القواعد السابقة مع تصحيح الأخطاء المرتكبة.)</vt:lpstr>
      <vt:lpstr>سأعين من يقرأ النص الثاني. التلميذ(ة).................... </vt:lpstr>
      <vt:lpstr>سأعين من يقرأ النص الثالث. التلميذ(ة).................... </vt:lpstr>
      <vt:lpstr>سأعين من يقرأ النص الرابع. التلميذ(ة).................... </vt:lpstr>
      <vt:lpstr>سأعين من يقرأ النص الخامس. التلميذ(ة).................... </vt:lpstr>
      <vt:lpstr>الفائزون في هذه الحصة هم الذين احترموا القواعد السابقة. من الفائز؟ </vt:lpstr>
      <vt:lpstr>             معجم : توليف ومراجعة  </vt:lpstr>
      <vt:lpstr>تعلمتم في الأسابيع السابقة مفردات مهمة. من يذكرنا بها؟ </vt:lpstr>
      <vt:lpstr>سنتذكر  جماعة. خذوا كراساتكم الصفحة  58. </vt:lpstr>
      <vt:lpstr>من يقرأ مفردات المرحلة الأولى ؟ وآخر يقرأ مفردات المرحلة الثانية. </vt:lpstr>
      <vt:lpstr>  سنلعب لعبة المعاني. الصف الفائز  هو الذي استطاع تحديد معاني أكبر عدد من الكلمات. ( يختار تلميذ من كل  صف كلمة ويقدم معناها . الصف الفائز هو الذي استمر في التحدي إلى نهاية المسابقة.) </vt:lpstr>
      <vt:lpstr>على كراساتكم. اكتبوا أربع جمل  باستعمال أكبر عدد من الكلمات الواردة في الجدول. </vt:lpstr>
      <vt:lpstr>نصحح جماعة من يقرأ  الجمل التي قام بكتابتها؟ </vt:lpstr>
      <vt:lpstr>خذوا دفاتر البحث. سنلعب لعبة شبكة الكلمة.</vt:lpstr>
      <vt:lpstr>اكتبوا كلمات  تنتمي إلى شبكة كلمة من بين الكلمات التالية. الفائز من كتب أكبر عدد من الكلمات الصحيحة. </vt:lpstr>
      <vt:lpstr>من يقرأ الكلمات التي قام بكتابتها. (مناقشة الأجوبة  وتحديد الكلمات المناسبة وعددها)</vt:lpstr>
      <vt:lpstr>الفائز هو : .................</vt:lpstr>
      <vt:lpstr>ننتقل إلى نشاط مفاتيح السياق. خذوا ألواحكم.</vt:lpstr>
      <vt:lpstr>حددوا معنى كلمة " أخذ" في الجملة التالية من بين الاختيارات المقترحة.</vt:lpstr>
      <vt:lpstr>ارفعوا ألواحكم. ما معنى "أخذ" في الجلمة؟  وما كلمات الجملة التي ساعدت على  تحديده؟</vt:lpstr>
      <vt:lpstr>نصحح جماعة. </vt:lpstr>
      <vt:lpstr>حددوا معنى كلمة " وفرت" في الجملة التالية.</vt:lpstr>
      <vt:lpstr>ارفعوا ألواحكم. ما معنى "وفرت" في الجلمة؟ وما كلمات الجملة التي ساعدت على   تحديده؟</vt:lpstr>
      <vt:lpstr>صححوا.</vt:lpstr>
      <vt:lpstr>             أساليب : توليف ومراجعة  </vt:lpstr>
      <vt:lpstr>ننتقل إلى مراجعة  الأساليب. من يذكرنا بالأساليب التي تساعدنا  على التعريف بشخص؟ </vt:lpstr>
      <vt:lpstr>نصحح. من يقرأ؟ </vt:lpstr>
      <vt:lpstr>كل منكم يستعد للتعريف بزميله أو بشخص من اختياره مستعملا الأساليب التالية: </vt:lpstr>
      <vt:lpstr>من يتحدث باسترسال للتعريف بالشخص الذي قام باختياره؟</vt:lpstr>
      <vt:lpstr>من يذكرنا بأساليب التعبير عن الرأي حول سيرة شخص؟ </vt:lpstr>
      <vt:lpstr>نصحح. من يقرأ؟ </vt:lpstr>
      <vt:lpstr>استعدوا للتعبير عن آرائكم حول شخصية من بين الشخصيات التي تعرفتم عليها في الأسابيع الماضية.</vt:lpstr>
      <vt:lpstr>من يتحدث باسترسال للتعبير عن رأيه حول  الشخصية التي قام باختيارها؟</vt:lpstr>
      <vt:lpstr> خذوا كراساتكم الصفحة 58 . أنجزوا بشكل فردي  نشاط الأساليب.</vt:lpstr>
      <vt:lpstr>نصحح. من يقرأ إنتاجه؟</vt:lpstr>
      <vt:lpstr>اختتام الحصة</vt:lpstr>
      <vt:lpstr>من يذكرنا بالأنشطة التي قمتم بها خلال حصة اليوم مستعملا أساليب من قبيل: في البداية- بعد ذلك- عقبها – في ختام الحصة. </vt:lpstr>
      <vt:lpstr>اقرؤوا نص " كيف يمكن التعبير عن حب الوطن؟" واجيبوا على دفاتر البحث  عن أسئلة الفهم 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208</cp:revision>
  <dcterms:created xsi:type="dcterms:W3CDTF">2023-09-20T21:35:22Z</dcterms:created>
  <dcterms:modified xsi:type="dcterms:W3CDTF">2025-11-21T12:52:10Z</dcterms:modified>
</cp:coreProperties>
</file>