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7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8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9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80"/>
  </p:notesMasterIdLst>
  <p:handoutMasterIdLst>
    <p:handoutMasterId r:id="rId81"/>
  </p:handoutMasterIdLst>
  <p:sldIdLst>
    <p:sldId id="2147482625" r:id="rId21"/>
    <p:sldId id="2147482603" r:id="rId22"/>
    <p:sldId id="2147482735" r:id="rId23"/>
    <p:sldId id="2147482382" r:id="rId24"/>
    <p:sldId id="2147482616" r:id="rId25"/>
    <p:sldId id="2147482691" r:id="rId26"/>
    <p:sldId id="2147482658" r:id="rId27"/>
    <p:sldId id="2147482739" r:id="rId28"/>
    <p:sldId id="2147482737" r:id="rId29"/>
    <p:sldId id="2147482738" r:id="rId30"/>
    <p:sldId id="2147482740" r:id="rId31"/>
    <p:sldId id="2147482754" r:id="rId32"/>
    <p:sldId id="2147482741" r:id="rId33"/>
    <p:sldId id="2147482758" r:id="rId34"/>
    <p:sldId id="2147482756" r:id="rId35"/>
    <p:sldId id="2147482755" r:id="rId36"/>
    <p:sldId id="2147482745" r:id="rId37"/>
    <p:sldId id="2147482734" r:id="rId38"/>
    <p:sldId id="2147482759" r:id="rId39"/>
    <p:sldId id="2147482760" r:id="rId40"/>
    <p:sldId id="2147482789" r:id="rId41"/>
    <p:sldId id="2147482790" r:id="rId42"/>
    <p:sldId id="2147482791" r:id="rId43"/>
    <p:sldId id="2147482792" r:id="rId44"/>
    <p:sldId id="2147482794" r:id="rId45"/>
    <p:sldId id="2147482765" r:id="rId46"/>
    <p:sldId id="2147482795" r:id="rId47"/>
    <p:sldId id="2147482796" r:id="rId48"/>
    <p:sldId id="2147482797" r:id="rId49"/>
    <p:sldId id="2147482772" r:id="rId50"/>
    <p:sldId id="2147482773" r:id="rId51"/>
    <p:sldId id="2147482768" r:id="rId52"/>
    <p:sldId id="2147482769" r:id="rId53"/>
    <p:sldId id="2147482784" r:id="rId54"/>
    <p:sldId id="2147482785" r:id="rId55"/>
    <p:sldId id="2147482782" r:id="rId56"/>
    <p:sldId id="2147482781" r:id="rId57"/>
    <p:sldId id="2147482783" r:id="rId58"/>
    <p:sldId id="2147482786" r:id="rId59"/>
    <p:sldId id="2147482770" r:id="rId60"/>
    <p:sldId id="2147482803" r:id="rId61"/>
    <p:sldId id="2147482804" r:id="rId62"/>
    <p:sldId id="2147482805" r:id="rId63"/>
    <p:sldId id="2147482809" r:id="rId64"/>
    <p:sldId id="2147482798" r:id="rId65"/>
    <p:sldId id="2147482810" r:id="rId66"/>
    <p:sldId id="2147482806" r:id="rId67"/>
    <p:sldId id="2147482811" r:id="rId68"/>
    <p:sldId id="2147482812" r:id="rId69"/>
    <p:sldId id="2147482813" r:id="rId70"/>
    <p:sldId id="2147482814" r:id="rId71"/>
    <p:sldId id="2147482807" r:id="rId72"/>
    <p:sldId id="2147482815" r:id="rId73"/>
    <p:sldId id="2147482704" r:id="rId74"/>
    <p:sldId id="2147482751" r:id="rId75"/>
    <p:sldId id="2147482753" r:id="rId76"/>
    <p:sldId id="2147482788" r:id="rId77"/>
    <p:sldId id="2147482752" r:id="rId78"/>
    <p:sldId id="2147482707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56B64A"/>
    <a:srgbClr val="D0CECE"/>
    <a:srgbClr val="B1EDEA"/>
    <a:srgbClr val="565F88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33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61" Type="http://schemas.openxmlformats.org/officeDocument/2006/relationships/slide" Target="slides/slide41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40280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3708009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9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0.xml"/><Relationship Id="rId21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7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2.xml"/><Relationship Id="rId21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20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23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Relationship Id="rId22" Type="http://schemas.openxmlformats.org/officeDocument/2006/relationships/slideLayout" Target="../slideLayouts/slideLayout24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  <p:sldLayoutId id="2147483974" r:id="rId2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AEB43AC-C9D9-C5B0-8191-3318874AD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84C2F-38FE-FEFD-F461-2F984327D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D4F4E-2BD9-C68E-6A93-ACBF40E8F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السابقة إضافة إلى السلوك التالي.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8C9763D-9E2E-FA57-FB98-D1DE1B9CF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34CF4A-5376-7668-470A-720AAE62EA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B03C34-E31E-A758-670E-A1CD9C0614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D78F72-EBAA-244C-161C-A93BB31862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70DCA8-6C57-998D-5FB7-370934FE508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87622E-0DC0-1AE5-383A-30550FDB0BE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9AB412-773E-1AD1-8275-824DAA0C8F7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149EA8-D917-D687-DFA4-93F641A5371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88F2889-9778-BE24-7FCA-D12F69E6B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FCED69F-37BA-059F-AD43-51A92B7C2585}"/>
              </a:ext>
            </a:extLst>
          </p:cNvPr>
          <p:cNvSpPr/>
          <p:nvPr/>
        </p:nvSpPr>
        <p:spPr>
          <a:xfrm>
            <a:off x="6451487" y="1914749"/>
            <a:ext cx="1710067" cy="14639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Image 7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377D0B-7562-95CB-AEDA-12419B0E2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08" y="1883173"/>
            <a:ext cx="1710067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69A12E-F497-F6F8-DF94-91BF31354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8" y="1964623"/>
            <a:ext cx="1710067" cy="1400826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15B3D7E-1DBC-F2E8-C016-0973712A0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92" y="1914749"/>
            <a:ext cx="1747588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B323BB9-30D8-6BB2-4CF8-D29F36A180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54" y="4129075"/>
            <a:ext cx="1187099" cy="11870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A814AAE-A58D-7CE5-5EBE-4B8D3D64015F}"/>
              </a:ext>
            </a:extLst>
          </p:cNvPr>
          <p:cNvSpPr txBox="1">
            <a:spLocks/>
          </p:cNvSpPr>
          <p:nvPr/>
        </p:nvSpPr>
        <p:spPr>
          <a:xfrm>
            <a:off x="1944497" y="4463378"/>
            <a:ext cx="460490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دُروسي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ٱسْتِعْداداً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لِاخْتِبارِ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ٱلْمُراقَبَةِ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ٱلْمُسْتَمِرَّةِ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ٱلْمُقْبِلِ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0200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27B8E-4483-4013-406D-07062C741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C65F1-E492-33B7-F122-7844AF8A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بنشاط الطلاقة. سأسجل نتائجكم على سجل الطلاقة. انتبهوا إلى القواعد التالية.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735761-7703-EE52-7233-60BC8FEA5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10FBC5-7130-CE5E-B8E9-17E8402755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09AB09-47EC-425B-2644-E644497A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FB4E1B-9780-6057-9BA0-B3973456B9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EF698E-312A-963F-8775-086CC47DFA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24B1BA-0A42-0C75-E5E7-3FBCDA7BACD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7FA4A3-E159-21D0-F7B3-F866EEDD4DA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733759-C532-168E-2BF0-FEB2FDAA216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4AD1499-370E-8C85-BEE0-EA02419E3F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DEBC456-31FC-D8A1-C295-4220148528F1}"/>
              </a:ext>
            </a:extLst>
          </p:cNvPr>
          <p:cNvSpPr txBox="1">
            <a:spLocks/>
          </p:cNvSpPr>
          <p:nvPr/>
        </p:nvSpPr>
        <p:spPr>
          <a:xfrm>
            <a:off x="1225686" y="2111354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3B0EEEC4-B960-171F-37FD-134AEB9CD12D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1BF840AF-6C14-0C76-C188-5BD999092719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E8598546-A511-4198-50AD-CA4803EBB32A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FC0FA7-0B76-BC9C-7254-6DC750BCA475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4919402-5B1E-BBB1-F828-78A59B77AF2E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9F9C699-71AA-5BC5-05AE-6184E51E17EF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ACF1E3F-12BE-BE93-5E55-7E4EE7F5BFDD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5174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6B6B-953F-FE1E-5BE9-C1FD5DC9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1ED8B-BFED-F0FC-5C61-A8FA5F9C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 fontScale="90000"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الأول. التلميذ(ة).................... </a:t>
            </a:r>
            <a:b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(تسجل النتيجة على سجل الطلاقة وتناقش القراءة  على ضوء القواعد السابقة مع تصحيح الأخطاء المرتكبة.)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8B75A7E-1970-3CAA-83F4-74CBA9577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9650246-E211-4D0B-4910-18D8AB5778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6992F0-5661-3D90-C7B3-A0F81A4C56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74BEB9-6E0F-1AFE-D348-39C0CEE8B7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08B762-F6CF-7C25-E6E3-FBA5E80982C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31FC4F-1C58-8E7A-6110-15B99FB236C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24633D-E37B-A88F-9F5E-982B1C0C907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4F7352-B192-4D94-74E0-7A64A92CA31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3A1E6D-62EA-01AC-0821-423CE0C3369F}"/>
              </a:ext>
            </a:extLst>
          </p:cNvPr>
          <p:cNvSpPr txBox="1"/>
          <p:nvPr/>
        </p:nvSpPr>
        <p:spPr>
          <a:xfrm>
            <a:off x="649341" y="1900614"/>
            <a:ext cx="7720415" cy="4622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يُمثِّلُ مَغارِبَةُ ٱلْعالَمِ </a:t>
            </a:r>
            <a:r>
              <a:rPr lang="ar-MA" dirty="0" err="1"/>
              <a:t>ٱمْتِداداً</a:t>
            </a:r>
            <a:r>
              <a:rPr lang="ar-MA" dirty="0"/>
              <a:t> حَيَوِيّاً لِوَطَنِهِمُ </a:t>
            </a:r>
            <a:r>
              <a:rPr lang="ar-MA" dirty="0" err="1"/>
              <a:t>ٱلأُمِّ</a:t>
            </a:r>
            <a:r>
              <a:rPr lang="ar-MA" dirty="0"/>
              <a:t>، يُحافِظونَ عَلى رَوابِطِهِمُ </a:t>
            </a:r>
            <a:r>
              <a:rPr lang="ar-MA" dirty="0" err="1"/>
              <a:t>ٱلثَّقافِيَّةِ</a:t>
            </a:r>
            <a:r>
              <a:rPr lang="ar-MA" dirty="0"/>
              <a:t> </a:t>
            </a:r>
            <a:r>
              <a:rPr lang="ar-MA" dirty="0" err="1"/>
              <a:t>وَٱللُّغَوِيَّةِ</a:t>
            </a:r>
            <a:r>
              <a:rPr lang="ar-MA" dirty="0"/>
              <a:t> </a:t>
            </a:r>
            <a:r>
              <a:rPr lang="ar-MA" dirty="0" err="1"/>
              <a:t>ٱلأَصيلَةِ</a:t>
            </a:r>
            <a:r>
              <a:rPr lang="ar-MA" dirty="0"/>
              <a:t> لِبَلَدِهِمُ </a:t>
            </a:r>
            <a:r>
              <a:rPr lang="ar-MA" dirty="0" err="1"/>
              <a:t>ٱلْمَغْرِبِ</a:t>
            </a:r>
            <a:r>
              <a:rPr lang="ar-MA" dirty="0"/>
              <a:t>، وَيُساهِمونَ في تَنمِيَةِ بَلَدِهِمْ مِنْ خِلالِ تَحْويلاتِهِمُ </a:t>
            </a:r>
            <a:r>
              <a:rPr lang="ar-MA" dirty="0" err="1"/>
              <a:t>ٱلْمالِيَّةِ</a:t>
            </a:r>
            <a:r>
              <a:rPr lang="ar-MA" dirty="0"/>
              <a:t> </a:t>
            </a:r>
            <a:r>
              <a:rPr lang="ar-MA" dirty="0" err="1"/>
              <a:t>ٱلْمُسْتَمِرَّةِ</a:t>
            </a:r>
            <a:r>
              <a:rPr lang="ar-MA" dirty="0"/>
              <a:t>. وَتُعَدُّ عَمَلِيَّةُ "مَرْحَبا"، اَلَّتي تُنَظَّمُ سَنَوِيّاً، إِحْدى أَهَمِّ </a:t>
            </a:r>
            <a:r>
              <a:rPr lang="ar-MA" dirty="0" err="1"/>
              <a:t>ٱلْمُبادراتِ</a:t>
            </a:r>
            <a:r>
              <a:rPr lang="ar-MA" dirty="0"/>
              <a:t> ٱلَّتي تُسَهِّلُ عَوْدَتَهُمْ إِلى أَرْضِ </a:t>
            </a:r>
            <a:r>
              <a:rPr lang="ar-MA" dirty="0" err="1"/>
              <a:t>ٱلْوَطَنِ</a:t>
            </a:r>
            <a:r>
              <a:rPr lang="ar-MA" dirty="0"/>
              <a:t> خِلالَ فَصْلِ </a:t>
            </a:r>
            <a:r>
              <a:rPr lang="ar-MA" dirty="0" err="1"/>
              <a:t>ٱلصَّيْفِ</a:t>
            </a:r>
            <a:r>
              <a:rPr lang="ar-MA" dirty="0"/>
              <a:t>. فَفي سَنَةِ 2023، اِسْتَقْبَلَ </a:t>
            </a:r>
            <a:r>
              <a:rPr lang="ar-MA" dirty="0" err="1"/>
              <a:t>ٱلْمَغْرِبُ</a:t>
            </a:r>
            <a:r>
              <a:rPr lang="ar-MA" dirty="0"/>
              <a:t>، عَبْرَ مَوانِئِهِ وَمَطاراتِهِ، أَكْثَرَ مِنْ ثلَاثَةِ مَلايينَ مِنْ أَبْنائِهِ </a:t>
            </a:r>
            <a:r>
              <a:rPr lang="ar-MA" dirty="0" err="1"/>
              <a:t>ٱلْمُقيمينَ</a:t>
            </a:r>
            <a:r>
              <a:rPr lang="ar-MA" dirty="0"/>
              <a:t>  في مُخْتَلِفِ أَنْحاءِ ٱلْعالَمِ، خَاصَّةً في </a:t>
            </a:r>
            <a:r>
              <a:rPr lang="ar-MA" dirty="0" err="1"/>
              <a:t>ٱلدُّوَلِ</a:t>
            </a:r>
            <a:r>
              <a:rPr lang="ar-MA" dirty="0"/>
              <a:t> </a:t>
            </a:r>
            <a:r>
              <a:rPr lang="ar-MA" dirty="0" err="1"/>
              <a:t>ٱلأُوروبِّيَّةِ</a:t>
            </a:r>
            <a:r>
              <a:rPr lang="ar-MA" dirty="0"/>
              <a:t>. وَتَبْذُلُ مُؤَسَّسَةُ مُحَمَّدٍ </a:t>
            </a:r>
            <a:r>
              <a:rPr lang="ar-MA" dirty="0" err="1"/>
              <a:t>ٱلْخامِسِ</a:t>
            </a:r>
            <a:r>
              <a:rPr lang="ar-MA" dirty="0"/>
              <a:t> لِلتَّضامُنِ، إلى جانِبِ مُخْتَلِفِ </a:t>
            </a:r>
            <a:r>
              <a:rPr lang="ar-MA" dirty="0" err="1"/>
              <a:t>ٱلسُّلُطاتِ</a:t>
            </a:r>
            <a:r>
              <a:rPr lang="ar-MA" dirty="0"/>
              <a:t>، جُهوداً لِضَمانِ راحَةِ </a:t>
            </a:r>
            <a:r>
              <a:rPr lang="ar-MA" dirty="0" err="1"/>
              <a:t>ٱلمُسافِرينَ</a:t>
            </a:r>
            <a:r>
              <a:rPr lang="ar-MA" dirty="0"/>
              <a:t> وَسَلاسَةِ </a:t>
            </a:r>
            <a:r>
              <a:rPr lang="ar-MA" dirty="0" err="1"/>
              <a:t>ٱلْعُبورِ</a:t>
            </a:r>
            <a:r>
              <a:rPr lang="ar-MA" dirty="0"/>
              <a:t>.</a:t>
            </a:r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8F77A45-4FB7-C6FC-1A38-0707E0AF3E50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ٱلْأَوَّلُ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20D115-BC0A-2F93-2CE9-0A64990231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129774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966E0-82B1-92A5-2BF0-1DB46EA87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F8DDD8-4BDC-E971-7B0F-AFA64B9B6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59" y="756000"/>
            <a:ext cx="7071014" cy="612000"/>
          </a:xfrm>
        </p:spPr>
        <p:txBody>
          <a:bodyPr>
            <a:normAutofit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الثاني.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4C85769-1280-2BA9-49FA-4F7769AC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E8C289-9C1E-2C38-095E-2CBE5AD8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34EA0C-057E-5B42-9498-3C6C9FF6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A46D59-EBED-985E-B087-5001E98565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958897-22BC-9505-5D6C-163D6D80EB2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EC6436-FED6-850F-3A99-7A9F3775A7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26F1E8-84C6-BF0C-1DCD-FC00402E921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14DD0C-32E2-73EA-44F2-1BA48431AFC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 de texte 138">
            <a:extLst>
              <a:ext uri="{FF2B5EF4-FFF2-40B4-BE49-F238E27FC236}">
                <a16:creationId xmlns:a16="http://schemas.microsoft.com/office/drawing/2014/main" id="{7D925BA6-A5E9-B289-5BD9-03F3B115143F}"/>
              </a:ext>
            </a:extLst>
          </p:cNvPr>
          <p:cNvSpPr txBox="1"/>
          <p:nvPr/>
        </p:nvSpPr>
        <p:spPr>
          <a:xfrm>
            <a:off x="505205" y="1883173"/>
            <a:ext cx="7763937" cy="4159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اَ</a:t>
            </a:r>
            <a:r>
              <a:rPr lang="ar-SA" sz="2800" dirty="0"/>
              <a:t>لْمَدْرَسَةُ لَيْسَتْ مُجَرَّدَ مَكانٍ لِلتَّعَلُّمِ فَقَطْ، بَلْ هِيَ بَوّابَةٌ واسِعَةٌ تَفْتَحُ أَمامَ </a:t>
            </a:r>
            <a:r>
              <a:rPr lang="ar-SA" sz="2800" dirty="0" err="1"/>
              <a:t>ٱلْمُتَعَلِّمينَ</a:t>
            </a:r>
            <a:r>
              <a:rPr lang="ar-SA" sz="2800" dirty="0"/>
              <a:t> </a:t>
            </a:r>
            <a:r>
              <a:rPr lang="ar-SA" sz="2800" dirty="0" err="1"/>
              <a:t>وَٱلْمُتَعَلِّماتِ</a:t>
            </a:r>
            <a:r>
              <a:rPr lang="ar-SA" sz="2800" dirty="0"/>
              <a:t> آفاقا</a:t>
            </a:r>
            <a:r>
              <a:rPr lang="ar-MA" sz="2800" dirty="0"/>
              <a:t>ً</a:t>
            </a:r>
            <a:r>
              <a:rPr lang="ar-SA" sz="2800" dirty="0"/>
              <a:t> لا حُدودَ لَها نَحْوَ ٱلْمُسْتَقْبَلِ. إِنَّها </a:t>
            </a:r>
            <a:r>
              <a:rPr lang="ar-SA" sz="2800" dirty="0" err="1"/>
              <a:t>ٱلْبيئَةُ</a:t>
            </a:r>
            <a:r>
              <a:rPr lang="ar-SA" sz="2800" dirty="0"/>
              <a:t> ٱلَّتي يَبْدَأُ فيها كُلُّ تِلْميذٍ رِحْلَتَهُ ل</a:t>
            </a:r>
            <a:r>
              <a:rPr lang="ar-MA" sz="2800" dirty="0"/>
              <a:t>ِا</a:t>
            </a:r>
            <a:r>
              <a:rPr lang="ar-SA" sz="2800" dirty="0"/>
              <a:t>كْتِشافِ ذاتِهِ وَتَطْويرِ مَهاراتِهِ، حَيْثُ لا يَقْتَصِرُ دَوْرُها عَلى تَعْليمِ </a:t>
            </a:r>
            <a:r>
              <a:rPr lang="ar-SA" sz="2800" dirty="0" err="1"/>
              <a:t>ٱلْقِراءَةِ</a:t>
            </a:r>
            <a:r>
              <a:rPr lang="ar-SA" sz="2800" dirty="0"/>
              <a:t> </a:t>
            </a:r>
            <a:r>
              <a:rPr lang="ar-SA" sz="2800" dirty="0" err="1"/>
              <a:t>وَٱلْكِتابَةِ</a:t>
            </a:r>
            <a:r>
              <a:rPr lang="ar-SA" sz="2800" dirty="0"/>
              <a:t> فَحَسْبُ، بَلْ يَمْتَدُّ لِيَشْمَلَ غَرْسَ </a:t>
            </a:r>
            <a:r>
              <a:rPr lang="ar-SA" sz="2800" dirty="0" err="1"/>
              <a:t>ٱلْقِيَمِ</a:t>
            </a:r>
            <a:r>
              <a:rPr lang="ar-SA" sz="2800" dirty="0"/>
              <a:t> ٱلَّتي تُعَزِّزُ مِنْ قُدْرَ</a:t>
            </a:r>
            <a:r>
              <a:rPr lang="ar-MA" sz="2800" dirty="0"/>
              <a:t>ةِ </a:t>
            </a:r>
            <a:r>
              <a:rPr lang="ar-SA" sz="2800" dirty="0"/>
              <a:t>ٱ</a:t>
            </a:r>
            <a:r>
              <a:rPr lang="ar-MA" sz="2800" dirty="0"/>
              <a:t>لتِّلْميذِ</a:t>
            </a:r>
            <a:r>
              <a:rPr lang="ar-SA" sz="2800" dirty="0"/>
              <a:t> عَلى </a:t>
            </a:r>
            <a:r>
              <a:rPr lang="ar-SA" sz="2800" dirty="0" err="1"/>
              <a:t>ٱلتَّفاعُلِ</a:t>
            </a:r>
            <a:r>
              <a:rPr lang="ar-SA" sz="2800" dirty="0"/>
              <a:t> </a:t>
            </a:r>
            <a:r>
              <a:rPr lang="ar-SA" sz="2800" dirty="0" err="1"/>
              <a:t>ٱل</a:t>
            </a:r>
            <a:r>
              <a:rPr lang="ar-MA" sz="2800" dirty="0"/>
              <a:t>ْ</a:t>
            </a:r>
            <a:r>
              <a:rPr lang="ar-SA" sz="2800" dirty="0"/>
              <a:t>إيجابِيِّ مَعَ ٱلْآخَرينَ</a:t>
            </a:r>
            <a:r>
              <a:rPr lang="fr-MA" sz="2800" dirty="0"/>
              <a:t>.</a:t>
            </a:r>
            <a:endParaRPr lang="fr-FR" sz="2800" dirty="0"/>
          </a:p>
          <a:p>
            <a:r>
              <a:rPr lang="ar-SA" sz="2800" dirty="0"/>
              <a:t>وَلِتَوْضيحِ </a:t>
            </a:r>
            <a:r>
              <a:rPr lang="ar-SA" sz="2800" dirty="0" err="1"/>
              <a:t>ٱلْأَمْرِ</a:t>
            </a:r>
            <a:r>
              <a:rPr lang="ar-SA" sz="2800" dirty="0"/>
              <a:t> أَكْثَرَ، </a:t>
            </a:r>
            <a:r>
              <a:rPr lang="ar-SA" sz="2800" dirty="0" err="1"/>
              <a:t>فَٱلتِّلْميذُ</a:t>
            </a:r>
            <a:r>
              <a:rPr lang="ar-SA" sz="2800" dirty="0"/>
              <a:t> يَتَعَلَّمُ في ٱلْمَدْرَسَةِ كَيْفَ يَكون</a:t>
            </a:r>
            <a:r>
              <a:rPr lang="ar-MA" sz="2800" dirty="0"/>
              <a:t>ُ</a:t>
            </a:r>
            <a:r>
              <a:rPr lang="ar-SA" sz="2800" dirty="0"/>
              <a:t> عُضْوا</a:t>
            </a:r>
            <a:r>
              <a:rPr lang="ar-MA" sz="2800" dirty="0"/>
              <a:t>ً</a:t>
            </a:r>
            <a:r>
              <a:rPr lang="ar-SA" sz="2800" dirty="0"/>
              <a:t> فَعّالا</a:t>
            </a:r>
            <a:r>
              <a:rPr lang="ar-MA" sz="2800" dirty="0"/>
              <a:t>ً</a:t>
            </a:r>
            <a:r>
              <a:rPr lang="ar-SA" sz="2800" dirty="0"/>
              <a:t> في مُجْتَمَعِهِ، فَيُدْرِكُ أَهَمِّي</a:t>
            </a:r>
            <a:r>
              <a:rPr lang="ar-MA" sz="2800" dirty="0"/>
              <a:t>َّ</a:t>
            </a:r>
            <a:r>
              <a:rPr lang="ar-SA" sz="2800" dirty="0"/>
              <a:t>ةَ </a:t>
            </a:r>
            <a:r>
              <a:rPr lang="ar-SA" sz="2800" dirty="0" err="1"/>
              <a:t>ٱلْعَمَلِ</a:t>
            </a:r>
            <a:r>
              <a:rPr lang="ar-SA" sz="2800" dirty="0"/>
              <a:t> </a:t>
            </a:r>
            <a:r>
              <a:rPr lang="ar-SA" sz="2800" dirty="0" err="1"/>
              <a:t>ٱلْجَماعِيِّ</a:t>
            </a:r>
            <a:r>
              <a:rPr lang="ar-SA" sz="2800" dirty="0"/>
              <a:t>، وَيَكْتَسِبُ مَهاراتِ </a:t>
            </a:r>
            <a:r>
              <a:rPr lang="ar-SA" sz="2800" dirty="0" err="1"/>
              <a:t>ٱلْحِوارِ</a:t>
            </a:r>
            <a:r>
              <a:rPr lang="ar-SA" sz="2800" dirty="0"/>
              <a:t> وَٱلتَّعاوُنِ مَعَ زُمَلائِهِ. ع</a:t>
            </a:r>
            <a:r>
              <a:rPr lang="ar-MA" sz="2800" dirty="0"/>
              <a:t>ِ</a:t>
            </a:r>
            <a:r>
              <a:rPr lang="ar-SA" sz="2800" dirty="0" err="1"/>
              <a:t>لاوَةً</a:t>
            </a:r>
            <a:r>
              <a:rPr lang="ar-SA" sz="2800" dirty="0"/>
              <a:t> عَلى ذلِكَ، تُرَسِّخُ </a:t>
            </a:r>
            <a:r>
              <a:rPr lang="ar-SA" sz="2800" dirty="0" err="1"/>
              <a:t>ٱلْمَدْرَسَة</a:t>
            </a:r>
            <a:r>
              <a:rPr lang="ar-MA" sz="2800" dirty="0"/>
              <a:t>ُ </a:t>
            </a:r>
            <a:r>
              <a:rPr lang="ar-SA" sz="2800" dirty="0"/>
              <a:t>في نَفْسِهِ </a:t>
            </a:r>
            <a:r>
              <a:rPr lang="ar-SA" sz="2800" dirty="0" err="1"/>
              <a:t>ٱحْتِرامَ</a:t>
            </a:r>
            <a:r>
              <a:rPr lang="ar-SA" sz="2800" dirty="0"/>
              <a:t> </a:t>
            </a:r>
            <a:r>
              <a:rPr lang="ar-SA" sz="2800" dirty="0" err="1"/>
              <a:t>ٱلْقَوانينِ</a:t>
            </a:r>
            <a:r>
              <a:rPr lang="ar-SA" sz="2800" dirty="0"/>
              <a:t> </a:t>
            </a:r>
            <a:r>
              <a:rPr lang="ar-SA" sz="2800" dirty="0" err="1"/>
              <a:t>وَٱلْقِيَمِ</a:t>
            </a:r>
            <a:r>
              <a:rPr lang="ar-SA" sz="2800" dirty="0"/>
              <a:t> </a:t>
            </a:r>
            <a:r>
              <a:rPr lang="ar-SA" sz="2800" dirty="0" err="1"/>
              <a:t>ٱلْمُجْتَمَعِيَّةِ</a:t>
            </a:r>
            <a:r>
              <a:rPr lang="ar-MA" sz="2800" dirty="0"/>
              <a:t>.</a:t>
            </a:r>
            <a:endParaRPr lang="fr-FR" sz="28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5132F7-A3F3-978F-3E6C-233BAE659FAD}"/>
              </a:ext>
            </a:extLst>
          </p:cNvPr>
          <p:cNvSpPr/>
          <p:nvPr/>
        </p:nvSpPr>
        <p:spPr>
          <a:xfrm>
            <a:off x="401359" y="1368000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ٱلثّاني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CDF37F-A340-5B77-92FE-5A9817C9B2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797708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75E26-C66D-3CD0-FABC-5FFEC633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D7D72-ABB5-9E71-10CD-29DED37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الثالث.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E0D49B-5568-1FBE-07AE-EAE3B046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521103-ECA8-6ADD-C37C-86BBA0367A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90BCF2-3BEA-7DB5-DCE7-58A74B431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7D95BDE-DF67-AA39-F717-223BA5004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B77E9A-7CF7-A632-FD3B-12C21EFEFA9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0DC45-BE7B-4222-BC88-9EE8B58DAD6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D1310C-2D34-98E6-6833-5D51F780EEB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81D88C-3EAC-8160-5ACE-52739DC896A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 de texte 138">
            <a:extLst>
              <a:ext uri="{FF2B5EF4-FFF2-40B4-BE49-F238E27FC236}">
                <a16:creationId xmlns:a16="http://schemas.microsoft.com/office/drawing/2014/main" id="{7F567289-C19F-FE85-59CA-3E93D092D63C}"/>
              </a:ext>
            </a:extLst>
          </p:cNvPr>
          <p:cNvSpPr txBox="1"/>
          <p:nvPr/>
        </p:nvSpPr>
        <p:spPr>
          <a:xfrm>
            <a:off x="505205" y="1883173"/>
            <a:ext cx="7763937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نَحْنُ ٱلْمَغارِبَةُ، شَعْبٌ مِضْيافٌ كَريمٌ، لا يَتَوانى عَنِ </a:t>
            </a:r>
            <a:r>
              <a:rPr lang="ar-MA" sz="2800" dirty="0" err="1"/>
              <a:t>ٱلتَّآزُرِ</a:t>
            </a:r>
            <a:r>
              <a:rPr lang="ar-MA" sz="2800" dirty="0"/>
              <a:t> </a:t>
            </a:r>
            <a:r>
              <a:rPr lang="ar-MA" sz="2800" dirty="0" err="1"/>
              <a:t>وَٱلتَّكافُلِ</a:t>
            </a:r>
            <a:r>
              <a:rPr lang="ar-MA" sz="2800" dirty="0"/>
              <a:t> كُلَّما حَلَّتْ بِهِ </a:t>
            </a:r>
            <a:r>
              <a:rPr lang="ar-MA" sz="2800" dirty="0" err="1"/>
              <a:t>ٱلرَّزايا</a:t>
            </a:r>
            <a:r>
              <a:rPr lang="ar-MA" sz="2800" dirty="0"/>
              <a:t>، أَوْ تَداعَتْ عَلَيْهِ </a:t>
            </a:r>
            <a:r>
              <a:rPr lang="ar-MA" sz="2800" dirty="0" err="1"/>
              <a:t>ٱلشَّدائِدُ</a:t>
            </a:r>
            <a:r>
              <a:rPr lang="ar-MA" sz="2800" dirty="0"/>
              <a:t>. وَلَنا في زِلْزالِ </a:t>
            </a:r>
            <a:r>
              <a:rPr lang="ar-MA" sz="2800" dirty="0" err="1"/>
              <a:t>ٱلْحَوْزِ</a:t>
            </a:r>
            <a:r>
              <a:rPr lang="ar-MA" sz="2800" dirty="0"/>
              <a:t> أَرْوَعَ مِثالٍ، وَأَصْدَقَ بُرْهانٍ، حينَ هَبَّتْ قَوافِلُ </a:t>
            </a:r>
            <a:r>
              <a:rPr lang="ar-MA" sz="2800" dirty="0" err="1"/>
              <a:t>ٱلْمُساعَداتِ</a:t>
            </a:r>
            <a:r>
              <a:rPr lang="ar-MA" sz="2800" dirty="0"/>
              <a:t> مِنْ كُلِّ فَجٍّ عَميقٍ، لِتُغيثَ </a:t>
            </a:r>
            <a:r>
              <a:rPr lang="ar-MA" sz="2800" dirty="0" err="1"/>
              <a:t>ٱلضَّحايا</a:t>
            </a:r>
            <a:r>
              <a:rPr lang="ar-MA" sz="2800" dirty="0"/>
              <a:t> </a:t>
            </a:r>
            <a:r>
              <a:rPr lang="ar-MA" sz="2800" dirty="0" err="1"/>
              <a:t>وَٱلْمَنْكوبينَ</a:t>
            </a:r>
            <a:r>
              <a:rPr lang="ar-MA" sz="2800" dirty="0"/>
              <a:t>، وَتَرْسُمَ في ذاكِرَةِ ٱلْعالَمِ أَجْمَلَ لَوْحَةٍ لِلتَّضامُنِ </a:t>
            </a:r>
            <a:r>
              <a:rPr lang="ar-MA" sz="2800" dirty="0" err="1"/>
              <a:t>وٱلتَّآخي</a:t>
            </a:r>
            <a:r>
              <a:rPr lang="ar-MA" sz="2800" dirty="0"/>
              <a:t>.</a:t>
            </a:r>
          </a:p>
          <a:p>
            <a:r>
              <a:rPr lang="ar-MA" sz="2800" dirty="0"/>
              <a:t>    نَحْنُ أَبْناءُ </a:t>
            </a:r>
            <a:r>
              <a:rPr lang="ar-MA" sz="2800" dirty="0" err="1"/>
              <a:t>ٱلْمَغْرِبِ</a:t>
            </a:r>
            <a:r>
              <a:rPr lang="ar-MA" sz="2800" dirty="0"/>
              <a:t>، مُلْتَقى </a:t>
            </a:r>
            <a:r>
              <a:rPr lang="ar-MA" sz="2800" dirty="0" err="1"/>
              <a:t>ٱلْحَضاراتِ</a:t>
            </a:r>
            <a:r>
              <a:rPr lang="ar-MA" sz="2800" dirty="0"/>
              <a:t>، وَمَجْمَعِ </a:t>
            </a:r>
            <a:r>
              <a:rPr lang="ar-MA" sz="2800" dirty="0" err="1"/>
              <a:t>ٱلثَّقافاتِ</a:t>
            </a:r>
            <a:r>
              <a:rPr lang="ar-MA" sz="2800" dirty="0"/>
              <a:t>. فَفي رِحابِ وَطَنِنا </a:t>
            </a:r>
            <a:r>
              <a:rPr lang="ar-MA" sz="2800" dirty="0" err="1"/>
              <a:t>ٱلْحَبيبِ</a:t>
            </a:r>
            <a:r>
              <a:rPr lang="ar-MA" sz="2800" dirty="0"/>
              <a:t>، تُراقِصُ </a:t>
            </a:r>
            <a:r>
              <a:rPr lang="ar-MA" sz="2800" dirty="0" err="1"/>
              <a:t>ٱلْأَنْغامُ</a:t>
            </a:r>
            <a:r>
              <a:rPr lang="ar-MA" sz="2800" dirty="0"/>
              <a:t> </a:t>
            </a:r>
            <a:r>
              <a:rPr lang="ar-MA" sz="2800" dirty="0" err="1"/>
              <a:t>ٱلْإِفْريقِيَّةُ</a:t>
            </a:r>
            <a:r>
              <a:rPr lang="ar-MA" sz="2800" dirty="0"/>
              <a:t> زُرْقَةَ </a:t>
            </a:r>
            <a:r>
              <a:rPr lang="ar-MA" sz="2800" dirty="0" err="1"/>
              <a:t>ٱلْمُحيطِ</a:t>
            </a:r>
            <a:r>
              <a:rPr lang="ar-MA" sz="2800" dirty="0"/>
              <a:t>، مُمْتَزِجَةً بِمَجْدِ </a:t>
            </a:r>
            <a:r>
              <a:rPr lang="ar-MA" sz="2800" dirty="0" err="1"/>
              <a:t>ٱلْعَرَبِ</a:t>
            </a:r>
            <a:r>
              <a:rPr lang="ar-MA" sz="2800" dirty="0"/>
              <a:t>، وَشُموخِ </a:t>
            </a:r>
            <a:r>
              <a:rPr lang="ar-MA" sz="2800" dirty="0" err="1"/>
              <a:t>ٱلْأَمازيغِ</a:t>
            </a:r>
            <a:r>
              <a:rPr lang="ar-MA" sz="2800" dirty="0"/>
              <a:t>. وَعَبْرَ أَثيرِ جِبالِ ٱلْأَطْلَسِ تَتَناهى إِلى </a:t>
            </a:r>
            <a:r>
              <a:rPr lang="ar-MA" sz="2800" dirty="0" err="1"/>
              <a:t>ٱلآذانِ</a:t>
            </a:r>
            <a:r>
              <a:rPr lang="ar-MA" sz="2800" dirty="0"/>
              <a:t> نَغَماتُ </a:t>
            </a:r>
            <a:r>
              <a:rPr lang="ar-MA" sz="2800" dirty="0" err="1"/>
              <a:t>ٱلْأَوْتارِ</a:t>
            </a:r>
            <a:r>
              <a:rPr lang="ar-MA" sz="2800" dirty="0"/>
              <a:t>، لِتَضْبِطَ إيقاعَ </a:t>
            </a:r>
            <a:r>
              <a:rPr lang="ar-MA" sz="2800" dirty="0" err="1"/>
              <a:t>ٱلْأَهازيجِ</a:t>
            </a:r>
            <a:r>
              <a:rPr lang="ar-MA" sz="2800" dirty="0"/>
              <a:t> وَتَناسُقَ </a:t>
            </a:r>
            <a:r>
              <a:rPr lang="ar-MA" sz="2800" dirty="0" err="1"/>
              <a:t>ٱلرَّقَصاتِ</a:t>
            </a:r>
            <a:r>
              <a:rPr lang="ar-MA" sz="2800" dirty="0"/>
              <a:t>. وَمِنْ رِمالِنا </a:t>
            </a:r>
            <a:r>
              <a:rPr lang="ar-MA" sz="2800" dirty="0" err="1"/>
              <a:t>ٱلْغالِيَةِ</a:t>
            </a:r>
            <a:r>
              <a:rPr lang="ar-MA" sz="2800" dirty="0"/>
              <a:t> تَنْبَعِثُ </a:t>
            </a:r>
            <a:r>
              <a:rPr lang="ar-MA" sz="2800" dirty="0" err="1"/>
              <a:t>ٱلْموسيقى</a:t>
            </a:r>
            <a:r>
              <a:rPr lang="ar-MA" sz="2800" dirty="0"/>
              <a:t> </a:t>
            </a:r>
            <a:r>
              <a:rPr lang="ar-MA" sz="2800" dirty="0" err="1"/>
              <a:t>ٱلْحَسّانِيَّةُ</a:t>
            </a:r>
            <a:r>
              <a:rPr lang="ar-MA" sz="2800" dirty="0"/>
              <a:t>، مُعَطَّرَةً بِنَكْهَةِ </a:t>
            </a:r>
            <a:r>
              <a:rPr lang="ar-MA" sz="2800" dirty="0" err="1"/>
              <a:t>ٱلشّايِ</a:t>
            </a:r>
            <a:r>
              <a:rPr lang="ar-MA" sz="2800" dirty="0"/>
              <a:t> </a:t>
            </a:r>
            <a:r>
              <a:rPr lang="ar-MA" sz="2800" dirty="0" err="1"/>
              <a:t>ٱلصَّحْراوِيِّ</a:t>
            </a:r>
            <a:r>
              <a:rPr lang="ar-MA" sz="2800" dirty="0"/>
              <a:t> </a:t>
            </a:r>
            <a:r>
              <a:rPr lang="ar-MA" sz="2800" dirty="0" err="1"/>
              <a:t>ٱلْأَصيل</a:t>
            </a:r>
            <a:r>
              <a:rPr lang="ar-SA" sz="2800" dirty="0"/>
              <a:t>.</a:t>
            </a:r>
            <a:endParaRPr lang="fr-FR" sz="28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C0AD27-FF28-744F-306B-AB9C6650BF8A}"/>
              </a:ext>
            </a:extLst>
          </p:cNvPr>
          <p:cNvSpPr/>
          <p:nvPr/>
        </p:nvSpPr>
        <p:spPr>
          <a:xfrm>
            <a:off x="401359" y="1368000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ٱلثّالثُ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86C3457-C20F-FB4C-4FED-26A247DB8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48191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11DF6-FD33-47FC-F844-867AA47A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4114B7-EA8F-E1D6-2529-EE8868C4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الرابع.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D000F4-30D8-6596-A7FC-01790A12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A404CF-6AF2-7F66-9831-1FDBCA0C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B14F6F-3A1C-DD73-B612-E19354FB0C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0985988-9012-FC49-CD62-AF6E1DEE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FA2184-86B2-9C4F-F036-ABBD8AF910C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19B80D-05B9-479C-5674-3A4E5637A3B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E2A406-9770-6D50-AD91-962B1037B2A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B935CC-6BB7-AEB7-DC5A-69923FBD121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3E981B-CD43-16F2-11D1-39976A81CCB2}"/>
              </a:ext>
            </a:extLst>
          </p:cNvPr>
          <p:cNvSpPr txBox="1"/>
          <p:nvPr/>
        </p:nvSpPr>
        <p:spPr>
          <a:xfrm>
            <a:off x="291831" y="1900613"/>
            <a:ext cx="8210144" cy="4725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إِلى جانِبِ دَوْرِها في تَعْزيزِ </a:t>
            </a:r>
            <a:r>
              <a:rPr lang="ar-MA" dirty="0" err="1"/>
              <a:t>ٱلِانْدِماجِ</a:t>
            </a:r>
            <a:r>
              <a:rPr lang="ar-MA" dirty="0"/>
              <a:t> ٱلاجْتِماعِيِّ، تُمَثِّلُ </a:t>
            </a:r>
            <a:r>
              <a:rPr lang="ar-MA" dirty="0" err="1"/>
              <a:t>ٱلْمَدْرَسَةُ</a:t>
            </a:r>
            <a:r>
              <a:rPr lang="ar-MA" dirty="0"/>
              <a:t> نُقْطَةَ </a:t>
            </a:r>
            <a:r>
              <a:rPr lang="ar-MA" dirty="0" err="1"/>
              <a:t>ٱنْطِلاقٍ</a:t>
            </a:r>
            <a:r>
              <a:rPr lang="ar-MA" dirty="0"/>
              <a:t> لِتَحْقيقِ </a:t>
            </a:r>
            <a:r>
              <a:rPr lang="ar-MA" dirty="0" err="1"/>
              <a:t>ٱلْأَحْلامِ</a:t>
            </a:r>
            <a:r>
              <a:rPr lang="ar-MA" dirty="0"/>
              <a:t>، فَهِيَ </a:t>
            </a:r>
            <a:r>
              <a:rPr lang="ar-MA" dirty="0" err="1"/>
              <a:t>ٱلْمَكانُ</a:t>
            </a:r>
            <a:r>
              <a:rPr lang="ar-MA" dirty="0"/>
              <a:t> ٱلَّذي يَكْتَشِفُ فيهِ ٱلطِّفْلُ مَواهِبَهُ وَيُحَدِّدُ أَهْدافَهُ، إِذْ تُمِدُّهُ </a:t>
            </a:r>
            <a:r>
              <a:rPr lang="ar-MA" dirty="0" err="1"/>
              <a:t>بِٱلْمَعارِفِ</a:t>
            </a:r>
            <a:r>
              <a:rPr lang="ar-MA" dirty="0"/>
              <a:t> </a:t>
            </a:r>
            <a:r>
              <a:rPr lang="ar-MA" dirty="0" err="1"/>
              <a:t>وَٱلْمَهاراتِ</a:t>
            </a:r>
            <a:r>
              <a:rPr lang="ar-MA" dirty="0"/>
              <a:t> </a:t>
            </a:r>
            <a:r>
              <a:rPr lang="ar-MA" dirty="0" err="1"/>
              <a:t>ٱللّازِمَةِ</a:t>
            </a:r>
            <a:r>
              <a:rPr lang="ar-MA" dirty="0"/>
              <a:t> لِصُنْعِ مُسْتَقْبَلِهِ بِيَدِهِ. كَما تَزْرَعُ فيهِ </a:t>
            </a:r>
            <a:r>
              <a:rPr lang="ar-MA" dirty="0" err="1"/>
              <a:t>ٱلإِصْرارَ</a:t>
            </a:r>
            <a:r>
              <a:rPr lang="ar-MA" dirty="0"/>
              <a:t> </a:t>
            </a:r>
            <a:r>
              <a:rPr lang="ar-MA" dirty="0" err="1"/>
              <a:t>وَٱلطُّمُوحَ</a:t>
            </a:r>
            <a:r>
              <a:rPr lang="ar-MA" dirty="0"/>
              <a:t>، وَتُهَيِّئُهُ لِمُواجَهَةِ أَكْبَرِ </a:t>
            </a:r>
            <a:r>
              <a:rPr lang="ar-MA" dirty="0" err="1"/>
              <a:t>ٱلتَّحَدِّياتِ</a:t>
            </a:r>
            <a:r>
              <a:rPr lang="ar-MA" dirty="0"/>
              <a:t> ٱلَّتي قَدْ تَعْتَرِضُ طَرِيقَهُ بِثِقَةٍ وَثَباتٍ.</a:t>
            </a:r>
          </a:p>
          <a:p>
            <a:r>
              <a:rPr lang="ar-MA" dirty="0" err="1"/>
              <a:t>ٱلْمَدْرَسَةُ</a:t>
            </a:r>
            <a:r>
              <a:rPr lang="ar-MA" dirty="0"/>
              <a:t> لَيْسَتْ مُجَرَّدَ صَرْحٍ تَعْليمِيٍّ فَقَطْ، بَلْ هِيَ حَياةٌ مَليئَةٌ </a:t>
            </a:r>
            <a:r>
              <a:rPr lang="ar-MA" dirty="0" err="1"/>
              <a:t>بِٱلْفُرَصِ</a:t>
            </a:r>
            <a:r>
              <a:rPr lang="ar-MA" dirty="0"/>
              <a:t>، فَهِيَ </a:t>
            </a:r>
            <a:r>
              <a:rPr lang="ar-MA" dirty="0" err="1"/>
              <a:t>ٱلْأَساسُ</a:t>
            </a:r>
            <a:r>
              <a:rPr lang="ar-MA" dirty="0"/>
              <a:t> ٱلَّذي يُمَكِّنُ </a:t>
            </a:r>
            <a:r>
              <a:rPr lang="ar-MA" dirty="0" err="1"/>
              <a:t>ٱلْمُتَعَلِّمينَ</a:t>
            </a:r>
            <a:r>
              <a:rPr lang="ar-MA" dirty="0"/>
              <a:t> </a:t>
            </a:r>
            <a:r>
              <a:rPr lang="ar-MA" dirty="0" err="1"/>
              <a:t>وَٱلْمُتَعَلِّماتِ</a:t>
            </a:r>
            <a:r>
              <a:rPr lang="ar-MA" dirty="0"/>
              <a:t>  مِنْ تَعَلُّمِ أَحْسَنِ </a:t>
            </a:r>
            <a:r>
              <a:rPr lang="ar-MA" dirty="0" err="1"/>
              <a:t>ٱلْمَهاراتِ</a:t>
            </a:r>
            <a:r>
              <a:rPr lang="ar-MA" dirty="0"/>
              <a:t>، وَتَحْقيقِ أَجْمَلِ </a:t>
            </a:r>
            <a:r>
              <a:rPr lang="ar-MA" dirty="0" err="1"/>
              <a:t>ٱلْأَحْلامِ</a:t>
            </a:r>
            <a:r>
              <a:rPr lang="ar-MA" dirty="0"/>
              <a:t>، وَبِناءِ </a:t>
            </a:r>
            <a:r>
              <a:rPr lang="ar-MA" dirty="0" err="1"/>
              <a:t>ٱلذّاتِ</a:t>
            </a:r>
            <a:r>
              <a:rPr lang="ar-MA" dirty="0"/>
              <a:t>، مِمّا يَجْعَلُها </a:t>
            </a:r>
            <a:r>
              <a:rPr lang="ar-MA" dirty="0" err="1"/>
              <a:t>ٱلرَّكيزَةَ</a:t>
            </a:r>
            <a:r>
              <a:rPr lang="ar-MA" dirty="0"/>
              <a:t> ٱلْأَساسِيَّةَ في بِناءِ مُسْتَقْبَلٍ مُشْرِقٍ مَليءٍ </a:t>
            </a:r>
            <a:r>
              <a:rPr lang="ar-MA" dirty="0" err="1"/>
              <a:t>بِٱلنَّجاحِ</a:t>
            </a:r>
            <a:r>
              <a:rPr lang="ar-MA" dirty="0"/>
              <a:t> </a:t>
            </a:r>
            <a:r>
              <a:rPr lang="ar-MA" dirty="0" err="1"/>
              <a:t>وَٱلإِبْداعِ</a:t>
            </a:r>
            <a:r>
              <a:rPr lang="ar-MA" dirty="0"/>
              <a:t>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41A088D-2264-E214-6327-C4EBAA78C2AB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ٱلرّابِعُ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C43296-B7DA-FEC8-02E1-35EF9D217A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649531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45C47-0E10-EF99-A526-5EB00F18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8916D-9088-0BB4-A069-A16FDDA2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الخامس.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3A41945-3C55-A701-6789-3104B3B9E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9D395A-2A54-E77D-C7BC-2B497E72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4B360FC-337E-C81E-A33E-FE65ACB6E4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6D56AD4-83D5-387C-1F19-961E44E015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E5C8EB-20CB-0B33-5E9D-383AE38CAE3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783DEB-E26C-47C1-803A-7398483ADA3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BFF297-CBAD-5436-63A8-2963EF297F4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B9C3A2-7D35-09A4-7786-57831F74D6A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 de texte 138">
            <a:extLst>
              <a:ext uri="{FF2B5EF4-FFF2-40B4-BE49-F238E27FC236}">
                <a16:creationId xmlns:a16="http://schemas.microsoft.com/office/drawing/2014/main" id="{0468662D-8C57-6C05-6DCF-BEB757BF95D7}"/>
              </a:ext>
            </a:extLst>
          </p:cNvPr>
          <p:cNvSpPr txBox="1"/>
          <p:nvPr/>
        </p:nvSpPr>
        <p:spPr>
          <a:xfrm>
            <a:off x="505205" y="1805351"/>
            <a:ext cx="7763937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يُوسُفُ تِلْميذٌ مَغْرِبِيٌّ يَفيضُ حُبًّا لِوَطَنِهِ وَمَدْرَسَتِهِ. ذاتَ يَوْمٍ، لَفَتَ </a:t>
            </a:r>
            <a:r>
              <a:rPr lang="ar-MA" sz="2800" dirty="0" err="1"/>
              <a:t>ٱنْتِباهَهُ</a:t>
            </a:r>
            <a:r>
              <a:rPr lang="ar-MA" sz="2800" dirty="0"/>
              <a:t> مَنْظَرٌ غَيْرُ مُرْضٍ في مَدْرَسَتِهِ: أَزْبالٌ مُتَناثِرَةٌ هُنا وَهُناكَ، وَمَرافِقُ مُتَّسِخَةٌ. شَعَرَ بِغَيْرَةٍ شَديدَةٍ وَحُزْنٍ كَبيرٍ، فَجَمَعَ أَصْدِقاءَهُ في </a:t>
            </a:r>
            <a:r>
              <a:rPr lang="ar-MA" sz="2800" dirty="0" err="1"/>
              <a:t>ٱلْقِسْمِ</a:t>
            </a:r>
            <a:r>
              <a:rPr lang="ar-MA" sz="2800" dirty="0"/>
              <a:t> وَطَلَبَ مِنْ أُسْتاذِهِ مُساعَدَتَهُ عَلى تَأْسيسِ فَريقٍ لِلتَّوْعِيَةِ يَضُمُّ تَلاميذَ آخَرينَ مِنْ مُخْتَلِفِ </a:t>
            </a:r>
            <a:r>
              <a:rPr lang="ar-MA" sz="2800" dirty="0" err="1"/>
              <a:t>ٱلْمُسْتَوياتِ</a:t>
            </a:r>
            <a:r>
              <a:rPr lang="ar-MA" sz="2800" dirty="0"/>
              <a:t> في </a:t>
            </a:r>
            <a:r>
              <a:rPr lang="ar-MA" sz="2800" dirty="0" err="1"/>
              <a:t>ٱلْمَدْرَسَةِ</a:t>
            </a:r>
            <a:r>
              <a:rPr lang="ar-MA" sz="2800" dirty="0"/>
              <a:t>.</a:t>
            </a:r>
          </a:p>
          <a:p>
            <a:r>
              <a:rPr lang="ar-MA" sz="2800" dirty="0"/>
              <a:t>بَعْدَ تَأْسيسِ فَريقِهِ، شَرَعَ يوسُفُ وَزُمَلاؤُهُ في </a:t>
            </a:r>
            <a:r>
              <a:rPr lang="ar-MA" sz="2800" dirty="0" err="1"/>
              <a:t>ٱلْقِيامِ</a:t>
            </a:r>
            <a:r>
              <a:rPr lang="ar-MA" sz="2800" dirty="0"/>
              <a:t> بِتَوْعِيَةِ </a:t>
            </a:r>
            <a:r>
              <a:rPr lang="ar-MA" sz="2800" dirty="0" err="1"/>
              <a:t>ٱلتّلاميذِ</a:t>
            </a:r>
            <a:r>
              <a:rPr lang="ar-MA" sz="2800" dirty="0"/>
              <a:t> عِنْدَ أَوْقاتِ </a:t>
            </a:r>
            <a:r>
              <a:rPr lang="ar-MA" sz="2800" dirty="0" err="1"/>
              <a:t>ٱلدُّخولِ</a:t>
            </a:r>
            <a:r>
              <a:rPr lang="ar-MA" sz="2800" dirty="0"/>
              <a:t> وَخِلالَ فَتَراتِ </a:t>
            </a:r>
            <a:r>
              <a:rPr lang="ar-MA" sz="2800" dirty="0" err="1"/>
              <a:t>ٱلِاسْتِراحَةِ</a:t>
            </a:r>
            <a:r>
              <a:rPr lang="ar-MA" sz="2800" dirty="0"/>
              <a:t>. كانوا يَقِفونَ بِشَغَفٍ، يُرْشِدونَ زُمَلاءَهُمْ بِرِفْقٍ، وَيَشْرَحونَ لَهُمْ أَنَّ نَظافَةَ </a:t>
            </a:r>
            <a:r>
              <a:rPr lang="ar-MA" sz="2800" dirty="0" err="1"/>
              <a:t>ٱلْمَدْرَسَةِ</a:t>
            </a:r>
            <a:r>
              <a:rPr lang="ar-MA" sz="2800" dirty="0"/>
              <a:t> </a:t>
            </a:r>
            <a:r>
              <a:rPr lang="ar-MA" sz="2800" dirty="0" err="1"/>
              <a:t>وَٱحْتِرامَ</a:t>
            </a:r>
            <a:r>
              <a:rPr lang="ar-MA" sz="2800" dirty="0"/>
              <a:t> مَرافِقِها مَسْؤولِيَّةُ </a:t>
            </a:r>
            <a:r>
              <a:rPr lang="ar-MA" sz="2800" dirty="0" err="1"/>
              <a:t>ٱلْجَميعِ</a:t>
            </a:r>
            <a:r>
              <a:rPr lang="ar-MA" sz="2800" dirty="0"/>
              <a:t>. كَما عَمِلوا عَلى تَوْزيعِ </a:t>
            </a:r>
            <a:r>
              <a:rPr lang="ar-MA" sz="2800" dirty="0" err="1"/>
              <a:t>ٱلْأَدوارِ</a:t>
            </a:r>
            <a:r>
              <a:rPr lang="ar-MA" sz="2800" dirty="0"/>
              <a:t> بَيْنَهُمْ، حَيْثُ </a:t>
            </a:r>
            <a:r>
              <a:rPr lang="ar-MA" sz="2800" dirty="0" err="1"/>
              <a:t>ٱهْتَمَّ</a:t>
            </a:r>
            <a:r>
              <a:rPr lang="ar-MA" sz="2800" dirty="0"/>
              <a:t> بَعْضُهُمْ بِتَوْعِيَةِ </a:t>
            </a:r>
            <a:r>
              <a:rPr lang="ar-MA" sz="2800" dirty="0" err="1"/>
              <a:t>ٱلتّلاميذِ</a:t>
            </a:r>
            <a:r>
              <a:rPr lang="ar-MA" sz="2800" dirty="0"/>
              <a:t> حَوْلَ أَهَمِّيَّةِ رَمْيِ </a:t>
            </a:r>
            <a:r>
              <a:rPr lang="ar-MA" sz="2800" dirty="0" err="1"/>
              <a:t>ٱلْأَزْبالِ</a:t>
            </a:r>
            <a:r>
              <a:rPr lang="ar-MA" sz="2800" dirty="0"/>
              <a:t> في </a:t>
            </a:r>
            <a:r>
              <a:rPr lang="ar-MA" sz="2800" dirty="0" err="1"/>
              <a:t>ٱلْأَماكِنِ</a:t>
            </a:r>
            <a:r>
              <a:rPr lang="ar-MA" sz="2800" dirty="0"/>
              <a:t> </a:t>
            </a:r>
            <a:r>
              <a:rPr lang="ar-MA" sz="2800" dirty="0" err="1"/>
              <a:t>ٱلْمُخَصَّصَةِ</a:t>
            </a:r>
            <a:r>
              <a:rPr lang="ar-MA" sz="2800" dirty="0"/>
              <a:t> لَها</a:t>
            </a:r>
            <a:r>
              <a:rPr lang="ar-SA" sz="2800" dirty="0"/>
              <a:t>.</a:t>
            </a:r>
            <a:endParaRPr lang="fr-FR" sz="28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6621114-DDD8-98CD-1F6D-92ADEAC3E753}"/>
              </a:ext>
            </a:extLst>
          </p:cNvPr>
          <p:cNvSpPr/>
          <p:nvPr/>
        </p:nvSpPr>
        <p:spPr>
          <a:xfrm>
            <a:off x="324244" y="1272737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ٱلخامِسُ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0EA4C3-7F43-87CB-F9BE-3A6D0B6434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669255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DC0C-172F-A7D3-0303-0B9752B1F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AA553-C3DD-F6CC-F228-6D499AE0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الذين احترموا القواعد السابقة. من الفائز؟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8489AC4-5AB0-1611-3036-F7A0A63B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17E50D-F773-8014-8A73-5FAD04BBF5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0384D0A-96D6-61AE-BDA6-1CA1AD6F80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C8FB01-EFCB-BDEE-1994-826100DC53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FA2D03-2FD2-1E85-38FE-54B37EAFD40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7E713-EAD0-CB1F-4A71-B917D390CD7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F070F2-F0D8-3EF1-19A7-C451BD78E24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82AEB8-B4FD-48DB-F311-70993EA9B08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E0F7CC-8609-0A51-85D1-F57C546470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56BBE6-EBEB-D04B-A4F3-29A780298AF7}"/>
              </a:ext>
            </a:extLst>
          </p:cNvPr>
          <p:cNvSpPr txBox="1">
            <a:spLocks/>
          </p:cNvSpPr>
          <p:nvPr/>
        </p:nvSpPr>
        <p:spPr>
          <a:xfrm>
            <a:off x="1225686" y="2111354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9A32057E-CCB0-967C-919E-FB33334C4F7B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0536860A-45D3-38F4-39A4-A66B95C4BC79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21AF9B0-A4F8-B916-8037-00DFC3D28E32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B9649D-8EF5-FE31-45E3-A696DEAC731C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2E799C-230D-CF87-4E64-713CA247F2FF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BEC5E2-1CDD-E0DE-38A6-8F0421195DEB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E67CCE9-C3F3-39F8-DB3C-F3B0104E7DF9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8160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تحدث : توليف ومراجعة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التحدث باسترسال؛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6FCFC0-829C-CA46-3A1C-CFF88D46EEF3}"/>
              </a:ext>
            </a:extLst>
          </p:cNvPr>
          <p:cNvSpPr txBox="1"/>
          <p:nvPr/>
        </p:nvSpPr>
        <p:spPr>
          <a:xfrm>
            <a:off x="5169430" y="1827529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097" y="98579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88F1-EBB1-67E9-467B-CE0F0306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274BD-330A-5A3F-B5E8-069A266A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التحدث باسترسال  خلال دقيقة وفق الضوابط التالية.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94D8AB-1D71-F37F-2878-4C9E1EA270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7AF7CE-B3F8-4ABB-712D-B71BA7527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F297AF-F3E4-675F-9C4D-FAD5CA9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423294-2DAF-29AA-4916-8D9F1C8F7D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45B702-4594-77DF-959F-FEB4C72949E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888879-79BC-CD0A-9B2E-4A7A1EEBAD2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45A62D-A731-985B-2181-40F7CECA5F7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EFBF2-0FB0-E580-EE11-1A4B20E6084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8071C34-8D14-28A9-F384-65C115A8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CACF7A-2D6E-F5E6-9518-1D1CFB67D46A}"/>
              </a:ext>
            </a:extLst>
          </p:cNvPr>
          <p:cNvSpPr txBox="1">
            <a:spLocks/>
          </p:cNvSpPr>
          <p:nvPr/>
        </p:nvSpPr>
        <p:spPr>
          <a:xfrm>
            <a:off x="1089147" y="228192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حَوْلَ ٱلْمَوْضوعِ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ٱلْمَطْلوبِ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0AC22E7A-599C-7490-DC2E-73256D47A35D}"/>
              </a:ext>
            </a:extLst>
          </p:cNvPr>
          <p:cNvSpPr txBox="1">
            <a:spLocks/>
          </p:cNvSpPr>
          <p:nvPr/>
        </p:nvSpPr>
        <p:spPr>
          <a:xfrm>
            <a:off x="1090065" y="357815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أَتَحَدَّثُ بِٱسْتِرْسالٍ لِمُدَّةِ دَقيقَةٍ عَلى </a:t>
            </a:r>
            <a:r>
              <a:rPr lang="ar-MA" dirty="0" err="1"/>
              <a:t>ٱلْأَقَلِّ</a:t>
            </a:r>
            <a:r>
              <a:rPr lang="ar-MA" dirty="0"/>
              <a:t>.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7C1A21DF-8056-F3DF-8D38-76F7FF51DE06}"/>
              </a:ext>
            </a:extLst>
          </p:cNvPr>
          <p:cNvSpPr txBox="1">
            <a:spLocks/>
          </p:cNvSpPr>
          <p:nvPr/>
        </p:nvSpPr>
        <p:spPr>
          <a:xfrm>
            <a:off x="1089147" y="4751318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أَتَجَنَّبُ ٱلْأَخْطاءَ </a:t>
            </a:r>
            <a:r>
              <a:rPr lang="ar-MA" dirty="0" err="1"/>
              <a:t>ٱللُّغَوِيَّةَ</a:t>
            </a:r>
            <a:r>
              <a:rPr lang="ar-MA" dirty="0"/>
              <a:t>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A212330-E78A-B4E1-F06B-4DB8D0B3DA52}"/>
              </a:ext>
            </a:extLst>
          </p:cNvPr>
          <p:cNvSpPr/>
          <p:nvPr/>
        </p:nvSpPr>
        <p:spPr>
          <a:xfrm>
            <a:off x="7279923" y="2286196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39F0E92-16F3-37DA-E1EE-D1F130B29C0D}"/>
              </a:ext>
            </a:extLst>
          </p:cNvPr>
          <p:cNvSpPr/>
          <p:nvPr/>
        </p:nvSpPr>
        <p:spPr>
          <a:xfrm>
            <a:off x="7331057" y="3555938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464F38D-5E2B-1C6F-3371-7310F2CE44B4}"/>
              </a:ext>
            </a:extLst>
          </p:cNvPr>
          <p:cNvSpPr/>
          <p:nvPr/>
        </p:nvSpPr>
        <p:spPr>
          <a:xfrm>
            <a:off x="7349816" y="4751318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354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29CF8-8702-551D-8AAA-0E89F1796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8FBC71-0311-8AFF-A7DF-9E264AF7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كل منكم يختار موضوعا  من بين المقترحات التالية ويستعد للتحدث. سنحدد الفائزين في نهاية النشاط.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(يمكن اعتماد القرعة من أجل  الاشتغال على جميع المواضيع.)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B23E7BB-DDE6-2692-B9EE-5A7A379B16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B22A96-FF50-9216-746E-DE96D1B9B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ACF2CE-EC4A-6AFA-FE7E-1C77543068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20E198D-7B77-2AE2-1904-ED21B68C38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88445A-2773-D2F0-2DD0-3B48A994C9A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434D75-625F-0578-D53D-7349345C3DD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567E12-0E20-071D-1115-F9B1191671C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EC29B2-1B37-1461-3B8D-E326D39769D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C9C660-B63A-205E-D8AD-DCB940A310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F65A04-C2F8-51E2-02E1-F662D1C0300F}"/>
              </a:ext>
            </a:extLst>
          </p:cNvPr>
          <p:cNvSpPr txBox="1">
            <a:spLocks/>
          </p:cNvSpPr>
          <p:nvPr/>
        </p:nvSpPr>
        <p:spPr>
          <a:xfrm>
            <a:off x="1077305" y="1783418"/>
            <a:ext cx="6566538" cy="77853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عَنْ حُلْمي وَكَيفَ سَأُحَقِّقُهُ.</a:t>
            </a:r>
            <a:endParaRPr lang="a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6A7296C-4D85-5265-5755-E2E2B92F5192}"/>
              </a:ext>
            </a:extLst>
          </p:cNvPr>
          <p:cNvSpPr txBox="1">
            <a:spLocks/>
          </p:cNvSpPr>
          <p:nvPr/>
        </p:nvSpPr>
        <p:spPr>
          <a:xfrm>
            <a:off x="1056350" y="3858762"/>
            <a:ext cx="6731541" cy="107732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لِتَقْديمِ شَخْصِيَّةٍ (أَمينَةُ –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ٱلْيَزمي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كَوْثَر...) وَأُعَبِّرُ عَنْ رَأْيي حَوْلَها وَعَمّا أَعْجَبَني في سيرَتِها.</a:t>
            </a:r>
            <a:endParaRPr lang="ar-M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A628548B-5A4F-0427-9ED4-DBA12BBDE80C}"/>
              </a:ext>
            </a:extLst>
          </p:cNvPr>
          <p:cNvSpPr txBox="1">
            <a:spLocks/>
          </p:cNvSpPr>
          <p:nvPr/>
        </p:nvSpPr>
        <p:spPr>
          <a:xfrm>
            <a:off x="1030381" y="2868307"/>
            <a:ext cx="6731541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لِلتَّعْريفِ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بِٱلْإِنْتِرْنِتِ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وَتَقْديمِ فَوائِدِها وَأَضْرارِها.</a:t>
            </a:r>
            <a:endParaRPr lang="a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E5993C2-170E-2B5E-1A66-1AAB19E64D46}"/>
              </a:ext>
            </a:extLst>
          </p:cNvPr>
          <p:cNvSpPr/>
          <p:nvPr/>
        </p:nvSpPr>
        <p:spPr>
          <a:xfrm>
            <a:off x="7643843" y="1907527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4020D3B-D1E7-3DDA-D193-1D15844B9E64}"/>
              </a:ext>
            </a:extLst>
          </p:cNvPr>
          <p:cNvSpPr/>
          <p:nvPr/>
        </p:nvSpPr>
        <p:spPr>
          <a:xfrm>
            <a:off x="7761922" y="3005166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92CB460-29A3-7B3E-5F9F-1F497D890733}"/>
              </a:ext>
            </a:extLst>
          </p:cNvPr>
          <p:cNvSpPr/>
          <p:nvPr/>
        </p:nvSpPr>
        <p:spPr>
          <a:xfrm>
            <a:off x="7761922" y="4096893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1" name="Image 20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B0AA6011-54FC-4357-4062-5B6EB5486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8" y="1285823"/>
            <a:ext cx="770614" cy="886863"/>
          </a:xfrm>
          <a:prstGeom prst="rect">
            <a:avLst/>
          </a:prstGeom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E02A0269-73A9-7E28-FDB8-942A896B15EC}"/>
              </a:ext>
            </a:extLst>
          </p:cNvPr>
          <p:cNvSpPr txBox="1">
            <a:spLocks/>
          </p:cNvSpPr>
          <p:nvPr/>
        </p:nvSpPr>
        <p:spPr>
          <a:xfrm>
            <a:off x="1099421" y="5188620"/>
            <a:ext cx="6731541" cy="107732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لِلتَّعْريفِ بِحُبِّ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ٱلْوَطَنِ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وَكَيفَ يُمْكِنُ تَجْسيدُهُ في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ٱلْمَدْرَسَةِ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وَٱلْحَياةِ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ٱلْيَوْمِيَّةِ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1B17C14-BD4E-F60E-8FE7-88713DBBBBE9}"/>
              </a:ext>
            </a:extLst>
          </p:cNvPr>
          <p:cNvSpPr/>
          <p:nvPr/>
        </p:nvSpPr>
        <p:spPr>
          <a:xfrm>
            <a:off x="7863167" y="5468036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9483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A8E26-556D-AB09-9D0D-5E292E001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5334A-4B74-6F57-07FB-A982AB48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بالموضوع الأول. من يقوم إلى السبورة و يتحدث باسترسال بلغة سليمة؟ ( 5 محاولات)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A67D3A7-246A-FE6E-5E30-D48DC3E5D1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16373C-32C4-0F02-FD0F-7A858F09F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ED62C-BB8D-3C95-F51D-A669752D65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650109-88F3-7C17-6838-E1DDEA0153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D69094-2BC1-5DD0-444B-83BE79BBA96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B98B6B-FA93-13C1-8EBF-248685718E8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9228C0-B4CA-0388-5209-015853181D1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C6110-6FB9-E1B2-C5D1-03619E7C4B1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492AC0D-37F8-8F13-BB01-812F7990D1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8E69C9-BA9F-3DB2-3530-0E82D31CCEF0}"/>
              </a:ext>
            </a:extLst>
          </p:cNvPr>
          <p:cNvSpPr txBox="1">
            <a:spLocks/>
          </p:cNvSpPr>
          <p:nvPr/>
        </p:nvSpPr>
        <p:spPr>
          <a:xfrm>
            <a:off x="1395214" y="1729255"/>
            <a:ext cx="6227673" cy="87503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عَنْ حُلْمي وَكَيفَ سَأُحَقِّقُهُ.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5C85BD0-BF17-35B6-699C-B08D905A30BE}"/>
              </a:ext>
            </a:extLst>
          </p:cNvPr>
          <p:cNvSpPr/>
          <p:nvPr/>
        </p:nvSpPr>
        <p:spPr>
          <a:xfrm>
            <a:off x="7643843" y="1907527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D37035B-9AAC-9E44-579C-39C54F2CE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475330"/>
              </p:ext>
            </p:extLst>
          </p:nvPr>
        </p:nvGraphicFramePr>
        <p:xfrm>
          <a:off x="1395215" y="3156429"/>
          <a:ext cx="633827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0240">
                  <a:extLst>
                    <a:ext uri="{9D8B030D-6E8A-4147-A177-3AD203B41FA5}">
                      <a16:colId xmlns:a16="http://schemas.microsoft.com/office/drawing/2014/main" val="1911720562"/>
                    </a:ext>
                  </a:extLst>
                </a:gridCol>
                <a:gridCol w="936345">
                  <a:extLst>
                    <a:ext uri="{9D8B030D-6E8A-4147-A177-3AD203B41FA5}">
                      <a16:colId xmlns:a16="http://schemas.microsoft.com/office/drawing/2014/main" val="1503393775"/>
                    </a:ext>
                  </a:extLst>
                </a:gridCol>
                <a:gridCol w="4491690">
                  <a:extLst>
                    <a:ext uri="{9D8B030D-6E8A-4147-A177-3AD203B41FA5}">
                      <a16:colId xmlns:a16="http://schemas.microsoft.com/office/drawing/2014/main" val="288822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لا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نعم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اَلضَّوابِطُ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010636"/>
                  </a:ext>
                </a:extLst>
              </a:tr>
              <a:tr h="4919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قَدَّم(تْ) مَعْلوماتٍ حَوْلَ ٱلْمَوْضوعِ </a:t>
                      </a:r>
                      <a:r>
                        <a:rPr lang="ar-MA" sz="2800" b="1" i="0" u="none" strike="noStrike" kern="1200" cap="non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ٱلْمَطْلوبِ</a:t>
                      </a:r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55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تَحَدَّث(تْ) بِٱسْتِرْسالٍ؟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6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كانَتْ لُغَتُهُ(ا) سَليمَةً؟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73608"/>
                  </a:ext>
                </a:extLst>
              </a:tr>
            </a:tbl>
          </a:graphicData>
        </a:graphic>
      </p:graphicFrame>
      <p:pic>
        <p:nvPicPr>
          <p:cNvPr id="8" name="WhatsApp Video 2025-11-20 at 07.36.04">
            <a:hlinkClick r:id="" action="ppaction://media"/>
            <a:extLst>
              <a:ext uri="{FF2B5EF4-FFF2-40B4-BE49-F238E27FC236}">
                <a16:creationId xmlns:a16="http://schemas.microsoft.com/office/drawing/2014/main" id="{78488786-7B1B-0BF6-C1AC-A1C0BE10E9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753" y="1208830"/>
            <a:ext cx="900001" cy="9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373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A4B53-B69E-0C8C-7F63-A1CDD181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47C24-C833-3582-BADE-346BE79B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الموضوع الثاني. من يقوم إلى السبورة و يتحدث باسترسال بلغة سليمة؟ ( 5 محاولات)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E72ABC-8703-0EBE-7286-6E89CD9970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C406BF-3046-83B0-2066-6D46649D8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46E38B-057A-B390-4C6D-06B4193CC1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725F8C-3734-8A99-B49A-D8347D7012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1661CA-F86F-14BB-2876-E9D8EEDD5FF8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DC54C9-FE2B-D412-20B8-C9A2C0FF534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F1D1FE-4C34-3735-FB3D-6F6C401B486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F3E5B8-3A5B-6225-C542-93D5BDD7804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BDB834-57B1-9B57-ED30-33C878E00F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64DD0D8A-4018-E0DD-CDFB-9DF37BBCC9B2}"/>
              </a:ext>
            </a:extLst>
          </p:cNvPr>
          <p:cNvSpPr txBox="1">
            <a:spLocks/>
          </p:cNvSpPr>
          <p:nvPr/>
        </p:nvSpPr>
        <p:spPr>
          <a:xfrm>
            <a:off x="1021403" y="1828529"/>
            <a:ext cx="6731541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لِلتَّعْريفِ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بِٱلْإِنْتِرْنِتِ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وَتَقْديمِ فَوائِدِها وَأَضْرارِها.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D8CFCA5-EC52-5854-FB73-B0C3F7C738D4}"/>
              </a:ext>
            </a:extLst>
          </p:cNvPr>
          <p:cNvSpPr/>
          <p:nvPr/>
        </p:nvSpPr>
        <p:spPr>
          <a:xfrm>
            <a:off x="7752944" y="1965388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8" name="WhatsApp Video 2025-11-20 at 07.36.04">
            <a:hlinkClick r:id="" action="ppaction://media"/>
            <a:extLst>
              <a:ext uri="{FF2B5EF4-FFF2-40B4-BE49-F238E27FC236}">
                <a16:creationId xmlns:a16="http://schemas.microsoft.com/office/drawing/2014/main" id="{16E9735F-7C78-9934-F944-C7FD036409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753" y="1208830"/>
            <a:ext cx="900001" cy="9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5F383FE-8B7B-2C76-84D7-54CE5B668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857868"/>
              </p:ext>
            </p:extLst>
          </p:nvPr>
        </p:nvGraphicFramePr>
        <p:xfrm>
          <a:off x="1395215" y="3156429"/>
          <a:ext cx="633827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0240">
                  <a:extLst>
                    <a:ext uri="{9D8B030D-6E8A-4147-A177-3AD203B41FA5}">
                      <a16:colId xmlns:a16="http://schemas.microsoft.com/office/drawing/2014/main" val="1911720562"/>
                    </a:ext>
                  </a:extLst>
                </a:gridCol>
                <a:gridCol w="936345">
                  <a:extLst>
                    <a:ext uri="{9D8B030D-6E8A-4147-A177-3AD203B41FA5}">
                      <a16:colId xmlns:a16="http://schemas.microsoft.com/office/drawing/2014/main" val="1503393775"/>
                    </a:ext>
                  </a:extLst>
                </a:gridCol>
                <a:gridCol w="4491690">
                  <a:extLst>
                    <a:ext uri="{9D8B030D-6E8A-4147-A177-3AD203B41FA5}">
                      <a16:colId xmlns:a16="http://schemas.microsoft.com/office/drawing/2014/main" val="288822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لا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نعم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اَلضَّوابِطُ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010636"/>
                  </a:ext>
                </a:extLst>
              </a:tr>
              <a:tr h="4919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قَدَّم(تْ) مَعْلوماتٍ حَوْلَ ٱلْمَوْضوعِ </a:t>
                      </a:r>
                      <a:r>
                        <a:rPr lang="ar-MA" sz="2800" b="1" i="0" u="none" strike="noStrike" kern="1200" cap="non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ٱلْمَطْلوبِ</a:t>
                      </a:r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55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تَحَدَّث(تْ) بِٱسْتِرْسالٍ؟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6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كانَتْ لُغَتُهُ(ا) سَليمَةً؟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73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175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0C1F2-F06E-7754-8F63-1C376AAB0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82D2D7-C9A5-14AC-0BC4-CA42AE51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الموضوع الثالث. من يقوم إلى السبورة و يتحدث باسترسال بلغة سليمة؟ ( 5 محاولات)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1B8D75-8ECD-FC64-81DC-0558614659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3DB9B43-F0AA-FFAC-826C-892745FE8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133415-6828-B1CE-A0DD-72D8298E7D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9714F8-6B06-A2DD-4ECF-8F6DDB0404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2B9691-6E2B-31EE-9EB0-A3556625889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0F27AC-B20E-7C93-729A-AB892D7B626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203818-F05A-60C2-86B2-34600417430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82BC5A-930A-0F87-DA88-DC9B13E30D9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38108D-BE67-921A-AC7C-CD49D386FE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978FAB-08C0-7FA2-C1DC-438A2D83C667}"/>
              </a:ext>
            </a:extLst>
          </p:cNvPr>
          <p:cNvSpPr txBox="1">
            <a:spLocks/>
          </p:cNvSpPr>
          <p:nvPr/>
        </p:nvSpPr>
        <p:spPr>
          <a:xfrm>
            <a:off x="1196502" y="1734466"/>
            <a:ext cx="6362254" cy="107732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لِتَقْديمِ شَخْصِيَّةٍ (أَمينَةُ –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اَلْيَزمي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كَوْثَر...) وَأُعَبِّرُ عَنْ رَأْيي حَوْلَها وَعَمّا أَعْجَبَني في سيرَتِها.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0733364-39ED-F9C6-2A12-6E2C9C07551F}"/>
              </a:ext>
            </a:extLst>
          </p:cNvPr>
          <p:cNvSpPr/>
          <p:nvPr/>
        </p:nvSpPr>
        <p:spPr>
          <a:xfrm>
            <a:off x="7622888" y="2013882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8" name="WhatsApp Video 2025-11-20 at 07.36.04">
            <a:hlinkClick r:id="" action="ppaction://media"/>
            <a:extLst>
              <a:ext uri="{FF2B5EF4-FFF2-40B4-BE49-F238E27FC236}">
                <a16:creationId xmlns:a16="http://schemas.microsoft.com/office/drawing/2014/main" id="{802F73F3-5B67-EB4B-BB32-AF18DBACA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4244" y="1250268"/>
            <a:ext cx="900001" cy="9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43BFFBC-DBD5-12E6-F86E-F2C66643F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244850"/>
              </p:ext>
            </p:extLst>
          </p:nvPr>
        </p:nvGraphicFramePr>
        <p:xfrm>
          <a:off x="1395215" y="3156429"/>
          <a:ext cx="633827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0240">
                  <a:extLst>
                    <a:ext uri="{9D8B030D-6E8A-4147-A177-3AD203B41FA5}">
                      <a16:colId xmlns:a16="http://schemas.microsoft.com/office/drawing/2014/main" val="1911720562"/>
                    </a:ext>
                  </a:extLst>
                </a:gridCol>
                <a:gridCol w="936345">
                  <a:extLst>
                    <a:ext uri="{9D8B030D-6E8A-4147-A177-3AD203B41FA5}">
                      <a16:colId xmlns:a16="http://schemas.microsoft.com/office/drawing/2014/main" val="1503393775"/>
                    </a:ext>
                  </a:extLst>
                </a:gridCol>
                <a:gridCol w="4491690">
                  <a:extLst>
                    <a:ext uri="{9D8B030D-6E8A-4147-A177-3AD203B41FA5}">
                      <a16:colId xmlns:a16="http://schemas.microsoft.com/office/drawing/2014/main" val="288822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لا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نعم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اَلضَّوابِطُ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010636"/>
                  </a:ext>
                </a:extLst>
              </a:tr>
              <a:tr h="4919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قَدَّم(تْ) مَعْلوماتٍ حَوْلَ ٱلْمَوْضوعِ </a:t>
                      </a:r>
                      <a:r>
                        <a:rPr lang="ar-MA" sz="2800" b="1" i="0" u="none" strike="noStrike" kern="1200" cap="non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ٱلْمَطْلوبِ</a:t>
                      </a:r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55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تَحَدَّث(تْ) بِٱسْتِرْسالٍ؟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6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كانَتْ لُغَتُهُ(ا) سَليمَةً؟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73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05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CE4F6-CF6B-2A5E-CE1D-BACE52FBF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A978F-33A4-3489-D99E-83790D5E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الموضوع الرابع. من يقوم إلى السبورة و يتحدث باسترسال بلغة سليمة؟( 5 محاولات)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973615D-D19F-80BC-FA09-E7B06C1358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1A6888A-1F40-CB8C-407F-716F9ED96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C1155D-B90F-DDEF-3117-BF46BF7C1D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8FA67B-14C8-F69E-FD8C-17DEDB473B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1077E1-2FBC-C571-145A-A0B34167091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7A033C-58C3-9971-415B-98A5D88F846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739DD3-B945-025E-FD39-6E1ED186EC1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600D20-EC5E-3BCF-3835-B93415E482E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1FAA97A-8D13-769F-59C2-C550A8057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B81507-D29D-6364-4BF9-A4E9FE9D8153}"/>
              </a:ext>
            </a:extLst>
          </p:cNvPr>
          <p:cNvSpPr txBox="1">
            <a:spLocks/>
          </p:cNvSpPr>
          <p:nvPr/>
        </p:nvSpPr>
        <p:spPr>
          <a:xfrm>
            <a:off x="957360" y="1729255"/>
            <a:ext cx="6731541" cy="107732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لِلتَّعْريفِ بِحُبِّ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ٱلْوَطَنِ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وَكَيفَ يُمْكِنُ تَجْسيدُهُ في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ٱلْمَدْرَسَةِ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وَٱلْحَياةِ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ٱلْيَوْمِيَّةِ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38659A8-04FF-90FA-2165-A66295F08BFB}"/>
              </a:ext>
            </a:extLst>
          </p:cNvPr>
          <p:cNvSpPr/>
          <p:nvPr/>
        </p:nvSpPr>
        <p:spPr>
          <a:xfrm>
            <a:off x="7785149" y="1979685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8" name="WhatsApp Video 2025-11-20 at 07.36.04">
            <a:hlinkClick r:id="" action="ppaction://media"/>
            <a:extLst>
              <a:ext uri="{FF2B5EF4-FFF2-40B4-BE49-F238E27FC236}">
                <a16:creationId xmlns:a16="http://schemas.microsoft.com/office/drawing/2014/main" id="{FA7084AA-1F82-1E56-D325-9C4EF56D7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753" y="1208830"/>
            <a:ext cx="900001" cy="9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F81A941-58A3-01CF-B9DB-532D928C1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743525"/>
              </p:ext>
            </p:extLst>
          </p:nvPr>
        </p:nvGraphicFramePr>
        <p:xfrm>
          <a:off x="918794" y="3671845"/>
          <a:ext cx="6637517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3214">
                  <a:extLst>
                    <a:ext uri="{9D8B030D-6E8A-4147-A177-3AD203B41FA5}">
                      <a16:colId xmlns:a16="http://schemas.microsoft.com/office/drawing/2014/main" val="1911720562"/>
                    </a:ext>
                  </a:extLst>
                </a:gridCol>
                <a:gridCol w="980552">
                  <a:extLst>
                    <a:ext uri="{9D8B030D-6E8A-4147-A177-3AD203B41FA5}">
                      <a16:colId xmlns:a16="http://schemas.microsoft.com/office/drawing/2014/main" val="1503393775"/>
                    </a:ext>
                  </a:extLst>
                </a:gridCol>
                <a:gridCol w="4703751">
                  <a:extLst>
                    <a:ext uri="{9D8B030D-6E8A-4147-A177-3AD203B41FA5}">
                      <a16:colId xmlns:a16="http://schemas.microsoft.com/office/drawing/2014/main" val="288822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لا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نعم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اَلضَّوابِطُ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010636"/>
                  </a:ext>
                </a:extLst>
              </a:tr>
              <a:tr h="4919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قَدَّم(تْ) مَعْلوماتٍ حَوْلَ ٱلْمَوْضوعِ </a:t>
                      </a:r>
                      <a:r>
                        <a:rPr lang="ar-MA" sz="2800" b="1" i="0" u="none" strike="noStrike" kern="1200" cap="non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ٱلْمَطْلوبِ</a:t>
                      </a:r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55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تَحَدَّث(تْ) بِٱسْتِرْسالٍ؟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6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كانَتْ لُغَتُهُ(ا) سَليمَةً؟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73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377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25164-C19B-98DC-4B6E-21BFD36B1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179B9-40F2-F52D-4BF8-3E365514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واجب منزلي: حاولوا إعادة كتابة ما أنتجتموه على دفاتر البحث حول المواضيع الأربعة.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7CD6A8F-DCD6-C7B1-B086-C5DE98BD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7E9D1B9-78D2-E165-C51B-8F1E9E67A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6E403F-727D-A069-3295-87A8BFC298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85EC0A-C03D-D36B-8B4B-61BD551AA6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3F63EB-886B-7230-CBDB-3702270068F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A857EE-F026-B8F5-868F-1298D20E2FF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4300F0-7FA4-FCC2-9B49-671C4BF156D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696E26-86C4-5709-8F66-614F679D033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C0ECF1-CE39-D047-F49C-F2423554BC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2155097E-E975-A39A-55C2-506879F0CFDB}"/>
              </a:ext>
            </a:extLst>
          </p:cNvPr>
          <p:cNvSpPr txBox="1">
            <a:spLocks/>
          </p:cNvSpPr>
          <p:nvPr/>
        </p:nvSpPr>
        <p:spPr>
          <a:xfrm>
            <a:off x="1221353" y="1792213"/>
            <a:ext cx="6566538" cy="77853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عَنْ حُلْمي وَكَيفَ سَأُحَقِّقُهُ.</a:t>
            </a:r>
            <a:endParaRPr lang="a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2A95E421-BCA9-6CB4-5CBE-BB7A9D97AE3B}"/>
              </a:ext>
            </a:extLst>
          </p:cNvPr>
          <p:cNvSpPr txBox="1">
            <a:spLocks/>
          </p:cNvSpPr>
          <p:nvPr/>
        </p:nvSpPr>
        <p:spPr>
          <a:xfrm>
            <a:off x="1056350" y="3858762"/>
            <a:ext cx="6731541" cy="107732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لِتَقْديمِ شَخْصِيَّةٍ (أَمينَةُ –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ٱلْيَزمي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كَوْثَر...) وَأُعَبِّرُ عَنْ رَأْيي حَوْلَها وَعَمّا أَعْجَبَني في سيرَتِها.</a:t>
            </a:r>
            <a:endParaRPr lang="ar-M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5113021-56DF-0AAD-43B9-6144800FDEE8}"/>
              </a:ext>
            </a:extLst>
          </p:cNvPr>
          <p:cNvSpPr txBox="1">
            <a:spLocks/>
          </p:cNvSpPr>
          <p:nvPr/>
        </p:nvSpPr>
        <p:spPr>
          <a:xfrm>
            <a:off x="1030381" y="2868307"/>
            <a:ext cx="6731541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لِلتَّعْريفِ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بِٱلْإِنْتِرْنِتِ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وَتَقْديمِ فَوائِدِها وَأَضْرارِها.</a:t>
            </a:r>
            <a:endParaRPr lang="a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A8C4E9B-3EBD-714E-5272-39B630572264}"/>
              </a:ext>
            </a:extLst>
          </p:cNvPr>
          <p:cNvSpPr/>
          <p:nvPr/>
        </p:nvSpPr>
        <p:spPr>
          <a:xfrm>
            <a:off x="7761921" y="1891556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9A9B32F-645F-98FE-2A70-C91E4F1B7A94}"/>
              </a:ext>
            </a:extLst>
          </p:cNvPr>
          <p:cNvSpPr/>
          <p:nvPr/>
        </p:nvSpPr>
        <p:spPr>
          <a:xfrm>
            <a:off x="7761922" y="3005166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24CEB24-8D53-9AB0-7881-5C40037BE9EE}"/>
              </a:ext>
            </a:extLst>
          </p:cNvPr>
          <p:cNvSpPr/>
          <p:nvPr/>
        </p:nvSpPr>
        <p:spPr>
          <a:xfrm>
            <a:off x="7787891" y="4188707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34D666AD-D9BE-349F-73B2-E27E5FE735D2}"/>
              </a:ext>
            </a:extLst>
          </p:cNvPr>
          <p:cNvSpPr txBox="1">
            <a:spLocks/>
          </p:cNvSpPr>
          <p:nvPr/>
        </p:nvSpPr>
        <p:spPr>
          <a:xfrm>
            <a:off x="1099421" y="5188620"/>
            <a:ext cx="6731541" cy="107732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بِٱسْتِرْسالٍ لِلتَّعْريفِ بِحُبِّ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ٱلْوَطَنِ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وَكَيفَ يُمْكِنُ تَجْسيدُهُ في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ٱلْمَدْرَسَةِ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وَٱلْحَياةِ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ٱلْيَوْمِيَّةِ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1F45B96-1CB5-8EC0-EB16-7B10A7F9CB7E}"/>
              </a:ext>
            </a:extLst>
          </p:cNvPr>
          <p:cNvSpPr/>
          <p:nvPr/>
        </p:nvSpPr>
        <p:spPr>
          <a:xfrm>
            <a:off x="7830962" y="5468036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1121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E5C0-9488-976C-1A70-D41C12D48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CB7EE-B7D4-1784-B609-1C0D330FC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سنلعب لعبة الأضداد. الفائز من استطاع تحديد أضداد جميع الكلمات.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FEA877-587F-CC0D-0FDA-B9D3F5294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96F282F-0DD0-E5AF-390B-C0142F9993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F22A847-598B-E0C4-85B6-3C8B2281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2BEF4AB-39C4-6835-B95E-07EA9DCC50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CB7155-6893-0E60-2EA4-5E7C776FFED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3429B4-1340-C8D6-AC3F-465558446FC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40B929-C38E-8615-10A9-C75AA53C142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7CC9CC-FA85-410D-FE3B-52AE6B779BA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244D77-F3FE-21B1-5A03-58C7DB7309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7C58907-7F74-DF1B-C01C-9F8573665258}"/>
              </a:ext>
            </a:extLst>
          </p:cNvPr>
          <p:cNvSpPr txBox="1">
            <a:spLocks/>
          </p:cNvSpPr>
          <p:nvPr/>
        </p:nvSpPr>
        <p:spPr>
          <a:xfrm>
            <a:off x="1843391" y="2705876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لُعْبَةُ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ٱلْأَضْدادِ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8556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BC8E4-73DF-90FD-7ACB-AD74B00E1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A2A4C5-A234-2E6B-8C42-C2BFB783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ضد كلمة" علم"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36156-8DAC-D036-B286-087F2D56C8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D941FD-2971-7581-D89C-EA17CAAE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F718FB-E513-DCBA-3688-D7D2F3E93F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18EC82-4629-45DC-7B53-F1C969271E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4D214B-4E55-2F91-E539-387BDE54B7C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356A6D-1FDA-C755-6F26-E97399F12D6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55A43B-698B-7EC6-B975-03D12171624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32FF7A-C6E6-F0E8-E3E7-C982DE15FF7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DD4BB38-F8A1-95D4-37A0-86DABC3D9A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BF8E773-1929-51CF-F113-80C8738F6F04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عِلْمٌ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5649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F0C1-E90E-DEF8-54C7-69F78E33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69B2A-63AF-505F-F1DA-2A1392F1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ضد كلمة" تطور"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9445E5-BEB7-7BA8-8757-D6B9BFDFD7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621FC8-2D6A-E3EC-2252-1B1A2D1C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63D90DA-9769-55C7-7327-75225F629C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1B7399E-B993-416F-97AF-E346C625B9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78E85A-10D8-28FC-123F-C224CE0350D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C3BE65-5119-958C-7A3E-BD6BD9BFB97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0670E0-3E3D-3113-2F36-2CCA16D27A7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7F14F0-B186-5135-6980-873F61DE2BE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32E9A81-6739-E923-8A84-D75DC43F56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260F33A7-4A7E-6CA0-7614-53C594E7E4E5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تَطَوَّرَ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48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6C816-84E9-FC59-1685-ADFFE9023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8F6A10-FE47-4BD9-7BF9-0DD1A96B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ضد كلمة" مخيف"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D8F638-9A10-D46C-00BC-78640B10B3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2588865-96AF-E822-15C2-A1E7A63EB4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E0F882-1E70-4161-01CF-67A1F41FD2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45B0EE-46B2-AB6B-FF1F-907F4C2396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D8FF4ED-FCAD-1236-1ECB-0579D6B738F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365D0F-EC43-4529-51A8-D8F78F1DC91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5D1F58-708F-A616-0E8D-BBD6705D319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01F3E2-C310-EBA6-BADF-98D1D05A2F6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674C970-154C-907A-B297-302BCD7932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948BC8CE-F37B-4364-DC44-550136A39B4D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مُخيفٌ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587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2476" y="3936813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722268" y="4345346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(10)؛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التحدث (30د): مراجعة وتوليف؛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قراءة: استثمار إستراتيجية الفهم (30د).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18921" y="3922553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502085" y="1980000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660787" y="1980000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502085" y="3936813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675877" y="4332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  <a:r>
              <a:rPr lang="ar-MA" dirty="0"/>
              <a:t>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إنتاج كتابي: سيرة غيرية (30د)؛</a:t>
            </a:r>
            <a:endParaRPr lang="ar-S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أنشطة داعمة(30د).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854342" y="2430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معجم: مراجعة وتوليف (30د)؛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أساليب: مراجعة وتوليف( 30د)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675877" y="2431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نشاط اعتيادي  </a:t>
            </a:r>
            <a:r>
              <a:rPr lang="ar-SA" dirty="0"/>
              <a:t>(10)د</a:t>
            </a:r>
            <a:r>
              <a:rPr lang="ar-MA" dirty="0"/>
              <a:t>؛</a:t>
            </a:r>
            <a:endParaRPr lang="ar-SA" dirty="0"/>
          </a:p>
          <a:p>
            <a:pPr marL="273050" lvl="1" indent="-27305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قراءة  ح2: استثمار الظواهر اللغوية </a:t>
            </a:r>
            <a:r>
              <a:rPr lang="ar-SA" dirty="0"/>
              <a:t>(</a:t>
            </a:r>
            <a:r>
              <a:rPr lang="ar-MA" dirty="0"/>
              <a:t>40</a:t>
            </a:r>
            <a:r>
              <a:rPr lang="ar-SA" dirty="0"/>
              <a:t>د)</a:t>
            </a:r>
            <a:r>
              <a:rPr lang="ar-MA" dirty="0"/>
              <a:t>؛</a:t>
            </a:r>
          </a:p>
          <a:p>
            <a:pPr marL="273050" lvl="1" indent="-27305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تصحيح الإنتاج الكتابي (كتابة السيرة الغيرية) (20د).</a:t>
            </a:r>
          </a:p>
          <a:p>
            <a:pPr marL="273050" lvl="1" indent="-27305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endParaRPr lang="ar-SA" dirty="0"/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5D87BD-78BD-CC49-C619-0B7460EA1613}"/>
              </a:ext>
            </a:extLst>
          </p:cNvPr>
          <p:cNvSpPr txBox="1">
            <a:spLocks/>
          </p:cNvSpPr>
          <p:nvPr/>
        </p:nvSpPr>
        <p:spPr>
          <a:xfrm>
            <a:off x="502085" y="1001594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020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D0909-AB95-6962-AFF2-E6C18E39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DE0ED-47BA-7580-78A2-D2B5396D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هو : .................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9AED5E-DEE1-5889-4289-277BFEA63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A609B4-7AF1-BACE-8D4F-93FC884C0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5865B3-D82B-E6D2-1962-150A921B7F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1558D6-E460-C61F-A576-BC33053DB4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9ABA26-0C25-4370-EBF4-03C4310184F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5B64FA-9A62-1BDA-0C4C-6FAA6B45717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7E7445-D75A-02D1-D879-EFAA6F809B6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B056D2-2690-C663-0158-1821D45CF6B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498E17-34F0-7989-902D-A2CEBCDA8F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1E90197D-ACB4-48AF-5182-189EC2482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456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EAA22-C3E1-4188-9F01-17ACAE3C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AE58EBC-DE9B-FE6F-409F-772D2FCF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قراءة  : كيف يمكن التعبير عن حب الوطن؟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4C02819-CD6D-E421-7957-A3CD9BCB9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54C0A18-5631-CC96-50D7-6F7930B954EC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استثمار إستراتيجيات الفهم.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7D375A-F747-B2E9-FFC2-0978513DC081}"/>
              </a:ext>
            </a:extLst>
          </p:cNvPr>
          <p:cNvSpPr txBox="1"/>
          <p:nvPr/>
        </p:nvSpPr>
        <p:spPr>
          <a:xfrm>
            <a:off x="5236756" y="1827529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00FEF7C-0DE2-9859-DC4F-D3DAFE929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577781-9193-65DA-2450-C3D0B77D2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34" y="1006089"/>
            <a:ext cx="465091" cy="4961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5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49B2-24A1-95EB-129B-FC7543B9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32CF2-BA20-3BBB-53BA-AF8304847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56000"/>
            <a:ext cx="6995718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الصفحة-59-. ستقرؤون نص " كيف يمكن التعبير  عن حب الوطن؟" لفهم مضامينه.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3686F6-EF97-5125-CD6F-D59EDBBA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8626D4-9FDF-E5F7-7108-E60FC3AB24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C3620F-C3F9-C52E-8727-285D388C5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8A05DC-DA57-7BB7-65CF-B5981A5B0E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98E204-5FBC-4FE8-47CB-837BC95AFE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94D986-95A9-92ED-7A8D-8D9D511C3F1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7C3F18-9236-5ADF-EDD0-849244B37EF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BFAA5-4073-092F-B109-C509636EEEF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F22DFD-CC51-ABA9-8780-874D79F642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2D4813-85C3-853C-3C98-12AC57132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380" y="1575854"/>
            <a:ext cx="3585588" cy="49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880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AEFE3-0AC2-FAE5-BDEB-7286E4ED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14F0D-F3C0-8277-8F94-9A45C55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الجزء الأول  مستحضرا الضوابط التالية. ( يتناوب التلاميذ على قراءة أجزاء النص)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BE4776-4DA4-AF51-BA65-FEC2F25EE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07937EF-A623-EB96-D341-840C2431F5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67FBCA3-D81E-C6A0-5F82-F9A6F994C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A661AB-7A9B-F061-17C4-0E91CAE308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29003C2-52AB-3234-5FFE-0403D3F1997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5DA57-ADCF-1279-D595-5BBD4FBD87E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831937-A1E9-1E85-33A2-339AE763275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470A60-D440-B9C5-4772-5E778A2862C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ED93C05-5F7F-DEBF-5985-E29FFD9802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CFD9E2-3F02-95BB-A1E8-16F0EF12C9A5}"/>
              </a:ext>
            </a:extLst>
          </p:cNvPr>
          <p:cNvSpPr txBox="1">
            <a:spLocks/>
          </p:cNvSpPr>
          <p:nvPr/>
        </p:nvSpPr>
        <p:spPr>
          <a:xfrm>
            <a:off x="1246560" y="2150283"/>
            <a:ext cx="595362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72A1E9F0-4D98-B43B-0149-DC99D736B1CC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565FFDBE-9562-5612-93DD-E70FB39A09C3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1B289A71-6A69-95E2-F72D-5CD0F82CB936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E3E82B5-9830-4D60-3A39-8D334118E8E1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B33AA46-3E5B-AC62-947D-D181E28CF8E1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5EF4BB7-21D6-94F1-7593-E73A0184BE65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36F97B7-885A-1164-28A4-F0D4906266E1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2" name="Image 21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80F9C2D2-F861-A1DC-63C7-DEB79BE6EE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1" y="1414749"/>
            <a:ext cx="605467" cy="6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1672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EC81F-4486-49CA-2B26-A16088A0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8C200-D1A1-8792-31AD-C4239865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البحث. سنصحح الواجب المنزلي. سأتحقق من إنجازه.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EDED6B1-4C9B-60E9-4110-7B72C1CFB7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F85D81-5517-B320-EBEE-D6B856DDF5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390302-4C32-E8A5-685F-1A4CB3FD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C29CE7-5B28-A46B-AE05-7191B76053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E767F9E-572A-DD0D-AFFF-4ED8FD9AC72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769714-1B73-AD21-D399-D76056DAFAA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27A08A-BC36-8A0C-4553-2D559EA4D425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AF5BD0-4EFB-1534-EDCF-E4CB0F8C71F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8F0C45-B322-9EBA-7953-57FFFE7E78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011698-546D-AD86-E5B0-9C933179C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9821" y="1704305"/>
            <a:ext cx="3103124" cy="43268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0E5282-A973-BCB8-7630-C35DBEF68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253" y="1873352"/>
            <a:ext cx="2974600" cy="422864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ABF109E-F70A-6DE3-0EA1-C39598D183BD}"/>
              </a:ext>
            </a:extLst>
          </p:cNvPr>
          <p:cNvSpPr/>
          <p:nvPr/>
        </p:nvSpPr>
        <p:spPr>
          <a:xfrm>
            <a:off x="1215252" y="2385383"/>
            <a:ext cx="2974601" cy="104361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183228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A9EEA-9492-BD59-E068-4D2C3121A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D1252-43E9-A4E7-169D-7655D6A9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بتصحيح الأسئلة،  من يذكرنا بالخطوات التي نسلكها لاستخراج معلومات من النص؟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0E147D-822B-8E7D-2670-36244F1326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C60A1A-6767-779E-D34C-0F6412FC25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38DBE0-D384-158D-95F0-6168A748DF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F57333-7B91-05D3-719F-5A67590F32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C18D29-BD42-ABF2-1CFE-A866D749B26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810427-9C74-FC12-89F1-BB2C36B7DA7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8B801C-57C2-7E0C-43DD-F1443706A01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EA1CBD-3B45-48E7-2A1C-CCA91D6FBAA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8B5798-AC45-82D5-F934-142BC8EF8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06B9AB6-272C-9A16-3AF3-0B9E2368BF4E}"/>
              </a:ext>
            </a:extLst>
          </p:cNvPr>
          <p:cNvSpPr txBox="1"/>
          <p:nvPr/>
        </p:nvSpPr>
        <p:spPr>
          <a:xfrm>
            <a:off x="827215" y="2712720"/>
            <a:ext cx="7413247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نَسْلُكُها لِاسْتِخْراجِ مَعْلومَةٍ مِنَ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558481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71EF-C7F6-90FD-DF27-FB388A783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64CA3-F088-45D5-5D0E-C7079444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619F08-2129-A291-FC0D-FDC12F3D73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4E7F849-0B54-9155-A598-9195CA2096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144AAB-8566-4537-1ECC-D4EAB312D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A840A81-B467-35D9-96E2-A6BE9487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005D109-7E5D-BB0E-C854-55CD167B949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B7B978-7890-5848-EEBF-1B0096AC3FF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07ECA8-C678-CBCF-8962-22D611F5C82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DE10BD-E281-2BFC-B113-3C63437D7E9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D9C02B-3746-6EC2-C139-86F506F261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19B2E15-5630-B5D7-41E6-E45E40043985}"/>
              </a:ext>
            </a:extLst>
          </p:cNvPr>
          <p:cNvSpPr/>
          <p:nvPr/>
        </p:nvSpPr>
        <p:spPr>
          <a:xfrm>
            <a:off x="715578" y="1823290"/>
            <a:ext cx="7343192" cy="427871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ٱلسُّؤالَ وَأُحَدِّدُ ٱلْكَلِماتِ ٱلْمَفاتيحَ 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 تُساعِدُني عَلى فَهْمِهِ وَتَحْديدِ 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أَعودُ إِلى ٱلنَّصِّ وَأَقومُ بِقِراءَةٍ مَسْحِيَّةٍ لِلْبَحْثِ عَنِ ٱلْمَعْلومَةِ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اِنْطِلاقاً مِنَ ٱلْكَلِماتِ ٱلْمَفاتيحِ أَوْ ما يَدُلُّ عَلَيْها؛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ٱلْإِجابَةَ في جُمْلَةٍ مُفيدَةٍ.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741349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95292-4BC8-DD30-E567-02682416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535BED-016B-F6F9-3B57-6AC3F679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نسلكها لاستنتاج  معلومات غير واردة بشكل مباشر في النص؟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E2F7377-7AE1-C5DF-85C8-DA97B635AA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068CF2-CC01-A7AB-6405-5201F167CC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BDA960-5D1E-9BDC-7183-338834559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481285-3A0B-E508-5B86-9984C69A68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1E809D-4146-FC22-4067-32451124652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081334-18A3-58E0-4FE2-5F6C3F8E88F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771692-C6D3-01C5-7123-177A77EDAAD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922CCC-683A-1357-0CB2-05C0043F363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9" name="Espace réservé pour une image  2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DF4265-8D7D-6EC1-FE04-A71549CFBA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B7F80E-064E-EE6D-4FCA-52355E90D4B5}"/>
              </a:ext>
            </a:extLst>
          </p:cNvPr>
          <p:cNvSpPr txBox="1"/>
          <p:nvPr/>
        </p:nvSpPr>
        <p:spPr>
          <a:xfrm>
            <a:off x="865376" y="2712720"/>
            <a:ext cx="7413247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نَسْلُكُها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لِٱسْتِنتاجِ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مَعْلومَةٍ مِنَ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683589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30E94-02CC-F3A7-56E6-90A7A4F4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A279AD-C9CF-0B3D-18D2-CA86DF42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5" y="728917"/>
            <a:ext cx="712328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5593BE-69E7-6C67-301A-0FFEC4FE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AC09E4-5353-0FDA-7EDC-1DC5626457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31DD24-2744-0C12-57F0-0AF701FC1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ABDC90-5E46-95A4-C5C4-A08516EA8E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04EE5F-6BD0-CFD8-2B1A-B4C3CB3AE03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8CD05D-6836-ECBE-E9EA-BBB3C487234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5BB3B3-26C7-F5DF-C72A-F2F8CDC007CC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497DC6-FEA9-ACC0-B075-1A738581C45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52E390-626B-5930-CD4A-5BBF44C313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808BC18-5F94-EE87-F35C-C0448DCF5B26}"/>
              </a:ext>
            </a:extLst>
          </p:cNvPr>
          <p:cNvSpPr/>
          <p:nvPr/>
        </p:nvSpPr>
        <p:spPr>
          <a:xfrm>
            <a:off x="611999" y="1913139"/>
            <a:ext cx="7559662" cy="462495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ٱلسُّؤالَ وَأُحَدِّدُ ٱلْكَلِماتِ ٱلْمَفاتيحَ 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 تُساعِدُني عَلى فَهْمِهِ وَتَحْديدِ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أَعودُ إِلى ٱلنَّصِّ وَأَقومُ بِقِراءَةٍ مَسْحِيَّةٍ لِلْبَحْثِ عَنِ ٱلْكَلِماتِ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وَٱلْعِباراتِ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ٱلدّالَّةِ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ٱلْمَعْلومَةِ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ٱلْمَطْلوبَةِ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أَسْتَنْتِجُ ٱلْمَعْلومَةَ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وَأَصوغُها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في جُمْلَةٍ مُفيدَةٍ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954483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A9607-36B2-1BEE-1A28-847B8ECA8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E5D37-A9CD-B4DB-AF05-F652F338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754004"/>
            <a:ext cx="712328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سنجيب جماعة عن السؤال الأول باتباع الخطوات السابقة.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A7977BA-3726-2F7D-0599-E5F63BAEB4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24DB46-3B1C-F292-7CC3-488ECF9592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A2D93A-6570-B55B-07DC-5397AB81A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5BE780C-D124-9DD6-B457-190EC5977E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9548345-22F8-C9CC-3A94-E0620A9D970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25400D-C1A0-7F35-BB9A-30CE48DDE39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29CCEC-61F3-02B8-EC4B-9C2D426B7DC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7E7E1D-94EE-F2ED-66D1-A8AA785AAA8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E1B499-E090-5A79-5736-A3C03C4281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BBD7B7-760B-7A3B-B5C0-ADAFA4DAF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9874" y="1700313"/>
            <a:ext cx="2974600" cy="422864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FB50D62-747C-C8C4-50D1-0F57F672B3DD}"/>
              </a:ext>
            </a:extLst>
          </p:cNvPr>
          <p:cNvSpPr/>
          <p:nvPr/>
        </p:nvSpPr>
        <p:spPr>
          <a:xfrm>
            <a:off x="2899873" y="2212344"/>
            <a:ext cx="2974601" cy="104361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186053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6" y="1448384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9542" y="173753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525" y="1749527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76377" y="1583658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20383" y="201952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.</a:t>
            </a: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37407A-AB37-E362-72C5-A16CC5A1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7" y="2799955"/>
            <a:ext cx="5472000" cy="19594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87F893-037F-CDE8-2046-FBAE94911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1826" y="3279376"/>
            <a:ext cx="536339" cy="540000"/>
          </a:xfrm>
          <a:prstGeom prst="rect">
            <a:avLst/>
          </a:prstGeom>
        </p:spPr>
      </p:pic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4DB0C5C-0D2A-6F3E-C5E6-64FE3D2E2443}"/>
              </a:ext>
            </a:extLst>
          </p:cNvPr>
          <p:cNvSpPr txBox="1">
            <a:spLocks/>
          </p:cNvSpPr>
          <p:nvPr/>
        </p:nvSpPr>
        <p:spPr>
          <a:xfrm>
            <a:off x="2020383" y="3258362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التحدث باسترسال 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14794A-B3F2-C020-194E-10AF8F2B299E}"/>
              </a:ext>
            </a:extLst>
          </p:cNvPr>
          <p:cNvSpPr txBox="1"/>
          <p:nvPr/>
        </p:nvSpPr>
        <p:spPr>
          <a:xfrm>
            <a:off x="5773544" y="3110099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02- تحدث </a:t>
            </a:r>
          </a:p>
        </p:txBody>
      </p:sp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DC767E-E959-893B-229A-8C5392E38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84" y="4498194"/>
            <a:ext cx="5472000" cy="19594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3018A0-F9E2-99D1-D913-B4BCBAB1F6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67977" y="4811439"/>
            <a:ext cx="536339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398CBB5-4FB4-1B8B-13F4-153B10C4F68A}"/>
              </a:ext>
            </a:extLst>
          </p:cNvPr>
          <p:cNvSpPr txBox="1"/>
          <p:nvPr/>
        </p:nvSpPr>
        <p:spPr>
          <a:xfrm>
            <a:off x="5825962" y="4791058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03- قراءة 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BFC738A1-D625-E0DD-3292-5EB5F301B419}"/>
              </a:ext>
            </a:extLst>
          </p:cNvPr>
          <p:cNvSpPr txBox="1">
            <a:spLocks/>
          </p:cNvSpPr>
          <p:nvPr/>
        </p:nvSpPr>
        <p:spPr>
          <a:xfrm>
            <a:off x="2033069" y="5003015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استثمار إستراتيجيات الفهم.</a:t>
            </a:r>
          </a:p>
        </p:txBody>
      </p:sp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BA2241A7-754D-BD26-4B72-670EB86C0A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1382" y="3085009"/>
            <a:ext cx="468000" cy="468000"/>
          </a:xfrm>
          <a:prstGeom prst="rect">
            <a:avLst/>
          </a:prstGeom>
        </p:spPr>
      </p:pic>
      <p:pic>
        <p:nvPicPr>
          <p:cNvPr id="15" name="Espace réservé pour une image  20">
            <a:extLst>
              <a:ext uri="{FF2B5EF4-FFF2-40B4-BE49-F238E27FC236}">
                <a16:creationId xmlns:a16="http://schemas.microsoft.com/office/drawing/2014/main" id="{65218BA9-2C15-D2E1-71BE-41FE8D7059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4277" y="478847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D464-F347-CE95-B02C-62EBB2F4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E1404-A7A8-E80C-E5C4-17F37567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1AFAF61-3893-BFB7-8CAA-375AD517CF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4016A9-2052-3798-1236-983A805810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B2B71F-3CB0-2311-50D5-9B59B5F350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B817C87-5627-384D-C649-E9B48D7A37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9E8E0D-134D-FF8A-D639-1A086A03140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D6B246-D657-AA10-C4B9-5BB0482089E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FC748F-5C25-F553-8B36-F7BCE78C1EFB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58A22D-E175-3FFA-8ECD-DEC2910B128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BFDF97-600F-0C70-06F8-EA4235BA6D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DEA48F-6072-5F87-D7F4-3ABEAF9D0471}"/>
              </a:ext>
            </a:extLst>
          </p:cNvPr>
          <p:cNvSpPr/>
          <p:nvPr/>
        </p:nvSpPr>
        <p:spPr>
          <a:xfrm>
            <a:off x="531773" y="3028005"/>
            <a:ext cx="8080454" cy="134944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ٱلتَّعْريفُ ٱلَّذي قَدَّمَهُ ٱلنَّصُّ لـِ "حُبِّ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257726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0CE96-62D3-7B36-D547-3C89BB798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EC1EB3-F756-0D36-3AA7-A850E98A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الكلمات المفاتيح التي ساعدته  على فهم السؤال؟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317816-43A5-F7FC-CAE8-E11A23D805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4AB3B4E-03D9-FB37-CEF6-A018334FC6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965D636-3687-59FA-2F04-0D0A3BB674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2CD1CA6-2C23-3199-3AA7-E3A2D4CF34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352E2A-7A5B-11AF-4AEE-8DEDC465186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082B9-ABAB-97A5-D0B4-FAED7AA1A90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9D6F09-8241-CA73-3FFD-6EBE0368B27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FCC5E5-FA37-69BC-4819-A4DA30A8825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0D67BAD-E0AF-215C-3E84-0E5E2B0A97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64A26DD-4A03-5FB9-EE34-483EC8FB0E43}"/>
              </a:ext>
            </a:extLst>
          </p:cNvPr>
          <p:cNvSpPr/>
          <p:nvPr/>
        </p:nvSpPr>
        <p:spPr>
          <a:xfrm>
            <a:off x="531773" y="3028005"/>
            <a:ext cx="8080454" cy="134944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ٱلتَّعْريفُ ٱلَّذي قَدَّمَهُ ٱلنَّصُّ لـِ "حُبِّ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774838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74134-3099-235E-F8D0-314A50C5E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0F1F12-D7EE-A8DF-4500-2A83EFDA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نصحح جماعة. من يقرأ الكلمات المفاتيح  التي تساعد  على فهم السؤال؟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8A91B0A-A270-168A-E249-B99A189D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C4B9CB6-26BE-4C22-3E39-7D7ED5AE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EAF839E-69D4-5067-8540-BE7997B155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605DB46-51EC-8351-41F2-EE995C1658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2DC9AE-9627-CBE7-0299-7A1361217B0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572A60-6F92-046B-5616-069FC5101F8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21DD61-C89B-897F-36CC-84943212F40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84D3B4-80D7-FF8A-C044-4C3A80F0C97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A9D48D-2266-024D-665E-84E7F0AD30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5799EA8-3FC9-70FB-FF41-E9FC993136D5}"/>
              </a:ext>
            </a:extLst>
          </p:cNvPr>
          <p:cNvSpPr/>
          <p:nvPr/>
        </p:nvSpPr>
        <p:spPr>
          <a:xfrm>
            <a:off x="531773" y="3028005"/>
            <a:ext cx="8080454" cy="134944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ٱلتَّعْريفُ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قَدَّمَهُ ٱلنَّصُّ لـِ "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حُبِّ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422674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9D74F-B185-DFAC-FCA2-A5C724719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D72FA1-80A7-F72A-C7B2-63397C42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عودوا إلى النص واقرؤوه  قراءة مسحية للبحث  عن  المعلومة المطلوبة.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61B24B7-E9AA-2810-01E8-84FE42D6F3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2AB1FC2-E5C8-E804-BE0D-ED8B885CF0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00F557F-8118-EBE3-8198-0CEB071F91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05326C1-5590-6E0B-D017-50AC491B33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669286-1419-0D7D-C19E-F3C7E6C8686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D34015-1B78-95B8-7945-B0BFF1E165E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373DF2-50EC-CDB0-5056-236B61B3722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60FB5B-EC58-23B0-3EB5-01F7E0DE038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14B219-E216-2D23-3012-AADF3A548D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EBA23-A300-1622-21A8-1B2C9954BAD0}"/>
              </a:ext>
            </a:extLst>
          </p:cNvPr>
          <p:cNvSpPr/>
          <p:nvPr/>
        </p:nvSpPr>
        <p:spPr>
          <a:xfrm>
            <a:off x="531773" y="3028005"/>
            <a:ext cx="8080454" cy="134944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ٱلتَّعْريفُ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قَدَّمَهُ ٱلنَّصُّ لـِ "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حُبِّ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961890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7602-5AA2-3BF5-F548-E5E98A2AF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B81B7-606F-8407-C28B-D83AC7CB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المقطع الذي وردت فيه المعلومات التي تجيب عن السؤال المطروح؟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80A73D4-6F6A-D7A1-CFE7-1B511A4A49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D6A772-1240-D3D3-83D8-98DB579AC6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363D37-5FEF-B091-D779-4AC09C32CC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B059828-94E4-30A9-FD7A-C287350E7B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4A93DE-EBC3-493E-0A08-86C49C3E15B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E12B81-38E6-6312-A1A9-3B89C770ACE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C2C20F-B763-046C-00C9-1B6CA7733B9B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C2CECF-F0C8-52D1-25ED-F750A05FA31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95EC1-D891-C640-2F2C-9DA43A8FB3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A03422A-2326-D46A-FB2E-824906EDE41A}"/>
              </a:ext>
            </a:extLst>
          </p:cNvPr>
          <p:cNvSpPr/>
          <p:nvPr/>
        </p:nvSpPr>
        <p:spPr>
          <a:xfrm>
            <a:off x="531773" y="3028005"/>
            <a:ext cx="8080454" cy="134944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ٱلتَّعْريفُ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قَدَّمَهُ ٱلنَّصُّ لـِ "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حُبِّ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"؟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466078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7434A-3F4B-ABE4-D7C3-49787E341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ABCAD-9155-0F46-1466-A3A29E08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وردت المعلومة المطلوبة في العبارات التي تحتها خط. من يقرؤها؟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DFBB35-7FCE-2541-AEB7-4092EB8D72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2AFFB3-7892-15E2-1F93-3DF2CAC83C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947FA62-6DDA-1A10-9AAA-0F340A1F73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5741840-5C07-11B0-4CF9-F9F59A775B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78D841B-D6BA-3A58-FCCC-1B9425AA881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5DC64F-19E8-6D8D-C80D-783F4F640A2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191BBE-7DE5-4190-152D-5486278B065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BF6C8B-6879-F118-3AD8-6E6D1C4FB1F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8B7C42B-92C0-A109-F725-C425A93129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0CAB336-41D2-75A2-156D-A7AE7FE05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33" y="2562407"/>
            <a:ext cx="7986333" cy="203877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2539D9D-6E4C-581C-CB34-8C65D8EBB125}"/>
              </a:ext>
            </a:extLst>
          </p:cNvPr>
          <p:cNvCxnSpPr>
            <a:cxnSpLocks/>
          </p:cNvCxnSpPr>
          <p:nvPr/>
        </p:nvCxnSpPr>
        <p:spPr>
          <a:xfrm flipH="1">
            <a:off x="4572000" y="4357991"/>
            <a:ext cx="399316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DEC0223-030D-750A-300D-BA966D4DC061}"/>
              </a:ext>
            </a:extLst>
          </p:cNvPr>
          <p:cNvCxnSpPr>
            <a:cxnSpLocks/>
          </p:cNvCxnSpPr>
          <p:nvPr/>
        </p:nvCxnSpPr>
        <p:spPr>
          <a:xfrm flipH="1">
            <a:off x="1213971" y="3396574"/>
            <a:ext cx="354285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46941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8C68A-D896-4077-7D45-311A9547F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6B1AE-EA73-3152-8807-2AFDCF97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صياغة أخرى.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852490-532A-A88E-8602-A1F5F7BF46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1B65BBC-EFCB-930D-660D-923845F8CB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329E9B-4917-A95A-4A08-F12BB33232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B64E398-1976-8B0E-2EFA-1C3F1C5B51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2BCF3F-4B77-3EA0-33A4-3A91996BDE9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5A29CE-39C6-96D3-D7DE-E4120A71D6D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04292D-8C71-6E45-0B7F-CC08E22FF5E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C07923-968A-B3F6-24F3-1FA0FA3F8D0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3013B3D-8C4D-D1D7-5725-A1481AA143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7EEA2D2-7CEC-8135-96AE-FEF074214953}"/>
              </a:ext>
            </a:extLst>
          </p:cNvPr>
          <p:cNvSpPr/>
          <p:nvPr/>
        </p:nvSpPr>
        <p:spPr>
          <a:xfrm>
            <a:off x="531773" y="2579197"/>
            <a:ext cx="8080454" cy="170013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لَيْسَ مُجَرَّدَ كَلِماتٍ بَلْ هُوَ شُعورٌ يَعْكِسُ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ٱنْتِماءَ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مَكانِ عَيْشِهِ وَتَمَسُّكَهُ بِهِ. </a:t>
            </a:r>
            <a:endParaRPr lang="ar-SA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243965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FF4F8-7B7F-EEB3-2698-F2417662D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6616A2-A5F3-3171-EDC8-BD96393F9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الثاني موضحا كيف توصل إلى الجواب؟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DDBED4-7239-72CB-D75D-3A74512EC0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AF2C72C-B235-DA0D-2E9D-7BB24431E6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DF3787-4AC9-68B9-90E2-5DFBDDDB85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90B67A-D0DD-5187-9AA7-D1A99705F7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1E1B2E-247D-F1C7-F81E-EB81BA0A27E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74EB4D-42BA-E7EC-A467-2B71ED1806E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AE376-F4A5-879A-DD3B-B488EB7084D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773305-6BC5-ED02-7D7C-DB04A600AFD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0410A7-C8B8-593F-8791-4814354CEC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DEA48F-6072-5F87-D7F4-3ABEAF9D0471}"/>
              </a:ext>
            </a:extLst>
          </p:cNvPr>
          <p:cNvSpPr/>
          <p:nvPr/>
        </p:nvSpPr>
        <p:spPr>
          <a:xfrm>
            <a:off x="484759" y="2890217"/>
            <a:ext cx="8174482" cy="17068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ٱلْأَمْثِلَةُ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قَدَّمَها ٱلنَّصُّ لِلتَّعْبيرِ عَنْ حُبِّ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خِلالِ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ٱلْمُشارَكَةِ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SA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523572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D1090-903A-23E7-A307-75440B190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5F84F-1AA8-EE22-E10F-BE3E1179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الثالث موضحا كيف توصل إلى الجواب؟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2D5327B-7EBD-926B-1A8A-3D6675DFEC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FDCAC29-DA14-25A6-C012-E229181E17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84D925B-7075-9071-CC3C-DBC9ACEBAA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40C176A-D71F-863F-2F16-1E068D5788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4399D1-CEA4-B6BD-D6A4-E31BF3C9497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61B5E9-2870-F204-2925-2299EAA0FEC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A92626-23A7-0522-38C6-6DA835CB681B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8AC38E-3DE3-0289-29C3-ABE3EDF3419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04743A-9FAD-8ADD-B39F-427886AAA1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1750E3-54BA-8C79-D06D-DBEB55785734}"/>
              </a:ext>
            </a:extLst>
          </p:cNvPr>
          <p:cNvSpPr/>
          <p:nvPr/>
        </p:nvSpPr>
        <p:spPr>
          <a:xfrm>
            <a:off x="437745" y="2668044"/>
            <a:ext cx="8174482" cy="170940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ٱلْمَرْجِعُ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ٱعْتَمَدَهُ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ٱلْكاتِبُ لِتَحْديدِ وَاجِباتِ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ٱلْمُواطِنِ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تُجاهَ بَلَدِهِ؟</a:t>
            </a:r>
            <a:endParaRPr lang="ar-SA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073559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BF997-07E7-0AF8-9190-4BB0EF0C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37444-B3A6-0252-A238-7C2E49587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الرابع موضحا كيف توصل إلى الجواب؟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B387C4F-EB7F-9892-7C5D-F37FA30BC5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121FD9-9D60-898C-B6B3-AE47FA1954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6408B9-6148-9476-6CF6-AC3721968B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FC59D9F-B89D-4A6D-ADE0-7B38B702FC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126B7B-1F7C-623B-5D97-8AB85E10BD4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6FD86-E34D-F0DE-99BE-6F704B26DDA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CFC76A-BCD1-7CDB-02A7-C2A278497F4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03B662-0D75-02F8-FEB7-648EBCA6D45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3C972D3-CCD7-F86A-FC8B-0282F42A98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55ABC33-12FB-2F1E-1471-69A3C14A841D}"/>
              </a:ext>
            </a:extLst>
          </p:cNvPr>
          <p:cNvSpPr/>
          <p:nvPr/>
        </p:nvSpPr>
        <p:spPr>
          <a:xfrm>
            <a:off x="565828" y="2847212"/>
            <a:ext cx="8012343" cy="199786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ما يَدُلُّ عَلى أَنَّ حُبَّ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شُعورٌ وَعَمَلٌ؟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066317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التحدث باسترسال لمدة دقيقة؛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048994" y="4730329"/>
            <a:ext cx="6824285" cy="890781"/>
            <a:chOff x="1203260" y="2851205"/>
            <a:chExt cx="6824285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203260" y="3134373"/>
              <a:ext cx="52040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النص واستثمار مضامينه.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8945775-D3D4-C97E-2D81-A72B0DBE896C}"/>
              </a:ext>
            </a:extLst>
          </p:cNvPr>
          <p:cNvSpPr txBox="1"/>
          <p:nvPr/>
        </p:nvSpPr>
        <p:spPr>
          <a:xfrm>
            <a:off x="1177279" y="188878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المتعلمون 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4E7C5-40E8-AF55-59ED-408BF304D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F840F-AA7D-4FA0-9ED0-7F2B0026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الخامس موضحا كيف توصل إلى الجواب؟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5C52E84-7286-EC81-8394-96D83A466E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4FE6CD-53D7-4B3B-2F93-A31B4372EF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7CA2F4-4256-1786-D9A9-4929366000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476303-90DC-13A9-29D5-0706F6CDAB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D04797-F92B-8512-921A-F74FD9728FA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052BE1-B3B2-5CA9-6BEC-DD87114BB9C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E7CD59-8620-3CC9-2ABB-2778D9DCA1E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8369AA-A0BD-BFF5-983D-30CE4732B9D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4472DF-59C2-0DC8-2CD1-EA210512AA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43727BF-CAD7-99E0-5DD6-9CF264E1026F}"/>
              </a:ext>
            </a:extLst>
          </p:cNvPr>
          <p:cNvSpPr/>
          <p:nvPr/>
        </p:nvSpPr>
        <p:spPr>
          <a:xfrm>
            <a:off x="565828" y="2847212"/>
            <a:ext cx="8012343" cy="194775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مُؤَشِّراتٍ تَدُلُّ عَلى أَنَّ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ٱلْمَغْرِبِيَّ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إِنْسانٌ مُتَضامِنٌ؟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425685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ABBB5-D3E2-7818-D2B7-192795834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65BB2-01C8-BB2A-3324-09C30F2D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السادس موضحا كيف توصل إلى الجواب؟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AC72636-2ABF-3D40-0E7A-C194C2D4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FB5404-76DD-1804-C487-99DFB0194A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065B17-06FA-4C1F-98BC-639EAE78D3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7C041AA-54FA-FF27-A185-19A5052D65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54A55C8-74B9-18CF-9424-492B0084D7C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202007-E159-99BE-18EC-DC3C926034E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3D8BF4-D371-F23B-8629-6755698E476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C370E7-B9F4-BE90-3759-B72BC563872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1346048-95DD-F8B9-3A7F-D02C69DF0F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DBA1375-2F02-823E-3DEB-364C3F7CB488}"/>
              </a:ext>
            </a:extLst>
          </p:cNvPr>
          <p:cNvSpPr/>
          <p:nvPr/>
        </p:nvSpPr>
        <p:spPr>
          <a:xfrm>
            <a:off x="632373" y="2847212"/>
            <a:ext cx="8012343" cy="187260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ٱلْأَعْمالُ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تُمارِسُها في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لِلتَّعْبيرِ عَنْ حُبِّ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وَٱلتَّعَلُّقِ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بِهِ؟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163120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5680D-AA1B-6894-0B8A-8EE5CE36B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3E7CE-2CB1-02D0-2E43-5EF2E41A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E8ACACF-B0B8-A927-88D7-1FB684BF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44B864-9406-2EF0-82AC-5EEDBE258F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AE2F7D-A723-5CFF-D638-DACE507A44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91F1F9-E260-D91C-CDAE-AB0AF76273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45B0CB-0CDF-D0E2-EB3D-506224FB99D8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CFB91F-8851-A74A-756A-EA492B06870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4B8A10-A6F6-4854-A3DC-7B34344D044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8C0086-868B-2129-EB19-DE66ACD06A9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B8DBC7-02AA-969E-6F03-EB2999110F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379C75-21F6-1890-C7C4-76428F77E665}"/>
              </a:ext>
            </a:extLst>
          </p:cNvPr>
          <p:cNvSpPr/>
          <p:nvPr/>
        </p:nvSpPr>
        <p:spPr>
          <a:xfrm>
            <a:off x="237067" y="1331772"/>
            <a:ext cx="8448742" cy="491050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a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حُبُّ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لَيْسَ مُجَرَّدَ كَلِماتٍ بَلْ هُوَ شُعورٌ يَعْكِسُ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ٱنْتِماءَ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مَكانِ عَيْشِهِ وَتَمَسُّكَهُ بِهِ.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 أَمْثِلَةِ ٱلتَّعْبيرِ عَنْ حُبِّ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لْمُشارَكَةُ في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ٱلْحَمَلاتِ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ٱلْخَيْرِيَّةِ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وَٱلْبيئِيَّةِ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لِنَشْرِ روحِ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ٱلتَّكافُلِ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وَٱلتَّضامُنِ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أَفْرادِ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ٱلْمُجْتَمَعِ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عْتَمَدَ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ٱلْكاتِبُ في ذلِكَ عَلى دُسْتورِ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ٱلْمَمْلَكَةِ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ٱلْمَغْرِبِيَّةِ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لِسَنَةِ 2011.</a:t>
            </a:r>
            <a:endParaRPr lang="ar-MA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مِمّا 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يَدُلُّ عَلى أَنَّ حُبَّ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شُعورٌ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قَوْلُ ٱلْكاتِبِ 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«فَحُبُّ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 هُوَ شُعورٌ يَعْكِسُ تَمَسُّكَنا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وَٱنْتِماءَنا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لِلْمَكانِ ٱلَّذي نَعيشُ فيهِ».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مِمّا 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يَدُلُّ عَلى أَنَّهُ عَمَلٌ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قَوْلُهُ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«يُمْكِنُ ٱلتَّعْبيرُ عَنْ حُبِّ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بِٱحْتِرامِ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رُموزِهِ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ٱلْوَطَنِيَّةِ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…»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 قَوْلُهُ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«يُساهِمُ كُلُّ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ٱلْمُواطِناتِ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وَٱلْمُواطِنينَ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ٱلدِّفاعِ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عَنِ ٱلْوَطَنِ وَوَحْدَتِهِ </a:t>
            </a:r>
            <a:r>
              <a:rPr lang="ar-S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ٱلتُّرابِيَّةِ</a:t>
            </a: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»..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53934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77018-619F-B81A-E131-9F42CEBAA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BAB8E-5D52-6181-0804-245E9836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1B2A69-FE40-798D-4CEA-A3E55C9B81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F9C352-110E-10E4-E826-1E3F7B39CB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9986DB9-94E1-13CC-0530-0C2342596D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BEB8FE-4EF5-C64D-D459-B19C16F2D5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D5648-4D96-13DD-51A8-B0EFFF2D320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312FFF-274B-B6BD-1185-99DDE93E91D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F8D845-3B88-5DB1-64BC-1BF64F2D9AD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D236-817B-E985-BD53-205F6E69A8E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D7B48DA-A24C-E255-864F-28848F4D30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E62B6EC-561F-C961-03F8-9231CAA4848A}"/>
              </a:ext>
            </a:extLst>
          </p:cNvPr>
          <p:cNvSpPr txBox="1"/>
          <p:nvPr/>
        </p:nvSpPr>
        <p:spPr>
          <a:xfrm>
            <a:off x="1061756" y="1456055"/>
            <a:ext cx="6858000" cy="4512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a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R="0" lvl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5. مِنْ بَيْنِ هذِهِ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ٱلْمُؤَشِّراتِ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: تَحَمُّلُ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ٱلْمُواطِنينَ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بِصِفَةٍ تَضامُنِيَّةٍ تَكاليفَ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ٱلْمُساعَدَةِ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ٱلتَّخَفيفِ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آثارِ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ٱلْكَوارِثِ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وَٱلْآفاتِ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ٱلطَّبيعِيَّةِ</a:t>
            </a:r>
            <a:r>
              <a:rPr lang="ar-MA" sz="36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a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R="0" lvl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6. أُعَبِّرُ عَنْ حُبّي لِلْوَطَنِ في ٱلْمَدْرَسَةِ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بِٱحْتِرامِ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ميثاقِ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ٱلْقِسْمِ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وَٱلْمُشارَكَةِ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ٱلْأَنْشِطَةِ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ٱلْمُجْتَمَعِيَّةِ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وَٱلْمُحافَظَةِ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نَظافَةِ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ٱلْمُؤَسَّسَةِ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0373219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9CFA-5290-B11C-D8AF-BF41C650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330B8-072C-4055-2AAC-47571C2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بالأنشطة التي قمتم بها خلال حصة اليوم مستعملا أساليب  من قبيل: في البداية- بعد ذلك- عقبها – في ختام الحصة.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2D2D505-0C95-4EB2-D09C-42A99054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40641A-FF61-97E4-18C1-0942885AA8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A3E6992-423D-01FB-A07D-CF25C0292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05BFCC-B99D-8E46-238E-9F1E1E1C5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8BA960-3C35-CCEA-964D-B724A9DB235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F3624-B494-49C1-29DE-D09F53F38BA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67FE84-951B-3B54-7015-8EB0B5E75EF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6C872E-C53A-010E-1BFF-5A2576FE0E7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22C643-2C9A-3FE6-AA16-201602F5857A}"/>
              </a:ext>
            </a:extLst>
          </p:cNvPr>
          <p:cNvSpPr txBox="1">
            <a:spLocks/>
          </p:cNvSpPr>
          <p:nvPr/>
        </p:nvSpPr>
        <p:spPr>
          <a:xfrm>
            <a:off x="1882339" y="3075527"/>
            <a:ext cx="5379321" cy="11560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أَنْشِطَةُ حِصَّةِ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0854D0C-66E5-D2AE-434B-40251BA77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006764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نص " كيف نعبر عن حب الوطن؟" واجيبوا على دفاتر البحث  عن أسئلة الظواهر  اللغوية 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84B473-7417-2BA8-794C-2CF321D67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9821" y="1704305"/>
            <a:ext cx="3103124" cy="43268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EC9299-DD1E-5E25-41B7-4F4F44DD4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253" y="1873352"/>
            <a:ext cx="2974600" cy="4228648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5A71FBD-24B3-5E95-A42E-53D57EABFFDB}"/>
              </a:ext>
            </a:extLst>
          </p:cNvPr>
          <p:cNvSpPr/>
          <p:nvPr/>
        </p:nvSpPr>
        <p:spPr>
          <a:xfrm>
            <a:off x="1215253" y="3345918"/>
            <a:ext cx="2974600" cy="11288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FA05ED-45B6-9DFF-ABDA-312637F3EC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C9E5C2-95F5-3D42-AE26-A996A8CB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9BF79A-4F10-8F5C-ABA6-2C7855C3ED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6E24A0-3A01-FCD4-3EB7-98C61BF97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C040C3-E6E6-BC3D-CE1C-7F2E4876FC2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A5467-629D-39E3-D9C6-2877B3908E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88AA04-E3F9-F66E-9187-809F45BAB68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EEBB11-3C16-84C7-31E4-803FD66C93D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9F2C95-45F5-F2AD-71F3-9D3EF081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A9A37E-BC5A-4B79-1190-E3AED686D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26BB4B-26D4-B22B-145B-7D3D3B23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C4CC80-798D-4C74-CF2F-914066439A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D0615-C488-5903-53C6-693EDA7548C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AE4BBC-D094-AA19-9A44-36EFFC2D201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9B64B-DD9B-9A94-92A8-6FDED1F00AE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265C8-23A6-0CF0-2BCF-29664D0CDD9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7D4D8D-970F-FA68-CD87-4EFD9DD481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FC87D805-BADB-315D-A6D2-A02D7D97A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57215" y="1817627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3FC3B-6B4B-7A86-2464-F338840D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03CC58-4FBD-67E1-ADC1-493F1D86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تعلمتم مجموعة من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الأسابيع الماضية. من يذكرنا بها من خلال الصور 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A130848-F3F0-3B40-6E73-B14FD8726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4FC8F13-26D3-FEAD-F088-FE5DB0F01C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6AD04AA-B081-02AD-87CB-E8536E899E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07EE47-0788-CD00-A35F-B0CFE7992B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5198303-6D6B-70CF-8983-1E993FF465E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7F3D0C-3BC7-6D1C-7AC6-2B683B907C6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E4823-1BDB-4E4B-0D85-6E0F3993D39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BE69A8-FFF1-2538-F8CF-77220279CD5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F33BBF-E3A8-1EAA-A5A1-C38D785428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7D1AEA-EE53-EBA0-DA59-A8E1B90290A6}"/>
              </a:ext>
            </a:extLst>
          </p:cNvPr>
          <p:cNvSpPr/>
          <p:nvPr/>
        </p:nvSpPr>
        <p:spPr>
          <a:xfrm>
            <a:off x="5507853" y="1979610"/>
            <a:ext cx="1710067" cy="14639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Image 4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B5D28F-B9FB-7B0A-BDAE-682F5B63F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54" y="4092873"/>
            <a:ext cx="1710067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7DF968-0D4E-0CBD-1485-B10C397433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06" y="1947956"/>
            <a:ext cx="1710067" cy="1400826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A4E9DDC5-A426-CDB4-0787-56163F1D8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06" y="4055198"/>
            <a:ext cx="1747588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9409597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66FBA-7D49-E99E-5900-8127403B9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FFABB-3E67-4A56-01BF-E04937A6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السابقة إضافة إلى السلوك التالي.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6A8FAB-988A-5FF4-CE45-14D4B30B8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9423C-A173-DF4C-EA8C-25B06038CC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4F299D-884D-45D9-0208-87FF431127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8E7381-E94A-68A5-0AE9-4888A9533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D76CC4-1BE5-AB7B-25E7-54FBE73B5FF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05F3DC-0FE5-4198-DB2E-C30E08246EC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8E5E16-2E73-814C-795A-F3126C8AB04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8DE16B-1258-84D2-19C4-D6EAFBA53E1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D8C47D-1E48-EDE4-2B44-AE28495896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E9DE417-5DCC-C751-629F-7420B2A2F23E}"/>
              </a:ext>
            </a:extLst>
          </p:cNvPr>
          <p:cNvSpPr/>
          <p:nvPr/>
        </p:nvSpPr>
        <p:spPr>
          <a:xfrm>
            <a:off x="6451487" y="1914749"/>
            <a:ext cx="1710067" cy="14639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Image 7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E0B454-83A7-DDE9-5D24-3F4DA82202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08" y="1883173"/>
            <a:ext cx="1710067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6182A8-0081-F401-E99D-1088AAFE42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8" y="1964623"/>
            <a:ext cx="1710067" cy="1400826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598C6C9-7266-5106-34FE-A1451A9AF1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92" y="1914749"/>
            <a:ext cx="1747588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4E72B2B3-D04F-4A30-30D0-ABF18AA8D6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54" y="4129075"/>
            <a:ext cx="1187099" cy="11870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A9A06FBB-87DD-935F-1566-4A9D518433A7}"/>
              </a:ext>
            </a:extLst>
          </p:cNvPr>
          <p:cNvSpPr txBox="1">
            <a:spLocks/>
          </p:cNvSpPr>
          <p:nvPr/>
        </p:nvSpPr>
        <p:spPr>
          <a:xfrm>
            <a:off x="1944497" y="4463378"/>
            <a:ext cx="460490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دُروسي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ٱسْتِعْداداً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لِاخْتِبارِ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ٱلْمُراقَبَةِ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ٱلْمُسْتَمِرَّةِ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ٱلْمُقْبِلِ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2941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18209</TotalTime>
  <Words>2487</Words>
  <Application>Microsoft Office PowerPoint</Application>
  <PresentationFormat>Affichage à l'écran (4:3)</PresentationFormat>
  <Paragraphs>427</Paragraphs>
  <Slides>59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59</vt:i4>
      </vt:variant>
    </vt:vector>
  </HeadingPairs>
  <TitlesOfParts>
    <vt:vector size="89" baseType="lpstr">
      <vt:lpstr>Aptos</vt:lpstr>
      <vt:lpstr>Aptos Display</vt:lpstr>
      <vt:lpstr>Arial</vt:lpstr>
      <vt:lpstr>Calibri</vt:lpstr>
      <vt:lpstr>Dosis</vt:lpstr>
      <vt:lpstr>Dosis ExtraBold</vt:lpstr>
      <vt:lpstr>Dosis Medium</vt:lpstr>
      <vt:lpstr>Microsoft Uighur</vt:lpstr>
      <vt:lpstr>Modern Love</vt:lpstr>
      <vt:lpstr>Wingdings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 ، سنبدأ  حصة اللغة العربية.</vt:lpstr>
      <vt:lpstr>تعلمتم مجموعة من السلوكات في الأسابيع الماضية. من يذكرنا بها من خلال الصور .</vt:lpstr>
      <vt:lpstr>حاولوا الالتزام بالسلوكات السابقة إضافة إلى السلوك التالي. من يقرأ؟ </vt:lpstr>
      <vt:lpstr>حاولوا الالتزام بالسلوكات السابقة إضافة إلى السلوك التالي. من يقرأ؟ </vt:lpstr>
      <vt:lpstr>نبدأ حصتنا بنشاط الطلاقة. سأسجل نتائجكم على سجل الطلاقة. انتبهوا إلى القواعد التالية. من يقرأ؟</vt:lpstr>
      <vt:lpstr>سأعين من يقرأ النص الأول. التلميذ(ة)....................  (تسجل النتيجة على سجل الطلاقة وتناقش القراءة  على ضوء القواعد السابقة مع تصحيح الأخطاء المرتكبة.)</vt:lpstr>
      <vt:lpstr>سأعين من يقرأ النص الثاني. التلميذ(ة).................... </vt:lpstr>
      <vt:lpstr>سأعين من يقرأ النص الثالث. التلميذ(ة).................... </vt:lpstr>
      <vt:lpstr>سأعين من يقرأ النص الرابع. التلميذ(ة).................... </vt:lpstr>
      <vt:lpstr>سأعين من يقرأ النص الخامس. التلميذ(ة).................... </vt:lpstr>
      <vt:lpstr>الفائزون في هذه الحصة هم الذين احترموا القواعد السابقة. من الفائز؟ </vt:lpstr>
      <vt:lpstr>             تحدث : توليف ومراجعة  </vt:lpstr>
      <vt:lpstr>ستتدربون على التحدث باسترسال  خلال دقيقة وفق الضوابط التالية. من يقرأ؟ </vt:lpstr>
      <vt:lpstr> كل منكم يختار موضوعا  من بين المقترحات التالية ويستعد للتحدث. سنحدد الفائزين في نهاية النشاط. (يمكن اعتماد القرعة من أجل  الاشتغال على جميع المواضيع.)</vt:lpstr>
      <vt:lpstr>نبدأ بالموضوع الأول. من يقوم إلى السبورة و يتحدث باسترسال بلغة سليمة؟ ( 5 محاولات)</vt:lpstr>
      <vt:lpstr>ننتقل إلى الموضوع الثاني. من يقوم إلى السبورة و يتحدث باسترسال بلغة سليمة؟ ( 5 محاولات)</vt:lpstr>
      <vt:lpstr>ننتقل إلى الموضوع الثالث. من يقوم إلى السبورة و يتحدث باسترسال بلغة سليمة؟ ( 5 محاولات)</vt:lpstr>
      <vt:lpstr>ننتقل إلى الموضوع الرابع. من يقوم إلى السبورة و يتحدث باسترسال بلغة سليمة؟( 5 محاولات)</vt:lpstr>
      <vt:lpstr> واجب منزلي: حاولوا إعادة كتابة ما أنتجتموه على دفاتر البحث حول المواضيع الأربعة.</vt:lpstr>
      <vt:lpstr>خذوا ألواحكم. سنلعب لعبة الأضداد. الفائز من استطاع تحديد أضداد جميع الكلمات.</vt:lpstr>
      <vt:lpstr>ما ضد كلمة" علم"</vt:lpstr>
      <vt:lpstr>ما ضد كلمة" تطور"</vt:lpstr>
      <vt:lpstr>ما ضد كلمة" مخيف"</vt:lpstr>
      <vt:lpstr>الفائز هو : .................</vt:lpstr>
      <vt:lpstr>             قراءة  : كيف يمكن التعبير عن حب الوطن؟</vt:lpstr>
      <vt:lpstr>خذوا كراساتكم الصفحة-59-. ستقرؤون نص " كيف يمكن التعبير  عن حب الوطن؟" لفهم مضامينه.</vt:lpstr>
      <vt:lpstr>من يقرأ الجزء الأول  مستحضرا الضوابط التالية. ( يتناوب التلاميذ على قراءة أجزاء النص)</vt:lpstr>
      <vt:lpstr>خذوا دفاتر البحث. سنصحح الواجب المنزلي. سأتحقق من إنجازه. </vt:lpstr>
      <vt:lpstr>قبل أن نبدأ بتصحيح الأسئلة،  من يذكرنا بالخطوات التي نسلكها لاستخراج معلومات من النص؟ </vt:lpstr>
      <vt:lpstr>نصحح جماعة. من يقرأ؟</vt:lpstr>
      <vt:lpstr>من يذكرنا بالخطوات التي نسلكها لاستنتاج  معلومات غير واردة بشكل مباشر في النص؟ </vt:lpstr>
      <vt:lpstr>نصحح جماعة. من يقرأ؟</vt:lpstr>
      <vt:lpstr>سنجيب جماعة عن السؤال الأول باتباع الخطوات السابقة.</vt:lpstr>
      <vt:lpstr>من يقرأ السؤال؟ </vt:lpstr>
      <vt:lpstr>من يحدد الكلمات المفاتيح التي ساعدته  على فهم السؤال؟</vt:lpstr>
      <vt:lpstr> نصحح جماعة. من يقرأ الكلمات المفاتيح  التي تساعد  على فهم السؤال؟</vt:lpstr>
      <vt:lpstr>عودوا إلى النص واقرؤوه  قراءة مسحية للبحث  عن  المعلومة المطلوبة.</vt:lpstr>
      <vt:lpstr>من يقرأ المقطع الذي وردت فيه المعلومات التي تجيب عن السؤال المطروح؟ </vt:lpstr>
      <vt:lpstr>نصحح جماعة. وردت المعلومة المطلوبة في العبارات التي تحتها خط. من يقرؤها؟ </vt:lpstr>
      <vt:lpstr>هذه صياغة أخرى. من يقرأ؟</vt:lpstr>
      <vt:lpstr>من يجيب عن السؤال الثاني موضحا كيف توصل إلى الجواب؟</vt:lpstr>
      <vt:lpstr>من يجيب عن السؤال الثالث موضحا كيف توصل إلى الجواب؟</vt:lpstr>
      <vt:lpstr>من يجيب عن السؤال الرابع موضحا كيف توصل إلى الجواب؟</vt:lpstr>
      <vt:lpstr>من يجيب عن السؤال الخامس موضحا كيف توصل إلى الجواب؟</vt:lpstr>
      <vt:lpstr>من يجيب عن السؤال السادس موضحا كيف توصل إلى الجواب؟</vt:lpstr>
      <vt:lpstr>صححوا على كراساتكم.</vt:lpstr>
      <vt:lpstr>صححوا على كراساتكم.</vt:lpstr>
      <vt:lpstr>اختتام الحصة</vt:lpstr>
      <vt:lpstr>من يذكرنا بالأنشطة التي قمتم بها خلال حصة اليوم مستعملا أساليب  من قبيل: في البداية- بعد ذلك- عقبها – في ختام الحصة. </vt:lpstr>
      <vt:lpstr>اقرؤوا نص " كيف نعبر عن حب الوطن؟" واجيبوا على دفاتر البحث  عن أسئلة الظواهر  اللغوية 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216</cp:revision>
  <dcterms:created xsi:type="dcterms:W3CDTF">2023-09-20T21:35:22Z</dcterms:created>
  <dcterms:modified xsi:type="dcterms:W3CDTF">2025-11-21T12:59:29Z</dcterms:modified>
</cp:coreProperties>
</file>