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1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6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7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8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9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860" r:id="rId11"/>
    <p:sldMasterId id="2147483786" r:id="rId12"/>
    <p:sldMasterId id="2147483820" r:id="rId13"/>
    <p:sldMasterId id="2147483843" r:id="rId14"/>
    <p:sldMasterId id="2147483878" r:id="rId15"/>
    <p:sldMasterId id="2147483901" r:id="rId16"/>
    <p:sldMasterId id="2147483924" r:id="rId17"/>
    <p:sldMasterId id="2147483947" r:id="rId18"/>
    <p:sldMasterId id="2147483741" r:id="rId19"/>
    <p:sldMasterId id="2147483686" r:id="rId20"/>
  </p:sldMasterIdLst>
  <p:notesMasterIdLst>
    <p:notesMasterId r:id="rId65"/>
  </p:notesMasterIdLst>
  <p:handoutMasterIdLst>
    <p:handoutMasterId r:id="rId66"/>
  </p:handoutMasterIdLst>
  <p:sldIdLst>
    <p:sldId id="2147482625" r:id="rId21"/>
    <p:sldId id="2147482603" r:id="rId22"/>
    <p:sldId id="2147482735" r:id="rId23"/>
    <p:sldId id="2147482382" r:id="rId24"/>
    <p:sldId id="2147482616" r:id="rId25"/>
    <p:sldId id="2147482691" r:id="rId26"/>
    <p:sldId id="2147482658" r:id="rId27"/>
    <p:sldId id="2147482738" r:id="rId28"/>
    <p:sldId id="2147482740" r:id="rId29"/>
    <p:sldId id="2147482755" r:id="rId30"/>
    <p:sldId id="2147482756" r:id="rId31"/>
    <p:sldId id="2147482741" r:id="rId32"/>
    <p:sldId id="2147482758" r:id="rId33"/>
    <p:sldId id="2147482754" r:id="rId34"/>
    <p:sldId id="2147482745" r:id="rId35"/>
    <p:sldId id="2147482734" r:id="rId36"/>
    <p:sldId id="2147482759" r:id="rId37"/>
    <p:sldId id="2147482815" r:id="rId38"/>
    <p:sldId id="2147482820" r:id="rId39"/>
    <p:sldId id="2147482816" r:id="rId40"/>
    <p:sldId id="2147482821" r:id="rId41"/>
    <p:sldId id="2147482817" r:id="rId42"/>
    <p:sldId id="2147482818" r:id="rId43"/>
    <p:sldId id="2147482819" r:id="rId44"/>
    <p:sldId id="2147482822" r:id="rId45"/>
    <p:sldId id="2147482824" r:id="rId46"/>
    <p:sldId id="2147482825" r:id="rId47"/>
    <p:sldId id="2147482823" r:id="rId48"/>
    <p:sldId id="2147482765" r:id="rId49"/>
    <p:sldId id="2147482795" r:id="rId50"/>
    <p:sldId id="2147482826" r:id="rId51"/>
    <p:sldId id="2147482827" r:id="rId52"/>
    <p:sldId id="2147482828" r:id="rId53"/>
    <p:sldId id="2147482772" r:id="rId54"/>
    <p:sldId id="2147482773" r:id="rId55"/>
    <p:sldId id="2147482768" r:id="rId56"/>
    <p:sldId id="2147482829" r:id="rId57"/>
    <p:sldId id="2147482830" r:id="rId58"/>
    <p:sldId id="2147482704" r:id="rId59"/>
    <p:sldId id="2147482751" r:id="rId60"/>
    <p:sldId id="2147482753" r:id="rId61"/>
    <p:sldId id="2147482788" r:id="rId62"/>
    <p:sldId id="2147482752" r:id="rId63"/>
    <p:sldId id="214748270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F88"/>
    <a:srgbClr val="48B2DC"/>
    <a:srgbClr val="56B64A"/>
    <a:srgbClr val="D0CECE"/>
    <a:srgbClr val="B1EDEA"/>
    <a:srgbClr val="CC0000"/>
    <a:srgbClr val="B5EEF2"/>
    <a:srgbClr val="9CA3C0"/>
    <a:srgbClr val="94E4EA"/>
    <a:srgbClr val="009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433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outlineViewPr>
    <p:cViewPr>
      <p:scale>
        <a:sx n="33" d="100"/>
        <a:sy n="33" d="100"/>
      </p:scale>
      <p:origin x="0" y="-2366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8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18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8.png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7428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97157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1933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954403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110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21454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436237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28155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41023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609420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9621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659530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14886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7025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048994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508145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5531592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19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35041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22363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26783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5846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74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254585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5162880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613421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794795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907098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096969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01398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96535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822903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60858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455891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35008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4335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6043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916550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187847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747039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5229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741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0430696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33756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6369508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198668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17318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9673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02445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235608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43813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879786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30265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32722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58728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1015790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916987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25533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146644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273825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41125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08737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843288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3989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887956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72984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598390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439488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07387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567921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997496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8318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80613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8245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992595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475538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70168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9642070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658800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318334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86505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26296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545859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18598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5213540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6689198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369453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4941452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8210795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7008571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539696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4722806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46516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312332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5513348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47792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361329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30883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466473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4252591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804603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141889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90763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58105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665391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2585722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009846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394268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838228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1802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583884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2026997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1402800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41114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471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531432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4594099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487184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15012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253553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448693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5464665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702264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120649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4230241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855073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17269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148796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2346033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475642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09480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9810151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3298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033148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44554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3708009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2402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30933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407720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024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304394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19512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727205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75940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102703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6824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2020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9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14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10.bin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image" Target="../media/image1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5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11.png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theme" Target="../theme/theme13.xml"/><Relationship Id="rId28" Type="http://schemas.openxmlformats.org/officeDocument/2006/relationships/image" Target="../media/image14.png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image" Target="../media/image10.bin"/><Relationship Id="rId3" Type="http://schemas.openxmlformats.org/officeDocument/2006/relationships/slideLayout" Target="../slideLayouts/slideLayout139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image" Target="../media/image15.png"/><Relationship Id="rId10" Type="http://schemas.openxmlformats.org/officeDocument/2006/relationships/slideLayout" Target="../slideLayouts/slideLayout14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8.xml"/><Relationship Id="rId21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10.xml"/><Relationship Id="rId1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00.xml"/><Relationship Id="rId21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9.xml"/><Relationship Id="rId17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199.xml"/><Relationship Id="rId16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202.xml"/><Relationship Id="rId15" Type="http://schemas.openxmlformats.org/officeDocument/2006/relationships/slideLayout" Target="../slideLayouts/slideLayout212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7.xml"/><Relationship Id="rId19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11.xml"/><Relationship Id="rId22" Type="http://schemas.openxmlformats.org/officeDocument/2006/relationships/slideLayout" Target="../slideLayouts/slideLayout21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slideLayout" Target="../slideLayouts/slideLayout232.xml"/><Relationship Id="rId1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22.xml"/><Relationship Id="rId21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26.xml"/><Relationship Id="rId12" Type="http://schemas.openxmlformats.org/officeDocument/2006/relationships/slideLayout" Target="../slideLayouts/slideLayout231.xml"/><Relationship Id="rId17" Type="http://schemas.openxmlformats.org/officeDocument/2006/relationships/slideLayout" Target="../slideLayouts/slideLayout236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221.xml"/><Relationship Id="rId16" Type="http://schemas.openxmlformats.org/officeDocument/2006/relationships/slideLayout" Target="../slideLayouts/slideLayout235.xml"/><Relationship Id="rId20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34.xml"/><Relationship Id="rId23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slideLayout" Target="../slideLayouts/slideLayout233.xml"/><Relationship Id="rId22" Type="http://schemas.openxmlformats.org/officeDocument/2006/relationships/slideLayout" Target="../slideLayouts/slideLayout2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heme" Target="../theme/them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9.png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3.xml"/><Relationship Id="rId9" Type="http://schemas.openxmlformats.org/officeDocument/2006/relationships/theme" Target="../theme/theme4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5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5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9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736" r:id="rId8"/>
    <p:sldLayoutId id="2147483737" r:id="rId9"/>
    <p:sldLayoutId id="2147483685" r:id="rId10"/>
    <p:sldLayoutId id="2147483684" r:id="rId11"/>
    <p:sldLayoutId id="2147483679" r:id="rId12"/>
    <p:sldLayoutId id="2147483731" r:id="rId13"/>
    <p:sldLayoutId id="2147483730" r:id="rId14"/>
    <p:sldLayoutId id="2147483680" r:id="rId15"/>
    <p:sldLayoutId id="2147483732" r:id="rId16"/>
    <p:sldLayoutId id="2147483733" r:id="rId17"/>
    <p:sldLayoutId id="2147483675" r:id="rId18"/>
    <p:sldLayoutId id="2147483676" r:id="rId19"/>
    <p:sldLayoutId id="2147483677" r:id="rId20"/>
    <p:sldLayoutId id="2147483971" r:id="rId21"/>
    <p:sldLayoutId id="2147483974" r:id="rId2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استماع وتحدث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52A21-0283-DA83-F4AB-FF301C68E2C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2B3F89-CC24-F876-79F8-E276036F8BCF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B8C590-D8A3-CC27-A0EB-61D88D8F5D1A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B19C4A-5FA5-3A8B-FAE6-9CDC0F54077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43BB83-4617-CF64-03FC-28D26CFD831A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76D7276-9009-A3A8-85E6-E22B47CC964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FD65BC-A39D-B5CB-77C1-9458D211830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55C830-8825-E728-DDAD-878580BD100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5ED0BC-9F95-856F-EFDF-E256E5E4A2D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CF24C4-D435-9C6F-8853-4EB18B09D04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4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753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45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98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6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92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178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أساليب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4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5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11" Type="http://schemas.openxmlformats.org/officeDocument/2006/relationships/image" Target="../media/image39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4FBFE2-D971-B7A8-FFE9-746272F2D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4" y="0"/>
            <a:ext cx="921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1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5C47-0E10-EF99-A526-5EB00F18B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8916D-9088-0BB4-A069-A16FDDA2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الأول.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3A41945-3C55-A701-6789-3104B3B9E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9D395A-2A54-E77D-C7BC-2B497E7264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4B360FC-337E-C81E-A33E-FE65ACB6E4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6D56AD4-83D5-387C-1F19-961E44E015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6E5C8EB-20CB-0B33-5E9D-383AE38CAE3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83DEB-E26C-47C1-803A-7398483ADA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BFF297-CBAD-5436-63A8-2963EF297F4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B9C3A2-7D35-09A4-7786-57831F74D6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0468662D-8C57-6C05-6DCF-BEB757BF95D7}"/>
              </a:ext>
            </a:extLst>
          </p:cNvPr>
          <p:cNvSpPr txBox="1"/>
          <p:nvPr/>
        </p:nvSpPr>
        <p:spPr>
          <a:xfrm>
            <a:off x="401359" y="182081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يُوسُفُ تِلْميذٌ مَغْرِبِيٌّ يَفيضُ حُبًّا لِوَطَنِهِ وَمَدْرَسَتِهِ. ذاتَ يَوْمٍ، لَفَتَ </a:t>
            </a:r>
            <a:r>
              <a:rPr lang="ar-MA" sz="2800" dirty="0" err="1"/>
              <a:t>ٱنْتِباهَهُ</a:t>
            </a:r>
            <a:r>
              <a:rPr lang="ar-MA" sz="2800" dirty="0"/>
              <a:t> مَنْظَرٌ غَيْرُ مُرْضٍ في مَدْرَسَتِهِ: أَزْبالٌ مُتَناثِرَةٌ هُنا وَهُناكَ، وَمَرافِقُ مُتَّسِخَةٌ. شَعَرَ بِغَيْرَةٍ شَديدَةٍ وَحُزْنٍ كَبيرٍ، فَجَمَعَ أَصْدِقاءَهُ في </a:t>
            </a:r>
            <a:r>
              <a:rPr lang="ar-MA" sz="2800" dirty="0" err="1"/>
              <a:t>ٱلْقِسْمِ</a:t>
            </a:r>
            <a:r>
              <a:rPr lang="ar-MA" sz="2800" dirty="0"/>
              <a:t> وَطَلَبَ مِنْ أُسْتاذِهِ مُساعَدَتَهُ عَلى تَأْسيسِ فَريقٍ لِلتَّوْعِيَةِ يَضُمُّ تَلاميذَ آخَرينَ مِنْ مُخْتَلِفِ </a:t>
            </a:r>
            <a:r>
              <a:rPr lang="ar-MA" sz="2800" dirty="0" err="1"/>
              <a:t>ٱلْمُسْتَوياتِ</a:t>
            </a:r>
            <a:r>
              <a:rPr lang="ar-MA" sz="2800" dirty="0"/>
              <a:t> في </a:t>
            </a:r>
            <a:r>
              <a:rPr lang="ar-MA" sz="2800" dirty="0" err="1"/>
              <a:t>ٱلْمَدْرَسَةِ</a:t>
            </a:r>
            <a:r>
              <a:rPr lang="ar-MA" sz="2800" dirty="0"/>
              <a:t>.</a:t>
            </a:r>
          </a:p>
          <a:p>
            <a:r>
              <a:rPr lang="ar-MA" sz="2800" dirty="0"/>
              <a:t>بَعْدَ تَأْسيسِ فَريقِهِ، شَرَعَ يوسُفُ وَزُمَلاؤُهُ في </a:t>
            </a:r>
            <a:r>
              <a:rPr lang="ar-MA" sz="2800" dirty="0" err="1"/>
              <a:t>ٱلْقِيامِ</a:t>
            </a:r>
            <a:r>
              <a:rPr lang="ar-MA" sz="2800" dirty="0"/>
              <a:t>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عِنْدَ أَوْقاتِ </a:t>
            </a:r>
            <a:r>
              <a:rPr lang="ar-MA" sz="2800" dirty="0" err="1"/>
              <a:t>ٱلدُّخولِ</a:t>
            </a:r>
            <a:r>
              <a:rPr lang="ar-MA" sz="2800" dirty="0"/>
              <a:t> وَخِلالَ فَتَراتِ </a:t>
            </a:r>
            <a:r>
              <a:rPr lang="ar-MA" sz="2800" dirty="0" err="1"/>
              <a:t>ٱلِاسْتِراحَةِ</a:t>
            </a:r>
            <a:r>
              <a:rPr lang="ar-MA" sz="2800" dirty="0"/>
              <a:t>. كانوا يَقِفونَ بِشَغَفٍ، يُرْشِدونَ زُمَلاءَهُمْ بِرِفْقٍ، وَيَشْرَحونَ لَهُمْ أَنَّ نَظافَةَ </a:t>
            </a:r>
            <a:r>
              <a:rPr lang="ar-MA" sz="2800" dirty="0" err="1"/>
              <a:t>ٱلْمَدْرَسَةِ</a:t>
            </a:r>
            <a:r>
              <a:rPr lang="ar-MA" sz="2800" dirty="0"/>
              <a:t> </a:t>
            </a:r>
            <a:r>
              <a:rPr lang="ar-MA" sz="2800" dirty="0" err="1"/>
              <a:t>وَٱحْتِرامَ</a:t>
            </a:r>
            <a:r>
              <a:rPr lang="ar-MA" sz="2800" dirty="0"/>
              <a:t> مَرافِقِها مَسْؤولِيَّةُ </a:t>
            </a:r>
            <a:r>
              <a:rPr lang="ar-MA" sz="2800" dirty="0" err="1"/>
              <a:t>ٱلْجَميعِ</a:t>
            </a:r>
            <a:r>
              <a:rPr lang="ar-MA" sz="2800" dirty="0"/>
              <a:t>. كَما عَمِلوا عَلى تَوْزيعِ </a:t>
            </a:r>
            <a:r>
              <a:rPr lang="ar-MA" sz="2800" dirty="0" err="1"/>
              <a:t>ٱلْأَدوارِ</a:t>
            </a:r>
            <a:r>
              <a:rPr lang="ar-MA" sz="2800" dirty="0"/>
              <a:t> بَيْنَهُمْ، حَيْثُ </a:t>
            </a:r>
            <a:r>
              <a:rPr lang="ar-MA" sz="2800" dirty="0" err="1"/>
              <a:t>ٱهْتَمَّ</a:t>
            </a:r>
            <a:r>
              <a:rPr lang="ar-MA" sz="2800" dirty="0"/>
              <a:t> بَعْضُهُمْ بِتَوْعِيَةِ </a:t>
            </a:r>
            <a:r>
              <a:rPr lang="ar-MA" sz="2800" dirty="0" err="1"/>
              <a:t>ٱلتّلاميذِ</a:t>
            </a:r>
            <a:r>
              <a:rPr lang="ar-MA" sz="2800" dirty="0"/>
              <a:t> حَوْلَ أَهَمِّيَّةِ رَمْيِ </a:t>
            </a:r>
            <a:r>
              <a:rPr lang="ar-MA" sz="2800" dirty="0" err="1"/>
              <a:t>ٱلْأَزْبالِ</a:t>
            </a:r>
            <a:r>
              <a:rPr lang="ar-MA" sz="2800" dirty="0"/>
              <a:t> في </a:t>
            </a:r>
            <a:r>
              <a:rPr lang="ar-MA" sz="2800" dirty="0" err="1"/>
              <a:t>ٱلْأَماكِنِ</a:t>
            </a:r>
            <a:r>
              <a:rPr lang="ar-MA" sz="2800" dirty="0"/>
              <a:t> </a:t>
            </a:r>
            <a:r>
              <a:rPr lang="ar-MA" sz="2800" dirty="0" err="1"/>
              <a:t>ٱلْمُخَصَّصَةِ</a:t>
            </a:r>
            <a:r>
              <a:rPr lang="ar-MA" sz="2800" dirty="0"/>
              <a:t> لَها</a:t>
            </a:r>
            <a:r>
              <a:rPr lang="ar-SA" sz="2800" dirty="0"/>
              <a:t>.</a:t>
            </a:r>
            <a:endParaRPr lang="fr-FR" sz="2800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0EA4C3-7F43-87CB-F9BE-3A6D0B6434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DF95B53-4911-ECFF-9FC6-07B7D9496C5F}"/>
              </a:ext>
            </a:extLst>
          </p:cNvPr>
          <p:cNvSpPr/>
          <p:nvPr/>
        </p:nvSpPr>
        <p:spPr>
          <a:xfrm>
            <a:off x="401359" y="1272737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ٱلْأَوَّلُ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669255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11DF6-FD33-47FC-F844-867AA47A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4114B7-EA8F-E1D6-2529-EE8868C4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الثاني.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D000F4-30D8-6596-A7FC-01790A121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A404CF-6AF2-7F66-9831-1FDBCA0CD2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B14F6F-3A1C-DD73-B612-E19354FB0C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985988-9012-FC49-CD62-AF6E1DEEFA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8FA2184-86B2-9C4F-F036-ABBD8AF910C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19B80D-05B9-479C-5674-3A4E5637A3B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2A406-9770-6D50-AD91-962B1037B2A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B935CC-6BB7-AEB7-DC5A-69923FBD121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3E981B-CD43-16F2-11D1-39976A81CCB2}"/>
              </a:ext>
            </a:extLst>
          </p:cNvPr>
          <p:cNvSpPr txBox="1"/>
          <p:nvPr/>
        </p:nvSpPr>
        <p:spPr>
          <a:xfrm>
            <a:off x="398834" y="1877165"/>
            <a:ext cx="8210144" cy="47253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إِلى جانِبِ دَوْرِها في تَعْزيزِ </a:t>
            </a:r>
            <a:r>
              <a:rPr lang="ar-MA" dirty="0" err="1"/>
              <a:t>ٱلِانْدِماجِ</a:t>
            </a:r>
            <a:r>
              <a:rPr lang="ar-MA" dirty="0"/>
              <a:t> ٱلاجْتِماعِيِّ، تُمَثِّلُ </a:t>
            </a:r>
            <a:r>
              <a:rPr lang="ar-MA" dirty="0" err="1"/>
              <a:t>ٱلْمَدْرَسَةُ</a:t>
            </a:r>
            <a:r>
              <a:rPr lang="ar-MA" dirty="0"/>
              <a:t> نُقْطَةَ </a:t>
            </a:r>
            <a:r>
              <a:rPr lang="ar-MA" dirty="0" err="1"/>
              <a:t>ٱنْطِلاقٍ</a:t>
            </a:r>
            <a:r>
              <a:rPr lang="ar-MA" dirty="0"/>
              <a:t> لِتَحْقيقِ </a:t>
            </a:r>
            <a:r>
              <a:rPr lang="ar-MA" dirty="0" err="1"/>
              <a:t>ٱلْأَحْلامِ</a:t>
            </a:r>
            <a:r>
              <a:rPr lang="ar-MA" dirty="0"/>
              <a:t>، فَهِيَ </a:t>
            </a:r>
            <a:r>
              <a:rPr lang="ar-MA" dirty="0" err="1"/>
              <a:t>ٱلْمَكانُ</a:t>
            </a:r>
            <a:r>
              <a:rPr lang="ar-MA" dirty="0"/>
              <a:t> ٱلَّذي يَكْتَشِفُ فيهِ ٱلطِّفْلُ مَواهِبَهُ وَيُحَدِّدُ أَهْدافَهُ، إِذْ تُمِدُّهُ </a:t>
            </a:r>
            <a:r>
              <a:rPr lang="ar-MA" dirty="0" err="1"/>
              <a:t>بِٱلْمَعارِفِ</a:t>
            </a:r>
            <a:r>
              <a:rPr lang="ar-MA" dirty="0"/>
              <a:t> </a:t>
            </a:r>
            <a:r>
              <a:rPr lang="ar-MA" dirty="0" err="1"/>
              <a:t>وَٱلْمَهاراتِ</a:t>
            </a:r>
            <a:r>
              <a:rPr lang="ar-MA" dirty="0"/>
              <a:t> </a:t>
            </a:r>
            <a:r>
              <a:rPr lang="ar-MA" dirty="0" err="1"/>
              <a:t>ٱللّازِمَةِ</a:t>
            </a:r>
            <a:r>
              <a:rPr lang="ar-MA" dirty="0"/>
              <a:t> لِصُنْعِ مُسْتَقْبَلِهِ بِيَدِهِ. كَما تَزْرَعُ فيهِ </a:t>
            </a:r>
            <a:r>
              <a:rPr lang="ar-MA" dirty="0" err="1"/>
              <a:t>ٱلإِصْرارَ</a:t>
            </a:r>
            <a:r>
              <a:rPr lang="ar-MA" dirty="0"/>
              <a:t> </a:t>
            </a:r>
            <a:r>
              <a:rPr lang="ar-MA" dirty="0" err="1"/>
              <a:t>وَٱلطُّمُوحَ</a:t>
            </a:r>
            <a:r>
              <a:rPr lang="ar-MA" dirty="0"/>
              <a:t>، وَتُهَيِّئُهُ لِمُواجَهَةِ أَكْبَرِ </a:t>
            </a:r>
            <a:r>
              <a:rPr lang="ar-MA" dirty="0" err="1"/>
              <a:t>ٱلتَّحَدِّياتِ</a:t>
            </a:r>
            <a:r>
              <a:rPr lang="ar-MA" dirty="0"/>
              <a:t> ٱلَّتي قَدْ تَعْتَرِضُ طَرِيقَهُ بِثِقَةٍ وَثَباتٍ.</a:t>
            </a:r>
          </a:p>
          <a:p>
            <a:r>
              <a:rPr lang="ar-MA" dirty="0" err="1"/>
              <a:t>ٱلْمَدْرَسَةُ</a:t>
            </a:r>
            <a:r>
              <a:rPr lang="ar-MA" dirty="0"/>
              <a:t> لَيْسَتْ مُجَرَّدَ صَرْحٍ تَعْليمِيٍّ فَقَطْ، بَلْ هِيَ حَياةٌ مَليئَةٌ </a:t>
            </a:r>
            <a:r>
              <a:rPr lang="ar-MA" dirty="0" err="1"/>
              <a:t>بِٱلْفُرَصِ</a:t>
            </a:r>
            <a:r>
              <a:rPr lang="ar-MA" dirty="0"/>
              <a:t>، فَهِيَ </a:t>
            </a:r>
            <a:r>
              <a:rPr lang="ar-MA" dirty="0" err="1"/>
              <a:t>ٱلْأَساسُ</a:t>
            </a:r>
            <a:r>
              <a:rPr lang="ar-MA" dirty="0"/>
              <a:t> ٱلَّذي يُمَكِّنُ </a:t>
            </a:r>
            <a:r>
              <a:rPr lang="ar-MA" dirty="0" err="1"/>
              <a:t>ٱلْمُتَعَلِّمينَ</a:t>
            </a:r>
            <a:r>
              <a:rPr lang="ar-MA" dirty="0"/>
              <a:t> </a:t>
            </a:r>
            <a:r>
              <a:rPr lang="ar-MA" dirty="0" err="1"/>
              <a:t>وَٱلْمُتَعَلِّماتِ</a:t>
            </a:r>
            <a:r>
              <a:rPr lang="ar-MA" dirty="0"/>
              <a:t>  مِنْ تَعَلُّمِ أَحْسَنِ </a:t>
            </a:r>
            <a:r>
              <a:rPr lang="ar-MA" dirty="0" err="1"/>
              <a:t>ٱلْمَهاراتِ</a:t>
            </a:r>
            <a:r>
              <a:rPr lang="ar-MA" dirty="0"/>
              <a:t>، وَتَحْقيقِ أَجْمَلِ </a:t>
            </a:r>
            <a:r>
              <a:rPr lang="ar-MA" dirty="0" err="1"/>
              <a:t>ٱلْأَحْلامِ</a:t>
            </a:r>
            <a:r>
              <a:rPr lang="ar-MA" dirty="0"/>
              <a:t>، وَبِناءِ </a:t>
            </a:r>
            <a:r>
              <a:rPr lang="ar-MA" dirty="0" err="1"/>
              <a:t>ٱلذّاتِ</a:t>
            </a:r>
            <a:r>
              <a:rPr lang="ar-MA" dirty="0"/>
              <a:t>، مِمّا يَجْعَلُها </a:t>
            </a:r>
            <a:r>
              <a:rPr lang="ar-MA" dirty="0" err="1"/>
              <a:t>ٱلرَّكيزَةَ</a:t>
            </a:r>
            <a:r>
              <a:rPr lang="ar-MA" dirty="0"/>
              <a:t> ٱلْأَساسِيَّةَ في بِناءِ مُسْتَقْبَلٍ مُشْرِقٍ مَليءٍ </a:t>
            </a:r>
            <a:r>
              <a:rPr lang="ar-MA" dirty="0" err="1"/>
              <a:t>بِٱلنَّجاحِ</a:t>
            </a:r>
            <a:r>
              <a:rPr lang="ar-MA" dirty="0"/>
              <a:t> </a:t>
            </a:r>
            <a:r>
              <a:rPr lang="ar-MA" dirty="0" err="1"/>
              <a:t>وَٱلإِبْداعِ</a:t>
            </a:r>
            <a:r>
              <a:rPr lang="ar-MA" dirty="0"/>
              <a:t>.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C43296-B7DA-FEC8-02E1-35EF9D217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5132F7-A3F3-978F-3E6C-233BAE659FAD}"/>
              </a:ext>
            </a:extLst>
          </p:cNvPr>
          <p:cNvSpPr/>
          <p:nvPr/>
        </p:nvSpPr>
        <p:spPr>
          <a:xfrm>
            <a:off x="324244" y="1309547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ٱلثّاني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649531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66E0-82B1-92A5-2BF0-1DB46EA87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8DDD8-4BDC-E971-7B0F-AFA64B9B6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59" y="756000"/>
            <a:ext cx="7071014" cy="612000"/>
          </a:xfrm>
        </p:spPr>
        <p:txBody>
          <a:bodyPr>
            <a:normAutofit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الثالث. التلميذ(ة)....................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4C85769-1280-2BA9-49FA-4F7769AC9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E8C289-9C1E-2C38-095E-2CBE5AD8B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34EA0C-057E-5B42-9498-3C6C9FF6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A46D59-EBED-985E-B087-5001E98565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958897-22BC-9505-5D6C-163D6D80EB2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EC6436-FED6-850F-3A99-7A9F3775A7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26F1E8-84C6-BF0C-1DCD-FC00402E921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14DD0C-32E2-73EA-44F2-1BA48431AFC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D925BA6-A5E9-B289-5BD9-03F3B115143F}"/>
              </a:ext>
            </a:extLst>
          </p:cNvPr>
          <p:cNvSpPr txBox="1"/>
          <p:nvPr/>
        </p:nvSpPr>
        <p:spPr>
          <a:xfrm>
            <a:off x="505205" y="1883173"/>
            <a:ext cx="7763937" cy="4159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اَ</a:t>
            </a:r>
            <a:r>
              <a:rPr lang="ar-SA" sz="2800" dirty="0"/>
              <a:t>لْمَدْرَسَةُ لَيْسَتْ مُجَرَّدَ مَكانٍ لِلتَّعَلُّمِ فَقَطْ، بَلْ هِيَ بَوّابَةٌ واسِعَةٌ تَفْتَحُ أَمامَ </a:t>
            </a:r>
            <a:r>
              <a:rPr lang="ar-SA" sz="2800" dirty="0" err="1"/>
              <a:t>ٱلْمُتَعَلِّمينَ</a:t>
            </a:r>
            <a:r>
              <a:rPr lang="ar-SA" sz="2800" dirty="0"/>
              <a:t> </a:t>
            </a:r>
            <a:r>
              <a:rPr lang="ar-SA" sz="2800" dirty="0" err="1"/>
              <a:t>وَٱلْمُتَعَلِّماتِ</a:t>
            </a:r>
            <a:r>
              <a:rPr lang="ar-SA" sz="2800" dirty="0"/>
              <a:t> آفاقا</a:t>
            </a:r>
            <a:r>
              <a:rPr lang="ar-MA" sz="2800" dirty="0"/>
              <a:t>ً</a:t>
            </a:r>
            <a:r>
              <a:rPr lang="ar-SA" sz="2800" dirty="0"/>
              <a:t> لا حُدودَ لَها نَحْوَ ٱلْمُسْتَقْبَلِ. إِنَّها </a:t>
            </a:r>
            <a:r>
              <a:rPr lang="ar-SA" sz="2800" dirty="0" err="1"/>
              <a:t>ٱلْبيئَةُ</a:t>
            </a:r>
            <a:r>
              <a:rPr lang="ar-SA" sz="2800" dirty="0"/>
              <a:t> ٱلَّتي يَبْدَأُ فيها كُلُّ تِلْميذٍ رِحْلَتَهُ ل</a:t>
            </a:r>
            <a:r>
              <a:rPr lang="ar-MA" sz="2800" dirty="0"/>
              <a:t>ِا</a:t>
            </a:r>
            <a:r>
              <a:rPr lang="ar-SA" sz="2800" dirty="0"/>
              <a:t>كْتِشافِ ذاتِهِ وَتَطْويرِ مَهاراتِهِ، حَيْثُ لا يَقْتَصِرُ دَوْرُها عَلى تَعْليمِ </a:t>
            </a:r>
            <a:r>
              <a:rPr lang="ar-SA" sz="2800" dirty="0" err="1"/>
              <a:t>ٱلْقِراءَةِ</a:t>
            </a:r>
            <a:r>
              <a:rPr lang="ar-SA" sz="2800" dirty="0"/>
              <a:t> </a:t>
            </a:r>
            <a:r>
              <a:rPr lang="ar-SA" sz="2800" dirty="0" err="1"/>
              <a:t>وَٱلْكِتابَةِ</a:t>
            </a:r>
            <a:r>
              <a:rPr lang="ar-SA" sz="2800" dirty="0"/>
              <a:t> فَحَسْبُ، بَلْ يَمْتَدُّ لِيَشْمَلَ غَرْسَ </a:t>
            </a:r>
            <a:r>
              <a:rPr lang="ar-SA" sz="2800" dirty="0" err="1"/>
              <a:t>ٱلْقِيَمِ</a:t>
            </a:r>
            <a:r>
              <a:rPr lang="ar-SA" sz="2800" dirty="0"/>
              <a:t> ٱلَّتي تُعَزِّزُ مِنْ قُدْرَ</a:t>
            </a:r>
            <a:r>
              <a:rPr lang="ar-MA" sz="2800" dirty="0"/>
              <a:t>ةِ </a:t>
            </a:r>
            <a:r>
              <a:rPr lang="ar-SA" sz="2800" dirty="0"/>
              <a:t>ٱ</a:t>
            </a:r>
            <a:r>
              <a:rPr lang="ar-MA" sz="2800" dirty="0"/>
              <a:t>لتِّلْميذِ</a:t>
            </a:r>
            <a:r>
              <a:rPr lang="ar-SA" sz="2800" dirty="0"/>
              <a:t> عَلى </a:t>
            </a:r>
            <a:r>
              <a:rPr lang="ar-SA" sz="2800" dirty="0" err="1"/>
              <a:t>ٱلتَّفاعُلِ</a:t>
            </a:r>
            <a:r>
              <a:rPr lang="ar-SA" sz="2800" dirty="0"/>
              <a:t> </a:t>
            </a:r>
            <a:r>
              <a:rPr lang="ar-SA" sz="2800" dirty="0" err="1"/>
              <a:t>ٱل</a:t>
            </a:r>
            <a:r>
              <a:rPr lang="ar-MA" sz="2800" dirty="0"/>
              <a:t>ْ</a:t>
            </a:r>
            <a:r>
              <a:rPr lang="ar-SA" sz="2800" dirty="0"/>
              <a:t>إيجابِيِّ مَعَ ٱلْآخَرينَ</a:t>
            </a:r>
            <a:r>
              <a:rPr lang="fr-MA" sz="2800" dirty="0"/>
              <a:t>.</a:t>
            </a:r>
            <a:endParaRPr lang="fr-FR" sz="2800" dirty="0"/>
          </a:p>
          <a:p>
            <a:r>
              <a:rPr lang="ar-SA" sz="2800" dirty="0"/>
              <a:t>وَلِتَوْضيحِ </a:t>
            </a:r>
            <a:r>
              <a:rPr lang="ar-SA" sz="2800" dirty="0" err="1"/>
              <a:t>ٱلْأَمْرِ</a:t>
            </a:r>
            <a:r>
              <a:rPr lang="ar-SA" sz="2800" dirty="0"/>
              <a:t> أَكْثَرَ، </a:t>
            </a:r>
            <a:r>
              <a:rPr lang="ar-SA" sz="2800" dirty="0" err="1"/>
              <a:t>فَٱلتِّلْميذُ</a:t>
            </a:r>
            <a:r>
              <a:rPr lang="ar-SA" sz="2800" dirty="0"/>
              <a:t> يَتَعَلَّمُ في ٱلْمَدْرَسَةِ كَيْفَ يَكون</a:t>
            </a:r>
            <a:r>
              <a:rPr lang="ar-MA" sz="2800" dirty="0"/>
              <a:t>ُ</a:t>
            </a:r>
            <a:r>
              <a:rPr lang="ar-SA" sz="2800" dirty="0"/>
              <a:t> عُضْوا</a:t>
            </a:r>
            <a:r>
              <a:rPr lang="ar-MA" sz="2800" dirty="0"/>
              <a:t>ً</a:t>
            </a:r>
            <a:r>
              <a:rPr lang="ar-SA" sz="2800" dirty="0"/>
              <a:t> فَعّالا</a:t>
            </a:r>
            <a:r>
              <a:rPr lang="ar-MA" sz="2800" dirty="0"/>
              <a:t>ً</a:t>
            </a:r>
            <a:r>
              <a:rPr lang="ar-SA" sz="2800" dirty="0"/>
              <a:t> في مُجْتَمَعِهِ، فَيُدْرِكُ أَهَمِّي</a:t>
            </a:r>
            <a:r>
              <a:rPr lang="ar-MA" sz="2800" dirty="0"/>
              <a:t>َّ</a:t>
            </a:r>
            <a:r>
              <a:rPr lang="ar-SA" sz="2800" dirty="0"/>
              <a:t>ةَ </a:t>
            </a:r>
            <a:r>
              <a:rPr lang="ar-SA" sz="2800" dirty="0" err="1"/>
              <a:t>ٱلْعَمَلِ</a:t>
            </a:r>
            <a:r>
              <a:rPr lang="ar-SA" sz="2800" dirty="0"/>
              <a:t> </a:t>
            </a:r>
            <a:r>
              <a:rPr lang="ar-SA" sz="2800" dirty="0" err="1"/>
              <a:t>ٱلْجَماعِيِّ</a:t>
            </a:r>
            <a:r>
              <a:rPr lang="ar-SA" sz="2800" dirty="0"/>
              <a:t>، وَيَكْتَسِبُ مَهاراتِ </a:t>
            </a:r>
            <a:r>
              <a:rPr lang="ar-SA" sz="2800" dirty="0" err="1"/>
              <a:t>ٱلْحِوارِ</a:t>
            </a:r>
            <a:r>
              <a:rPr lang="ar-SA" sz="2800" dirty="0"/>
              <a:t> وَٱلتَّعاوُنِ مَعَ زُمَلائِهِ. ع</a:t>
            </a:r>
            <a:r>
              <a:rPr lang="ar-MA" sz="2800" dirty="0"/>
              <a:t>ِ</a:t>
            </a:r>
            <a:r>
              <a:rPr lang="ar-SA" sz="2800" dirty="0" err="1"/>
              <a:t>لاوَةً</a:t>
            </a:r>
            <a:r>
              <a:rPr lang="ar-SA" sz="2800" dirty="0"/>
              <a:t> عَلى ذلِكَ، تُرَسِّخُ </a:t>
            </a:r>
            <a:r>
              <a:rPr lang="ar-SA" sz="2800" dirty="0" err="1"/>
              <a:t>ٱلْمَدْرَسَة</a:t>
            </a:r>
            <a:r>
              <a:rPr lang="ar-MA" sz="2800" dirty="0"/>
              <a:t>ُ </a:t>
            </a:r>
            <a:r>
              <a:rPr lang="ar-SA" sz="2800" dirty="0"/>
              <a:t>في نَفْسِهِ </a:t>
            </a:r>
            <a:r>
              <a:rPr lang="ar-SA" sz="2800" dirty="0" err="1"/>
              <a:t>ٱحْتِرامَ</a:t>
            </a:r>
            <a:r>
              <a:rPr lang="ar-SA" sz="2800" dirty="0"/>
              <a:t> </a:t>
            </a:r>
            <a:r>
              <a:rPr lang="ar-SA" sz="2800" dirty="0" err="1"/>
              <a:t>ٱلْقَوانينِ</a:t>
            </a:r>
            <a:r>
              <a:rPr lang="ar-SA" sz="2800" dirty="0"/>
              <a:t> </a:t>
            </a:r>
            <a:r>
              <a:rPr lang="ar-SA" sz="2800" dirty="0" err="1"/>
              <a:t>وَٱلْقِيَمِ</a:t>
            </a:r>
            <a:r>
              <a:rPr lang="ar-SA" sz="2800" dirty="0"/>
              <a:t> </a:t>
            </a:r>
            <a:r>
              <a:rPr lang="ar-SA" sz="2800" dirty="0" err="1"/>
              <a:t>ٱلْمُجْتَمَعِيَّةِ</a:t>
            </a:r>
            <a:r>
              <a:rPr lang="ar-MA" sz="2800" dirty="0"/>
              <a:t>.</a:t>
            </a:r>
            <a:endParaRPr lang="fr-FR" sz="2800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CCDF37F-A340-5B77-92FE-5A9817C9B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A4DBE4D-051B-4E1C-6595-A77B81049B58}"/>
              </a:ext>
            </a:extLst>
          </p:cNvPr>
          <p:cNvSpPr/>
          <p:nvPr/>
        </p:nvSpPr>
        <p:spPr>
          <a:xfrm>
            <a:off x="505205" y="1350559"/>
            <a:ext cx="2163966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ٱلثّالثُ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797708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75E26-C66D-3CD0-FABC-5FFEC633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CD7D72-ABB5-9E71-10CD-29DED3717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الرابع. التلميذ(ة)....................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AE0D49B-5568-1FBE-07AE-EAE3B0461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521103-ECA8-6ADD-C37C-86BBA0367A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B90BCF2-3BEA-7DB5-DCE7-58A74B431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7D95BDE-DF67-AA39-F717-223BA5004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B77E9A-7CF7-A632-FD3B-12C21EFEFA9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0DC45-BE7B-4222-BC88-9EE8B58DAD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D1310C-2D34-98E6-6833-5D51F780EE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81D88C-3EAC-8160-5ACE-52739DC896A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 de texte 138">
            <a:extLst>
              <a:ext uri="{FF2B5EF4-FFF2-40B4-BE49-F238E27FC236}">
                <a16:creationId xmlns:a16="http://schemas.microsoft.com/office/drawing/2014/main" id="{7F567289-C19F-FE85-59CA-3E93D092D63C}"/>
              </a:ext>
            </a:extLst>
          </p:cNvPr>
          <p:cNvSpPr txBox="1"/>
          <p:nvPr/>
        </p:nvSpPr>
        <p:spPr>
          <a:xfrm>
            <a:off x="505205" y="1883173"/>
            <a:ext cx="7763937" cy="46546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2800" dirty="0"/>
              <a:t>نَحْنُ ٱلْمَغارِبَةُ، شَعْبٌ مِضْيافٌ كَريمٌ، لا يَتَوانى عَنِ </a:t>
            </a:r>
            <a:r>
              <a:rPr lang="ar-MA" sz="2800" dirty="0" err="1"/>
              <a:t>ٱلتَّآزُرِ</a:t>
            </a:r>
            <a:r>
              <a:rPr lang="ar-MA" sz="2800" dirty="0"/>
              <a:t> </a:t>
            </a:r>
            <a:r>
              <a:rPr lang="ar-MA" sz="2800" dirty="0" err="1"/>
              <a:t>وَٱلتَّكافُلِ</a:t>
            </a:r>
            <a:r>
              <a:rPr lang="ar-MA" sz="2800" dirty="0"/>
              <a:t> كُلَّما حَلَّتْ بِهِ </a:t>
            </a:r>
            <a:r>
              <a:rPr lang="ar-MA" sz="2800" dirty="0" err="1"/>
              <a:t>ٱلرَّزايا</a:t>
            </a:r>
            <a:r>
              <a:rPr lang="ar-MA" sz="2800" dirty="0"/>
              <a:t>، أَوْ تَداعَتْ عَلَيْهِ </a:t>
            </a:r>
            <a:r>
              <a:rPr lang="ar-MA" sz="2800" dirty="0" err="1"/>
              <a:t>ٱلشَّدائِدُ</a:t>
            </a:r>
            <a:r>
              <a:rPr lang="ar-MA" sz="2800" dirty="0"/>
              <a:t>. وَلَنا في زِلْزالِ </a:t>
            </a:r>
            <a:r>
              <a:rPr lang="ar-MA" sz="2800" dirty="0" err="1"/>
              <a:t>ٱلْحَوْزِ</a:t>
            </a:r>
            <a:r>
              <a:rPr lang="ar-MA" sz="2800" dirty="0"/>
              <a:t> أَرْوَعَ مِثالٍ، وَأَصْدَقَ بُرْهانٍ، حينَ هَبَّتْ قَوافِلُ </a:t>
            </a:r>
            <a:r>
              <a:rPr lang="ar-MA" sz="2800" dirty="0" err="1"/>
              <a:t>ٱلْمُساعَداتِ</a:t>
            </a:r>
            <a:r>
              <a:rPr lang="ar-MA" sz="2800" dirty="0"/>
              <a:t> مِنْ كُلِّ فَجٍّ عَميقٍ، لِتُغيثَ </a:t>
            </a:r>
            <a:r>
              <a:rPr lang="ar-MA" sz="2800" dirty="0" err="1"/>
              <a:t>ٱلضَّحايا</a:t>
            </a:r>
            <a:r>
              <a:rPr lang="ar-MA" sz="2800" dirty="0"/>
              <a:t> </a:t>
            </a:r>
            <a:r>
              <a:rPr lang="ar-MA" sz="2800" dirty="0" err="1"/>
              <a:t>وَٱلْمَنْكوبينَ</a:t>
            </a:r>
            <a:r>
              <a:rPr lang="ar-MA" sz="2800" dirty="0"/>
              <a:t>، وَتَرْسُمَ في ذاكِرَةِ ٱلْعالَمِ أَجْمَلَ لَوْحَةٍ لِلتَّضامُنِ </a:t>
            </a:r>
            <a:r>
              <a:rPr lang="ar-MA" sz="2800" dirty="0" err="1"/>
              <a:t>وٱلتَّآخي</a:t>
            </a:r>
            <a:r>
              <a:rPr lang="ar-MA" sz="2800" dirty="0"/>
              <a:t>.</a:t>
            </a:r>
          </a:p>
          <a:p>
            <a:r>
              <a:rPr lang="ar-MA" sz="2800" dirty="0"/>
              <a:t>    نَحْنُ أَبْناءُ </a:t>
            </a:r>
            <a:r>
              <a:rPr lang="ar-MA" sz="2800" dirty="0" err="1"/>
              <a:t>ٱلْمَغْرِبِ</a:t>
            </a:r>
            <a:r>
              <a:rPr lang="ar-MA" sz="2800" dirty="0"/>
              <a:t>، مُلْتَقى </a:t>
            </a:r>
            <a:r>
              <a:rPr lang="ar-MA" sz="2800" dirty="0" err="1"/>
              <a:t>ٱلْحَضاراتِ</a:t>
            </a:r>
            <a:r>
              <a:rPr lang="ar-MA" sz="2800" dirty="0"/>
              <a:t>، وَمَجْمَعِ </a:t>
            </a:r>
            <a:r>
              <a:rPr lang="ar-MA" sz="2800" dirty="0" err="1"/>
              <a:t>ٱلثَّقافاتِ</a:t>
            </a:r>
            <a:r>
              <a:rPr lang="ar-MA" sz="2800" dirty="0"/>
              <a:t>. فَفي رِحابِ وَطَنِنا </a:t>
            </a:r>
            <a:r>
              <a:rPr lang="ar-MA" sz="2800" dirty="0" err="1"/>
              <a:t>ٱلْحَبيبِ</a:t>
            </a:r>
            <a:r>
              <a:rPr lang="ar-MA" sz="2800" dirty="0"/>
              <a:t>، تُراقِصُ </a:t>
            </a:r>
            <a:r>
              <a:rPr lang="ar-MA" sz="2800" dirty="0" err="1"/>
              <a:t>ٱلْأَنْغامُ</a:t>
            </a:r>
            <a:r>
              <a:rPr lang="ar-MA" sz="2800" dirty="0"/>
              <a:t> </a:t>
            </a:r>
            <a:r>
              <a:rPr lang="ar-MA" sz="2800" dirty="0" err="1"/>
              <a:t>ٱلْإِفْريقِيَّةُ</a:t>
            </a:r>
            <a:r>
              <a:rPr lang="ar-MA" sz="2800" dirty="0"/>
              <a:t> زُرْقَةَ </a:t>
            </a:r>
            <a:r>
              <a:rPr lang="ar-MA" sz="2800" dirty="0" err="1"/>
              <a:t>ٱلْمُحيطِ</a:t>
            </a:r>
            <a:r>
              <a:rPr lang="ar-MA" sz="2800" dirty="0"/>
              <a:t>، مُمْتَزِجَةً بِمَجْدِ </a:t>
            </a:r>
            <a:r>
              <a:rPr lang="ar-MA" sz="2800" dirty="0" err="1"/>
              <a:t>ٱلْعَرَبِ</a:t>
            </a:r>
            <a:r>
              <a:rPr lang="ar-MA" sz="2800" dirty="0"/>
              <a:t>، وَشُموخِ </a:t>
            </a:r>
            <a:r>
              <a:rPr lang="ar-MA" sz="2800" dirty="0" err="1"/>
              <a:t>ٱلْأَمازيغِ</a:t>
            </a:r>
            <a:r>
              <a:rPr lang="ar-MA" sz="2800" dirty="0"/>
              <a:t>. وَعَبْرَ أَثيرِ جِبالِ ٱلْأَطْلَسِ تَتَناهى إِلى </a:t>
            </a:r>
            <a:r>
              <a:rPr lang="ar-MA" sz="2800" dirty="0" err="1"/>
              <a:t>ٱلآذانِ</a:t>
            </a:r>
            <a:r>
              <a:rPr lang="ar-MA" sz="2800" dirty="0"/>
              <a:t> نَغَماتُ </a:t>
            </a:r>
            <a:r>
              <a:rPr lang="ar-MA" sz="2800" dirty="0" err="1"/>
              <a:t>ٱلْأَوْتارِ</a:t>
            </a:r>
            <a:r>
              <a:rPr lang="ar-MA" sz="2800" dirty="0"/>
              <a:t>، لِتَضْبِطَ إيقاعَ </a:t>
            </a:r>
            <a:r>
              <a:rPr lang="ar-MA" sz="2800" dirty="0" err="1"/>
              <a:t>ٱلْأَهازيجِ</a:t>
            </a:r>
            <a:r>
              <a:rPr lang="ar-MA" sz="2800" dirty="0"/>
              <a:t> وَتَناسُقَ </a:t>
            </a:r>
            <a:r>
              <a:rPr lang="ar-MA" sz="2800" dirty="0" err="1"/>
              <a:t>ٱلرَّقَصاتِ</a:t>
            </a:r>
            <a:r>
              <a:rPr lang="ar-MA" sz="2800" dirty="0"/>
              <a:t>. وَمِنْ رِمالِنا </a:t>
            </a:r>
            <a:r>
              <a:rPr lang="ar-MA" sz="2800" dirty="0" err="1"/>
              <a:t>ٱلْغالِيَةِ</a:t>
            </a:r>
            <a:r>
              <a:rPr lang="ar-MA" sz="2800" dirty="0"/>
              <a:t> تَنْبَعِثُ </a:t>
            </a:r>
            <a:r>
              <a:rPr lang="ar-MA" sz="2800" dirty="0" err="1"/>
              <a:t>ٱلْموسيقى</a:t>
            </a:r>
            <a:r>
              <a:rPr lang="ar-MA" sz="2800" dirty="0"/>
              <a:t> </a:t>
            </a:r>
            <a:r>
              <a:rPr lang="ar-MA" sz="2800" dirty="0" err="1"/>
              <a:t>ٱلْحَسّانِيَّةُ</a:t>
            </a:r>
            <a:r>
              <a:rPr lang="ar-MA" sz="2800" dirty="0"/>
              <a:t>، مُعَطَّرَةً بِنَكْهَةِ </a:t>
            </a:r>
            <a:r>
              <a:rPr lang="ar-MA" sz="2800" dirty="0" err="1"/>
              <a:t>ٱلشّايِ</a:t>
            </a:r>
            <a:r>
              <a:rPr lang="ar-MA" sz="2800" dirty="0"/>
              <a:t> </a:t>
            </a:r>
            <a:r>
              <a:rPr lang="ar-MA" sz="2800" dirty="0" err="1"/>
              <a:t>ٱلصَّحْراوِيِّ</a:t>
            </a:r>
            <a:r>
              <a:rPr lang="ar-MA" sz="2800" dirty="0"/>
              <a:t> </a:t>
            </a:r>
            <a:r>
              <a:rPr lang="ar-MA" sz="2800" dirty="0" err="1"/>
              <a:t>ٱلْأَصيل</a:t>
            </a:r>
            <a:r>
              <a:rPr lang="ar-SA" sz="2800" dirty="0"/>
              <a:t>.</a:t>
            </a:r>
            <a:endParaRPr lang="fr-FR" sz="2800" dirty="0"/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86C3457-C20F-FB4C-4FED-26A247DB88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41A088D-2264-E214-6327-C4EBAA78C2AB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ٱلرّابِعُ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48191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6B6B-953F-FE1E-5BE9-C1FD5DC90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1ED8B-BFED-F0FC-5C61-A8FA5F9CE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 fontScale="90000"/>
          </a:bodyPr>
          <a:lstStyle/>
          <a:p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 النص الخامس. التلميذ(ة).................... </a:t>
            </a:r>
            <a:b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2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(تسجل النتيجة على سجل الطلاقة وتناقش القراءة  على ضوء القواعد السابقة مع تصحيح الأخطاء المرتكبة.)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8B75A7E-1970-3CAA-83F4-74CBA957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650246-E211-4D0B-4910-18D8AB5778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86992F0-5661-3D90-C7B3-A0F81A4C56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74BEB9-6E0F-1AFE-D348-39C0CEE8B7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F08B762-F6CF-7C25-E6E3-FBA5E80982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31FC4F-1C58-8E7A-6110-15B99FB236C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24633D-E37B-A88F-9F5E-982B1C0C907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4F7352-B192-4D94-74E0-7A64A92CA3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3A1E6D-62EA-01AC-0821-423CE0C3369F}"/>
              </a:ext>
            </a:extLst>
          </p:cNvPr>
          <p:cNvSpPr txBox="1"/>
          <p:nvPr/>
        </p:nvSpPr>
        <p:spPr>
          <a:xfrm>
            <a:off x="649341" y="1900614"/>
            <a:ext cx="7720415" cy="4622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270510" indent="269875" algn="just" defTabSz="458788" rtl="1">
              <a:lnSpc>
                <a:spcPct val="115000"/>
              </a:lnSpc>
              <a:spcAft>
                <a:spcPts val="800"/>
              </a:spcAft>
              <a:tabLst>
                <a:tab pos="7529513" algn="l"/>
              </a:tabLst>
              <a:defRPr sz="3200" b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يُمثِّلُ مَغارِبَةُ ٱلْعالَمِ </a:t>
            </a:r>
            <a:r>
              <a:rPr lang="ar-MA" dirty="0" err="1"/>
              <a:t>ٱمْتِداداً</a:t>
            </a:r>
            <a:r>
              <a:rPr lang="ar-MA" dirty="0"/>
              <a:t> حَيَوِيّاً لِوَطَنِهِمُ </a:t>
            </a:r>
            <a:r>
              <a:rPr lang="ar-MA" dirty="0" err="1"/>
              <a:t>ٱلأُمِّ</a:t>
            </a:r>
            <a:r>
              <a:rPr lang="ar-MA" dirty="0"/>
              <a:t>، يُحافِظونَ عَلى رَوابِطِهِمُ </a:t>
            </a:r>
            <a:r>
              <a:rPr lang="ar-MA" dirty="0" err="1"/>
              <a:t>ٱلثَّقافِيَّةِ</a:t>
            </a:r>
            <a:r>
              <a:rPr lang="ar-MA" dirty="0"/>
              <a:t> </a:t>
            </a:r>
            <a:r>
              <a:rPr lang="ar-MA" dirty="0" err="1"/>
              <a:t>وَٱللُّغَوِيَّةِ</a:t>
            </a:r>
            <a:r>
              <a:rPr lang="ar-MA" dirty="0"/>
              <a:t> </a:t>
            </a:r>
            <a:r>
              <a:rPr lang="ar-MA" dirty="0" err="1"/>
              <a:t>ٱلأَصيلَةِ</a:t>
            </a:r>
            <a:r>
              <a:rPr lang="ar-MA" dirty="0"/>
              <a:t> لِبَلَدِهِمُ </a:t>
            </a:r>
            <a:r>
              <a:rPr lang="ar-MA" dirty="0" err="1"/>
              <a:t>ٱلْمَغْرِبِ</a:t>
            </a:r>
            <a:r>
              <a:rPr lang="ar-MA" dirty="0"/>
              <a:t>، وَيُساهِمونَ في تَنمِيَةِ بَلَدِهِمْ مِنْ خِلالِ تَحْويلاتِهِمُ </a:t>
            </a:r>
            <a:r>
              <a:rPr lang="ar-MA" dirty="0" err="1"/>
              <a:t>ٱلْمالِيَّةِ</a:t>
            </a:r>
            <a:r>
              <a:rPr lang="ar-MA" dirty="0"/>
              <a:t> </a:t>
            </a:r>
            <a:r>
              <a:rPr lang="ar-MA" dirty="0" err="1"/>
              <a:t>ٱلْمُسْتَمِرَّةِ</a:t>
            </a:r>
            <a:r>
              <a:rPr lang="ar-MA" dirty="0"/>
              <a:t>. وَتُعَدُّ عَمَلِيَّةُ "مَرْحَبا"، اَلَّتي تُنَظَّمُ سَنَوِيّاً، إِحْدى أَهَمِّ </a:t>
            </a:r>
            <a:r>
              <a:rPr lang="ar-MA" dirty="0" err="1"/>
              <a:t>ٱلْمُبادراتِ</a:t>
            </a:r>
            <a:r>
              <a:rPr lang="ar-MA" dirty="0"/>
              <a:t> ٱلَّتي تُسَهِّلُ عَوْدَتَهُمْ إِلى أَرْضِ </a:t>
            </a:r>
            <a:r>
              <a:rPr lang="ar-MA" dirty="0" err="1"/>
              <a:t>ٱلْوَطَنِ</a:t>
            </a:r>
            <a:r>
              <a:rPr lang="ar-MA" dirty="0"/>
              <a:t> خِلالَ فَصْلِ </a:t>
            </a:r>
            <a:r>
              <a:rPr lang="ar-MA" dirty="0" err="1"/>
              <a:t>ٱلصَّيْفِ</a:t>
            </a:r>
            <a:r>
              <a:rPr lang="ar-MA" dirty="0"/>
              <a:t>. فَفي سَنَةِ 2023، اِسْتَقْبَلَ </a:t>
            </a:r>
            <a:r>
              <a:rPr lang="ar-MA" dirty="0" err="1"/>
              <a:t>ٱلْمَغْرِبُ</a:t>
            </a:r>
            <a:r>
              <a:rPr lang="ar-MA" dirty="0"/>
              <a:t>، عَبْرَ مَوانِئِهِ وَمَطاراتِهِ، أَكْثَرَ مِنْ ثلَاثَةِ مَلايينَ مِنْ أَبْنائِهِ </a:t>
            </a:r>
            <a:r>
              <a:rPr lang="ar-MA" dirty="0" err="1"/>
              <a:t>ٱلْمُقيمينَ</a:t>
            </a:r>
            <a:r>
              <a:rPr lang="ar-MA" dirty="0"/>
              <a:t>  في مُخْتَلِفِ أَنْحاءِ ٱلْعالَمِ، خَاصَّةً في </a:t>
            </a:r>
            <a:r>
              <a:rPr lang="ar-MA" dirty="0" err="1"/>
              <a:t>ٱلدُّوَلِ</a:t>
            </a:r>
            <a:r>
              <a:rPr lang="ar-MA" dirty="0"/>
              <a:t> </a:t>
            </a:r>
            <a:r>
              <a:rPr lang="ar-MA" dirty="0" err="1"/>
              <a:t>ٱلأُوروبِّيَّةِ</a:t>
            </a:r>
            <a:r>
              <a:rPr lang="ar-MA" dirty="0"/>
              <a:t>. وَتَبْذُلُ مُؤَسَّسَةُ مُحَمَّدٍ </a:t>
            </a:r>
            <a:r>
              <a:rPr lang="ar-MA" dirty="0" err="1"/>
              <a:t>ٱلْخامِسِ</a:t>
            </a:r>
            <a:r>
              <a:rPr lang="ar-MA" dirty="0"/>
              <a:t> لِلتَّضامُنِ، إلى جانِبِ مُخْتَلِفِ </a:t>
            </a:r>
            <a:r>
              <a:rPr lang="ar-MA" dirty="0" err="1"/>
              <a:t>ٱلسُّلُطاتِ</a:t>
            </a:r>
            <a:r>
              <a:rPr lang="ar-MA" dirty="0"/>
              <a:t>، جُهوداً لِضَمانِ راحَةِ </a:t>
            </a:r>
            <a:r>
              <a:rPr lang="ar-MA" dirty="0" err="1"/>
              <a:t>ٱلمُسافِرينَ</a:t>
            </a:r>
            <a:r>
              <a:rPr lang="ar-MA" dirty="0"/>
              <a:t> وَسَلاسَةِ </a:t>
            </a:r>
            <a:r>
              <a:rPr lang="ar-MA" dirty="0" err="1"/>
              <a:t>ٱلْعُبورِ</a:t>
            </a:r>
            <a:r>
              <a:rPr lang="ar-MA" dirty="0"/>
              <a:t>.</a:t>
            </a:r>
            <a:endParaRPr lang="fr-FR" dirty="0"/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20D115-BC0A-2F93-2CE9-0A64990231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7394BCA-0AA9-813D-CCAD-D47F09C89707}"/>
              </a:ext>
            </a:extLst>
          </p:cNvPr>
          <p:cNvSpPr/>
          <p:nvPr/>
        </p:nvSpPr>
        <p:spPr>
          <a:xfrm>
            <a:off x="401359" y="1368000"/>
            <a:ext cx="2024931" cy="5326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اَلنَّصُّ  </a:t>
            </a:r>
            <a:r>
              <a:rPr lang="ar-MA" sz="3600" b="1" dirty="0" err="1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ٱلْخامِسُ</a:t>
            </a:r>
            <a:r>
              <a:rPr lang="ar-MA" sz="3600" b="1" dirty="0">
                <a:solidFill>
                  <a:srgbClr val="0070C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0070C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129774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C0C-172F-A7D3-0303-0B9752B1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8AA553-C3DD-F6CC-F228-6D499AE0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الذين احترموا القواعد السابقة. من الفائز؟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8489AC4-5AB0-1611-3036-F7A0A63B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817E50D-F773-8014-8A73-5FAD04BBF5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0384D0A-96D6-61AE-BDA6-1CA1AD6F80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9C8FB01-EFCB-BDEE-1994-826100DC53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9FA2D03-2FD2-1E85-38FE-54B37EAFD40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E713-EAD0-CB1F-4A71-B917D390CD7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F070F2-F0D8-3EF1-19A7-C451BD78E24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82AEB8-B4FD-48DB-F311-70993EA9B086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E0F7CC-8609-0A51-85D1-F57C546470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56BBE6-EBEB-D04B-A4F3-29A780298AF7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9A32057E-CCB0-967C-919E-FB33334C4F7B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0536860A-45D3-38F4-39A4-A66B95C4BC7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21AF9B0-A4F8-B916-8037-00DFC3D28E32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EB9649D-8EF5-FE31-45E3-A696DEAC731C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2E799C-230D-CF87-4E64-713CA247F2FF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0BEC5E2-1CDD-E0DE-38A6-8F0421195DEB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E67CCE9-C3F3-39F8-DB3C-F3B0104E7DF9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160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D3D67-6CCB-AB1F-525B-0324B4DD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26E1C68B-CFB0-88FD-74BC-A30CC625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قراءة –ح2- : توليف ومراجعة  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6EAC7167-9209-3D38-E488-8609FE100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4B0F4B46-9F6D-6658-2989-4571AA63F6A9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استثمار الظواهر اللغوية.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46FCFC0-829C-CA46-3A1C-CFF88D46EEF3}"/>
              </a:ext>
            </a:extLst>
          </p:cNvPr>
          <p:cNvSpPr txBox="1"/>
          <p:nvPr/>
        </p:nvSpPr>
        <p:spPr>
          <a:xfrm>
            <a:off x="2914004" y="1827529"/>
            <a:ext cx="4251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كيف يمكن التعبير عن حب الوطن؟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021CB4E-BBF2-02D3-175F-39C90562F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25D4E49-499F-FB3B-AD8D-487DFDD94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097" y="985792"/>
            <a:ext cx="457111" cy="4571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3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888F1-EBB1-67E9-467B-CE0F03065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C274BD-330A-5A3F-B5E8-069A266A7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298644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الصفحة-59-. ستقرؤون النص وتستثمرون معانيه ومضامينه اللغوية.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B94D8AB-1D71-F37F-2878-4C9E1EA270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7AF7CE-B3F8-4ABB-712D-B71BA7527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F297AF-F3E4-675F-9C4D-FAD5CA9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B423294-2DAF-29AA-4916-8D9F1C8F7D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C45B702-4594-77DF-959F-FEB4C72949E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888879-79BC-CD0A-9B2E-4A7A1EEBAD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45A62D-A731-985B-2181-40F7CECA5F7A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EFBF2-0FB0-E580-EE11-1A4B20E6084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0CDB78D-21E2-62E9-BD46-244E3ED7D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380" y="1498033"/>
            <a:ext cx="3585588" cy="4980965"/>
          </a:xfrm>
          <a:prstGeom prst="rect">
            <a:avLst/>
          </a:prstGeom>
        </p:spPr>
      </p:pic>
      <p:pic>
        <p:nvPicPr>
          <p:cNvPr id="22" name="Espace réservé pour une image  2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881943-A08F-239B-0AAA-D0337E28E6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113540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FC77D-820B-4208-F2CD-1E7A0911C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9EB5B-4621-E3E5-5C9F-8250EFE8E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قراءة صامتة.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39AA9E8-B3FE-3ADB-5C53-770ACB49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BF59D7-10DE-AFA3-C6D8-039DC03F5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AE1242-C927-C53E-5286-4CFA05EE29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D7C4D2A-1C69-759A-B5D5-12B61C882A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141CE03-1E91-61D1-D7A3-A6720530EC98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11FE6F-20CC-3997-1B35-DBE9E7B8DE0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20F53C-45EE-19FD-723B-3AA6823D0A6B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482941-EBB8-C0E9-A3E6-B1AA570C765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C40D18-075B-76EB-2CC6-4F9727449680}"/>
              </a:ext>
            </a:extLst>
          </p:cNvPr>
          <p:cNvSpPr txBox="1">
            <a:spLocks/>
          </p:cNvSpPr>
          <p:nvPr/>
        </p:nvSpPr>
        <p:spPr>
          <a:xfrm>
            <a:off x="1246560" y="2150283"/>
            <a:ext cx="595362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47759AD-A1C4-FDEA-01F5-98805BE41D7D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B3C3BB0-4400-5E02-E36C-DE992C0B3FA4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4AA5A5D-B967-B9B9-AFB9-773CF3D35D32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21454FE-A1B8-F5D2-9288-CB310DEAD779}"/>
              </a:ext>
            </a:extLst>
          </p:cNvPr>
          <p:cNvSpPr/>
          <p:nvPr/>
        </p:nvSpPr>
        <p:spPr>
          <a:xfrm>
            <a:off x="7349817" y="2123687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2C1DBDA-4302-969D-3821-A290F7BA111E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BEA381-2F86-1C64-CBE4-FC33D40DB5A0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C2AA47-F56C-9656-2389-BA52FA121D2E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2" name="Image 21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521D9D78-FD01-2C05-49CA-5E61B715C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3" y="1244081"/>
            <a:ext cx="799797" cy="920447"/>
          </a:xfrm>
          <a:prstGeom prst="rect">
            <a:avLst/>
          </a:prstGeom>
        </p:spPr>
      </p:pic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9956AA-DB4F-BC81-DFC4-8CD754A6DA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393584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AD588-E41A-695B-14B0-74131B8E4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BC683-E6B2-A4FD-C918-8F2D1A6A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 ( تناوب التلاميذ على قراءة أجزاء النص)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16CAB6F-C9F2-881C-2D7A-AC52E68537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D16E75-C712-0DDC-B493-3B36CA006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85C8CF-807D-49AB-1C2C-F7E6A3940E1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20136F-B97E-A07F-C571-611E3210242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0FCFCB-C378-FA4E-CA03-0FBF43B2BF5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6BBBE4-EDA7-6DF6-B275-BE15455F0B5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5119C7-4B5F-B045-FEA0-96E5E55E857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DBF256-370D-0E98-EEA4-0A926FECFDC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3550F4-EDF4-3AA4-057E-CDED395FD9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3D77BA-5B1C-3589-A137-F5447603526F}"/>
              </a:ext>
            </a:extLst>
          </p:cNvPr>
          <p:cNvSpPr txBox="1">
            <a:spLocks/>
          </p:cNvSpPr>
          <p:nvPr/>
        </p:nvSpPr>
        <p:spPr>
          <a:xfrm>
            <a:off x="1246560" y="2150283"/>
            <a:ext cx="595362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4576E18C-C3CC-426D-EB4D-943042475E6B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4FDA7F0-81F7-916F-721C-A062C8D561CB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E7FB11F0-0A30-5EB7-103E-2397FBE83DAA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999239A-6BB6-4019-FD02-7974A6303F9F}"/>
              </a:ext>
            </a:extLst>
          </p:cNvPr>
          <p:cNvSpPr/>
          <p:nvPr/>
        </p:nvSpPr>
        <p:spPr>
          <a:xfrm>
            <a:off x="7349817" y="2123687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B60608F-0187-CA9C-E407-318EECA31D85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D097D02-FDB0-8BBB-EAB3-49209FFC43DA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2261AF3-5554-03E6-6139-3F690962BAC0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21" name="Image 20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A06F1D6D-CB45-0D36-B0F5-62BCE63C9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2" y="1368000"/>
            <a:ext cx="707824" cy="75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67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B7C9-8E05-9FB2-BCE8-4F6119143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F3DB3-DE57-1949-F3F3-0D2E1A0C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44" y="756000"/>
            <a:ext cx="7298644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أسئلة الفهم. من يقرأ السؤال التالي ويجيب عنه؟ (مناقشة الجواب بشكل تفاعلي بين التلاميذ.)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B0EF7A-7EC2-D5E2-85DC-F3F31CB7F8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D18323B-91A5-24D6-6F98-69102465A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4B3E41-ED16-F8FF-EDB7-57ACF6ECCE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805C7A7-6F75-CAE9-D438-A64444ADEB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9F5988-B313-6A43-DE86-F8C8583BD5E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20B68E-C727-346F-37CA-D744071F03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31D4CB7-F25C-69C7-2EBB-CD619E67C22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A44C1D-D85C-439C-A864-2D55BFAA0D2A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86C4237-112D-5CC8-5154-1B09A97D1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6293A90-E854-0947-E819-66BCEF40FA42}"/>
              </a:ext>
            </a:extLst>
          </p:cNvPr>
          <p:cNvSpPr/>
          <p:nvPr/>
        </p:nvSpPr>
        <p:spPr>
          <a:xfrm>
            <a:off x="531773" y="3028005"/>
            <a:ext cx="8080454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أَشْكالُ ٱلتَّعْبيرِ عَنْ حُبِّ </a:t>
            </a:r>
            <a:r>
              <a:rPr lang="ar-MA" sz="4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ٱلْوارِدَةِ في ٱلنَّصِّ؟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4660477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FBBFA-0773-07B2-69F7-A4D1BB945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24784F-A3C6-5D8F-16CC-2AC1E51A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الموالي ثم يجيب عنه؟ (مناقشة الجواب بشكل تفاعلي بين التلاميذ.)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FBC39C-C16D-EACF-DC7F-D666B6EF7C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90E048-88BA-4503-0B03-126E32D15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5CE554-EAEF-205B-3630-F21B69C120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2B5391-9393-3B6F-096C-7B3CCB7A88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931D6A-FA62-8005-E1F0-4764E9A27899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71AE3D-C816-88E3-5D33-65E91E28CC0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895BDA-F7ED-CF2F-46E7-D19F9CDE8AD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2A8C22-8376-0E42-CA0D-F2DF2E254EE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5B5A8B-B05B-4220-2D45-55F3F9F27D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7110202-003A-2A1C-54CC-3517F0335D88}"/>
              </a:ext>
            </a:extLst>
          </p:cNvPr>
          <p:cNvSpPr/>
          <p:nvPr/>
        </p:nvSpPr>
        <p:spPr>
          <a:xfrm>
            <a:off x="531773" y="2979368"/>
            <a:ext cx="8080454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مَنْ يَقْتَرِحْ عُنْواناً آخَرَ لِلنَّصِّ؟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512880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11931-7D9B-4DA1-76C8-BA8D20617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29FF4-876E-C96C-F19F-D99AD44C3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الموالي ثم يجيب عنه؟ (مناقشة الجواب بشكل تفاعلي بين التلاميذ.)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AEAC15A-19C7-46D7-E8D2-3D7DFB7154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7E0FD41-0AEE-7825-EFB2-BD136998B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2FE9DE3-2829-B39C-62BD-103C58D428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29F4C11-6411-0EAF-CBA1-366A3C3C91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1AB1A9-84CE-1ECF-567A-B0F9B1323CF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70EC86-E633-4121-A82C-ACC5E3EA19C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FD9C1E-2C67-9812-1A07-D40C98B849A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B36556-1932-06FB-31CF-3523542F8A6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00EFF4A-C25E-E455-45EA-3523D82EA5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CA4EB61-5638-B0E9-E0B8-4F148486A0A5}"/>
              </a:ext>
            </a:extLst>
          </p:cNvPr>
          <p:cNvSpPr/>
          <p:nvPr/>
        </p:nvSpPr>
        <p:spPr>
          <a:xfrm>
            <a:off x="531773" y="2979368"/>
            <a:ext cx="8080454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خِلالِ ٱلنَّصِّ، ما واجِباتُكُمْ تُجاهَ بَلَدِكُمْ؟</a:t>
            </a:r>
            <a:endParaRPr lang="ar-SA" sz="4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3960998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54B7-A517-BCD5-EFD1-1D31FC24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1F72F7-9B4B-2C20-6111-69219021B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897BB6B-BE52-72C4-0EE0-FC67F41F91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8CA2424-C626-AECE-DA4A-B7C1A69D3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8AA9A2-BEA5-93B7-2DDE-E771734FE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4ACE92-D155-3788-0DD7-01FDEAB3E6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A3F9EF3-DEFC-B374-4FEA-CA7159B44E8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515F3E-87FE-8546-9F7F-BCD16813010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ED4FF1-93F3-C4E7-FCCC-907828CCE50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4C22DF-8548-44D2-0BF9-DC676A99139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83E0C0-24C3-2328-8F99-9E876451B875}"/>
              </a:ext>
            </a:extLst>
          </p:cNvPr>
          <p:cNvSpPr txBox="1">
            <a:spLocks/>
          </p:cNvSpPr>
          <p:nvPr/>
        </p:nvSpPr>
        <p:spPr>
          <a:xfrm>
            <a:off x="632373" y="73359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سنناقش موضوع حب الوطن. هل هو شعور أو عمل فقط أم هما معا.  أي رأي تفضل؟ لماذا؟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6D0CB7F-F6C2-2B5A-A73C-D00093E9BDF8}"/>
              </a:ext>
            </a:extLst>
          </p:cNvPr>
          <p:cNvSpPr/>
          <p:nvPr/>
        </p:nvSpPr>
        <p:spPr>
          <a:xfrm>
            <a:off x="511927" y="3426519"/>
            <a:ext cx="2432960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شُعورٌ وَعَمَلٌ.</a:t>
            </a:r>
            <a:endParaRPr lang="ar-SA" sz="36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EDD6CBC-1868-A726-D4FF-C6EA83223CCF}"/>
              </a:ext>
            </a:extLst>
          </p:cNvPr>
          <p:cNvSpPr/>
          <p:nvPr/>
        </p:nvSpPr>
        <p:spPr>
          <a:xfrm>
            <a:off x="3170694" y="3429000"/>
            <a:ext cx="2432960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عَمَلٌ.</a:t>
            </a:r>
            <a:endParaRPr lang="ar-SA" sz="36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AE6441E-0E66-201E-980B-9D3B4CD734AC}"/>
              </a:ext>
            </a:extLst>
          </p:cNvPr>
          <p:cNvSpPr/>
          <p:nvPr/>
        </p:nvSpPr>
        <p:spPr>
          <a:xfrm>
            <a:off x="5919788" y="3426520"/>
            <a:ext cx="2562731" cy="120352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حُبُّ </a:t>
            </a:r>
            <a:r>
              <a:rPr lang="ar-MA" sz="36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ٱلْوَطَنِ</a:t>
            </a:r>
            <a:r>
              <a:rPr lang="ar-MA" sz="3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شُعورٌ.</a:t>
            </a:r>
            <a:endParaRPr lang="ar-SA" sz="3600" b="1" dirty="0">
              <a:solidFill>
                <a:srgbClr val="0070C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466D104-13FB-8D3D-804A-39A4CA97CF17}"/>
              </a:ext>
            </a:extLst>
          </p:cNvPr>
          <p:cNvSpPr/>
          <p:nvPr/>
        </p:nvSpPr>
        <p:spPr>
          <a:xfrm>
            <a:off x="957703" y="2575433"/>
            <a:ext cx="1660653" cy="612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اَلرَّأْيُ ٱلثّالِثُ:</a:t>
            </a:r>
            <a:endParaRPr lang="fr-FR" sz="2200" b="1" dirty="0">
              <a:solidFill>
                <a:srgbClr val="00B0F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F84D660-F838-C3B3-6C12-9EADD39DE60E}"/>
              </a:ext>
            </a:extLst>
          </p:cNvPr>
          <p:cNvSpPr/>
          <p:nvPr/>
        </p:nvSpPr>
        <p:spPr>
          <a:xfrm>
            <a:off x="3471477" y="2559116"/>
            <a:ext cx="1660653" cy="612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اَلرَّأْيُ </a:t>
            </a:r>
            <a:r>
              <a:rPr lang="ar-MA" sz="22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ٱلثّانِي</a:t>
            </a:r>
            <a:r>
              <a:rPr lang="ar-MA" sz="22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endParaRPr lang="fr-FR" sz="2200" b="1" dirty="0">
              <a:solidFill>
                <a:srgbClr val="00B0F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6DB235-C529-8F23-15E4-F744B41700FE}"/>
              </a:ext>
            </a:extLst>
          </p:cNvPr>
          <p:cNvSpPr/>
          <p:nvPr/>
        </p:nvSpPr>
        <p:spPr>
          <a:xfrm>
            <a:off x="6463238" y="2559116"/>
            <a:ext cx="1660653" cy="6120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2200" b="1" dirty="0">
                <a:solidFill>
                  <a:srgbClr val="00B0F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اَلرَّأْيُ ٱلْأَوَّلُ:</a:t>
            </a:r>
            <a:endParaRPr lang="fr-FR" sz="2200" b="1" dirty="0">
              <a:solidFill>
                <a:srgbClr val="00B0F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498CF7BE-5183-A5E0-D3D4-84F9CBF0502F}"/>
              </a:ext>
            </a:extLst>
          </p:cNvPr>
          <p:cNvSpPr/>
          <p:nvPr/>
        </p:nvSpPr>
        <p:spPr>
          <a:xfrm>
            <a:off x="1646747" y="3187433"/>
            <a:ext cx="184825" cy="21667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78AEFB81-E34F-54F8-96E9-078306C3E920}"/>
              </a:ext>
            </a:extLst>
          </p:cNvPr>
          <p:cNvSpPr/>
          <p:nvPr/>
        </p:nvSpPr>
        <p:spPr>
          <a:xfrm>
            <a:off x="4270442" y="3187433"/>
            <a:ext cx="184825" cy="21667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4A3B3C88-E2A9-3C61-758D-3796832A4CCA}"/>
              </a:ext>
            </a:extLst>
          </p:cNvPr>
          <p:cNvSpPr/>
          <p:nvPr/>
        </p:nvSpPr>
        <p:spPr>
          <a:xfrm>
            <a:off x="7201153" y="3218666"/>
            <a:ext cx="184825" cy="216676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6" name="Espace réservé pour une image  2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53A0E4-2AF7-71CB-B704-24DF8807FA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601323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E9BA5-1605-DF98-8F95-CF8FFE88B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E34C9-5E0E-26AA-2EC4-FED24358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الظواهر اللغوية. خذوا دفاتر البحث. سأتحقق من إنجاز الواجب المنزلي.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56FADDE-EC04-38C7-BF31-D1ED798913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0EAB66-FE6B-3376-CC0D-B48A33BAA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D42AAC-5AA0-462C-DE57-74498AFDB4E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318C099-C11F-8B34-E0F6-F5CA13910A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330584-F4E3-3276-00A5-A2FBF054D29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48CFAF-353F-868B-6298-FA2B58BAA20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C98D8A-FC38-8636-08DA-8FBDBBE95E6C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434E07-2D7E-3FCC-18F0-143ACFA9273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F25A98-D831-9A13-4820-E088E3803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821" y="1704305"/>
            <a:ext cx="3103124" cy="43268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5B681B-305D-D956-51EF-94FE6B018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253" y="1873352"/>
            <a:ext cx="2974600" cy="422864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1977C70-5391-7A5F-FEE2-E10FE010A11A}"/>
              </a:ext>
            </a:extLst>
          </p:cNvPr>
          <p:cNvSpPr/>
          <p:nvPr/>
        </p:nvSpPr>
        <p:spPr>
          <a:xfrm>
            <a:off x="1215253" y="3345918"/>
            <a:ext cx="2974600" cy="11288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71778E4-CBEB-1CAB-3E5A-FBA990E05C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787950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8E388-8216-5417-E302-CC57E3A6E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E85C43-21D7-1ADD-139C-412F03C9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66" y="756000"/>
            <a:ext cx="7003915" cy="612000"/>
          </a:xfrm>
        </p:spPr>
        <p:txBody>
          <a:bodyPr>
            <a:norm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يجيب عن السؤال الأول ثم يوضح كيف توصل إلى الجواب؟ (التذكير بقواعد الجمع السالم.)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67FE21-5772-B81C-A4C4-9785CDF0E8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CFD0A2-E612-5A51-61AA-020424C4E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546CEB-1B83-2E13-D491-31C6D1764D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0CFFD0C-8C99-B68E-D303-271E657DC4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20E453-3455-82EC-C16F-A6AE88E0574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615EB7-99DD-93E0-FF47-0E76405F64E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1E8B53-B39A-4E96-A00D-5ADFB9F279B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CBA286-FF8F-3684-E3E7-3D1D5C33151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94675C5-74C4-F526-4DD6-68A99A9E6A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E17F8E-D066-3EA1-0AF5-1B065C7B8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14" y="2112407"/>
            <a:ext cx="7577772" cy="3634977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957764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D93F3-F661-C0DF-43A5-C03DD077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62642-9FF4-E203-F16C-574723994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5" y="756000"/>
            <a:ext cx="7034628" cy="612000"/>
          </a:xfrm>
        </p:spPr>
        <p:txBody>
          <a:bodyPr>
            <a:norm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الثاني مع توضيح لم اعتبر الاسم المقترح اسم تفضيل؟ (التذكير بقواعد اسم التفضيل.)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C1B42CA-9752-7A6E-3357-9C5FF586E8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62A37B2-7D1F-01C8-8587-5D4E86580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64B912F-AAA6-3CD3-7397-4C226B67C0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4D5F40-5CA8-95EA-68E4-7CDF1BC87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ADD3BB-5083-99DC-937A-8CC372F3D20F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7BDDD9-CE70-7129-8E65-39A6C3C32B2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7BD0B8-3F22-CE67-76E3-C58E408BCEB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DEC6F0-60E5-9431-A699-5281D6D5505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8F760E-AB10-C14F-2116-10F4A74F19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CC678A-B822-82ED-3ABD-39CBB720A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14" y="2112407"/>
            <a:ext cx="7577772" cy="3634977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125579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4A817-8F40-140C-0D59-4D9CFDC4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9B1EB8-3E89-D9D1-0757-63D14977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لتصحيح الأخطاء الواردة في الجلمة مع تبرير أجوبته؟ (مناقشة الأجوبة .)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0622A3-FD0F-C08E-68A4-1AC1C46B4B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E854C3-3B34-4712-1905-9EA22D313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7F9A22E-BD0D-E424-77E5-82AFEE6324F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FD3DDA-ADDA-DD99-B851-E5F7722C6B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57E9AD4-2E23-C850-92BF-A155B8BE69F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5C72D7-F447-B85B-06B3-3EFE47C726B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95EB82-24B9-F93C-8AB5-8FBFC4D4D2A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9ADB10-E407-22D4-B828-B2A5B1D04BD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8875CE-33FC-F10D-EF03-00D9556692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0A1F5E-DB98-3626-0102-A47BEB226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114" y="2112407"/>
            <a:ext cx="7577772" cy="3634977"/>
          </a:xfrm>
          <a:prstGeom prst="roundRect">
            <a:avLst>
              <a:gd name="adj" fmla="val 16667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364119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7A661-05AC-85DB-D183-95297397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7E8EF-DDBE-E2FA-5CD7-2C2B4802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12EB8E1-D634-B16E-9D05-669EB98D4F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A94073-F33A-6D03-ADC5-6A0DBD833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1216BE-C081-B885-C7AE-5D89052293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6A3E38-2AD6-E385-D5C8-47A5C291AD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D81C34-FBCD-C05A-8013-715AA21D71D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3DA1D5-3A1E-7C6D-5C61-AC477557277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DF9073-008C-0770-CA8B-958CC7A8602D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4DC26F8-9EC0-66F6-438D-28B6C091653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B02D92E-22B5-F162-2B5C-FB3F055F00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DB5D2D-2055-0A70-F8D7-10AE207D5C23}"/>
              </a:ext>
            </a:extLst>
          </p:cNvPr>
          <p:cNvSpPr txBox="1">
            <a:spLocks/>
          </p:cNvSpPr>
          <p:nvPr/>
        </p:nvSpPr>
        <p:spPr>
          <a:xfrm>
            <a:off x="462064" y="2231843"/>
            <a:ext cx="8219872" cy="291998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360363" algn="r" rtl="1">
              <a:lnSpc>
                <a:spcPct val="150000"/>
              </a:lnSpc>
              <a:buAutoNum type="arabicPeriod"/>
            </a:pP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يُعَبِّرُ</a:t>
            </a:r>
            <a:r>
              <a:rPr lang="ar-MA" sz="3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ٱلْمُواطِنونَ</a:t>
            </a:r>
            <a:r>
              <a:rPr lang="ar-MA" sz="3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</a:t>
            </a:r>
            <a:r>
              <a:rPr lang="ar-MA" sz="3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ٱلْمُواطِناتُ</a:t>
            </a:r>
            <a:r>
              <a:rPr lang="ar-MA" sz="3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عَنِ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ٱلِاعْتِزازِ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بِٱلْوَطَنِ بِطُرُقٍ مُتَعَدِّدَةٍ.</a:t>
            </a:r>
          </a:p>
          <a:p>
            <a:pPr marL="360363" indent="-360363" algn="r" rtl="1">
              <a:lnSpc>
                <a:spcPct val="150000"/>
              </a:lnSpc>
              <a:buAutoNum type="arabicPeriod"/>
            </a:pPr>
            <a:r>
              <a:rPr lang="ar-MA" sz="3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أَجْمَل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ُ( تُقْبَلُ كُلُّ جُمْلَةٍ مُناسِبَةٍ.)</a:t>
            </a:r>
          </a:p>
          <a:p>
            <a:pPr marL="360363" indent="-360363" algn="r" rtl="1">
              <a:lnSpc>
                <a:spcPct val="150000"/>
              </a:lnSpc>
              <a:buAutoNum type="arabicPeriod"/>
            </a:pPr>
            <a:r>
              <a:rPr lang="ar-MA" sz="3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نْقَذَ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ٱلْمُتَطَوِّع</a:t>
            </a:r>
            <a:r>
              <a:rPr lang="ar-MA" sz="3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ون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ٱلْمُواطِنا</a:t>
            </a:r>
            <a:r>
              <a:rPr lang="ar-MA" sz="3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تِ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ٱلْمُتَضَرِّراتِ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ٱلْفَيَضاناتِ</a:t>
            </a:r>
            <a:r>
              <a:rPr lang="ar-MA" sz="3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  <a:p>
            <a:pPr marL="742950" indent="-742950" algn="r" rtl="1">
              <a:lnSpc>
                <a:spcPct val="150000"/>
              </a:lnSpc>
              <a:buAutoNum type="arabicPeriod"/>
            </a:pPr>
            <a:endParaRPr lang="ar-MA" sz="3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74852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6E5C0-9488-976C-1A70-D41C12D48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CB7EE-B7D4-1784-B609-1C0D330F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44" y="756000"/>
            <a:ext cx="7062281" cy="612000"/>
          </a:xfrm>
        </p:spPr>
        <p:txBody>
          <a:bodyPr>
            <a:norm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سنلعب لعبة الوزن الصرفي. الفائز من استخرج من النص أكبر عدد من الكلمات المناسبة للأوزان المقترحة.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FEA877-587F-CC0D-0FDA-B9D3F5294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6F282F-0DD0-E5AF-390B-C0142F999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22A847-598B-E0C4-85B6-3C8B2281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2BEF4AB-39C4-6835-B95E-07EA9DCC50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CB7155-6893-0E60-2EA4-5E7C776FFED0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3429B4-1340-C8D6-AC3F-465558446F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40B929-C38E-8615-10A9-C75AA53C1427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7CC9CC-FA85-410D-FE3B-52AE6B779BA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244D77-F3FE-21B1-5A03-58C7DB730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B7C58907-7F74-DF1B-C01C-9F8573665258}"/>
              </a:ext>
            </a:extLst>
          </p:cNvPr>
          <p:cNvSpPr txBox="1">
            <a:spLocks/>
          </p:cNvSpPr>
          <p:nvPr/>
        </p:nvSpPr>
        <p:spPr>
          <a:xfrm>
            <a:off x="1843391" y="2705876"/>
            <a:ext cx="5087565" cy="1446247"/>
          </a:xfrm>
          <a:prstGeom prst="roundRect">
            <a:avLst>
              <a:gd name="adj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لُعْبَةُ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ٱلْوَزْنِ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ٱلصَّرْفِيِّ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8556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24064-2AF4-2711-5742-1F849F5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pic>
        <p:nvPicPr>
          <p:cNvPr id="28" name="Image 27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EC6D4D8-A159-D282-7008-6D827656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457" y="1957748"/>
            <a:ext cx="3831420" cy="1362012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C183201-D18D-4935-B177-DA999DC256D1}"/>
              </a:ext>
            </a:extLst>
          </p:cNvPr>
          <p:cNvSpPr txBox="1">
            <a:spLocks/>
          </p:cNvSpPr>
          <p:nvPr/>
        </p:nvSpPr>
        <p:spPr>
          <a:xfrm>
            <a:off x="480457" y="23638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 (10)د؛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 ح2: استثمار الظواهر اللغوية (40د)؛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تصحيح الإنتاج الكتابي (كتابة السيرة الغيرية) (20د).</a:t>
            </a: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5E67F533-0003-670A-8653-7D0C6E21111B}"/>
              </a:ext>
            </a:extLst>
          </p:cNvPr>
          <p:cNvSpPr/>
          <p:nvPr/>
        </p:nvSpPr>
        <p:spPr>
          <a:xfrm>
            <a:off x="2777110" y="194101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E19904-F025-9D70-0C02-58C0F63B0EB8}"/>
              </a:ext>
            </a:extLst>
          </p:cNvPr>
          <p:cNvGrpSpPr/>
          <p:nvPr/>
        </p:nvGrpSpPr>
        <p:grpSpPr>
          <a:xfrm flipH="1">
            <a:off x="4660787" y="3816000"/>
            <a:ext cx="3780000" cy="1332000"/>
            <a:chOff x="4735350" y="5023288"/>
            <a:chExt cx="3780000" cy="1332000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3BA9EC7F-CBF7-7B36-6667-527D498CCE78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Organigramme : Terminateur 32">
              <a:extLst>
                <a:ext uri="{FF2B5EF4-FFF2-40B4-BE49-F238E27FC236}">
                  <a16:creationId xmlns:a16="http://schemas.microsoft.com/office/drawing/2014/main" id="{84917BCC-A7BB-4497-4BC4-FEE3E753238E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2 -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8ABDE56B-B1D8-87F7-43A2-3543B491E169}"/>
              </a:ext>
            </a:extLst>
          </p:cNvPr>
          <p:cNvGrpSpPr/>
          <p:nvPr/>
        </p:nvGrpSpPr>
        <p:grpSpPr>
          <a:xfrm flipH="1">
            <a:off x="4660787" y="1980000"/>
            <a:ext cx="3780000" cy="1332000"/>
            <a:chOff x="4735350" y="3482113"/>
            <a:chExt cx="3780000" cy="1332000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967FFCD5-B508-B459-DD21-A60CF1BB3513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Organigramme : Terminateur 38">
              <a:extLst>
                <a:ext uri="{FF2B5EF4-FFF2-40B4-BE49-F238E27FC236}">
                  <a16:creationId xmlns:a16="http://schemas.microsoft.com/office/drawing/2014/main" id="{BB1C06D9-07BD-CBE9-D343-BB038D386741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6260B1B-8DE6-97FE-27D5-91548C304DA6}"/>
              </a:ext>
            </a:extLst>
          </p:cNvPr>
          <p:cNvGrpSpPr/>
          <p:nvPr/>
        </p:nvGrpSpPr>
        <p:grpSpPr>
          <a:xfrm flipH="1">
            <a:off x="502085" y="3936813"/>
            <a:ext cx="3780000" cy="1332000"/>
            <a:chOff x="648000" y="1944000"/>
            <a:chExt cx="3780000" cy="1332000"/>
          </a:xfrm>
        </p:grpSpPr>
        <p:sp>
          <p:nvSpPr>
            <p:cNvPr id="45" name="Rectangle : coins arrondis 44">
              <a:extLst>
                <a:ext uri="{FF2B5EF4-FFF2-40B4-BE49-F238E27FC236}">
                  <a16:creationId xmlns:a16="http://schemas.microsoft.com/office/drawing/2014/main" id="{89FC8FA4-306D-E0C3-A1C8-05E7899780F8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Organigramme : Terminateur 45">
              <a:extLst>
                <a:ext uri="{FF2B5EF4-FFF2-40B4-BE49-F238E27FC236}">
                  <a16:creationId xmlns:a16="http://schemas.microsoft.com/office/drawing/2014/main" id="{CF100113-88B0-819E-A10A-33944C554FDF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47" name="Espace réservé du texte 25">
            <a:extLst>
              <a:ext uri="{FF2B5EF4-FFF2-40B4-BE49-F238E27FC236}">
                <a16:creationId xmlns:a16="http://schemas.microsoft.com/office/drawing/2014/main" id="{F617E492-3EFB-29FF-095B-0BFAB3F63C0C}"/>
              </a:ext>
            </a:extLst>
          </p:cNvPr>
          <p:cNvSpPr txBox="1">
            <a:spLocks/>
          </p:cNvSpPr>
          <p:nvPr/>
        </p:nvSpPr>
        <p:spPr>
          <a:xfrm>
            <a:off x="675877" y="4332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  <a:r>
              <a:rPr lang="ar-MA" dirty="0"/>
              <a:t>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إنتاج كتابي: سيرة غيرية (30د)؛</a:t>
            </a:r>
            <a:endParaRPr lang="ar-SA" dirty="0"/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MA" dirty="0"/>
              <a:t>أنشطة داعمة(30د).</a:t>
            </a:r>
          </a:p>
        </p:txBody>
      </p: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BFA1D6E0-8215-9912-4645-47469A888AEE}"/>
              </a:ext>
            </a:extLst>
          </p:cNvPr>
          <p:cNvSpPr txBox="1">
            <a:spLocks/>
          </p:cNvSpPr>
          <p:nvPr/>
        </p:nvSpPr>
        <p:spPr>
          <a:xfrm>
            <a:off x="4854342" y="2430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معجم: مراجعة وتوليف (30د)؛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أساليب: مراجعة وتوليف( 30د)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5D87BD-78BD-CC49-C619-0B7460EA1613}"/>
              </a:ext>
            </a:extLst>
          </p:cNvPr>
          <p:cNvSpPr txBox="1">
            <a:spLocks/>
          </p:cNvSpPr>
          <p:nvPr/>
        </p:nvSpPr>
        <p:spPr>
          <a:xfrm>
            <a:off x="502085" y="1001594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</a:t>
            </a:r>
          </a:p>
        </p:txBody>
      </p:sp>
      <p:sp>
        <p:nvSpPr>
          <p:cNvPr id="4" name="Espace réservé du texte 25">
            <a:extLst>
              <a:ext uri="{FF2B5EF4-FFF2-40B4-BE49-F238E27FC236}">
                <a16:creationId xmlns:a16="http://schemas.microsoft.com/office/drawing/2014/main" id="{1EF54809-9346-163C-D59E-77AB4FA092E6}"/>
              </a:ext>
            </a:extLst>
          </p:cNvPr>
          <p:cNvSpPr txBox="1">
            <a:spLocks/>
          </p:cNvSpPr>
          <p:nvPr/>
        </p:nvSpPr>
        <p:spPr>
          <a:xfrm>
            <a:off x="4804787" y="42544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نشاط اعتيادي (10)؛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التحدث (30د): مراجعة وتوليف؛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قراءة: استثمار إستراتيجية الفهم (30د).</a:t>
            </a:r>
          </a:p>
        </p:txBody>
      </p:sp>
    </p:spTree>
    <p:extLst>
      <p:ext uri="{BB962C8B-B14F-4D97-AF65-F5344CB8AC3E}">
        <p14:creationId xmlns:p14="http://schemas.microsoft.com/office/powerpoint/2010/main" val="253020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BC8E4-73DF-90FD-7ACB-AD74B00E1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2A4C5-A234-2E6B-8C42-C2BFB783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على وزن " فعول" ابحثوا عنها  في الفقرة الأولى من النص.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5636156-8DAC-D036-B286-087F2D56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CD941FD-2971-7581-D89C-EA17CAAE9D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0F718FB-E513-DCBA-3688-D7D2F3E93F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18EC82-4629-45DC-7B53-F1C969271E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4D214B-4E55-2F91-E539-387BDE54B7C3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356A6D-1FDA-C755-6F26-E97399F12D6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55A43B-698B-7EC6-B975-03D12171624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32FF7A-C6E6-F0E8-E3E7-C982DE15FF7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DD4BB38-F8A1-95D4-37A0-86DABC3D9A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DBF8E773-1929-51CF-F113-80C8738F6F04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فُعولٌ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5649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CD7C-EE55-D946-841D-94FBD726F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CBC43-A00A-3462-9608-F62CBEE59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على وزن " افتعال" ابحثوا عنها في الفقرة الثانية من النص.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401AE88-B574-A496-1BA3-382CC4F67F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1588260-C0E0-511D-B9C9-A572815BE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34FC38-7BD6-9BD5-5DCB-4F4E4E875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19A585-1E2F-BE64-8C61-7592DB6D52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A958E6-0DA7-2EA4-9C33-0E4C621F02B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8D2F7C-3E80-30A9-49A4-61751D0FA71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8C2307-205D-8C59-2067-BC82DEE690C1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4AEB9E-104D-702A-E7E0-70BF4E46D34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89ECC15-CAE6-4EFD-1A32-3B7EE30831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59350EED-7781-5251-8B99-0F4887DA0EAF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اِفْتِعالٌ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0358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B412C-BD70-3FBA-856F-48B0F5283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60572A-1005-2FE3-A1F8-1C1260AC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على وزن " مفعلا" ابحثوا عنها في الفقرة الأولى من النص.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3630F9E-B460-0660-A954-A17CF73741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49ED108-5E3D-4AAF-5AED-4AF6C9AE2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83E166-7A60-75CE-1815-F3AE4DE3C6C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CC4281-682B-1F3E-4337-ABBA94686A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71C45C8-F6E6-6BA7-D52A-889553C9BA5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72287-C89B-A285-F1AE-BCD7AC69223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8D2C591-2DD8-7223-675F-65128E95185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059DCF-7CF6-61DE-25DF-6344C93F5A2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2E82FC-B010-ED11-7E48-A2971CE627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AA4385F-FDDB-3EB6-336D-9BCA7C7CA1C2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مَفْعَلاً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0160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2557-198F-4A18-25E2-A9C46458D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B1EA9-1579-A017-2928-34AF73384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على وزن " مفتعل".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6AB966-534D-56EE-0157-1E12A43FD4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1154CA-B358-8CBB-BD64-BC95E0C11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46AC1D-27D8-1B92-7E3A-49D0658893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31BE59-B4C3-0B8E-B56A-EDD137B0FB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BB65501-8553-4618-C9B1-78DA757DE7F7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2184-2606-F92A-DBDE-C86E247430F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2646B-D7E6-3578-01DB-A5DCF072FBD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76207D-AEF5-8029-E048-33C2BAF5DAC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9691ADE-5199-FBD7-016B-B9392BB86C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C792CE52-086D-37FE-F79A-8F5D3AE5A54D}"/>
              </a:ext>
            </a:extLst>
          </p:cNvPr>
          <p:cNvSpPr txBox="1">
            <a:spLocks/>
          </p:cNvSpPr>
          <p:nvPr/>
        </p:nvSpPr>
        <p:spPr>
          <a:xfrm>
            <a:off x="1905323" y="2871247"/>
            <a:ext cx="5087565" cy="1446247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مُفْتَعَلٍ</a:t>
            </a:r>
            <a:endParaRPr lang="ar-MA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65537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D0909-AB95-6962-AFF2-E6C18E39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7DE0ED-47BA-7580-78A2-D2B5396D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 هو/ الفائزون هم : .................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9AED5E-DEE1-5889-4289-277BFEA63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3A609B4-7AF1-BACE-8D4F-93FC884C0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75865B3-D82B-E6D2-1962-150A921B7F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1558D6-E460-C61F-A576-BC33053DB4B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9ABA26-0C25-4370-EBF4-03C4310184FC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5B64FA-9A62-1BDA-0C4C-6FAA6B45717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7E7445-D75A-02D1-D879-EFAA6F809B6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B056D2-2690-C663-0158-1821D45CF6B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498E17-34F0-7989-902D-A2CEBCDA8F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1E90197D-ACB4-48AF-5182-189EC248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456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EAA22-C3E1-4188-9F01-17ACAE3C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CAE58EBC-DE9B-FE6F-409F-772D2FC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31" y="905038"/>
            <a:ext cx="7886700" cy="720000"/>
          </a:xfrm>
        </p:spPr>
        <p:txBody>
          <a:bodyPr/>
          <a:lstStyle/>
          <a:p>
            <a:r>
              <a:rPr lang="ar-MA" sz="2800" dirty="0"/>
              <a:t>             قراءة  : تصحيح الإنتاج الكتابي؟</a:t>
            </a:r>
            <a:endParaRPr lang="fr-MA" sz="32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4C02819-CD6D-E421-7957-A3CD9BCB9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75467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54C0A18-5631-CC96-50D7-6F7930B954EC}"/>
              </a:ext>
            </a:extLst>
          </p:cNvPr>
          <p:cNvSpPr txBox="1">
            <a:spLocks/>
          </p:cNvSpPr>
          <p:nvPr/>
        </p:nvSpPr>
        <p:spPr>
          <a:xfrm>
            <a:off x="1300715" y="2330694"/>
            <a:ext cx="5962196" cy="1597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تصحيح الأخطاء اللغوية.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C7D375A-F747-B2E9-FFC2-0978513DC081}"/>
              </a:ext>
            </a:extLst>
          </p:cNvPr>
          <p:cNvSpPr txBox="1"/>
          <p:nvPr/>
        </p:nvSpPr>
        <p:spPr>
          <a:xfrm>
            <a:off x="4238086" y="1827529"/>
            <a:ext cx="2927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سيرة الكاتب طه حسين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0FEF7C-0DE2-9859-DC4F-D3DAFE92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577781-9193-65DA-2450-C3D0B77D2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8234" y="1006089"/>
            <a:ext cx="465091" cy="49610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15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49B2-24A1-95EB-129B-FC7543B9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D32CF2-BA20-3BBB-53BA-AF8304847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سأوزع  عليكم دفاتر القسم لتطلعوا على ملاحظاتي وتكتشفوا أخطاءكم اللغوية.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23686F6-EF97-5125-CD6F-D59EDBBA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88626D4-9FDF-E5F7-7108-E60FC3AB2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CC3620F-C3F9-C52E-8727-285D388C5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8A05DC-DA57-7BB7-65CF-B5981A5B0E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98E204-5FBC-4FE8-47CB-837BC95AFEBB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B94D986-95A9-92ED-7A8D-8D9D511C3F1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7C3F18-9236-5ADF-EDD0-849244B37EF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CBFAA5-4073-092F-B109-C509636EEEF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8F22DFD-CC51-ABA9-8780-874D79F642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CCD73D-DCE6-8896-44A5-A3167C86FC7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1984511" y="2301257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73410880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4EA08-2534-2C8B-0B2C-1459F9377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55D3B-8C40-B4C5-2013-605700A0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سنصحح بعض الأخطاء المترددة. سأسجلها على السبورة. ثم نناقشها جماعة.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A33DBE-4E79-C1E8-C1F1-A89CD001F8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A18C32-CA71-0029-C3A4-234DC74FB3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D79E23-2EF6-4DCD-F295-98F2BD3EC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764247B-3001-E53E-3BC0-29B1770811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1F9DA4-02E8-048F-3F7C-C9B941D963A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1508B-5B04-00A9-443A-E591F335C5D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C192A7-8EB7-AB90-50AF-A96063D75712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D18022-70A2-539F-7ACE-096E51560DE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40B5838-F1A8-FAA6-E671-5535698650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D46E605-9FF3-6CBD-C036-80DE89AC8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543005"/>
              </p:ext>
            </p:extLst>
          </p:nvPr>
        </p:nvGraphicFramePr>
        <p:xfrm>
          <a:off x="1005840" y="2204186"/>
          <a:ext cx="7132320" cy="356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1300420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4213208039"/>
                    </a:ext>
                  </a:extLst>
                </a:gridCol>
              </a:tblGrid>
              <a:tr h="584304">
                <a:tc>
                  <a:txBody>
                    <a:bodyPr/>
                    <a:lstStyle/>
                    <a:p>
                      <a:pPr algn="ctr"/>
                      <a:r>
                        <a:rPr lang="ar-MA" sz="3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تَصْحيحُهُ</a:t>
                      </a:r>
                      <a:endParaRPr lang="fr-FR" sz="3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37" rtl="0" eaLnBrk="1" latinLnBrk="0" hangingPunct="1"/>
                      <a:r>
                        <a:rPr lang="ar-MA" sz="3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اَلْخَطَأُ</a:t>
                      </a:r>
                      <a:endParaRPr lang="fr-FR" sz="3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93062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303163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18783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64646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803556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16132"/>
                  </a:ext>
                </a:extLst>
              </a:tr>
            </a:tbl>
          </a:graphicData>
        </a:graphic>
      </p:graphicFrame>
      <p:pic>
        <p:nvPicPr>
          <p:cNvPr id="8" name="Image 7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BE06395D-0F52-DC90-B341-77DC3C9C5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9" y="1255881"/>
            <a:ext cx="1122286" cy="116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6031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32917-42D2-40EE-78AE-3490CDA1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1BBA8-BA07-078A-B8F2-7DC7C3EF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55" y="756000"/>
            <a:ext cx="6995718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منكم يعيد قراءة إنتاجه ثم يصحح الأخطاء الواردة في الجدول. سأساعدكم على تصحيح الأخرى.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FEC638-1597-3CB8-5D32-D606CAA168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70F2D57-D888-DB58-DDF2-C87EFFBFE0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EC958A5-2B89-DC91-3806-7F3E0999A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2FA5641-75E3-CC7B-0A7B-CD2107EF0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2E7EB0-5133-FDD9-78A7-235728CAFEE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070F0C-16AC-6BF3-9088-498066B6D79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71C5D9-88E5-6918-BD73-2829C6F6E088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00ABDA-6D9B-A64E-54B9-D3C0B332A43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684856-BEE7-819A-7F2E-A368754028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086F75E-0156-7767-1A8E-C6F054C931CB}"/>
              </a:ext>
            </a:extLst>
          </p:cNvPr>
          <p:cNvGraphicFramePr>
            <a:graphicFrameLocks noGrp="1"/>
          </p:cNvGraphicFramePr>
          <p:nvPr/>
        </p:nvGraphicFramePr>
        <p:xfrm>
          <a:off x="768637" y="1883173"/>
          <a:ext cx="7132320" cy="356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213004206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4213208039"/>
                    </a:ext>
                  </a:extLst>
                </a:gridCol>
              </a:tblGrid>
              <a:tr h="584304">
                <a:tc>
                  <a:txBody>
                    <a:bodyPr/>
                    <a:lstStyle/>
                    <a:p>
                      <a:pPr algn="ctr"/>
                      <a:r>
                        <a:rPr lang="ar-MA" sz="3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تَصْحيحُهُ</a:t>
                      </a:r>
                      <a:endParaRPr lang="fr-FR" sz="3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514337" rtl="0" eaLnBrk="1" latinLnBrk="0" hangingPunct="1"/>
                      <a:r>
                        <a:rPr lang="ar-MA" sz="3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اَلْخَطَأُ</a:t>
                      </a:r>
                      <a:endParaRPr lang="fr-FR" sz="36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193062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303163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18783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564646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803556"/>
                  </a:ext>
                </a:extLst>
              </a:tr>
              <a:tr h="58430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616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38305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680707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4958137" y="1694480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706" y="1448384"/>
            <a:ext cx="5488778" cy="1559300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789AB45-6FBD-593A-E97D-F7FBE338288D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endParaRPr lang="ar-MA" b="1" dirty="0">
              <a:cs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429542" y="1737537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0525" y="1749527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76377" y="1583658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807C312B-10E6-0EE9-FC88-3747B5506930}"/>
              </a:ext>
            </a:extLst>
          </p:cNvPr>
          <p:cNvSpPr txBox="1">
            <a:spLocks/>
          </p:cNvSpPr>
          <p:nvPr/>
        </p:nvSpPr>
        <p:spPr>
          <a:xfrm>
            <a:off x="2020383" y="201952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.</a:t>
            </a: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737407A-AB37-E362-72C5-A16CC5A17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77" y="2799955"/>
            <a:ext cx="5472000" cy="19594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87F893-037F-CDE8-2046-FBAE949111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41826" y="3279376"/>
            <a:ext cx="536339" cy="540000"/>
          </a:xfrm>
          <a:prstGeom prst="rect">
            <a:avLst/>
          </a:prstGeom>
        </p:spPr>
      </p:pic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4DB0C5C-0D2A-6F3E-C5E6-64FE3D2E2443}"/>
              </a:ext>
            </a:extLst>
          </p:cNvPr>
          <p:cNvSpPr txBox="1">
            <a:spLocks/>
          </p:cNvSpPr>
          <p:nvPr/>
        </p:nvSpPr>
        <p:spPr>
          <a:xfrm>
            <a:off x="2020383" y="3258362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استثمار الظواهر اللغوية المدرسة في المرحلة الأولى.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914794A-B3F2-C020-194E-10AF8F2B299E}"/>
              </a:ext>
            </a:extLst>
          </p:cNvPr>
          <p:cNvSpPr txBox="1"/>
          <p:nvPr/>
        </p:nvSpPr>
        <p:spPr>
          <a:xfrm>
            <a:off x="5802398" y="3110099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02- قراءة  </a:t>
            </a:r>
          </a:p>
        </p:txBody>
      </p:sp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1DC767E-E959-893B-229A-8C5392E38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84" y="4498194"/>
            <a:ext cx="5472000" cy="19594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43018A0-F9E2-99D1-D913-B4BCBAB1F6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67977" y="4811439"/>
            <a:ext cx="536339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398CBB5-4FB4-1B8B-13F4-153B10C4F68A}"/>
              </a:ext>
            </a:extLst>
          </p:cNvPr>
          <p:cNvSpPr txBox="1"/>
          <p:nvPr/>
        </p:nvSpPr>
        <p:spPr>
          <a:xfrm>
            <a:off x="5521391" y="4791058"/>
            <a:ext cx="998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03- إنتاج كتابي 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BFC738A1-D625-E0DD-3292-5EB5F301B419}"/>
              </a:ext>
            </a:extLst>
          </p:cNvPr>
          <p:cNvSpPr txBox="1">
            <a:spLocks/>
          </p:cNvSpPr>
          <p:nvPr/>
        </p:nvSpPr>
        <p:spPr>
          <a:xfrm>
            <a:off x="2033069" y="5003015"/>
            <a:ext cx="4500000" cy="106588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cs typeface="Microsoft Uighur" panose="02000000000000000000" pitchFamily="2" charset="-78"/>
              </a:rPr>
              <a:t>تصحيح الإنتاج الكتابي: سيرة طه حسين.</a:t>
            </a:r>
          </a:p>
        </p:txBody>
      </p:sp>
      <p:pic>
        <p:nvPicPr>
          <p:cNvPr id="16" name="Image 15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953B47EA-717A-4503-94F8-61EA123EB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23" y="2983441"/>
            <a:ext cx="389344" cy="465212"/>
          </a:xfrm>
          <a:prstGeom prst="rect">
            <a:avLst/>
          </a:prstGeom>
        </p:spPr>
      </p:pic>
      <p:pic>
        <p:nvPicPr>
          <p:cNvPr id="18" name="Image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49471D18-70EA-61AC-5118-5046EF20A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65" y="4700758"/>
            <a:ext cx="404112" cy="46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5308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9CFA-5290-B11C-D8AF-BF41C6502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330B8-072C-4055-2AAC-47571C2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1" y="756000"/>
            <a:ext cx="6937352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بشروط صياغة اسم التفضيل من الفعل ؟  ما الوزن الصرفي الذي يصاغ عليه.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2D2D505-0C95-4EB2-D09C-42A99054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40641A-FF61-97E4-18C1-0942885A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A3E6992-423D-01FB-A07D-CF25C029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05BFCC-B99D-8E46-238E-9F1E1E1C5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28BA960-3C35-CCEA-964D-B724A9DB235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3624-B494-49C1-29DE-D09F53F38BA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7FE84-951B-3B54-7015-8EB0B5E75EFE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C872E-C53A-010E-1BFF-5A2576FE0E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22C643-2C9A-3FE6-AA16-201602F5857A}"/>
              </a:ext>
            </a:extLst>
          </p:cNvPr>
          <p:cNvSpPr txBox="1">
            <a:spLocks/>
          </p:cNvSpPr>
          <p:nvPr/>
        </p:nvSpPr>
        <p:spPr>
          <a:xfrm>
            <a:off x="1882339" y="3094982"/>
            <a:ext cx="5379321" cy="11560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قاعِدَةُ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ٱسْمِ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ٱلتَّفْضيل</a:t>
            </a:r>
            <a:endParaRPr lang="ar-MA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0854D0C-66E5-D2AE-434B-40251BA77E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006764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قواعد دروس الظواهر اللغوية سأسألكم عنها في الحصة المقبلة.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95CAC3-60A8-439F-2CBD-22A07936C6FA}"/>
              </a:ext>
            </a:extLst>
          </p:cNvPr>
          <p:cNvSpPr txBox="1">
            <a:spLocks/>
          </p:cNvSpPr>
          <p:nvPr/>
        </p:nvSpPr>
        <p:spPr>
          <a:xfrm>
            <a:off x="963038" y="2149814"/>
            <a:ext cx="7324927" cy="3952186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عَلى كُراسَتي قَواعِدَ دُروسِ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ٱلظَّواهِرِ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ٱللُّغَوِيَّةِ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ٱلْميزانُ ٱلصَّرْفِيُّ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14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ٱلْمُذَكَّرِ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28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اِسْمُ ٱلتَّفْضيلِ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42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جَمْعُ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ٱلْمُؤَنَّثِ</a:t>
            </a:r>
            <a:r>
              <a:rPr lang="ar-MA" sz="4400" b="1" dirty="0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00B0F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ٱلسّالِمُ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ٱلصَّفْحَةُ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رَقْمُ-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52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</a:t>
            </a:r>
          </a:p>
          <a:p>
            <a:pPr algn="ctr" rtl="1"/>
            <a:endParaRPr lang="ar-MA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9646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DD85-D772-4803-927F-185358904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A99C2-99C1-EA94-C2A2-B38ECF8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0E067D-82F9-CC5C-BF0A-B78BE7B9C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F1C3FC-B97E-207E-7CB7-53D42B2811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5D8BE-3402-C6DE-2FD3-F7A83A7DE7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907754E-7B22-AAD4-FA58-6AC66A2917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C630EC5-0C95-F4D2-27DD-BD5AA075564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1F991-029E-20CD-09BD-350400ADE4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9B2824-074C-56D1-A391-B51C34BA3C9F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5E3B14-BD0D-1AA1-40E4-243983DC090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E507D3-2C26-C566-2768-7461D0C62B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C61A996-2908-496F-CF84-EEB5287AE7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2664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4A956-1637-C68B-E60E-19D3E2D71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4E5D2-BF70-0653-E20F-9502D82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FA05ED-45B6-9DFF-ABDA-312637F3EC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DC9E5C2-95F5-3D42-AE26-A996A8CBE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9BF79A-4F10-8F5C-ABA6-2C7855C3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6E24A0-3A01-FCD4-3EB7-98C61BF97A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FC040C3-E6E6-BC3D-CE1C-7F2E4876FC2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6A5467-629D-39E3-D9C6-2877B3908EB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88AA04-E3F9-F66E-9187-809F45BAB68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EEBB11-3C16-84C7-31E4-803FD66C93D8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ACD1F8E-201E-2661-B5D3-959240AA18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1B6043E-2237-50C4-F6CE-D47B926BE2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الظواهر اللغوية المدرسة خلال المرحلة الأولى؛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048994" y="4730329"/>
            <a:ext cx="6824285" cy="890781"/>
            <a:chOff x="1203260" y="2851205"/>
            <a:chExt cx="6824285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203260" y="3134373"/>
              <a:ext cx="52040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تصحيح أخطائهم اللغوية الواردة في إنتاجاتهم الكتابية</a:t>
              </a: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4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7" name="Titre 3">
            <a:extLst>
              <a:ext uri="{FF2B5EF4-FFF2-40B4-BE49-F238E27FC236}">
                <a16:creationId xmlns:a16="http://schemas.microsoft.com/office/drawing/2014/main" id="{B9C2DADD-1530-3D32-CC88-F70055FAA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80" y="1022838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8945775-D3D4-C97E-2D81-A72B0DBE896C}"/>
              </a:ext>
            </a:extLst>
          </p:cNvPr>
          <p:cNvSpPr txBox="1"/>
          <p:nvPr/>
        </p:nvSpPr>
        <p:spPr>
          <a:xfrm>
            <a:off x="1177279" y="188878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المتعلمون 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95" y="804638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59F2C95-45F5-F2AD-71F3-9D3EF0811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A9A37E-BC5A-4B79-1190-E3AED686D9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A26BB4B-26D4-B22B-145B-7D3D3B2324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C4CC80-798D-4C74-CF2F-914066439A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D0615-C488-5903-53C6-693EDA7548C2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AE4BBC-D094-AA19-9A44-36EFFC2D20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D9B64B-DD9B-9A94-92A8-6FDED1F00AE6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265C8-23A6-0CF0-2BCF-29664D0CDD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57D4D8D-970F-FA68-CD87-4EFD9DD481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Espace réservé pour une image  19">
            <a:extLst>
              <a:ext uri="{FF2B5EF4-FFF2-40B4-BE49-F238E27FC236}">
                <a16:creationId xmlns:a16="http://schemas.microsoft.com/office/drawing/2014/main" id="{FC87D805-BADB-315D-A6D2-A02D7D97A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457215" y="1817627"/>
            <a:ext cx="6031880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84C2F-38FE-FEFD-F461-2F984327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D4F4E-2BD9-C68E-6A93-ACBF40E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التالية. سنحدد الفائزين في نهاية الحصة.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C9763D-9E2E-FA57-FB98-D1DE1B9C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434CF4A-5376-7668-470A-720AAE62EA9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B03C34-E31E-A758-670E-A1CD9C0614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D78F72-EBAA-244C-161C-A93BB31862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D70DCA8-6C57-998D-5FB7-370934FE508D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87622E-0DC0-1AE5-383A-30550FDB0BE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9AB412-773E-1AD1-8275-824DAA0C8F79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–ح2-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49EA8-D917-D687-DFA4-93F641A5371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88F2889-9778-BE24-7FCA-D12F69E6B8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FCED69F-37BA-059F-AD43-51A92B7C2585}"/>
              </a:ext>
            </a:extLst>
          </p:cNvPr>
          <p:cNvSpPr/>
          <p:nvPr/>
        </p:nvSpPr>
        <p:spPr>
          <a:xfrm>
            <a:off x="6451487" y="1914749"/>
            <a:ext cx="1710067" cy="146397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8" name="Image 7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6377D0B-7562-95CB-AEDA-12419B0E25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08" y="1883173"/>
            <a:ext cx="1710067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869A12E-F497-F6F8-DF94-91BF313548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" y="1964623"/>
            <a:ext cx="1710067" cy="1400826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 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D15B3D7E-1DBC-F2E8-C016-0973712A0E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92" y="1914749"/>
            <a:ext cx="1747588" cy="1527128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 1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BB323BB9-30D8-6BB2-4CF8-D29F36A180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54" y="4129075"/>
            <a:ext cx="1187099" cy="1187099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6A814AAE-A58D-7CE5-5EBE-4B8D3D64015F}"/>
              </a:ext>
            </a:extLst>
          </p:cNvPr>
          <p:cNvSpPr txBox="1">
            <a:spLocks/>
          </p:cNvSpPr>
          <p:nvPr/>
        </p:nvSpPr>
        <p:spPr>
          <a:xfrm>
            <a:off x="1944497" y="4463378"/>
            <a:ext cx="460490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أُراجِعُ دُروسي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ٱسْتِعْداداً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لِاخْتِبارِ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ٱلْمُراقَبَةِ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ٱلْمُسْتَمِرَّةِ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ٱلْمُقْبِلِ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70200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7B8E-4483-4013-406D-07062C74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C65F1-E492-33B7-F122-7844AF8A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34" y="756000"/>
            <a:ext cx="7224053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نشاط الطلاقة. سأسجل نتائجكم على سجل الطلاقة. انتبهوا إلى القواعد التالية. من يقرأ؟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9735761-7703-EE52-7233-60BC8FEA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10FBC5-7130-CE5E-B8E9-17E84027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09AB09-47EC-425B-2644-E644497A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FB4E1B-9780-6057-9BA0-B3973456B9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EF698E-312A-963F-8775-086CC47DFA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4B1BA-0A42-0C75-E5E7-3FBCDA7BACD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إنتاج كتابي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7FA4A3-E159-21D0-F7B3-F866EEDD4DA4}"/>
              </a:ext>
            </a:extLst>
          </p:cNvPr>
          <p:cNvSpPr>
            <a:spLocks/>
          </p:cNvSpPr>
          <p:nvPr/>
        </p:nvSpPr>
        <p:spPr>
          <a:xfrm>
            <a:off x="4387174" y="131694"/>
            <a:ext cx="1453342" cy="316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–ح2-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733759-C532-168E-2BF0-FEB2FDAA216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4AD1499-370E-8C85-BEE0-EA02419E3F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0DEBC456-31FC-D8A1-C295-4220148528F1}"/>
              </a:ext>
            </a:extLst>
          </p:cNvPr>
          <p:cNvSpPr txBox="1">
            <a:spLocks/>
          </p:cNvSpPr>
          <p:nvPr/>
        </p:nvSpPr>
        <p:spPr>
          <a:xfrm>
            <a:off x="1225686" y="2111354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يَجْعَلُني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3B0EEEC4-B960-171F-37FD-134AEB9CD12D}"/>
              </a:ext>
            </a:extLst>
          </p:cNvPr>
          <p:cNvSpPr txBox="1">
            <a:spLocks/>
          </p:cNvSpPr>
          <p:nvPr/>
        </p:nvSpPr>
        <p:spPr>
          <a:xfrm>
            <a:off x="1246560" y="3059659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1BF840AF-6C14-0C76-C188-5BD999092719}"/>
              </a:ext>
            </a:extLst>
          </p:cNvPr>
          <p:cNvSpPr txBox="1">
            <a:spLocks/>
          </p:cNvSpPr>
          <p:nvPr/>
        </p:nvSpPr>
        <p:spPr>
          <a:xfrm>
            <a:off x="1246560" y="3969035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E8598546-A511-4198-50AD-CA4803EBB32A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FC0FA7-0B76-BC9C-7254-6DC750BCA475}"/>
              </a:ext>
            </a:extLst>
          </p:cNvPr>
          <p:cNvSpPr/>
          <p:nvPr/>
        </p:nvSpPr>
        <p:spPr>
          <a:xfrm>
            <a:off x="7349817" y="2111354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4919402-5B1E-BBB1-F828-78A59B77AF2E}"/>
              </a:ext>
            </a:extLst>
          </p:cNvPr>
          <p:cNvSpPr/>
          <p:nvPr/>
        </p:nvSpPr>
        <p:spPr>
          <a:xfrm>
            <a:off x="7349818" y="305965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9F9C699-71AA-5BC5-05AE-6184E51E17EF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CF1E3F-12BE-BE93-5E55-7E4EE7F5BFDD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51748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معجم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18376</TotalTime>
  <Words>1844</Words>
  <Application>Microsoft Office PowerPoint</Application>
  <PresentationFormat>Affichage à l'écran (4:3)</PresentationFormat>
  <Paragraphs>301</Paragraphs>
  <Slides>44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44</vt:i4>
      </vt:variant>
    </vt:vector>
  </HeadingPairs>
  <TitlesOfParts>
    <vt:vector size="74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Microsoft Uighur</vt:lpstr>
      <vt:lpstr>Modern Love</vt:lpstr>
      <vt:lpstr>Wingdings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1_03- استماع وتحدث</vt:lpstr>
      <vt:lpstr>4_04- قراءة/ كتابة</vt:lpstr>
      <vt:lpstr>1_01- نشاط اعتيادي</vt:lpstr>
      <vt:lpstr>1_02- معــــــــــجم</vt:lpstr>
      <vt:lpstr>افتتاح الحصة nv</vt:lpstr>
      <vt:lpstr>نشاط اعتيادي nv</vt:lpstr>
      <vt:lpstr>معجم nv</vt:lpstr>
      <vt:lpstr>استماع وتحدث nv</vt:lpstr>
      <vt:lpstr>1_Conception personnalisée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سنبدأ  حصة اللغة العربية.</vt:lpstr>
      <vt:lpstr>حاولوا الالتزام بالسلوكات التالية. سنحدد الفائزين في نهاية الحصة.</vt:lpstr>
      <vt:lpstr>نواصل نشاط الطلاقة. سأسجل نتائجكم على سجل الطلاقة. انتبهوا إلى القواعد التالية. من يقرأ؟</vt:lpstr>
      <vt:lpstr>سأعين من يقرأ النص الأول. التلميذ(ة).................... </vt:lpstr>
      <vt:lpstr>سأعين من يقرأ النص الثاني. التلميذ(ة).................... </vt:lpstr>
      <vt:lpstr>سأعين من يقرأ النص الثالث. التلميذ(ة).................... </vt:lpstr>
      <vt:lpstr>سأعين من يقرأ النص الرابع. التلميذ(ة).................... </vt:lpstr>
      <vt:lpstr>سأعين من يقرأ النص الخامس. التلميذ(ة)....................  (تسجل النتيجة على سجل الطلاقة وتناقش القراءة  على ضوء القواعد السابقة مع تصحيح الأخطاء المرتكبة.)</vt:lpstr>
      <vt:lpstr>الفائزون في هذه الحصة هم الذين احترموا القواعد السابقة. من الفائز؟ </vt:lpstr>
      <vt:lpstr>             قراءة –ح2- : توليف ومراجعة  </vt:lpstr>
      <vt:lpstr>خذوا كراساتكم الصفحة-59-. ستقرؤون النص وتستثمرون معانيه ومضامينه اللغوية.</vt:lpstr>
      <vt:lpstr>اقرؤوا النص قراءة صامتة. </vt:lpstr>
      <vt:lpstr>من يقرأ ؟ ( تناوب التلاميذ على قراءة أجزاء النص)</vt:lpstr>
      <vt:lpstr>ننتقل إلى أسئلة الفهم. من يقرأ السؤال التالي ويجيب عنه؟ (مناقشة الجواب بشكل تفاعلي بين التلاميذ.)</vt:lpstr>
      <vt:lpstr>من يقرأ السؤال الموالي ثم يجيب عنه؟ (مناقشة الجواب بشكل تفاعلي بين التلاميذ.)</vt:lpstr>
      <vt:lpstr>من يقرأ السؤال الموالي ثم يجيب عنه؟ (مناقشة الجواب بشكل تفاعلي بين التلاميذ.)</vt:lpstr>
      <vt:lpstr> </vt:lpstr>
      <vt:lpstr>ننتقل إلى الظواهر اللغوية. خذوا دفاتر البحث. سأتحقق من إنجاز الواجب المنزلي. </vt:lpstr>
      <vt:lpstr>نصحح جماعة. من يجيب عن السؤال الأول ثم يوضح كيف توصل إلى الجواب؟ (التذكير بقواعد الجمع السالم.)</vt:lpstr>
      <vt:lpstr>من يجيب عن السؤال الثاني مع توضيح لم اعتبر الاسم المقترح اسم تفضيل؟ (التذكير بقواعد اسم التفضيل.)</vt:lpstr>
      <vt:lpstr>من يقوم إلى السبورة لتصحيح الأخطاء الواردة في الجلمة مع تبرير أجوبته؟ (مناقشة الأجوبة .)</vt:lpstr>
      <vt:lpstr>صححوا على دفاتركم. </vt:lpstr>
      <vt:lpstr> سنلعب لعبة الوزن الصرفي. الفائز من استخرج من النص أكبر عدد من الكلمات المناسبة للأوزان المقترحة.</vt:lpstr>
      <vt:lpstr>كلمة على وزن " فعول" ابحثوا عنها  في الفقرة الأولى من النص. </vt:lpstr>
      <vt:lpstr>كلمة على وزن " افتعال" ابحثوا عنها في الفقرة الثانية من النص. </vt:lpstr>
      <vt:lpstr>كلمة على وزن " مفعلا" ابحثوا عنها في الفقرة الأولى من النص. </vt:lpstr>
      <vt:lpstr>كلمة على وزن " مفتعل". </vt:lpstr>
      <vt:lpstr>الفائز هو/ الفائزون هم : .................</vt:lpstr>
      <vt:lpstr>             قراءة  : تصحيح الإنتاج الكتابي؟</vt:lpstr>
      <vt:lpstr>سأوزع  عليكم دفاتر القسم لتطلعوا على ملاحظاتي وتكتشفوا أخطاءكم اللغوية. </vt:lpstr>
      <vt:lpstr>انتبهوا. سنصحح بعض الأخطاء المترددة. سأسجلها على السبورة. ثم نناقشها جماعة.</vt:lpstr>
      <vt:lpstr>كل منكم يعيد قراءة إنتاجه ثم يصحح الأخطاء الواردة في الجدول. سأساعدكم على تصحيح الأخرى.</vt:lpstr>
      <vt:lpstr>اختتام الحصة</vt:lpstr>
      <vt:lpstr>من يذكرنا بشروط صياغة اسم التفضيل من الفعل ؟  ما الوزن الصرفي الذي يصاغ عليه. </vt:lpstr>
      <vt:lpstr>راجعوا قواعد دروس الظواهر اللغوية سأسألكم عنها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220</cp:revision>
  <dcterms:created xsi:type="dcterms:W3CDTF">2023-09-20T21:35:22Z</dcterms:created>
  <dcterms:modified xsi:type="dcterms:W3CDTF">2025-11-25T18:28:35Z</dcterms:modified>
</cp:coreProperties>
</file>