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9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75"/>
  </p:notesMasterIdLst>
  <p:handoutMasterIdLst>
    <p:handoutMasterId r:id="rId76"/>
  </p:handoutMasterIdLst>
  <p:sldIdLst>
    <p:sldId id="2147482625" r:id="rId21"/>
    <p:sldId id="2147482603" r:id="rId22"/>
    <p:sldId id="2147482735" r:id="rId23"/>
    <p:sldId id="2147482382" r:id="rId24"/>
    <p:sldId id="2147482616" r:id="rId25"/>
    <p:sldId id="2147482691" r:id="rId26"/>
    <p:sldId id="2147482658" r:id="rId27"/>
    <p:sldId id="2147482738" r:id="rId28"/>
    <p:sldId id="2147482740" r:id="rId29"/>
    <p:sldId id="2147482755" r:id="rId30"/>
    <p:sldId id="2147482756" r:id="rId31"/>
    <p:sldId id="2147482741" r:id="rId32"/>
    <p:sldId id="2147482758" r:id="rId33"/>
    <p:sldId id="2147482754" r:id="rId34"/>
    <p:sldId id="2147482745" r:id="rId35"/>
    <p:sldId id="2147482734" r:id="rId36"/>
    <p:sldId id="2147482759" r:id="rId37"/>
    <p:sldId id="2147482831" r:id="rId38"/>
    <p:sldId id="2147482826" r:id="rId39"/>
    <p:sldId id="2147482827" r:id="rId40"/>
    <p:sldId id="2147482828" r:id="rId41"/>
    <p:sldId id="2147482832" r:id="rId42"/>
    <p:sldId id="2147482836" r:id="rId43"/>
    <p:sldId id="2147482833" r:id="rId44"/>
    <p:sldId id="2147482838" r:id="rId45"/>
    <p:sldId id="2147482839" r:id="rId46"/>
    <p:sldId id="2147482840" r:id="rId47"/>
    <p:sldId id="2147482842" r:id="rId48"/>
    <p:sldId id="2147482834" r:id="rId49"/>
    <p:sldId id="2147482835" r:id="rId50"/>
    <p:sldId id="2147482843" r:id="rId51"/>
    <p:sldId id="2147482844" r:id="rId52"/>
    <p:sldId id="2147482772" r:id="rId53"/>
    <p:sldId id="2147482845" r:id="rId54"/>
    <p:sldId id="2147482846" r:id="rId55"/>
    <p:sldId id="2147482847" r:id="rId56"/>
    <p:sldId id="2147482773" r:id="rId57"/>
    <p:sldId id="2147482768" r:id="rId58"/>
    <p:sldId id="2147482848" r:id="rId59"/>
    <p:sldId id="2147482849" r:id="rId60"/>
    <p:sldId id="2147482852" r:id="rId61"/>
    <p:sldId id="2147482850" r:id="rId62"/>
    <p:sldId id="2147482856" r:id="rId63"/>
    <p:sldId id="2147482857" r:id="rId64"/>
    <p:sldId id="2147482829" r:id="rId65"/>
    <p:sldId id="2147482858" r:id="rId66"/>
    <p:sldId id="2147482859" r:id="rId67"/>
    <p:sldId id="2147482704" r:id="rId68"/>
    <p:sldId id="2147482751" r:id="rId69"/>
    <p:sldId id="2147482860" r:id="rId70"/>
    <p:sldId id="2147482753" r:id="rId71"/>
    <p:sldId id="2147482788" r:id="rId72"/>
    <p:sldId id="2147482752" r:id="rId73"/>
    <p:sldId id="2147482707" r:id="rId74"/>
  </p:sldIdLst>
  <p:sldSz cx="9144000" cy="6858000" type="screen4x3"/>
  <p:notesSz cx="6858000" cy="9144000"/>
  <p:embeddedFontLst>
    <p:embeddedFont>
      <p:font typeface="Dosis" pitchFamily="2" charset="0"/>
      <p:regular r:id="rId77"/>
      <p:bold r:id="rId78"/>
    </p:embeddedFont>
    <p:embeddedFont>
      <p:font typeface="Dosis ExtraBold" pitchFamily="2" charset="0"/>
      <p:bold r:id="rId79"/>
    </p:embeddedFont>
    <p:embeddedFont>
      <p:font typeface="Microsoft Uighur" panose="02000000000000000000" pitchFamily="2" charset="-78"/>
      <p:regular r:id="rId80"/>
      <p:bold r:id="rId81"/>
    </p:embeddedFont>
    <p:embeddedFont>
      <p:font typeface="Modern Love" panose="04090805081005020601" pitchFamily="82" charset="0"/>
      <p:regular r:id="rId8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  <a:srgbClr val="565F88"/>
    <a:srgbClr val="48B2DC"/>
    <a:srgbClr val="56B64A"/>
    <a:srgbClr val="D0CECE"/>
    <a:srgbClr val="B1EDEA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font" Target="fonts/font4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notesMaster" Target="notesMasters/notesMaster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61" Type="http://schemas.openxmlformats.org/officeDocument/2006/relationships/slide" Target="slides/slide41.xml"/><Relationship Id="rId8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6A7E62-2765-AE9A-6D89-199E79723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0468662D-8C57-6C05-6DCF-BEB757BF95D7}"/>
              </a:ext>
            </a:extLst>
          </p:cNvPr>
          <p:cNvSpPr txBox="1"/>
          <p:nvPr/>
        </p:nvSpPr>
        <p:spPr>
          <a:xfrm>
            <a:off x="401359" y="182081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يُوسُفُ تِلْميذٌ مَغْرِبِيٌّ يَفيضُ حُبًّا لِوَطَنِهِ وَمَدْرَسَتِهِ. ذاتَ يَوْمٍ، لَفَتَ </a:t>
            </a:r>
            <a:r>
              <a:rPr lang="ar-MA" sz="2800" dirty="0" err="1"/>
              <a:t>ٱنْتِباهَهُ</a:t>
            </a:r>
            <a:r>
              <a:rPr lang="ar-MA" sz="2800" dirty="0"/>
              <a:t> مَنْظَرٌ غَيْرُ مُرْضٍ في مَدْرَسَتِهِ: أَزْبالٌ مُتَناثِرَةٌ هُنا وَهُناكَ، وَمَرافِقُ مُتَّسِخَةٌ. شَعَرَ بِغَيْرَةٍ شَديدَةٍ وَحُزْنٍ كَبيرٍ، فَجَمَعَ أَصْدِقاءَهُ في </a:t>
            </a:r>
            <a:r>
              <a:rPr lang="ar-MA" sz="2800" dirty="0" err="1"/>
              <a:t>ٱلْقِسْمِ</a:t>
            </a:r>
            <a:r>
              <a:rPr lang="ar-MA" sz="2800" dirty="0"/>
              <a:t> وَطَلَبَ مِنْ أُسْتاذِهِ مُساعَدَتَهُ عَلى تَأْسيسِ فَريقٍ لِلتَّوْعِيَةِ يَضُمُّ تَلاميذَ آخَرينَ مِنْ مُخْتَلِفِ </a:t>
            </a:r>
            <a:r>
              <a:rPr lang="ar-MA" sz="2800" dirty="0" err="1"/>
              <a:t>ٱلْمُسْتَوياتِ</a:t>
            </a:r>
            <a:r>
              <a:rPr lang="ar-MA" sz="2800" dirty="0"/>
              <a:t> في </a:t>
            </a:r>
            <a:r>
              <a:rPr lang="ar-MA" sz="2800" dirty="0" err="1"/>
              <a:t>ٱلْمَدْرَسَةِ</a:t>
            </a:r>
            <a:r>
              <a:rPr lang="ar-MA" sz="2800" dirty="0"/>
              <a:t>.</a:t>
            </a:r>
          </a:p>
          <a:p>
            <a:r>
              <a:rPr lang="ar-MA" sz="2800" dirty="0"/>
              <a:t>بَعْدَ تَأْسيسِ فَريقِهِ، شَرَعَ يوسُفُ وَزُمَلاؤُهُ في </a:t>
            </a:r>
            <a:r>
              <a:rPr lang="ar-MA" sz="2800" dirty="0" err="1"/>
              <a:t>ٱلْقِيامِ</a:t>
            </a:r>
            <a:r>
              <a:rPr lang="ar-MA" sz="2800" dirty="0"/>
              <a:t>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عِنْدَ أَوْقاتِ </a:t>
            </a:r>
            <a:r>
              <a:rPr lang="ar-MA" sz="2800" dirty="0" err="1"/>
              <a:t>ٱلدُّخولِ</a:t>
            </a:r>
            <a:r>
              <a:rPr lang="ar-MA" sz="2800" dirty="0"/>
              <a:t> وَخِلالَ فَتَراتِ </a:t>
            </a:r>
            <a:r>
              <a:rPr lang="ar-MA" sz="2800" dirty="0" err="1"/>
              <a:t>ٱلِاسْتِراحَةِ</a:t>
            </a:r>
            <a:r>
              <a:rPr lang="ar-MA" sz="2800" dirty="0"/>
              <a:t>. كانوا يَقِفونَ بِشَغَفٍ، يُرْشِدونَ زُمَلاءَهُمْ بِرِفْقٍ، وَيَشْرَحونَ لَهُمْ أَنَّ نَظافَةَ </a:t>
            </a:r>
            <a:r>
              <a:rPr lang="ar-MA" sz="2800" dirty="0" err="1"/>
              <a:t>ٱلْمَدْرَسَةِ</a:t>
            </a:r>
            <a:r>
              <a:rPr lang="ar-MA" sz="2800" dirty="0"/>
              <a:t> </a:t>
            </a:r>
            <a:r>
              <a:rPr lang="ar-MA" sz="2800" dirty="0" err="1"/>
              <a:t>وَٱحْتِرامَ</a:t>
            </a:r>
            <a:r>
              <a:rPr lang="ar-MA" sz="2800" dirty="0"/>
              <a:t> مَرافِقِها مَسْؤولِيَّةُ </a:t>
            </a:r>
            <a:r>
              <a:rPr lang="ar-MA" sz="2800" dirty="0" err="1"/>
              <a:t>ٱلْجَميعِ</a:t>
            </a:r>
            <a:r>
              <a:rPr lang="ar-MA" sz="2800" dirty="0"/>
              <a:t>. كَما عَمِلوا عَلى تَوْزيعِ </a:t>
            </a:r>
            <a:r>
              <a:rPr lang="ar-MA" sz="2800" dirty="0" err="1"/>
              <a:t>ٱلْأَدوارِ</a:t>
            </a:r>
            <a:r>
              <a:rPr lang="ar-MA" sz="2800" dirty="0"/>
              <a:t> بَيْنَهُمْ، حَيْثُ </a:t>
            </a:r>
            <a:r>
              <a:rPr lang="ar-MA" sz="2800" dirty="0" err="1"/>
              <a:t>ٱهْتَمَّ</a:t>
            </a:r>
            <a:r>
              <a:rPr lang="ar-MA" sz="2800" dirty="0"/>
              <a:t> بَعْضُهُمْ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حَوْلَ أَهَمِّيَّةِ رَمْيِ </a:t>
            </a:r>
            <a:r>
              <a:rPr lang="ar-MA" sz="2800" dirty="0" err="1"/>
              <a:t>ٱلْأَزْبالِ</a:t>
            </a:r>
            <a:r>
              <a:rPr lang="ar-MA" sz="2800" dirty="0"/>
              <a:t> في </a:t>
            </a:r>
            <a:r>
              <a:rPr lang="ar-MA" sz="2800" dirty="0" err="1"/>
              <a:t>ٱلْأَماكِنِ</a:t>
            </a:r>
            <a:r>
              <a:rPr lang="ar-MA" sz="2800" dirty="0"/>
              <a:t> </a:t>
            </a:r>
            <a:r>
              <a:rPr lang="ar-MA" sz="2800" dirty="0" err="1"/>
              <a:t>ٱلْمُخَصَّصَةِ</a:t>
            </a:r>
            <a:r>
              <a:rPr lang="ar-MA" sz="2800" dirty="0"/>
              <a:t> لَها</a:t>
            </a:r>
            <a:r>
              <a:rPr lang="ar-SA" sz="2800" dirty="0"/>
              <a:t>.</a:t>
            </a:r>
            <a:endParaRPr lang="fr-FR" sz="2800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F95B53-4911-ECFF-9FC6-07B7D9496C5F}"/>
              </a:ext>
            </a:extLst>
          </p:cNvPr>
          <p:cNvSpPr/>
          <p:nvPr/>
        </p:nvSpPr>
        <p:spPr>
          <a:xfrm>
            <a:off x="401359" y="1272737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3E981B-CD43-16F2-11D1-39976A81CCB2}"/>
              </a:ext>
            </a:extLst>
          </p:cNvPr>
          <p:cNvSpPr txBox="1"/>
          <p:nvPr/>
        </p:nvSpPr>
        <p:spPr>
          <a:xfrm>
            <a:off x="398834" y="1877165"/>
            <a:ext cx="8210144" cy="4725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إِلى جانِبِ دَوْرِها في تَعْزيزِ </a:t>
            </a:r>
            <a:r>
              <a:rPr lang="ar-MA" dirty="0" err="1"/>
              <a:t>ٱلِانْدِماجِ</a:t>
            </a:r>
            <a:r>
              <a:rPr lang="ar-MA" dirty="0"/>
              <a:t> ٱلاجْتِماعِيِّ، تُمَثِّلُ </a:t>
            </a:r>
            <a:r>
              <a:rPr lang="ar-MA" dirty="0" err="1"/>
              <a:t>ٱلْمَدْرَسَةُ</a:t>
            </a:r>
            <a:r>
              <a:rPr lang="ar-MA" dirty="0"/>
              <a:t> نُقْطَةَ </a:t>
            </a:r>
            <a:r>
              <a:rPr lang="ar-MA" dirty="0" err="1"/>
              <a:t>ٱنْطِلاقٍ</a:t>
            </a:r>
            <a:r>
              <a:rPr lang="ar-MA" dirty="0"/>
              <a:t> لِتَحْقيقِ </a:t>
            </a:r>
            <a:r>
              <a:rPr lang="ar-MA" dirty="0" err="1"/>
              <a:t>ٱلْأَحْلامِ</a:t>
            </a:r>
            <a:r>
              <a:rPr lang="ar-MA" dirty="0"/>
              <a:t>، فَهِيَ </a:t>
            </a:r>
            <a:r>
              <a:rPr lang="ar-MA" dirty="0" err="1"/>
              <a:t>ٱلْمَكانُ</a:t>
            </a:r>
            <a:r>
              <a:rPr lang="ar-MA" dirty="0"/>
              <a:t> ٱلَّذي يَكْتَشِفُ فيهِ ٱلطِّفْلُ مَواهِبَهُ وَيُحَدِّدُ أَهْدافَهُ، إِذْ تُمِدُّهُ </a:t>
            </a:r>
            <a:r>
              <a:rPr lang="ar-MA" dirty="0" err="1"/>
              <a:t>بِٱلْمَعارِفِ</a:t>
            </a:r>
            <a:r>
              <a:rPr lang="ar-MA" dirty="0"/>
              <a:t> </a:t>
            </a:r>
            <a:r>
              <a:rPr lang="ar-MA" dirty="0" err="1"/>
              <a:t>وَٱلْمَهاراتِ</a:t>
            </a:r>
            <a:r>
              <a:rPr lang="ar-MA" dirty="0"/>
              <a:t> </a:t>
            </a:r>
            <a:r>
              <a:rPr lang="ar-MA" dirty="0" err="1"/>
              <a:t>ٱللّازِمَةِ</a:t>
            </a:r>
            <a:r>
              <a:rPr lang="ar-MA" dirty="0"/>
              <a:t> لِصُنْعِ مُسْتَقْبَلِهِ بِيَدِهِ. كَما تَزْرَعُ فيهِ </a:t>
            </a:r>
            <a:r>
              <a:rPr lang="ar-MA" dirty="0" err="1"/>
              <a:t>ٱلإِصْرارَ</a:t>
            </a:r>
            <a:r>
              <a:rPr lang="ar-MA" dirty="0"/>
              <a:t> </a:t>
            </a:r>
            <a:r>
              <a:rPr lang="ar-MA" dirty="0" err="1"/>
              <a:t>وَٱلطُّمُوحَ</a:t>
            </a:r>
            <a:r>
              <a:rPr lang="ar-MA" dirty="0"/>
              <a:t>، وَتُهَيِّئُهُ لِمُواجَهَةِ أَكْبَرِ </a:t>
            </a:r>
            <a:r>
              <a:rPr lang="ar-MA" dirty="0" err="1"/>
              <a:t>ٱلتَّحَدِّياتِ</a:t>
            </a:r>
            <a:r>
              <a:rPr lang="ar-MA" dirty="0"/>
              <a:t> ٱلَّتي قَدْ تَعْتَرِضُ طَرِيقَهُ بِثِقَةٍ وَثَباتٍ.</a:t>
            </a:r>
          </a:p>
          <a:p>
            <a:r>
              <a:rPr lang="ar-MA" dirty="0" err="1"/>
              <a:t>ٱلْمَدْرَسَةُ</a:t>
            </a:r>
            <a:r>
              <a:rPr lang="ar-MA" dirty="0"/>
              <a:t> لَيْسَتْ مُجَرَّدَ صَرْحٍ تَعْليمِيٍّ فَقَطْ، بَلْ هِيَ حَياةٌ مَليئَةٌ </a:t>
            </a:r>
            <a:r>
              <a:rPr lang="ar-MA" dirty="0" err="1"/>
              <a:t>بِٱلْفُرَصِ</a:t>
            </a:r>
            <a:r>
              <a:rPr lang="ar-MA" dirty="0"/>
              <a:t>، فَهِيَ </a:t>
            </a:r>
            <a:r>
              <a:rPr lang="ar-MA" dirty="0" err="1"/>
              <a:t>ٱلْأَساسُ</a:t>
            </a:r>
            <a:r>
              <a:rPr lang="ar-MA" dirty="0"/>
              <a:t> ٱلَّذي يُمَكِّنُ </a:t>
            </a:r>
            <a:r>
              <a:rPr lang="ar-MA" dirty="0" err="1"/>
              <a:t>ٱلْمُتَعَلِّمينَ</a:t>
            </a:r>
            <a:r>
              <a:rPr lang="ar-MA" dirty="0"/>
              <a:t> </a:t>
            </a:r>
            <a:r>
              <a:rPr lang="ar-MA" dirty="0" err="1"/>
              <a:t>وَٱلْمُتَعَلِّماتِ</a:t>
            </a:r>
            <a:r>
              <a:rPr lang="ar-MA" dirty="0"/>
              <a:t>  مِنْ تَعَلُّمِ أَحْسَنِ </a:t>
            </a:r>
            <a:r>
              <a:rPr lang="ar-MA" dirty="0" err="1"/>
              <a:t>ٱلْمَهاراتِ</a:t>
            </a:r>
            <a:r>
              <a:rPr lang="ar-MA" dirty="0"/>
              <a:t>، وَتَحْقيقِ أَجْمَلِ </a:t>
            </a:r>
            <a:r>
              <a:rPr lang="ar-MA" dirty="0" err="1"/>
              <a:t>ٱلْأَحْلامِ</a:t>
            </a:r>
            <a:r>
              <a:rPr lang="ar-MA" dirty="0"/>
              <a:t>، وَبِناءِ </a:t>
            </a:r>
            <a:r>
              <a:rPr lang="ar-MA" dirty="0" err="1"/>
              <a:t>ٱلذّاتِ</a:t>
            </a:r>
            <a:r>
              <a:rPr lang="ar-MA" dirty="0"/>
              <a:t>، مِمّا يَجْعَلُها </a:t>
            </a:r>
            <a:r>
              <a:rPr lang="ar-MA" dirty="0" err="1"/>
              <a:t>ٱلرَّكيزَةَ</a:t>
            </a:r>
            <a:r>
              <a:rPr lang="ar-MA" dirty="0"/>
              <a:t> ٱلْأَساسِيَّةَ في بِناءِ مُسْتَقْبَلٍ مُشْرِقٍ مَليءٍ </a:t>
            </a:r>
            <a:r>
              <a:rPr lang="ar-MA" dirty="0" err="1"/>
              <a:t>بِٱلنَّجاحِ</a:t>
            </a:r>
            <a:r>
              <a:rPr lang="ar-MA" dirty="0"/>
              <a:t> </a:t>
            </a:r>
            <a:r>
              <a:rPr lang="ar-MA" dirty="0" err="1"/>
              <a:t>وَٱلإِبْداعِ</a:t>
            </a:r>
            <a:r>
              <a:rPr lang="ar-MA" dirty="0"/>
              <a:t>.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5132F7-A3F3-978F-3E6C-233BAE659FAD}"/>
              </a:ext>
            </a:extLst>
          </p:cNvPr>
          <p:cNvSpPr/>
          <p:nvPr/>
        </p:nvSpPr>
        <p:spPr>
          <a:xfrm>
            <a:off x="324244" y="130954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D925BA6-A5E9-B289-5BD9-03F3B115143F}"/>
              </a:ext>
            </a:extLst>
          </p:cNvPr>
          <p:cNvSpPr txBox="1"/>
          <p:nvPr/>
        </p:nvSpPr>
        <p:spPr>
          <a:xfrm>
            <a:off x="505205" y="1883173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اَ</a:t>
            </a:r>
            <a:r>
              <a:rPr lang="ar-SA" sz="2800" dirty="0"/>
              <a:t>لْمَدْرَسَةُ لَيْسَتْ مُجَرَّدَ مَكانٍ لِلتَّعَلُّمِ فَقَطْ، بَلْ هِيَ بَوّابَةٌ واسِعَةٌ تَفْتَحُ أَمامَ </a:t>
            </a:r>
            <a:r>
              <a:rPr lang="ar-SA" sz="2800" dirty="0" err="1"/>
              <a:t>ٱلْمُتَعَلِّمينَ</a:t>
            </a:r>
            <a:r>
              <a:rPr lang="ar-SA" sz="2800" dirty="0"/>
              <a:t> </a:t>
            </a:r>
            <a:r>
              <a:rPr lang="ar-SA" sz="2800" dirty="0" err="1"/>
              <a:t>وَٱلْمُتَعَلِّماتِ</a:t>
            </a:r>
            <a:r>
              <a:rPr lang="ar-SA" sz="2800" dirty="0"/>
              <a:t> آفاقا</a:t>
            </a:r>
            <a:r>
              <a:rPr lang="ar-MA" sz="2800" dirty="0"/>
              <a:t>ً</a:t>
            </a:r>
            <a:r>
              <a:rPr lang="ar-SA" sz="2800" dirty="0"/>
              <a:t> لا حُدودَ لَها نَحْوَ ٱلْمُسْتَقْبَلِ. إِنَّها </a:t>
            </a:r>
            <a:r>
              <a:rPr lang="ar-SA" sz="2800" dirty="0" err="1"/>
              <a:t>ٱلْبيئَةُ</a:t>
            </a:r>
            <a:r>
              <a:rPr lang="ar-SA" sz="2800" dirty="0"/>
              <a:t> ٱلَّتي يَبْدَأُ فيها كُلُّ تِلْميذٍ رِحْلَتَهُ ل</a:t>
            </a:r>
            <a:r>
              <a:rPr lang="ar-MA" sz="2800" dirty="0"/>
              <a:t>ِا</a:t>
            </a:r>
            <a:r>
              <a:rPr lang="ar-SA" sz="2800" dirty="0"/>
              <a:t>كْتِشافِ ذاتِهِ وَتَطْويرِ مَهاراتِهِ، حَيْثُ لا يَقْتَصِرُ دَوْرُها عَلى تَعْليمِ </a:t>
            </a:r>
            <a:r>
              <a:rPr lang="ar-SA" sz="2800" dirty="0" err="1"/>
              <a:t>ٱلْقِراءَةِ</a:t>
            </a:r>
            <a:r>
              <a:rPr lang="ar-SA" sz="2800" dirty="0"/>
              <a:t> </a:t>
            </a:r>
            <a:r>
              <a:rPr lang="ar-SA" sz="2800" dirty="0" err="1"/>
              <a:t>وَٱلْكِتابَةِ</a:t>
            </a:r>
            <a:r>
              <a:rPr lang="ar-SA" sz="2800" dirty="0"/>
              <a:t> فَحَسْبُ، بَلْ يَمْتَدُّ لِيَشْمَلَ غَرْسَ </a:t>
            </a:r>
            <a:r>
              <a:rPr lang="ar-SA" sz="2800" dirty="0" err="1"/>
              <a:t>ٱلْقِيَمِ</a:t>
            </a:r>
            <a:r>
              <a:rPr lang="ar-SA" sz="2800" dirty="0"/>
              <a:t> ٱلَّتي تُعَزِّزُ مِنْ قُدْرَ</a:t>
            </a:r>
            <a:r>
              <a:rPr lang="ar-MA" sz="2800" dirty="0"/>
              <a:t>ةِ </a:t>
            </a:r>
            <a:r>
              <a:rPr lang="ar-SA" sz="2800" dirty="0"/>
              <a:t>ٱ</a:t>
            </a:r>
            <a:r>
              <a:rPr lang="ar-MA" sz="2800" dirty="0"/>
              <a:t>لتِّلْميذِ</a:t>
            </a:r>
            <a:r>
              <a:rPr lang="ar-SA" sz="2800" dirty="0"/>
              <a:t> عَلى </a:t>
            </a:r>
            <a:r>
              <a:rPr lang="ar-SA" sz="2800" dirty="0" err="1"/>
              <a:t>ٱلتَّفاعُلِ</a:t>
            </a:r>
            <a:r>
              <a:rPr lang="ar-SA" sz="2800" dirty="0"/>
              <a:t> </a:t>
            </a:r>
            <a:r>
              <a:rPr lang="ar-SA" sz="2800" dirty="0" err="1"/>
              <a:t>ٱل</a:t>
            </a:r>
            <a:r>
              <a:rPr lang="ar-MA" sz="2800" dirty="0"/>
              <a:t>ْ</a:t>
            </a:r>
            <a:r>
              <a:rPr lang="ar-SA" sz="2800" dirty="0"/>
              <a:t>إيجابِيِّ مَعَ ٱلْآخَرينَ</a:t>
            </a:r>
            <a:r>
              <a:rPr lang="fr-MA" sz="2800" dirty="0"/>
              <a:t>.</a:t>
            </a:r>
            <a:endParaRPr lang="fr-FR" sz="2800" dirty="0"/>
          </a:p>
          <a:p>
            <a:r>
              <a:rPr lang="ar-SA" sz="2800" dirty="0"/>
              <a:t>وَلِتَوْضيحِ </a:t>
            </a:r>
            <a:r>
              <a:rPr lang="ar-SA" sz="2800" dirty="0" err="1"/>
              <a:t>ٱلْأَمْرِ</a:t>
            </a:r>
            <a:r>
              <a:rPr lang="ar-SA" sz="2800" dirty="0"/>
              <a:t> أَكْثَرَ، </a:t>
            </a:r>
            <a:r>
              <a:rPr lang="ar-SA" sz="2800" dirty="0" err="1"/>
              <a:t>فَٱلتِّلْميذُ</a:t>
            </a:r>
            <a:r>
              <a:rPr lang="ar-SA" sz="2800" dirty="0"/>
              <a:t> يَتَعَلَّمُ في ٱلْمَدْرَسَةِ كَيْفَ يَكون</a:t>
            </a:r>
            <a:r>
              <a:rPr lang="ar-MA" sz="2800" dirty="0"/>
              <a:t>ُ</a:t>
            </a:r>
            <a:r>
              <a:rPr lang="ar-SA" sz="2800" dirty="0"/>
              <a:t> عُضْوا</a:t>
            </a:r>
            <a:r>
              <a:rPr lang="ar-MA" sz="2800" dirty="0"/>
              <a:t>ً</a:t>
            </a:r>
            <a:r>
              <a:rPr lang="ar-SA" sz="2800" dirty="0"/>
              <a:t> فَعّالا</a:t>
            </a:r>
            <a:r>
              <a:rPr lang="ar-MA" sz="2800" dirty="0"/>
              <a:t>ً</a:t>
            </a:r>
            <a:r>
              <a:rPr lang="ar-SA" sz="2800" dirty="0"/>
              <a:t> في مُجْتَمَعِهِ، فَيُدْرِكُ أَهَمِّي</a:t>
            </a:r>
            <a:r>
              <a:rPr lang="ar-MA" sz="2800" dirty="0"/>
              <a:t>َّ</a:t>
            </a:r>
            <a:r>
              <a:rPr lang="ar-SA" sz="2800" dirty="0"/>
              <a:t>ةَ </a:t>
            </a:r>
            <a:r>
              <a:rPr lang="ar-SA" sz="2800" dirty="0" err="1"/>
              <a:t>ٱلْعَمَلِ</a:t>
            </a:r>
            <a:r>
              <a:rPr lang="ar-SA" sz="2800" dirty="0"/>
              <a:t> </a:t>
            </a:r>
            <a:r>
              <a:rPr lang="ar-SA" sz="2800" dirty="0" err="1"/>
              <a:t>ٱلْجَماعِيِّ</a:t>
            </a:r>
            <a:r>
              <a:rPr lang="ar-SA" sz="2800" dirty="0"/>
              <a:t>، وَيَكْتَسِبُ مَهاراتِ </a:t>
            </a:r>
            <a:r>
              <a:rPr lang="ar-SA" sz="2800" dirty="0" err="1"/>
              <a:t>ٱلْحِوارِ</a:t>
            </a:r>
            <a:r>
              <a:rPr lang="ar-SA" sz="2800" dirty="0"/>
              <a:t> وَٱلتَّعاوُنِ مَعَ زُمَلائِهِ. ع</a:t>
            </a:r>
            <a:r>
              <a:rPr lang="ar-MA" sz="2800" dirty="0"/>
              <a:t>ِ</a:t>
            </a:r>
            <a:r>
              <a:rPr lang="ar-SA" sz="2800" dirty="0" err="1"/>
              <a:t>لاوَةً</a:t>
            </a:r>
            <a:r>
              <a:rPr lang="ar-SA" sz="2800" dirty="0"/>
              <a:t> عَلى ذلِكَ، تُرَسِّخُ </a:t>
            </a:r>
            <a:r>
              <a:rPr lang="ar-SA" sz="2800" dirty="0" err="1"/>
              <a:t>ٱلْمَدْرَسَة</a:t>
            </a:r>
            <a:r>
              <a:rPr lang="ar-MA" sz="2800" dirty="0"/>
              <a:t>ُ </a:t>
            </a:r>
            <a:r>
              <a:rPr lang="ar-SA" sz="2800" dirty="0"/>
              <a:t>في نَفْسِهِ </a:t>
            </a:r>
            <a:r>
              <a:rPr lang="ar-SA" sz="2800" dirty="0" err="1"/>
              <a:t>ٱحْتِرامَ</a:t>
            </a:r>
            <a:r>
              <a:rPr lang="ar-SA" sz="2800" dirty="0"/>
              <a:t> </a:t>
            </a:r>
            <a:r>
              <a:rPr lang="ar-SA" sz="2800" dirty="0" err="1"/>
              <a:t>ٱلْقَوانينِ</a:t>
            </a:r>
            <a:r>
              <a:rPr lang="ar-SA" sz="2800" dirty="0"/>
              <a:t> </a:t>
            </a:r>
            <a:r>
              <a:rPr lang="ar-SA" sz="2800" dirty="0" err="1"/>
              <a:t>وَٱلْقِيَمِ</a:t>
            </a:r>
            <a:r>
              <a:rPr lang="ar-SA" sz="2800" dirty="0"/>
              <a:t> </a:t>
            </a:r>
            <a:r>
              <a:rPr lang="ar-SA" sz="2800" dirty="0" err="1"/>
              <a:t>ٱلْمُجْتَمَعِيَّةِ</a:t>
            </a:r>
            <a:r>
              <a:rPr lang="ar-MA" sz="2800" dirty="0"/>
              <a:t>.</a:t>
            </a:r>
            <a:endParaRPr lang="fr-FR" sz="2800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4DBE4D-051B-4E1C-6595-A77B81049B58}"/>
              </a:ext>
            </a:extLst>
          </p:cNvPr>
          <p:cNvSpPr/>
          <p:nvPr/>
        </p:nvSpPr>
        <p:spPr>
          <a:xfrm>
            <a:off x="505205" y="1350559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F567289-C19F-FE85-59CA-3E93D092D63C}"/>
              </a:ext>
            </a:extLst>
          </p:cNvPr>
          <p:cNvSpPr txBox="1"/>
          <p:nvPr/>
        </p:nvSpPr>
        <p:spPr>
          <a:xfrm>
            <a:off x="505205" y="188317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نَحْنُ ٱلْمَغارِبَةُ، شَعْبٌ مِضْيافٌ كَريمٌ، لا يَتَوانى عَنِ </a:t>
            </a:r>
            <a:r>
              <a:rPr lang="ar-MA" sz="2800" dirty="0" err="1"/>
              <a:t>ٱلتَّآزُرِ</a:t>
            </a:r>
            <a:r>
              <a:rPr lang="ar-MA" sz="2800" dirty="0"/>
              <a:t> </a:t>
            </a:r>
            <a:r>
              <a:rPr lang="ar-MA" sz="2800" dirty="0" err="1"/>
              <a:t>وَٱلتَّكافُلِ</a:t>
            </a:r>
            <a:r>
              <a:rPr lang="ar-MA" sz="2800" dirty="0"/>
              <a:t> كُلَّما حَلَّتْ بِهِ </a:t>
            </a:r>
            <a:r>
              <a:rPr lang="ar-MA" sz="2800" dirty="0" err="1"/>
              <a:t>ٱلرَّزايا</a:t>
            </a:r>
            <a:r>
              <a:rPr lang="ar-MA" sz="2800" dirty="0"/>
              <a:t>، أَوْ تَداعَتْ عَلَيْهِ </a:t>
            </a:r>
            <a:r>
              <a:rPr lang="ar-MA" sz="2800" dirty="0" err="1"/>
              <a:t>ٱلشَّدائِدُ</a:t>
            </a:r>
            <a:r>
              <a:rPr lang="ar-MA" sz="2800" dirty="0"/>
              <a:t>. وَلَنا في زِلْزالِ </a:t>
            </a:r>
            <a:r>
              <a:rPr lang="ar-MA" sz="2800" dirty="0" err="1"/>
              <a:t>ٱلْحَوْزِ</a:t>
            </a:r>
            <a:r>
              <a:rPr lang="ar-MA" sz="2800" dirty="0"/>
              <a:t> أَرْوَعَ مِثالٍ، وَأَصْدَقَ بُرْهانٍ، حينَ هَبَّتْ قَوافِلُ </a:t>
            </a:r>
            <a:r>
              <a:rPr lang="ar-MA" sz="2800" dirty="0" err="1"/>
              <a:t>ٱلْمُساعَداتِ</a:t>
            </a:r>
            <a:r>
              <a:rPr lang="ar-MA" sz="2800" dirty="0"/>
              <a:t> مِنْ كُلِّ فَجٍّ عَميقٍ، لِتُغيثَ </a:t>
            </a:r>
            <a:r>
              <a:rPr lang="ar-MA" sz="2800" dirty="0" err="1"/>
              <a:t>ٱلضَّحايا</a:t>
            </a:r>
            <a:r>
              <a:rPr lang="ar-MA" sz="2800" dirty="0"/>
              <a:t> </a:t>
            </a:r>
            <a:r>
              <a:rPr lang="ar-MA" sz="2800" dirty="0" err="1"/>
              <a:t>وَٱلْمَنْكوبينَ</a:t>
            </a:r>
            <a:r>
              <a:rPr lang="ar-MA" sz="2800" dirty="0"/>
              <a:t>، وَتَرْسُمَ في ذاكِرَةِ ٱلْعالَمِ أَجْمَلَ لَوْحَةٍ لِلتَّضامُنِ </a:t>
            </a:r>
            <a:r>
              <a:rPr lang="ar-MA" sz="2800" dirty="0" err="1"/>
              <a:t>وٱلتَّآخي</a:t>
            </a:r>
            <a:r>
              <a:rPr lang="ar-MA" sz="2800" dirty="0"/>
              <a:t>.</a:t>
            </a:r>
          </a:p>
          <a:p>
            <a:r>
              <a:rPr lang="ar-MA" sz="2800" dirty="0"/>
              <a:t>    نَحْنُ أَبْناءُ </a:t>
            </a:r>
            <a:r>
              <a:rPr lang="ar-MA" sz="2800" dirty="0" err="1"/>
              <a:t>ٱلْمَغْرِبِ</a:t>
            </a:r>
            <a:r>
              <a:rPr lang="ar-MA" sz="2800" dirty="0"/>
              <a:t>، مُلْتَقى </a:t>
            </a:r>
            <a:r>
              <a:rPr lang="ar-MA" sz="2800" dirty="0" err="1"/>
              <a:t>ٱلْحَضاراتِ</a:t>
            </a:r>
            <a:r>
              <a:rPr lang="ar-MA" sz="2800" dirty="0"/>
              <a:t>، وَمَجْمَعِ </a:t>
            </a:r>
            <a:r>
              <a:rPr lang="ar-MA" sz="2800" dirty="0" err="1"/>
              <a:t>ٱلثَّقافاتِ</a:t>
            </a:r>
            <a:r>
              <a:rPr lang="ar-MA" sz="2800" dirty="0"/>
              <a:t>. فَفي رِحابِ وَطَنِنا </a:t>
            </a:r>
            <a:r>
              <a:rPr lang="ar-MA" sz="2800" dirty="0" err="1"/>
              <a:t>ٱلْحَبيبِ</a:t>
            </a:r>
            <a:r>
              <a:rPr lang="ar-MA" sz="2800" dirty="0"/>
              <a:t>، تُراقِصُ </a:t>
            </a:r>
            <a:r>
              <a:rPr lang="ar-MA" sz="2800" dirty="0" err="1"/>
              <a:t>ٱلْأَنْغامُ</a:t>
            </a:r>
            <a:r>
              <a:rPr lang="ar-MA" sz="2800" dirty="0"/>
              <a:t> </a:t>
            </a:r>
            <a:r>
              <a:rPr lang="ar-MA" sz="2800" dirty="0" err="1"/>
              <a:t>ٱلْإِفْريقِيَّةُ</a:t>
            </a:r>
            <a:r>
              <a:rPr lang="ar-MA" sz="2800" dirty="0"/>
              <a:t> زُرْقَةَ </a:t>
            </a:r>
            <a:r>
              <a:rPr lang="ar-MA" sz="2800" dirty="0" err="1"/>
              <a:t>ٱلْمُحيطِ</a:t>
            </a:r>
            <a:r>
              <a:rPr lang="ar-MA" sz="2800" dirty="0"/>
              <a:t>، مُمْتَزِجَةً بِمَجْدِ </a:t>
            </a:r>
            <a:r>
              <a:rPr lang="ar-MA" sz="2800" dirty="0" err="1"/>
              <a:t>ٱلْعَرَبِ</a:t>
            </a:r>
            <a:r>
              <a:rPr lang="ar-MA" sz="2800" dirty="0"/>
              <a:t>، وَشُموخِ </a:t>
            </a:r>
            <a:r>
              <a:rPr lang="ar-MA" sz="2800" dirty="0" err="1"/>
              <a:t>ٱلْأَمازيغِ</a:t>
            </a:r>
            <a:r>
              <a:rPr lang="ar-MA" sz="2800" dirty="0"/>
              <a:t>. وَعَبْرَ أَثيرِ جِبالِ ٱلْأَطْلَسِ تَتَناهى إِلى </a:t>
            </a:r>
            <a:r>
              <a:rPr lang="ar-MA" sz="2800" dirty="0" err="1"/>
              <a:t>ٱلآذانِ</a:t>
            </a:r>
            <a:r>
              <a:rPr lang="ar-MA" sz="2800" dirty="0"/>
              <a:t> نَغَماتُ </a:t>
            </a:r>
            <a:r>
              <a:rPr lang="ar-MA" sz="2800" dirty="0" err="1"/>
              <a:t>ٱلْأَوْتارِ</a:t>
            </a:r>
            <a:r>
              <a:rPr lang="ar-MA" sz="2800" dirty="0"/>
              <a:t>، لِتَضْبِطَ إيقاعَ </a:t>
            </a:r>
            <a:r>
              <a:rPr lang="ar-MA" sz="2800" dirty="0" err="1"/>
              <a:t>ٱلْأَهازيجِ</a:t>
            </a:r>
            <a:r>
              <a:rPr lang="ar-MA" sz="2800" dirty="0"/>
              <a:t> وَتَناسُقَ </a:t>
            </a:r>
            <a:r>
              <a:rPr lang="ar-MA" sz="2800" dirty="0" err="1"/>
              <a:t>ٱلرَّقَصاتِ</a:t>
            </a:r>
            <a:r>
              <a:rPr lang="ar-MA" sz="2800" dirty="0"/>
              <a:t>. وَمِنْ رِمالِنا </a:t>
            </a:r>
            <a:r>
              <a:rPr lang="ar-MA" sz="2800" dirty="0" err="1"/>
              <a:t>ٱلْغالِيَةِ</a:t>
            </a:r>
            <a:r>
              <a:rPr lang="ar-MA" sz="2800" dirty="0"/>
              <a:t> تَنْبَعِثُ </a:t>
            </a:r>
            <a:r>
              <a:rPr lang="ar-MA" sz="2800" dirty="0" err="1"/>
              <a:t>ٱلْموسيقى</a:t>
            </a:r>
            <a:r>
              <a:rPr lang="ar-MA" sz="2800" dirty="0"/>
              <a:t> </a:t>
            </a:r>
            <a:r>
              <a:rPr lang="ar-MA" sz="2800" dirty="0" err="1"/>
              <a:t>ٱلْحَسّانِيَّةُ</a:t>
            </a:r>
            <a:r>
              <a:rPr lang="ar-MA" sz="2800" dirty="0"/>
              <a:t>، مُعَطَّرَةً بِنَكْهَةِ </a:t>
            </a:r>
            <a:r>
              <a:rPr lang="ar-MA" sz="2800" dirty="0" err="1"/>
              <a:t>ٱلشّايِ</a:t>
            </a:r>
            <a:r>
              <a:rPr lang="ar-MA" sz="2800" dirty="0"/>
              <a:t> </a:t>
            </a:r>
            <a:r>
              <a:rPr lang="ar-MA" sz="2800" dirty="0" err="1"/>
              <a:t>ٱلصَّحْراوِيِّ</a:t>
            </a:r>
            <a:r>
              <a:rPr lang="ar-MA" sz="2800" dirty="0"/>
              <a:t> </a:t>
            </a:r>
            <a:r>
              <a:rPr lang="ar-MA" sz="2800" dirty="0" err="1"/>
              <a:t>ٱلْأَصيل</a:t>
            </a:r>
            <a:r>
              <a:rPr lang="ar-SA" sz="2800" dirty="0"/>
              <a:t>.</a:t>
            </a:r>
            <a:endParaRPr lang="fr-FR" sz="2800" dirty="0"/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3A1E6D-62EA-01AC-0821-423CE0C3369F}"/>
              </a:ext>
            </a:extLst>
          </p:cNvPr>
          <p:cNvSpPr txBox="1"/>
          <p:nvPr/>
        </p:nvSpPr>
        <p:spPr>
          <a:xfrm>
            <a:off x="649341" y="1900614"/>
            <a:ext cx="7720415" cy="4622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يُمثِّلُ مَغارِبَةُ ٱلْعالَمِ </a:t>
            </a:r>
            <a:r>
              <a:rPr lang="ar-MA" dirty="0" err="1"/>
              <a:t>ٱمْتِداداً</a:t>
            </a:r>
            <a:r>
              <a:rPr lang="ar-MA" dirty="0"/>
              <a:t> حَيَوِيّاً لِوَطَنِهِمُ </a:t>
            </a:r>
            <a:r>
              <a:rPr lang="ar-MA" dirty="0" err="1"/>
              <a:t>ٱلأُمِّ</a:t>
            </a:r>
            <a:r>
              <a:rPr lang="ar-MA" dirty="0"/>
              <a:t>، يُحافِظونَ عَلى رَوابِطِهِمُ </a:t>
            </a:r>
            <a:r>
              <a:rPr lang="ar-MA" dirty="0" err="1"/>
              <a:t>ٱلثَّقافِيَّةِ</a:t>
            </a:r>
            <a:r>
              <a:rPr lang="ar-MA" dirty="0"/>
              <a:t> </a:t>
            </a:r>
            <a:r>
              <a:rPr lang="ar-MA" dirty="0" err="1"/>
              <a:t>وَٱللُّغَوِيَّةِ</a:t>
            </a:r>
            <a:r>
              <a:rPr lang="ar-MA" dirty="0"/>
              <a:t> </a:t>
            </a:r>
            <a:r>
              <a:rPr lang="ar-MA" dirty="0" err="1"/>
              <a:t>ٱلأَصيلَةِ</a:t>
            </a:r>
            <a:r>
              <a:rPr lang="ar-MA" dirty="0"/>
              <a:t> لِبَلَدِهِمُ </a:t>
            </a:r>
            <a:r>
              <a:rPr lang="ar-MA" dirty="0" err="1"/>
              <a:t>ٱلْمَغْرِبِ</a:t>
            </a:r>
            <a:r>
              <a:rPr lang="ar-MA" dirty="0"/>
              <a:t>، وَيُساهِمونَ في تَنمِيَةِ بَلَدِهِمْ مِنْ خِلالِ تَحْويلاتِهِمُ </a:t>
            </a:r>
            <a:r>
              <a:rPr lang="ar-MA" dirty="0" err="1"/>
              <a:t>ٱلْمالِيَّةِ</a:t>
            </a:r>
            <a:r>
              <a:rPr lang="ar-MA" dirty="0"/>
              <a:t> </a:t>
            </a:r>
            <a:r>
              <a:rPr lang="ar-MA" dirty="0" err="1"/>
              <a:t>ٱلْمُسْتَمِرَّةِ</a:t>
            </a:r>
            <a:r>
              <a:rPr lang="ar-MA" dirty="0"/>
              <a:t>. وَتُعَدُّ عَمَلِيَّةُ "مَرْحَبا"، اَلَّتي تُنَظَّمُ سَنَوِيّاً، إِحْدى أَهَمِّ </a:t>
            </a:r>
            <a:r>
              <a:rPr lang="ar-MA" dirty="0" err="1"/>
              <a:t>ٱلْمُبادراتِ</a:t>
            </a:r>
            <a:r>
              <a:rPr lang="ar-MA" dirty="0"/>
              <a:t> ٱلَّتي تُسَهِّلُ عَوْدَتَهُمْ إِلى أَرْضِ </a:t>
            </a:r>
            <a:r>
              <a:rPr lang="ar-MA" dirty="0" err="1"/>
              <a:t>ٱلْوَطَنِ</a:t>
            </a:r>
            <a:r>
              <a:rPr lang="ar-MA" dirty="0"/>
              <a:t> خِلالَ فَصْلِ </a:t>
            </a:r>
            <a:r>
              <a:rPr lang="ar-MA" dirty="0" err="1"/>
              <a:t>ٱلصَّيْفِ</a:t>
            </a:r>
            <a:r>
              <a:rPr lang="ar-MA" dirty="0"/>
              <a:t>. فَفي سَنَةِ 2023، اِسْتَقْبَلَ </a:t>
            </a:r>
            <a:r>
              <a:rPr lang="ar-MA" dirty="0" err="1"/>
              <a:t>ٱلْمَغْرِبُ</a:t>
            </a:r>
            <a:r>
              <a:rPr lang="ar-MA" dirty="0"/>
              <a:t>، عَبْرَ مَوانِئِهِ وَمَطاراتِهِ، أَكْثَرَ مِنْ ثلَاثَةِ مَلايينَ مِنْ أَبْنائِهِ </a:t>
            </a:r>
            <a:r>
              <a:rPr lang="ar-MA" dirty="0" err="1"/>
              <a:t>ٱلْمُقيمينَ</a:t>
            </a:r>
            <a:r>
              <a:rPr lang="ar-MA" dirty="0"/>
              <a:t>  في مُخْتَلِفِ أَنْحاءِ ٱلْعالَمِ، خَاصَّةً في </a:t>
            </a:r>
            <a:r>
              <a:rPr lang="ar-MA" dirty="0" err="1"/>
              <a:t>ٱلدُّوَلِ</a:t>
            </a:r>
            <a:r>
              <a:rPr lang="ar-MA" dirty="0"/>
              <a:t> </a:t>
            </a:r>
            <a:r>
              <a:rPr lang="ar-MA" dirty="0" err="1"/>
              <a:t>ٱلأُوروبِّيَّةِ</a:t>
            </a:r>
            <a:r>
              <a:rPr lang="ar-MA" dirty="0"/>
              <a:t>. وَتَبْذُلُ مُؤَسَّسَةُ مُحَمَّدٍ </a:t>
            </a:r>
            <a:r>
              <a:rPr lang="ar-MA" dirty="0" err="1"/>
              <a:t>ٱلْخامِسِ</a:t>
            </a:r>
            <a:r>
              <a:rPr lang="ar-MA" dirty="0"/>
              <a:t> لِلتَّضامُنِ، إلى جانِبِ مُخْتَلِفِ </a:t>
            </a:r>
            <a:r>
              <a:rPr lang="ar-MA" dirty="0" err="1"/>
              <a:t>ٱلسُّلُطاتِ</a:t>
            </a:r>
            <a:r>
              <a:rPr lang="ar-MA" dirty="0"/>
              <a:t>، جُهوداً لِضَمانِ راحَةِ </a:t>
            </a:r>
            <a:r>
              <a:rPr lang="ar-MA" dirty="0" err="1"/>
              <a:t>ٱلمُسافِرينَ</a:t>
            </a:r>
            <a:r>
              <a:rPr lang="ar-MA" dirty="0"/>
              <a:t> وَسَلاسَةِ </a:t>
            </a:r>
            <a:r>
              <a:rPr lang="ar-MA" dirty="0" err="1"/>
              <a:t>ٱلْعُبورِ</a:t>
            </a:r>
            <a:r>
              <a:rPr lang="ar-MA" dirty="0"/>
              <a:t>.</a:t>
            </a:r>
            <a:endParaRPr lang="fr-FR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394BCA-0AA9-813D-CCAD-D47F09C89707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الذين احترموا القواعد السابقة. 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56BBE6-EBEB-D04B-A4F3-29A780298AF7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A32057E-CCB0-967C-919E-FB33334C4F7B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536860A-45D3-38F4-39A4-A66B95C4BC7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21AF9B0-A4F8-B916-8037-00DFC3D28E32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B9649D-8EF5-FE31-45E3-A696DEAC731C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2E799C-230D-CF87-4E64-713CA247F2FF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EC5E2-1CDD-E0DE-38A6-8F0421195DEB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67CCE9-C3F3-39F8-DB3C-F3B0104E7DF9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إنتاج كتابي: السيرة الغيرية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التدرب على كتابة سيرة غيرية.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169429" y="1827529"/>
            <a:ext cx="1996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29864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تعريف السيرة الغيرية.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2" name="Espace réservé pour une image  2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881943-A08F-239B-0AAA-D0337E28E6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6878C6-C70B-DC11-643A-760DB00DACD3}"/>
              </a:ext>
            </a:extLst>
          </p:cNvPr>
          <p:cNvSpPr txBox="1"/>
          <p:nvPr/>
        </p:nvSpPr>
        <p:spPr>
          <a:xfrm>
            <a:off x="580602" y="2308750"/>
            <a:ext cx="7819053" cy="309872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لسّيرَةُ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ٱلكاتِبُ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أَهَمّ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أَحْداثِها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يُبْرِزُ إِنْجازاتِهِ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E7CC7-F327-4180-81EC-03708F70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D2800-3ED3-CBDA-F879-21DB8337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29864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بتصميم السيرة الغيرية الذي تعلمتموه في الحصص السابقة؟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8C0C1-543A-A88C-0758-23B929AE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35840B-2AC7-B795-FC3A-3F5AC14FD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DDDB7-F074-E88B-2510-76DA5A2FD1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15AE5C9-8763-4012-B980-A12D9A29CB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9E3541-BCCC-809F-03BA-D12EBB9D86E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063125-50EA-A90C-632D-DBBAF4F2789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6C1700-2D95-0346-4E0C-51A1E3DB530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DF3A2A-4EB5-F617-8C9B-947B9B4BAF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2" name="Espace réservé pour une image  2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EC086E-E850-B758-20A6-5FE9C93785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A43F54-03EB-D631-F3CB-44E8A06618BC}"/>
              </a:ext>
            </a:extLst>
          </p:cNvPr>
          <p:cNvSpPr txBox="1"/>
          <p:nvPr/>
        </p:nvSpPr>
        <p:spPr>
          <a:xfrm>
            <a:off x="978521" y="2952541"/>
            <a:ext cx="7186957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6600" dirty="0"/>
              <a:t>ما عَناصِرُ تَصْميمِ </a:t>
            </a:r>
            <a:r>
              <a:rPr lang="ar-MA" sz="6600" dirty="0" err="1"/>
              <a:t>ٱلسّيرَةِ</a:t>
            </a:r>
            <a:r>
              <a:rPr lang="ar-MA" sz="6600" dirty="0"/>
              <a:t> </a:t>
            </a:r>
            <a:r>
              <a:rPr lang="ar-MA" sz="6600" dirty="0" err="1"/>
              <a:t>ٱلْغَيْرِيَّةِ</a:t>
            </a:r>
            <a:r>
              <a:rPr lang="ar-MA" sz="6600" dirty="0"/>
              <a:t>؟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6292532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CD7C-EE55-D946-841D-94FBD726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CBC43-A00A-3462-9608-F62CBEE5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01AE88-B574-A496-1BA3-382CC4F6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588260-C0E0-511D-B9C9-A572815B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34FC38-7BD6-9BD5-5DCB-4F4E4E875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19A585-1E2F-BE64-8C61-7592DB6D52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958E6-0DA7-2EA4-9C33-0E4C621F02B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8D2F7C-3E80-30A9-49A4-61751D0FA71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8C2307-205D-8C59-2067-BC82DEE690C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4AEB9E-104D-702A-E7E0-70BF4E46D34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9ECC15-CAE6-4EFD-1A32-3B7EE30831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29CCAE24-6BA9-4DC8-1F79-497CEFE329EE}"/>
              </a:ext>
            </a:extLst>
          </p:cNvPr>
          <p:cNvSpPr txBox="1"/>
          <p:nvPr/>
        </p:nvSpPr>
        <p:spPr>
          <a:xfrm>
            <a:off x="827215" y="1883173"/>
            <a:ext cx="5836311" cy="1447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بِصاحِبِ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ٱلسّيرَةِ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(اِسْمُهُ -تاريخُ وَمَكانُ وِلادَتِهِ -ظُروفُ نَشْأَتِهِ-صِفاتُهُ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 de texte 25">
            <a:extLst>
              <a:ext uri="{FF2B5EF4-FFF2-40B4-BE49-F238E27FC236}">
                <a16:creationId xmlns:a16="http://schemas.microsoft.com/office/drawing/2014/main" id="{4D4BAA05-CDF0-612C-DD01-56E5158EA7A6}"/>
              </a:ext>
            </a:extLst>
          </p:cNvPr>
          <p:cNvSpPr txBox="1"/>
          <p:nvPr/>
        </p:nvSpPr>
        <p:spPr>
          <a:xfrm>
            <a:off x="827216" y="3712864"/>
            <a:ext cx="5836311" cy="13321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عَنِ </a:t>
            </a:r>
            <a:r>
              <a:rPr lang="ar-MA" dirty="0" err="1"/>
              <a:t>ٱلْمَسارِ</a:t>
            </a:r>
            <a:r>
              <a:rPr lang="ar-MA" dirty="0"/>
              <a:t> </a:t>
            </a:r>
            <a:r>
              <a:rPr lang="ar-MA" dirty="0" err="1"/>
              <a:t>ٱلدِّراسِيِّ</a:t>
            </a:r>
            <a:r>
              <a:rPr lang="ar-MA" dirty="0"/>
              <a:t> لِصاحِبِ </a:t>
            </a:r>
            <a:r>
              <a:rPr lang="ar-MA" dirty="0" err="1"/>
              <a:t>ٱلسّيرَةِ</a:t>
            </a:r>
            <a:r>
              <a:rPr lang="ar-MA" dirty="0"/>
              <a:t> وَأُخْرى عَنْ أَهَمِّ إِنْجازاتِهِ وَأَعْمالِهِ. </a:t>
            </a:r>
            <a:endParaRPr lang="fr-FR" dirty="0"/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id="{4A4514B1-56C0-3064-DC41-AB77A8867153}"/>
              </a:ext>
            </a:extLst>
          </p:cNvPr>
          <p:cNvSpPr txBox="1"/>
          <p:nvPr/>
        </p:nvSpPr>
        <p:spPr>
          <a:xfrm>
            <a:off x="728618" y="5370563"/>
            <a:ext cx="5934908" cy="123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أُعَبِّرُ عَنْ رَأْيي حَوْلَ صاحِبِ </a:t>
            </a:r>
            <a:r>
              <a:rPr lang="ar-M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ٱلسّيرَةِ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وَما أَثارَني في شَخْصِيَّتِهِ.    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377BF94-8EA5-FDDE-23F0-975C4588849A}"/>
              </a:ext>
            </a:extLst>
          </p:cNvPr>
          <p:cNvSpPr/>
          <p:nvPr/>
        </p:nvSpPr>
        <p:spPr>
          <a:xfrm>
            <a:off x="6953630" y="2083702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79DD939-8283-A822-B43A-6ECCFBFEE033}"/>
              </a:ext>
            </a:extLst>
          </p:cNvPr>
          <p:cNvSpPr/>
          <p:nvPr/>
        </p:nvSpPr>
        <p:spPr>
          <a:xfrm>
            <a:off x="6934309" y="3864927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B686C58-32A9-56E3-2441-2BB7AB3FCA56}"/>
              </a:ext>
            </a:extLst>
          </p:cNvPr>
          <p:cNvSpPr/>
          <p:nvPr/>
        </p:nvSpPr>
        <p:spPr>
          <a:xfrm>
            <a:off x="6970346" y="5534409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035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B412C-BD70-3FBA-856F-48B0F528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0572A-1005-2FE3-A1F8-1C1260AC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بأساليب كتابة السيرة الغيرية 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630F9E-B460-0660-A954-A17CF737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9ED108-5E3D-4AAF-5AED-4AF6C9AE2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83E166-7A60-75CE-1815-F3AE4DE3C6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CC4281-682B-1F3E-4337-ABBA94686A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1C45C8-F6E6-6BA7-D52A-889553C9BA5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72287-C89B-A285-F1AE-BCD7AC69223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D2C591-2DD8-7223-675F-65128E95185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059DCF-7CF6-61DE-25DF-6344C93F5A2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2E82FC-B010-ED11-7E48-A2971CE627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9AAC51-49A3-AB9B-CACE-C6AE0C65FF66}"/>
              </a:ext>
            </a:extLst>
          </p:cNvPr>
          <p:cNvSpPr txBox="1"/>
          <p:nvPr/>
        </p:nvSpPr>
        <p:spPr>
          <a:xfrm>
            <a:off x="934963" y="3155741"/>
            <a:ext cx="7274073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ما </a:t>
            </a:r>
            <a:r>
              <a:rPr lang="ar-MA" sz="4800" dirty="0" err="1"/>
              <a:t>ٱلْأَساليبُ</a:t>
            </a:r>
            <a:r>
              <a:rPr lang="ar-MA" sz="4800" dirty="0"/>
              <a:t> ٱلَّتي نُوَظِّفُها لِكِتابَةِ </a:t>
            </a:r>
            <a:r>
              <a:rPr lang="ar-MA" sz="4800" dirty="0" err="1"/>
              <a:t>ٱلسّيرَةِ</a:t>
            </a:r>
            <a:r>
              <a:rPr lang="ar-MA" sz="4800" dirty="0"/>
              <a:t> </a:t>
            </a:r>
            <a:r>
              <a:rPr lang="ar-MA" sz="4800" dirty="0" err="1"/>
              <a:t>ٱلْغَيْرِيَّةِ</a:t>
            </a:r>
            <a:r>
              <a:rPr lang="ar-MA" sz="4800" dirty="0"/>
              <a:t>؟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63440160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2557-198F-4A18-25E2-A9C46458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B1EA9-1579-A017-2928-34AF7338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6AB966-534D-56EE-0157-1E12A43FD4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1154CA-B358-8CBB-BD64-BC95E0C1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46AC1D-27D8-1B92-7E3A-49D0658893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31BE59-B4C3-0B8E-B56A-EDD137B0FB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B65501-8553-4618-C9B1-78DA757DE7F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2184-2606-F92A-DBDE-C86E247430F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2646B-D7E6-3578-01DB-A5DCF072FBD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6207D-AEF5-8029-E048-33C2BAF5DAC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93D6F8-509E-2276-415D-6CFF79117282}"/>
              </a:ext>
            </a:extLst>
          </p:cNvPr>
          <p:cNvSpPr txBox="1"/>
          <p:nvPr/>
        </p:nvSpPr>
        <p:spPr>
          <a:xfrm>
            <a:off x="423555" y="1912159"/>
            <a:ext cx="8149573" cy="40626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مَعْلوماتِهِ (ها) </a:t>
            </a:r>
            <a:r>
              <a:rPr lang="ar-MA" sz="2400" b="1" dirty="0" err="1"/>
              <a:t>ٱلشَّخْصِيَّةِ</a:t>
            </a:r>
            <a:r>
              <a:rPr lang="ar-MA" sz="2400" b="1" dirty="0"/>
              <a:t> مِنْ قَبيلِ:</a:t>
            </a:r>
          </a:p>
          <a:p>
            <a:pPr lvl="0" algn="r" rtl="1">
              <a:lnSpc>
                <a:spcPct val="200000"/>
              </a:lnSpc>
            </a:pPr>
            <a:r>
              <a:rPr lang="ar-MA" sz="2400" b="1" dirty="0"/>
              <a:t> </a:t>
            </a:r>
            <a:endParaRPr lang="fr-FR" sz="2400" b="1" dirty="0"/>
          </a:p>
          <a:p>
            <a:pPr algn="r" rtl="1">
              <a:lnSpc>
                <a:spcPct val="300000"/>
              </a:lnSpc>
            </a:pPr>
            <a:r>
              <a:rPr lang="ar-MA" sz="2400" b="1" dirty="0"/>
              <a:t>2. أَسْتَعْمِلُ أُسْلوبَ </a:t>
            </a:r>
            <a:r>
              <a:rPr lang="ar-MA" sz="2400" b="1" dirty="0" err="1"/>
              <a:t>ٱلْوَصْفِ</a:t>
            </a:r>
            <a:r>
              <a:rPr lang="ar-MA" sz="2400" b="1" dirty="0"/>
              <a:t>، مِثْلَ: </a:t>
            </a:r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endParaRPr lang="fr-FR" sz="2400" b="1" dirty="0"/>
          </a:p>
          <a:p>
            <a:pPr algn="r" rtl="1"/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14F22BC-758B-19D3-818F-5FA8DD3D3604}"/>
              </a:ext>
            </a:extLst>
          </p:cNvPr>
          <p:cNvSpPr/>
          <p:nvPr/>
        </p:nvSpPr>
        <p:spPr>
          <a:xfrm>
            <a:off x="506304" y="2676427"/>
            <a:ext cx="6864839" cy="7498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وُلِدَ ........ في ............... سَنَةَ............ عاشَ في أُسْرَةٍ ......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virage 5">
            <a:extLst>
              <a:ext uri="{FF2B5EF4-FFF2-40B4-BE49-F238E27FC236}">
                <a16:creationId xmlns:a16="http://schemas.microsoft.com/office/drawing/2014/main" id="{57795715-D44F-747A-CA70-B159564D0E16}"/>
              </a:ext>
            </a:extLst>
          </p:cNvPr>
          <p:cNvSpPr/>
          <p:nvPr/>
        </p:nvSpPr>
        <p:spPr>
          <a:xfrm rot="10800000">
            <a:off x="7371143" y="2698720"/>
            <a:ext cx="578151" cy="47868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F538C81-39D7-C8D0-B591-E80C936CB692}"/>
              </a:ext>
            </a:extLst>
          </p:cNvPr>
          <p:cNvSpPr/>
          <p:nvPr/>
        </p:nvSpPr>
        <p:spPr>
          <a:xfrm>
            <a:off x="502615" y="4623620"/>
            <a:ext cx="6919876" cy="813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كان طِفْلاً ............... وَ............ يَتَمَيَّزُ بِـ......... وَ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8" name="Flèche : virage 7">
            <a:extLst>
              <a:ext uri="{FF2B5EF4-FFF2-40B4-BE49-F238E27FC236}">
                <a16:creationId xmlns:a16="http://schemas.microsoft.com/office/drawing/2014/main" id="{9472FADE-0E84-2E6F-7DC0-8EB60E9A8150}"/>
              </a:ext>
            </a:extLst>
          </p:cNvPr>
          <p:cNvSpPr/>
          <p:nvPr/>
        </p:nvSpPr>
        <p:spPr>
          <a:xfrm rot="10800000">
            <a:off x="7419658" y="4645902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45E8178-BC59-7379-3F5C-35C6F128D2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865537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C9418-DBED-1DE3-6673-08C779000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84DD0-73C2-B298-0B94-CF87CD76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CFAAA1-ADCC-35A9-5CC7-A868311DC6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7C663D-5B3F-D377-4347-C0D6AFF48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4A65DB-A2EB-08C2-3705-5CAF7066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E2E18C-B0E2-0C4C-8DA2-19FC729601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3AA55E-1DE9-F756-E8F0-77C61BAE050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B41782-5B7D-D1A0-1F41-1EFC965E3D7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2C306D-A409-39CC-6A70-A67112E61C80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B07613-0327-3227-D131-6C592C90A33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0ECB13-17AE-2A8B-27DB-0F5EFA8323C4}"/>
              </a:ext>
            </a:extLst>
          </p:cNvPr>
          <p:cNvSpPr txBox="1"/>
          <p:nvPr/>
        </p:nvSpPr>
        <p:spPr>
          <a:xfrm>
            <a:off x="292936" y="1928050"/>
            <a:ext cx="81495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/>
              <a:t>3. أَسْتَعْمِلُ أَساليبَ لِتَقْديمِ  مَسارِهِ </a:t>
            </a:r>
            <a:r>
              <a:rPr lang="ar-MA" sz="2400" b="1" dirty="0" err="1"/>
              <a:t>ٱلدِّراسِيِّ</a:t>
            </a:r>
            <a:r>
              <a:rPr lang="ar-MA" sz="2400" b="1" dirty="0"/>
              <a:t>:  </a:t>
            </a:r>
          </a:p>
          <a:p>
            <a:pPr marL="457200" indent="-457200" algn="r" rtl="1">
              <a:buFont typeface="+mj-lt"/>
              <a:buAutoNum type="arabicPeriod"/>
            </a:pPr>
            <a:endParaRPr lang="ar-MA" sz="2400" b="1" dirty="0"/>
          </a:p>
          <a:p>
            <a:pPr marL="457200" indent="-457200" algn="r" rtl="1">
              <a:buFont typeface="+mj-lt"/>
              <a:buAutoNum type="arabicPeriod"/>
            </a:pPr>
            <a:endParaRPr lang="ar-MA" sz="2400" b="1" dirty="0"/>
          </a:p>
          <a:p>
            <a:pPr marL="457200" indent="-457200" algn="r" rtl="1">
              <a:buFont typeface="+mj-lt"/>
              <a:buAutoNum type="arabicPeriod"/>
            </a:pPr>
            <a:endParaRPr lang="ar-MA" sz="2400" b="1" dirty="0"/>
          </a:p>
          <a:p>
            <a:pPr algn="r" rtl="1"/>
            <a:r>
              <a:rPr lang="ar-MA" sz="2400" b="1" dirty="0"/>
              <a:t>                      </a:t>
            </a:r>
            <a:endParaRPr lang="ar-MA" sz="1100" b="1" dirty="0"/>
          </a:p>
          <a:p>
            <a:pPr lvl="0" algn="r" rtl="1">
              <a:lnSpc>
                <a:spcPct val="300000"/>
              </a:lnSpc>
            </a:pPr>
            <a:r>
              <a:rPr lang="ar-MA" sz="2400" b="1" dirty="0"/>
              <a:t>4. أَسْتَعْمِلُ أَساليبَ لِتَقْديمِ إِنْجازاتِهِ (ها)  وَأَعْمالِهِ(ها) مِنْ قَبيلِ: </a:t>
            </a:r>
            <a:endParaRPr lang="fr-FR" sz="2400" b="1" dirty="0"/>
          </a:p>
          <a:p>
            <a:pPr algn="r" rtl="1"/>
            <a:endParaRPr lang="ar-MA" dirty="0"/>
          </a:p>
          <a:p>
            <a:pPr algn="r" rtl="1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C04A5DC-91D5-44BE-A45F-6615F8846918}"/>
              </a:ext>
            </a:extLst>
          </p:cNvPr>
          <p:cNvSpPr/>
          <p:nvPr/>
        </p:nvSpPr>
        <p:spPr>
          <a:xfrm>
            <a:off x="701491" y="2432724"/>
            <a:ext cx="6919875" cy="9962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اِلْتَحَقَ </a:t>
            </a:r>
            <a:r>
              <a:rPr lang="ar-MA" sz="2400" b="1" dirty="0" err="1">
                <a:cs typeface="Calibri" panose="020F0502020204030204" pitchFamily="34" charset="0"/>
              </a:rPr>
              <a:t>بِٱلتَّعْليمِ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ٱلْأَوَّليِّ</a:t>
            </a:r>
            <a:r>
              <a:rPr lang="ar-MA" sz="2400" b="1" dirty="0">
                <a:cs typeface="Calibri" panose="020F0502020204030204" pitchFamily="34" charset="0"/>
              </a:rPr>
              <a:t> في سِنِّ .............، حَيْثُ ............ اِنْتَقَلَ بَعْدَ ذلِكَ إِلى .............. ثُمَّ ............. واصَلَ دِراسَتَهُ في ............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0910A17F-271F-8C15-0D9E-3CE84CAE460B}"/>
              </a:ext>
            </a:extLst>
          </p:cNvPr>
          <p:cNvSpPr/>
          <p:nvPr/>
        </p:nvSpPr>
        <p:spPr>
          <a:xfrm rot="10800000">
            <a:off x="7610706" y="2738709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 : virage 11">
            <a:extLst>
              <a:ext uri="{FF2B5EF4-FFF2-40B4-BE49-F238E27FC236}">
                <a16:creationId xmlns:a16="http://schemas.microsoft.com/office/drawing/2014/main" id="{82C15FE8-18C0-7D0B-5713-A267002B1A26}"/>
              </a:ext>
            </a:extLst>
          </p:cNvPr>
          <p:cNvSpPr/>
          <p:nvPr/>
        </p:nvSpPr>
        <p:spPr>
          <a:xfrm rot="10800000">
            <a:off x="7610705" y="4825434"/>
            <a:ext cx="578151" cy="3843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DD98DCD-5D42-6894-AF2E-9171378EE076}"/>
              </a:ext>
            </a:extLst>
          </p:cNvPr>
          <p:cNvSpPr/>
          <p:nvPr/>
        </p:nvSpPr>
        <p:spPr>
          <a:xfrm>
            <a:off x="701491" y="4825434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تَمَكَّنَ مِنْ ............كَما </a:t>
            </a:r>
            <a:r>
              <a:rPr lang="ar-MA" sz="2400" b="1" dirty="0" err="1">
                <a:cs typeface="Calibri" panose="020F0502020204030204" pitchFamily="34" charset="0"/>
              </a:rPr>
              <a:t>ٱسْتَطاعَ</a:t>
            </a:r>
            <a:r>
              <a:rPr lang="ar-MA" sz="2400" b="1" dirty="0">
                <a:cs typeface="Calibri" panose="020F0502020204030204" pitchFamily="34" charset="0"/>
              </a:rPr>
              <a:t> ............... لِيُحَقِّقَ بِذلِكَ ........ 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07CE71-71BB-33D2-A232-462B074AD1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42033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6749B-74A9-13CA-6D91-526360AC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706DD-4024-806A-681D-1E3A3A73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294DEDD-AAEC-6879-0051-F3AA85253B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6D49A7-EC82-5C61-CE55-8EDD22B3A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16C9E1-6C6B-829B-E54B-29B4C59BFB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26BA415-EF12-F504-938F-533FEAB894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4CAD6F-9CE6-1335-5854-82B8C5B1903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829D30-5FD1-90AA-DEB0-8821D5B5419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ABAFCC-7970-57EF-05FF-F799C194E5A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74E3-6EF9-4B07-F3BF-DEE97BA0D3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8B93E2-04D4-1896-58F2-FB4465CCCFA2}"/>
              </a:ext>
            </a:extLst>
          </p:cNvPr>
          <p:cNvSpPr txBox="1"/>
          <p:nvPr/>
        </p:nvSpPr>
        <p:spPr>
          <a:xfrm>
            <a:off x="1254868" y="1828562"/>
            <a:ext cx="6634263" cy="160043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400" dirty="0"/>
              <a:t>أُعَبِّرُ في </a:t>
            </a:r>
            <a:r>
              <a:rPr lang="ar-MA" sz="4400" dirty="0" err="1"/>
              <a:t>ٱلْخاتِمَةِ</a:t>
            </a:r>
            <a:r>
              <a:rPr lang="ar-MA" sz="4400" dirty="0"/>
              <a:t> عَنْ رَأْيي حَوْلَ صاحِبِ </a:t>
            </a:r>
            <a:r>
              <a:rPr lang="ar-MA" sz="4400" dirty="0" err="1"/>
              <a:t>ٱلسّيرَةِ</a:t>
            </a:r>
            <a:r>
              <a:rPr lang="ar-MA" sz="4400" dirty="0"/>
              <a:t> وَعَمّا أَعْجَبَني في سيرَتِهِ.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D9A498-66ED-4D40-3C23-11900090FD02}"/>
              </a:ext>
            </a:extLst>
          </p:cNvPr>
          <p:cNvSpPr txBox="1"/>
          <p:nvPr/>
        </p:nvSpPr>
        <p:spPr>
          <a:xfrm>
            <a:off x="694944" y="3847302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أَعْجَبَني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أَثارَني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لَفَتَني في سيرَةِ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مِمّا </a:t>
            </a:r>
            <a:r>
              <a:rPr lang="ar-MA" sz="2800" dirty="0" err="1"/>
              <a:t>ٱسْتَوْقَفَني</a:t>
            </a:r>
            <a:r>
              <a:rPr lang="ar-MA" sz="2800" dirty="0"/>
              <a:t> في سيرَةِ ........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08A9C1-46EA-6D7F-11E4-CA0A867E0305}"/>
              </a:ext>
            </a:extLst>
          </p:cNvPr>
          <p:cNvSpPr txBox="1"/>
          <p:nvPr/>
        </p:nvSpPr>
        <p:spPr>
          <a:xfrm>
            <a:off x="5229309" y="3847301"/>
            <a:ext cx="3337516" cy="20090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 نَموذَجاً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........مِثالاً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قَدَّمَ  قُدْوَةً في ........؛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ar-MA" sz="2800" dirty="0"/>
              <a:t>أَثْبَتَ ....... أَنَّ ........؛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7C67E8-4257-A747-37FB-74AEDFBEDE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67356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C8B73-32CF-A5FA-86EE-750896B44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2E38A7-F145-CEE9-F5B8-C8F82DD1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2" y="756000"/>
            <a:ext cx="715942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بطاقة المعلومات الخاصة بالعالم  توماس إديسون ثم أعين من يعيد القراءة.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90E585-4F7B-F8BD-7B6E-ABC9691048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D18636-2604-3E14-879B-857A37B6B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7F28EF-034A-DED3-4043-EB7A59271B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26501F6-4B80-5904-B41C-51E226AA4C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CC9942B-A0CE-82C1-FA3A-BBBD5050A9A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545C3F-16D9-4367-069B-DC619C3A60F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21EFBE-4FD8-44D3-7E00-3272D72D39D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D19D3E-2F07-1ED2-38B8-E4F1D07724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4F3F2F-128C-0458-8651-A42FE95527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E687509-7E61-9353-F792-7C21CEB70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235983"/>
              </p:ext>
            </p:extLst>
          </p:nvPr>
        </p:nvGraphicFramePr>
        <p:xfrm>
          <a:off x="463462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1278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5E1D-D030-31BF-989A-AC2947D9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49E2B-B416-3B5F-849B-A82F38CF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2" y="756000"/>
            <a:ext cx="715942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المعطيات التي نستعملها لصياغة مقدمة السيرة الغيرية؟ ( مناقشة الأجوبة)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AE0216-5647-7779-7814-8C7018B3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AC8584-4B4D-D514-852C-A5D78F4C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65DD42-CB1E-3212-0244-D356F5E6AC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FA6A58-DF49-3858-5486-CED561B804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E133F5-935C-92EB-6F6E-962353919B1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CC2A95-6160-6173-D013-599AF572491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4AA7F-6F87-B8BC-CB41-2D437BF61F6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F9672E-FBEB-5454-85FC-AB4224E7670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E4E6DF7-48CD-FBDB-1396-626937AAC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9545"/>
              </p:ext>
            </p:extLst>
          </p:nvPr>
        </p:nvGraphicFramePr>
        <p:xfrm>
          <a:off x="463462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01BD49A-120A-9A41-02CC-4190EAF7C5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142444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78679-807F-B83A-246E-66AA51E0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5EBAE-18C7-E10F-D71C-2077A7F2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2" y="756000"/>
            <a:ext cx="715942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معطيات المقطع الملون بالأخضر؟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2EAC622-C532-1D6F-858D-339EF287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EE9FC0-B720-3C9D-128C-18B788244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8CFCA2-5AD3-2DD3-157E-9B2B8F7C69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C67106-8A46-AC88-1E5D-A3036C158F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5423A7-1227-916D-B02F-067F420AE37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97F770-F439-2742-3310-73A5C932EB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943EC9-DDB2-59D6-423C-D0EA1B1853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5A9C56-382F-AA26-513D-6DF2E8C84C5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A771055-E067-4E95-EA65-E773CF20E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11963"/>
              </p:ext>
            </p:extLst>
          </p:nvPr>
        </p:nvGraphicFramePr>
        <p:xfrm>
          <a:off x="463462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CE6316-8588-060F-C0DD-FE4B9CE0F3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03048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33538-AD32-D9BE-C534-1715D0CD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35D39-88ED-AE0D-9513-02766574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2" y="756000"/>
            <a:ext cx="715942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المعطيات التي نستعملها لصياغة عرض السيرة الغيرية؟ ( مناقشة الأجوبة)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DD9609-6E2B-A888-B1BC-ED06DF1968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7C4B49-4F0F-F8EE-15B7-7DE12CA42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0159AD-B4E7-D16B-6A01-A0DA5AEE35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A4807AD-56F9-FBAF-BB04-FBD7AAB353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5C8CB4F-BD90-610F-A56F-7592E76B6B9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6B3455-FBA9-F03F-047A-D50D914B587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1ED62E-DD78-00EE-7242-A23704CFC78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72AF0E-6168-16EB-28A0-FF078E7834E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590C75F-3DF5-99FE-72CF-9767F0FE0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363861"/>
              </p:ext>
            </p:extLst>
          </p:nvPr>
        </p:nvGraphicFramePr>
        <p:xfrm>
          <a:off x="463462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E1AD441-7A96-A35D-54E8-8F0BBB7DC4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611996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181A-AE8C-0CFC-FA9C-A14664480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B1354-F971-288E-4B6E-5D34CEA7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2" y="756000"/>
            <a:ext cx="7159425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المقطع الملون بالأصفر؟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523D2FC-CE4F-D238-AE92-28D50778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4B48AF-FC7D-7184-AB7A-4A69DCAD4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46B08A-6623-CE06-A2C6-1BEC5AC392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99C8DC-6C4F-224C-2984-318EF34E3C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D2E475-9F2F-0EFC-30C0-096632E5F86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5D0C35-75B0-6E1E-1163-9BEAFB5BAA1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B8142F-9C3D-83BA-B895-FD045749DE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5CEED7-B73A-5D4A-AA36-1F8673B39BD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9762A45-5FB4-A254-D03F-3294AD15C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377251"/>
              </p:ext>
            </p:extLst>
          </p:nvPr>
        </p:nvGraphicFramePr>
        <p:xfrm>
          <a:off x="463462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EC3E4D-EA51-EAE4-59C0-7D857ED57B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966025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77451-3ED6-F071-66FA-0188B35ED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5BC73-E0AC-78D5-3E8C-7FAB12BD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نكتب في خاتمة السيرة الغيرية؟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5F2BF57-BE27-069B-A9A6-303F53720E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9DFCE9-C688-A777-94A8-13EAD1F9E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E60043-2A85-CC6B-C85E-221E2A8176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E69915-48F0-21D2-FDD3-B9D74601A9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458E51-7702-C288-16FC-7B264C95D1B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EBD6FB-C9FE-C1B2-26E4-18A110F2394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9532AD-9564-2B0B-2883-FADA89D14BB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68BC24-017E-BABA-2709-50D9482CFFC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E35129-C0D9-43F3-21F2-3925D91370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A588E0-DC3E-2831-B2CC-F13D316ADAF5}"/>
              </a:ext>
            </a:extLst>
          </p:cNvPr>
          <p:cNvSpPr txBox="1"/>
          <p:nvPr/>
        </p:nvSpPr>
        <p:spPr>
          <a:xfrm>
            <a:off x="1304197" y="3091394"/>
            <a:ext cx="6318691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6600" dirty="0"/>
              <a:t>خاتِمَةُ </a:t>
            </a:r>
            <a:r>
              <a:rPr lang="ar-MA" sz="6600" dirty="0" err="1"/>
              <a:t>ٱلسّيرَةِ</a:t>
            </a:r>
            <a:r>
              <a:rPr lang="ar-MA" sz="6600" dirty="0"/>
              <a:t> </a:t>
            </a:r>
            <a:r>
              <a:rPr lang="ar-MA" sz="6600" dirty="0" err="1"/>
              <a:t>ٱلْغَيْرِيَّةِ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2828072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376" y="3816000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377376" y="42220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كتابي: سيرة غيرية (30د)؛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داعمة(30د).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2674029" y="379926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660787" y="3816000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660787" y="1980000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366507" y="1980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540299" y="2376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 (10)د؛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 ح2: استثمار الظواهر اللغوية (40د)؛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تصحيح الإنتاج الكتابي (كتابة السيرة الغيرية) (20د).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854342" y="2430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معجم: مراجعة وتوليف (30د)؛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أساليب: مراجعة وتوليف( 30د)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5D87BD-78BD-CC49-C619-0B7460EA1613}"/>
              </a:ext>
            </a:extLst>
          </p:cNvPr>
          <p:cNvSpPr txBox="1">
            <a:spLocks/>
          </p:cNvSpPr>
          <p:nvPr/>
        </p:nvSpPr>
        <p:spPr>
          <a:xfrm>
            <a:off x="502085" y="100159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</a:t>
            </a:r>
          </a:p>
        </p:txBody>
      </p:sp>
      <p:sp>
        <p:nvSpPr>
          <p:cNvPr id="4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804787" y="42544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نشاط اعتيادي (10)؛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التحدث (30د): مراجعة وتوليف؛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قراءة: استثمار إستراتيجية الفهم (30د).</a:t>
            </a:r>
          </a:p>
        </p:txBody>
      </p:sp>
    </p:spTree>
    <p:extLst>
      <p:ext uri="{BB962C8B-B14F-4D97-AF65-F5344CB8AC3E}">
        <p14:creationId xmlns:p14="http://schemas.microsoft.com/office/powerpoint/2010/main" val="253020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8329-FBC3-0078-F932-46891664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87A25-9EF9-33BF-8792-8E35BF31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9D29A1-D22C-FE75-E985-7B4BB36E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FCAC9A-28CC-3886-E384-C2ED23B4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4B6F79-B0B6-FFDA-7242-1EC14912D5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14C8CA-B873-4B02-3720-327B01DF77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38A89D-EC74-368F-8BDF-0F2F11C6E78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15C16D-6335-5567-84B2-5FE39F5256D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55253-8298-89A5-52B7-2E95F579B38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F909F-8BA9-153C-756C-6684D78C936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04FAC-0EF3-EA29-5834-D8EC92486F5F}"/>
              </a:ext>
            </a:extLst>
          </p:cNvPr>
          <p:cNvSpPr txBox="1"/>
          <p:nvPr/>
        </p:nvSpPr>
        <p:spPr>
          <a:xfrm>
            <a:off x="1254868" y="2918060"/>
            <a:ext cx="6634263" cy="160043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400" dirty="0"/>
              <a:t>أُعَبِّرُ عَنْ رَأْيي حَوْلَ شَخْصِيَّةِ توماس إديسون وَعَمّا أَعْجَبَني في سيرَتِهِ.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D78F75-146F-D6E8-BFC2-713F4E8A88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15518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CC852-9A79-83EA-AF94-B6F65FA8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EE5D1-82BA-1028-2408-93D9B453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خذوا دفاتر القسم وحرروا السيرة الغيرية للعالم توماس إديسون على غرار سيرة طه حسين.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33E794E-F886-AF70-5B97-48F4418F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D01693-30BD-4C44-EA73-46C29454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2AC3E0-1221-2112-7034-DBBEAC720B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BD85B8C-8781-9CD8-5697-B6C970DB60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3292DA-C139-8DBB-BE30-D557424AA9A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938B7-ABA2-36D4-7526-21B81B26A88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37A12-69D3-9826-7AA7-B67A123B5BA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B382B-F1DC-E0E8-F8FD-1551019A1D0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26CAFDB-67C4-1CF4-C3FF-1B0628C776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7D7B40-071A-EB3F-8134-9BC074A15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601981"/>
              </p:ext>
            </p:extLst>
          </p:nvPr>
        </p:nvGraphicFramePr>
        <p:xfrm>
          <a:off x="550898" y="1883173"/>
          <a:ext cx="7818858" cy="47923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384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160252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303426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721796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44012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1847م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تَوماس إِديسون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اَلِاسْمُ </a:t>
                      </a:r>
                      <a:r>
                        <a:rPr lang="ar-MA" sz="1600" b="1" kern="1200" dirty="0" err="1">
                          <a:effectLst/>
                        </a:rPr>
                        <a:t>ٱلْكامِلُ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53349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لْقِراءةُ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ٱلْعِلْمِيَّةُ</a:t>
                      </a:r>
                      <a:endParaRPr lang="fr-FR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لْوِلاياتُ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ٱلْمُتَّحِدَةُ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ٱلْأَم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ريكِيَّةُ</a:t>
                      </a:r>
                      <a:endParaRPr lang="ar-S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مَكانُ </a:t>
                      </a:r>
                      <a:r>
                        <a:rPr lang="ar-MA" sz="1600" b="1" kern="1200" dirty="0" err="1">
                          <a:effectLst/>
                        </a:rPr>
                        <a:t>ٱلِازْديادِ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685585">
                <a:tc gridSpan="3">
                  <a:txBody>
                    <a:bodyPr/>
                    <a:lstStyle/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نَشَأَ في أُسْرَةٍ مُتَواضِعَةٍ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174625" marR="20320" indent="-174625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174625" algn="l"/>
                          <a:tab pos="6543675" algn="r"/>
                        </a:tabLst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أُصيبَ بِضَعْفٍ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ٱلسَّمْعِ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في صِغَرِهِ بَعْدَ إِصابَتِهِ بِحُمّى 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شَديدَةٍ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 </a:t>
                      </a:r>
                      <a:endParaRPr lang="ar-MA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337896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عالِمٌ وَمُخْتَرِعٌ.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314390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مُثابِرٌ- دَؤوبٌ، لا يَسْتَسْلِمُ لِلْفَشَلِ، فُضوليٌّ، مُحِبٌّ لِلْعِلْمِ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وَٱلْمَعْرِفَةِ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1077348">
                <a:tc gridSpan="3">
                  <a:txBody>
                    <a:bodyPr/>
                    <a:lstStyle/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تَلَقّى تَعْليمَهُ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ٱلْأَساسِيَّ</a:t>
                      </a:r>
                      <a:r>
                        <a:rPr lang="ar-S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لِمُدَّةِ ثَلاثَةِ أَشْهُرٍ فَقَطْ في </a:t>
                      </a:r>
                      <a:r>
                        <a:rPr lang="ar-S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ٱلْمَدْرَسَةِ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تابَعَ  تَعْليمَهُ في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ٱلْمَنْزِلِ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عَلى يَدِ أُمِّهِ ٱلَّتي كانَتْ تُؤْمِنُ بِقُدُراتِهِ وَذَكائِهِ ٱلْكَبيرِ؛</a:t>
                      </a:r>
                    </a:p>
                    <a:p>
                      <a:pPr marL="342900" indent="-342900" algn="r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تَعَلَّمَ بِمُفْرَدِهِ مِنْ خِلالِ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ٱلْقِراءةِ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ٱلْحُرَّةِ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وَٱلتَّجارِبِ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ٱلْعِلْمِيَّةِ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</a:t>
                      </a:r>
                      <a:endParaRPr lang="fr-FR" sz="2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47512" marR="47512" marT="0" marB="0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اَلْمسارُ </a:t>
                      </a:r>
                      <a:r>
                        <a:rPr lang="ar-MA" sz="1600" b="1" kern="1200" dirty="0" err="1">
                          <a:effectLst/>
                        </a:rPr>
                        <a:t>ٱلدِّراسِيُّ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1076719">
                <a:tc gridSpan="3">
                  <a:txBody>
                    <a:bodyPr/>
                    <a:lstStyle/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اِخترعَ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ٱلْمِصْباحَ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ٱلْكَهرَبائِيَّ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ٱلْعَمَلِيَّ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طَوَّرَ نِظامَ تَوْليدَ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ٱلْكَهْرَباءِ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؛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حَصَلَ عَلى أَكْثَرَ مِنْ 1000 بَراءَةِ </a:t>
                      </a:r>
                      <a:r>
                        <a:rPr lang="ar-MA" sz="2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ٱخْتِراع</a:t>
                      </a:r>
                      <a:r>
                        <a:rPr lang="ar-MA" sz="2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</a:t>
                      </a:r>
                    </a:p>
                  </a:txBody>
                  <a:tcPr marL="47512" marR="47512" marT="0" marB="0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  <p:pic>
        <p:nvPicPr>
          <p:cNvPr id="5" name="Image 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F4EF0A4F-610F-6DE1-1161-2A438E2AA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8" y="1177458"/>
            <a:ext cx="672438" cy="7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185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8A36-3BE5-A1CC-97AD-669B331F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B3BBB-5E31-3370-E30B-D1E65156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التصحيح. من يقرأ إنتاجه؟ (يناقش  كل إنتاج على ضوء الضوابط التالية)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3978B8-8F0F-6370-AD6F-50D51087AF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4A5C7A-B00F-BE55-2494-A135C2ADE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E58068-0723-0C39-42C7-FE98D878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1B9863-3F75-1F26-0A91-AB99593A95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97541B-058E-F9C2-4B97-68BDE42D196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52E4B-C817-B85D-32B2-00591B89696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A80002-1D13-6EE6-0119-E8D234CFCAF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BDB88B-DC44-5CBC-9895-E0097F3B384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E3A8B0-3E13-A47A-BE8D-B27339460F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103F83-A969-4563-B32C-C3527039D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84" y="2434231"/>
            <a:ext cx="7101196" cy="3154953"/>
          </a:xfrm>
          <a:prstGeom prst="rect">
            <a:avLst/>
          </a:prstGeom>
        </p:spPr>
      </p:pic>
      <p:pic>
        <p:nvPicPr>
          <p:cNvPr id="4" name="Image 3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29179F9-5004-D577-7FE5-763699F56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8" y="1331328"/>
            <a:ext cx="726471" cy="83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612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 أن نواصل. سنلعب لعبة الدقة في القراءة. من يقرأ الجملة دون خطأ؟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88B724-E7C1-15E5-94BF-A50D87C7212E}"/>
              </a:ext>
            </a:extLst>
          </p:cNvPr>
          <p:cNvSpPr txBox="1"/>
          <p:nvPr/>
        </p:nvSpPr>
        <p:spPr>
          <a:xfrm>
            <a:off x="761791" y="3221535"/>
            <a:ext cx="7923175" cy="104227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بَلْ هِيَ حَياةٌ مَليئَةٌ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بِٱلْفُرَصِ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5623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4C10-194D-C8B2-F844-197A9A4C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FC6DC-AEA7-7CB8-AB6B-22C0414C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دون خطأ 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DB0A6A-81B0-D355-D491-965F1CD04C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438910-AB49-0D24-4AFE-42C46898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900C5A-EF0F-622B-AD69-33543E3939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DD1541-1FA4-1712-31C5-1A461CA806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6016B0-F1C8-F8C9-61BC-EF4B19772AA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547B4E-A6C0-4919-809F-90D36046846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0D722E-317B-2B29-A1B0-47D761D83F3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6BB8AE-8523-7ABA-DF92-565C2FB12DB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18E10D-80F1-59EC-0FE6-33445951490F}"/>
              </a:ext>
            </a:extLst>
          </p:cNvPr>
          <p:cNvSpPr txBox="1"/>
          <p:nvPr/>
        </p:nvSpPr>
        <p:spPr>
          <a:xfrm>
            <a:off x="632373" y="3371476"/>
            <a:ext cx="7934737" cy="7289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شَرَعَ يوسُفُ وَزُمَلاؤُهُ في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ٱلْقِيامِ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بِتَوْعِيَةِ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ٱلتّلاميذِ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28C58F-40F7-8782-05CB-854FDAE67A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185214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112C1-D1B1-C16D-3530-43941491A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B15F5-B180-6986-554D-FAE7FE9A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دون خطأ؟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2F1A6D-A5E3-C1AA-1C17-D2B00744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8851FD-04AB-88AE-F070-922BD229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1ABAE8-C059-D811-A281-55CCE2F023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ED6707-B8A6-FA82-6283-AAAFBA9B40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A03F09-7674-81A2-9564-85719DF05C6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9D2E29-6273-5EAE-6B1C-B0E5179EFD4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06EB60-BA85-0508-B957-F3E191902F0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C00A52-3DC6-3092-3735-3AFF2BED5F5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C84463-56F0-E44C-BE49-0CD2C9734AC7}"/>
              </a:ext>
            </a:extLst>
          </p:cNvPr>
          <p:cNvSpPr txBox="1"/>
          <p:nvPr/>
        </p:nvSpPr>
        <p:spPr>
          <a:xfrm>
            <a:off x="632373" y="3371476"/>
            <a:ext cx="7934737" cy="72892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شَرَعَ يوسُفُ وَزُمَلاؤُهُ في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ٱلْقِيامِ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بِتَوْعِيَةِ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ٱلتّلاميذِ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0AD302-F44A-B39F-EC80-590780633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740695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E7AF-E688-50A2-7436-AD8EF14E1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FAE19-BCFF-5F55-87A8-21BAABC9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دون خطأ؟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043665-03B1-7CA8-BB43-B29ABFABE1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B33F5C-93F6-9D5B-CDDA-7BA5861027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77EFE2-18BD-F87D-5C6C-AD07B44D7D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A4AC91-E086-3870-9585-AB517FFDE0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BDCA7C-EF9D-7DA1-F748-AD02C8723E4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82F54-4CF5-CF2A-50BC-61D728D8EE3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1ED41A-D026-CF6A-1665-AD4661E4ABF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5D544A-30F9-99D4-C79E-85F81AAD8F9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005555-2ADE-7E25-349D-0B65E221A2BE}"/>
              </a:ext>
            </a:extLst>
          </p:cNvPr>
          <p:cNvSpPr txBox="1"/>
          <p:nvPr/>
        </p:nvSpPr>
        <p:spPr>
          <a:xfrm>
            <a:off x="632373" y="3371476"/>
            <a:ext cx="7934737" cy="125119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أَزْب</a:t>
            </a:r>
            <a:r>
              <a:rPr lang="ar-MA" sz="6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ٌ مُتَ</a:t>
            </a:r>
            <a:r>
              <a:rPr lang="ar-MA" sz="6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ناثِرَةٌ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هُنا وَهُ</a:t>
            </a:r>
            <a:r>
              <a:rPr lang="ar-MA" sz="6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ناكَ.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CE4467-3B9C-EF86-A367-9028449E26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052867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أنشطة داعمة  : مراجعة وتوليف؟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أنشطة تطبيقية.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7D375A-F747-B2E9-FFC2-0978513DC081}"/>
              </a:ext>
            </a:extLst>
          </p:cNvPr>
          <p:cNvSpPr txBox="1"/>
          <p:nvPr/>
        </p:nvSpPr>
        <p:spPr>
          <a:xfrm>
            <a:off x="4299000" y="1827529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الظواهر اللغوية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577781-9193-65DA-2450-C3D0B77D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34" y="1006089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29864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طلبت منكم مراجعة قواعد الظواهر اللغوية. سأتحقق من إنجازكم الواجب. من يجيب عن السؤال التالي؟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AC396-F73A-FE14-CCC6-3C6C413D5D9E}"/>
              </a:ext>
            </a:extLst>
          </p:cNvPr>
          <p:cNvSpPr txBox="1"/>
          <p:nvPr/>
        </p:nvSpPr>
        <p:spPr>
          <a:xfrm>
            <a:off x="413992" y="3259113"/>
            <a:ext cx="8359289" cy="104227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 نَصوغُ ٱلْميزانَ ٱلصَّرْفِيَّ لِكَلِمَةٍ؟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E06E4D-7B19-D427-95EC-1507ACA887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3A99-A1AA-E9BB-CC34-FC586191A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FE3F3-3E0F-6C40-F8CD-D255C0D9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F1A3596-13BF-F5F7-80AF-061907D8C6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5F973C-16FC-5ADF-F41F-7CFBBAA333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F13D9C-9FAA-89BB-11C4-F8CCA05C1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CD39A0E-B1C5-122D-23F2-5C558D5B14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300E3C-E971-553D-9278-7256322399B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4A10F0-0B07-4C53-0556-5BF0672E439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B4173E-2BC7-89A4-2363-7E6ECB4601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CD3D29-EAF5-B63A-4F04-C71826EB40D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9993EB-FFD0-18B5-8E3B-02B2E2C032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EE656E-7F4F-684E-6A2F-7D31235A89D9}"/>
              </a:ext>
            </a:extLst>
          </p:cNvPr>
          <p:cNvSpPr txBox="1"/>
          <p:nvPr/>
        </p:nvSpPr>
        <p:spPr>
          <a:xfrm>
            <a:off x="784772" y="2657331"/>
            <a:ext cx="7923175" cy="202601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 نَصوغُ اِسْمَ ٱلتَّفْضيلِ مِنَ فِعْلِ "بَعُدَ"؟</a:t>
            </a:r>
          </a:p>
        </p:txBody>
      </p:sp>
    </p:spTree>
    <p:extLst>
      <p:ext uri="{BB962C8B-B14F-4D97-AF65-F5344CB8AC3E}">
        <p14:creationId xmlns:p14="http://schemas.microsoft.com/office/powerpoint/2010/main" val="367323763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.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50947" y="3297121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كتابة سيرة غيرية انطلاقا من بطاقة معلومات شخصية.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5497827" y="3110099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إنتاج كتابي  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DC767E-E959-893B-229A-8C5392E3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4" y="4498194"/>
            <a:ext cx="5472000" cy="19594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3018A0-F9E2-99D1-D913-B4BCBAB1F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67977" y="4811439"/>
            <a:ext cx="536339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398CBB5-4FB4-1B8B-13F4-153B10C4F68A}"/>
              </a:ext>
            </a:extLst>
          </p:cNvPr>
          <p:cNvSpPr txBox="1"/>
          <p:nvPr/>
        </p:nvSpPr>
        <p:spPr>
          <a:xfrm>
            <a:off x="5417196" y="4791058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03- أنشطة داعمة 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BFC738A1-D625-E0DD-3292-5EB5F301B419}"/>
              </a:ext>
            </a:extLst>
          </p:cNvPr>
          <p:cNvSpPr txBox="1">
            <a:spLocks/>
          </p:cNvSpPr>
          <p:nvPr/>
        </p:nvSpPr>
        <p:spPr>
          <a:xfrm>
            <a:off x="2033069" y="5003015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تمارين تطبيقية: شكل واستثمار الظواهر اللغوية.</a:t>
            </a:r>
          </a:p>
        </p:txBody>
      </p:sp>
      <p:pic>
        <p:nvPicPr>
          <p:cNvPr id="15" name="Espace réservé pour une image  20">
            <a:extLst>
              <a:ext uri="{FF2B5EF4-FFF2-40B4-BE49-F238E27FC236}">
                <a16:creationId xmlns:a16="http://schemas.microsoft.com/office/drawing/2014/main" id="{EB281802-E4F1-B92F-3617-A96E4DD5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51376" y="3095705"/>
            <a:ext cx="468000" cy="468000"/>
          </a:xfrm>
          <a:prstGeom prst="rect">
            <a:avLst/>
          </a:prstGeom>
        </p:spPr>
      </p:pic>
      <p:pic>
        <p:nvPicPr>
          <p:cNvPr id="17" name="Espace réservé pour une image  20">
            <a:extLst>
              <a:ext uri="{FF2B5EF4-FFF2-40B4-BE49-F238E27FC236}">
                <a16:creationId xmlns:a16="http://schemas.microsoft.com/office/drawing/2014/main" id="{D9B56712-AE0E-D3B7-493B-622FE1E118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38580" y="476401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E918C-E178-6A21-B4F9-1194DCE7B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823FB-0CD9-8418-5DF2-7C213B72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52CCF7-2CAE-2FC8-25DE-AA934550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CAD21F-168B-826D-C3FC-3E3CE48C1F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5CA3DC-AF91-1658-62ED-BEB0B6CBF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C39D03-872F-1BAF-B269-9A870D2E9C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8B4572-F68F-820B-5DA1-3AD77B5995F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79707D-D41B-56FA-5A05-A749BD6BB61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BD620-6E11-C244-FA8E-74C30014D8E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474308-888A-10A8-E73D-F0158B6F6A9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Espace réservé pour une image  22">
            <a:extLst>
              <a:ext uri="{FF2B5EF4-FFF2-40B4-BE49-F238E27FC236}">
                <a16:creationId xmlns:a16="http://schemas.microsoft.com/office/drawing/2014/main" id="{3BC73594-4923-915A-05CD-E40F430F44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4" t="11033" r="-3319" b="12629"/>
          <a:stretch/>
        </p:blipFill>
        <p:spPr>
          <a:xfrm>
            <a:off x="2492942" y="2589195"/>
            <a:ext cx="4321743" cy="3128210"/>
          </a:xfrm>
          <a:prstGeom prst="roundRect">
            <a:avLst/>
          </a:prstGeom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5FA73D-5404-F1DB-31D4-6D767A885D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16651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635F-9F7C-6198-3BF3-A5411F5CD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15354-43B6-9B1E-E866-EBB825CE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أعربوا الكلمة المكتوبة بلون أحمر في الجملة التالية.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08D68C-1B8C-B275-128F-10D75A83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F72651-152A-00AD-D5F1-6262FAE5BB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B51ECA-A0F8-B885-14E3-3782BBA4D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AE483D-75AF-980B-D079-DB2BA2754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794D7C-D215-F795-7CC3-C88064BC2E8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FD00B7-5E64-D2C0-631F-8A25F03170B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EFD1D8-C017-698C-9DC5-8411B27D007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D2DCC5-6D88-2508-53DB-804105A0927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1925A0-F5C2-6DC4-52E6-8762A480945B}"/>
              </a:ext>
            </a:extLst>
          </p:cNvPr>
          <p:cNvSpPr txBox="1"/>
          <p:nvPr/>
        </p:nvSpPr>
        <p:spPr>
          <a:xfrm>
            <a:off x="400449" y="3231263"/>
            <a:ext cx="8343102" cy="93777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يُشاهِدُ </a:t>
            </a:r>
            <a:r>
              <a:rPr lang="ar-MA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ٱلْمُتَفَرِّجونَ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ٱلْمُباراةَ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عَلى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ٱلتِّلْفازِ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129604D-4FD4-6147-1B2F-DD34606652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89777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C824-004A-A5A0-3BE0-18D50E33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347FB-CEB8-2843-382F-80C3E215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أعربوا الكلمتين المكتوبتين بلون أحمر في الجملة التالية.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B9E8D0-00C9-1024-5AC3-F2912EEE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13218DE-E714-B86E-75A7-E34F2D1D9D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49DEC1-7F8B-36A9-7C4A-DBB75F4A7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942007-9C2D-1C51-F463-5C801CDDA5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B242F-8FAF-69FD-E4C3-FBF456CFB9C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20FA17-5BDB-99BE-E4BD-B768218EA53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DFB3F-5B81-E923-9F9C-E7140511DD0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D63EB-DBF7-48BD-73D6-0E839FF207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11A450-184A-AE6B-DF43-9252D594C3EB}"/>
              </a:ext>
            </a:extLst>
          </p:cNvPr>
          <p:cNvSpPr txBox="1"/>
          <p:nvPr/>
        </p:nvSpPr>
        <p:spPr>
          <a:xfrm>
            <a:off x="400449" y="3231263"/>
            <a:ext cx="8343102" cy="93777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إِنَّ </a:t>
            </a:r>
            <a:r>
              <a:rPr lang="ar-MA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ٱلْمُتَطَوِّعينَ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مُتَشَوِّقونَ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لِأَرْضِهِمْ.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3D2245-3B44-CAEA-941A-07D3B93FE6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417608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84EAF-4C6E-4ABE-271B-3D27D7F1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73450-CFC1-334F-4EF3-66C13AC3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أعربوا الكلمة المكتوبة بلون أحمر في الجملة التالية.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F261D4F-495B-0CEC-C95F-E5A39A093F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AF18BD-6676-1CB8-2116-E1A78F07AD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8F5C413-004B-FA9F-AA07-8D50B3E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DCBB3A-1CDF-C4CD-2D36-90C92FBBA3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93CE75-D43A-A643-E008-3ACF14C7B3A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3AA8F2-FEEC-240E-F8A3-0B5D63A764E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B0AD8-800B-FDEF-9928-5D13B56CBEC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51C5B7-E1D2-2FF5-E26E-FCEAC27D1D7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7C7F1A-0958-B5AE-049D-9C0D4143F044}"/>
              </a:ext>
            </a:extLst>
          </p:cNvPr>
          <p:cNvSpPr txBox="1"/>
          <p:nvPr/>
        </p:nvSpPr>
        <p:spPr>
          <a:xfrm>
            <a:off x="400449" y="3231263"/>
            <a:ext cx="8343102" cy="93777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تُنْجِزُ </a:t>
            </a:r>
            <a:r>
              <a:rPr lang="ar-MA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ٱلْمُتَعَلِّماتُ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ٱلْواجِبَ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ٱلْمَنْزِلِ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82D515-0D68-D5D5-04E6-F8C93366B4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26974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64491-791F-1377-F845-E7FDBDEDA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9F6AD-F03C-217D-3966-65F4A607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4" y="756000"/>
            <a:ext cx="714623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أعربوا الكلمة المكتوبة بلون أحمر في الجملة التالية.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15624BF-440E-4B1C-19A6-E0B537E7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152553-7895-33B6-9A3D-F26841F480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972925-DE71-758F-BB91-91C6E0F1D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79A6AF-879A-DEB7-59DB-F21C9A240E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62308F-6FAB-452E-6C79-C9A4BCA065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4C391D-36A7-B7D0-87CA-7B6CF03FF61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23A156-258C-3DEF-9A93-71B99B706A72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FD03A6-1C97-BA2E-EA1A-BA89A606F7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2A252B-7730-B30A-6574-FD7C78A04779}"/>
              </a:ext>
            </a:extLst>
          </p:cNvPr>
          <p:cNvSpPr txBox="1"/>
          <p:nvPr/>
        </p:nvSpPr>
        <p:spPr>
          <a:xfrm>
            <a:off x="400449" y="3260446"/>
            <a:ext cx="8343102" cy="93777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عَرَضَ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ٱلْفَنّانُ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لَوْحاتٍ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ٱلْمَعْرِضِ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9E13CC9-B031-EE0F-DDA2-141ED29594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05053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4EA08-2534-2C8B-0B2C-1459F937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55D3B-8C40-B4C5-2013-605700A0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خذوا دفاتر القسم وأنجزوا النشاط التالي: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A33DBE-4E79-C1E8-C1F1-A89CD001F8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A18C32-CA71-0029-C3A4-234DC74FB3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D79E23-2EF6-4DCD-F295-98F2BD3EC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64247B-3001-E53E-3BC0-29B1770811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1F9DA4-02E8-048F-3F7C-C9B941D963A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1508B-5B04-00A9-443A-E591F335C5D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92A7-8EB7-AB90-50AF-A96063D75712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D18022-70A2-539F-7ACE-096E51560DE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36F28-3561-27D0-BC6A-378E9C49EBB0}"/>
              </a:ext>
            </a:extLst>
          </p:cNvPr>
          <p:cNvSpPr/>
          <p:nvPr/>
        </p:nvSpPr>
        <p:spPr>
          <a:xfrm>
            <a:off x="200416" y="1859704"/>
            <a:ext cx="8619339" cy="4528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حَوِّل(ي)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ٱلْأَسْماءَ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ٱلْواردَةَ في ٱلْجُمْلَةِ إِلى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ٱلْجَمْعِ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قَدَّمَ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ٱلْمُمَرِّضُ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ضِمادَةً لِلْمَعْطوبِ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2.أُشْكُل (ي) 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ٱلْجُمَلَ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ٱلتّالِيَةَ: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استهل أطفال الحي حصة الرياضة بأنشطة ترفيهية.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كانت الفاجعة الأخيرة مؤلمة.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 المناسبات الوطنية محطات للتعبير عن حب الوطن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أَعْرِب (ي) ٱلْجُمْلَةَ ٱلتّالِيَةَ: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قَدَّمَ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ٱلْمُتَعَلِّمُونَ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هَدِيَّةً لِحارِسِ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ٱلْمَدْرَسَةِ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أَعِد ( أعيدي) كِتابَةَ ٱلْجُمْلَةِ بَعْدَ تَصْحيحِ ٱلْأَخْطاءِ ٱلْواردَةِ فيها: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وَفَّرَتْ اَلْمَدْرَسَةُ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سَبُّوراتاً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وَلَوْحاتٍ اِلِكْتْرونِيَّةً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13FFDB-10A2-CE67-3222-D239450059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86031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2FD88-CA81-9116-FEAF-93765155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416D2-1055-22F2-FBA9-F2E6C173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51279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يقوم إلى السبورة للإجابة عن السؤال الأول؟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بعد مناقشة الجواب يتم الانتقال إلى السؤال الموالي)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EBA311-5494-EEB2-ACC5-A4C7BFFF0D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6FC346-C330-9122-D801-9997B0BAB2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01540A-0EB5-BBD0-1E44-DC27FC57D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2C6A06-E3A2-C3E0-5E7D-66B90BDB0E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C6181C-8371-E93D-699E-1C64E1C87E6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5AEF91-9D75-F2B9-C29F-AC27EA7482D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724E24-9E1C-2121-E72F-60D92E0E319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835BAA-1F23-9691-E531-2F75F484D4F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144DA7-7A59-E9BC-0315-02BA683513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5BAA00-9ABC-5474-9F5C-F1BA33495A2A}"/>
              </a:ext>
            </a:extLst>
          </p:cNvPr>
          <p:cNvSpPr/>
          <p:nvPr/>
        </p:nvSpPr>
        <p:spPr>
          <a:xfrm>
            <a:off x="200416" y="1859704"/>
            <a:ext cx="8619339" cy="4528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حَوِّل(ي)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ٱلْأَسْماءَ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ٱلْواردَةَ في ٱلْجُمْلَةِ إِلى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ٱلْجَمْعِ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قَدَّمَ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ٱلْمُمَرِّضُ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ضِمادَةً لِلْمَعْطوبِ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2.أُشْكُل (ي) 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ٱلْجُمَلَ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ٱلتّالِيَةَ: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استهل أطفال الحي حصة الرياضة بأنشطة ترفيهية.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كانت الفاجعة الأخيرة مؤلمة.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 المناسبات الوطنية محطات للتعبير عن حب الوطن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أَعْرِب (ي) ٱلْجُمْلَةَ ٱلتّالِيَةَ: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قَدَّمَ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ٱلْمُتَعَلِّمُونَ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هَدِيَّةً لِحارِسِ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ٱلْمَدْرَسَةِ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أَعِد ( أعيدي) كِتابَةَ ٱلْجُمْلَةِ بَعْدَ تَصْحيحِ ٱلْأَخْطاءِ ٱلْواردَةِ فيها :</a:t>
            </a:r>
          </a:p>
          <a:p>
            <a:pPr marL="982663" indent="-263525" algn="r" rt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وَفَّرَتْ اَلْمَدْرَسَةُ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سَبُّوراتاً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وَلَوْحاتٍ اِلِكْترونِيَّةً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591797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943B6-E7FD-E83D-202D-54A77F08A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CFFA5-39F7-D53A-48F6-9E050412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51279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C8F55BC-1795-7A5F-B5BD-E630A50E42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56CB2A-FB6A-A95A-B37A-D2EAE288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E88F73-81CD-F148-6C60-AE6049AE3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B0957A-4C90-FB29-97BE-5C7885E316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0D7C2A-1246-6D7C-2CAC-3B332DC0A15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8E37E0-567C-F022-A15F-6F4B53FB8DD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262F15-30C7-39B7-3E2D-F3040C7886D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F1C285-EA85-03DA-B63E-AB52ADFA59A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9D61C-98E0-1717-7EE4-9D418FFD9E95}"/>
              </a:ext>
            </a:extLst>
          </p:cNvPr>
          <p:cNvSpPr/>
          <p:nvPr/>
        </p:nvSpPr>
        <p:spPr>
          <a:xfrm>
            <a:off x="324244" y="1368000"/>
            <a:ext cx="7298644" cy="53583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قَدَّمَ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ٱلْمُمَرِّضونَ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ضِماداتٍ لِلْمَعْطوبينَ..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:-  اِسْتَهَلَّ أَطْفالُ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ٱلْحَيِّ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حِصَّةَ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ٱلرِّياضَةِ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بِأَنْشِطَةٍ تَرْفيهِيَّةٍ.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كانَتِ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ٱلْفاجِعَةُ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ٱلْأَخيرَةُ مُؤْلِمَةً.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إِنَّ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ٱلْمُناسَباتِ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ٱلْوَطَنِيَّةَ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مَحَطّاتٌ لِلتَّعْبيرِ عَنْ حُبِّ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ٱلْوَطَنِ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 - قَدَّمَ: فِعْلٌ ماضٍ مَبْنِيٌّ على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ٱلْفَتْحِ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اَلْمُتَعَلِّمُونَ: فاعِلٌ مَرْفوعٌ وَعَلامَةُ رَفْعِهِ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ٱلْواوُ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لِأَنَّهُ جَمْعُ مُذَكَّرٍ سالِمٌ.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هَدِيَّةً: مَفْعولٌ بِهِ مَنْصوبٌ وَعَلامَةُ نَصْبِهِ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ٱلْفَتْحَةُ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لِحارِسِ: جارٌّ وَمَجْرورٌ.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- اَلْمَدْرَسَةِ: مُضافٌ إِلَيْهِ مَجْرورٌ.</a:t>
            </a:r>
          </a:p>
          <a:p>
            <a:pPr algn="r" rtl="1">
              <a:spcAft>
                <a:spcPts val="800"/>
              </a:spcAft>
            </a:pP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وَفَّر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َتِ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لْمَدْرَسَةُ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سَبُّورا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ٍ وَلَوْحاتٍ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لِكْترونِيَّةً</a:t>
            </a:r>
            <a:r>
              <a:rPr lang="ar-MA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91C432-5021-27EB-E4DB-FCC52B0B07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439702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4958137" y="1694480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بقاعدة إعراب  جمع المؤنث السالم؟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94982"/>
            <a:ext cx="5379321" cy="11560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إِعْرابُ جَمْعِ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626807" y="3145792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سيرة غيرية؛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055629" y="4730329"/>
            <a:ext cx="6817650" cy="890781"/>
            <a:chOff x="1209895" y="2851205"/>
            <a:chExt cx="681765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209895" y="3134373"/>
              <a:ext cx="52040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 الظواهر اللغوية المدرسة في المرحلة الأولى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المتعلمون 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AAD5-91DE-F4B5-C173-0AB15E5C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2E91E-9D5F-B0EF-F9C4-26E14FA1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بقاعدة إعراب جمع المذكر السالم؟.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BF5011-6433-D3D1-5F20-516C21C2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7B6CF28-F5C7-1136-E135-38CE137F28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B39005-2BDF-EBE2-0ED5-7F2A032650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777BF9-433F-8928-6E20-1A35CAFB1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490E13-E7A0-B6F0-BBDE-4567321EFD6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7AD54-839F-01CF-65A3-A1EC1C135C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ECBB7E-1498-75F1-9BF4-482B5926B71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B23F6E-AD68-DD78-F598-20C0FFB70F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B83AD-B883-56C5-9111-57E17DB6D2BF}"/>
              </a:ext>
            </a:extLst>
          </p:cNvPr>
          <p:cNvSpPr txBox="1">
            <a:spLocks/>
          </p:cNvSpPr>
          <p:nvPr/>
        </p:nvSpPr>
        <p:spPr>
          <a:xfrm>
            <a:off x="1882339" y="3094982"/>
            <a:ext cx="5379321" cy="11560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إِعْرابُ جَمْعِ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D2B5C7-1957-E2B9-D834-DC08DC1E27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712951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احتفظوا بدفاتر القسم وراجعوا طريقة كتابة السيرة الغيرية.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95CAC3-60A8-439F-2CBD-22A07936C6FA}"/>
              </a:ext>
            </a:extLst>
          </p:cNvPr>
          <p:cNvSpPr txBox="1">
            <a:spLocks/>
          </p:cNvSpPr>
          <p:nvPr/>
        </p:nvSpPr>
        <p:spPr>
          <a:xfrm>
            <a:off x="724710" y="2599994"/>
            <a:ext cx="7324927" cy="182093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طَريقَةَ كِتابَةِ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ٱلسّيرَةِ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ٱلْغَيْرِيَّةِ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عَلى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ٱلْكُرّاسَةِ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وَدَفْتَرِ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ٱلْقِسْمِ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algn="ctr" rtl="1"/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 4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E8EFE6E1-DFEE-46A8-4C16-C5ECF4CCA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4" y="1205628"/>
            <a:ext cx="740451" cy="7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95" y="80463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C4CC80-798D-4C74-CF2F-914066439A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AE4BBC-D094-AA19-9A44-36EFFC2D20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4C2F-38FE-FEFD-F461-2F984327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D4F4E-2BD9-C68E-6A93-ACBF40E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التالية. سنحدد الفائزين في نهاية الحصة.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C9763D-9E2E-FA57-FB98-D1DE1B9C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34CF4A-5376-7668-470A-720AAE62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B03C34-E31E-A758-670E-A1CD9C0614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D78F72-EBAA-244C-161C-A93BB31862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70DCA8-6C57-998D-5FB7-370934FE508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7622E-0DC0-1AE5-383A-30550FDB0B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9AB412-773E-1AD1-8275-824DAA0C8F7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إنتاج كتابي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49EA8-D917-D687-DFA4-93F641A5371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8F2889-9778-BE24-7FCA-D12F69E6B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FCED69F-37BA-059F-AD43-51A92B7C2585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377D0B-7562-95CB-AEDA-12419B0E2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9A12E-F497-F6F8-DF94-91BF31354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15B3D7E-1DBC-F2E8-C016-0973712A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B323BB9-30D8-6BB2-4CF8-D29F36A18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A814AAE-A58D-7CE5-5EBE-4B8D3D64015F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0200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7B8E-4483-4013-406D-07062C74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C65F1-E492-33B7-F122-7844AF8A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نشاط الطلاقة. سأسجل نتائجكم على سجل الطلاقة. انتبهوا إلى القواعد التالية.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735761-7703-EE52-7233-60BC8FEA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10FBC5-7130-CE5E-B8E9-17E84027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09AB09-47EC-425B-2644-E644497A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B4E1B-9780-6057-9BA0-B3973456B9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EF698E-312A-963F-8775-086CC47DFA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4B1BA-0A42-0C75-E5E7-3FBCDA7BACD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أنشطة تطبيقية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FA4A3-E159-21D0-F7B3-F866EEDD4DA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733759-C532-168E-2BF0-FEB2FDAA216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D1499-370E-8C85-BEE0-EA02419E3F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DEBC456-31FC-D8A1-C295-4220148528F1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B0EEEC4-B960-171F-37FD-134AEB9CD12D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BF840AF-6C14-0C76-C188-5BD99909271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E8598546-A511-4198-50AD-CA4803EBB32A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FC0FA7-0B76-BC9C-7254-6DC750BCA475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4919402-5B1E-BBB1-F828-78A59B77AF2E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9F9C699-71AA-5BC5-05AE-6184E51E17EF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CF1E3F-12BE-BE93-5E55-7E4EE7F5BFDD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17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18632</TotalTime>
  <Words>2954</Words>
  <Application>Microsoft Office PowerPoint</Application>
  <PresentationFormat>Affichage à l'écran (4:3)</PresentationFormat>
  <Paragraphs>519</Paragraphs>
  <Slides>54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54</vt:i4>
      </vt:variant>
    </vt:vector>
  </HeadingPairs>
  <TitlesOfParts>
    <vt:vector size="85" baseType="lpstr">
      <vt:lpstr>Microsoft Uighur</vt:lpstr>
      <vt:lpstr>Aptos Display</vt:lpstr>
      <vt:lpstr>Arial</vt:lpstr>
      <vt:lpstr>Calibri</vt:lpstr>
      <vt:lpstr>Wingdings</vt:lpstr>
      <vt:lpstr>Aptos</vt:lpstr>
      <vt:lpstr>Modern Love</vt:lpstr>
      <vt:lpstr>Dosis ExtraBold</vt:lpstr>
      <vt:lpstr>Dosis</vt:lpstr>
      <vt:lpstr>Viga</vt:lpstr>
      <vt:lpstr>Dosis Medium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حاولوا الالتزام بالسلوكات التالية. سنحدد الفائزين في نهاية الحصة.</vt:lpstr>
      <vt:lpstr>نواصل نشاط الطلاقة. سأسجل نتائجكم على سجل الطلاقة. انتبهوا إلى القواعد التالية. من يقرأ؟</vt:lpstr>
      <vt:lpstr>سأعين من يقرأ النص الأول. التلميذ(ة).................... 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</vt:lpstr>
      <vt:lpstr>الفائزون في هذه الحصة هم الذين احترموا القواعد السابقة. من الفائز؟ </vt:lpstr>
      <vt:lpstr>             إنتاج كتابي: السيرة الغيرية</vt:lpstr>
      <vt:lpstr>نتذكر جماعة تعريف السيرة الغيرية. من يقرأ؟ </vt:lpstr>
      <vt:lpstr> من يذكرنا بتصميم السيرة الغيرية الذي تعلمتموه في الحصص السابقة؟ </vt:lpstr>
      <vt:lpstr>نتذكر جماعة. من يقرأ؟</vt:lpstr>
      <vt:lpstr>من يذكرنا بأساليب كتابة السيرة الغيرية ؟</vt:lpstr>
      <vt:lpstr>نتذكر جماعة. من يقرأ؟</vt:lpstr>
      <vt:lpstr>نتذكر جماعة. من يقرأ؟</vt:lpstr>
      <vt:lpstr>نتذكر جماعة. من يقرأ؟</vt:lpstr>
      <vt:lpstr>انتبهوا. سأقرأ بطاقة المعلومات الخاصة بالعالم  توماس إديسون ثم أعين من يعيد القراءة.</vt:lpstr>
      <vt:lpstr>من يحدد المعطيات التي نستعملها لصياغة مقدمة السيرة الغيرية؟ ( مناقشة الأجوبة)</vt:lpstr>
      <vt:lpstr>نصحح. من يقرأ معطيات المقطع الملون بالأخضر؟</vt:lpstr>
      <vt:lpstr>من يحدد المعطيات التي نستعملها لصياغة عرض السيرة الغيرية؟ ( مناقشة الأجوبة)</vt:lpstr>
      <vt:lpstr>نصحح. من يقرأ المقطع الملون بالأصفر؟</vt:lpstr>
      <vt:lpstr>ماذا نكتب في خاتمة السيرة الغيرية؟</vt:lpstr>
      <vt:lpstr>نتذكر جماعة. من يقرأ؟</vt:lpstr>
      <vt:lpstr>الآن. خذوا دفاتر القسم وحرروا السيرة الغيرية للعالم توماس إديسون على غرار سيرة طه حسين.</vt:lpstr>
      <vt:lpstr>نمر إلى التصحيح. من يقرأ إنتاجه؟ (يناقش  كل إنتاج على ضوء الضوابط التالية)</vt:lpstr>
      <vt:lpstr>قبل  أن نواصل. سنلعب لعبة الدقة في القراءة. من يقرأ الجملة دون خطأ؟</vt:lpstr>
      <vt:lpstr>من يقرأ الجملة دون خطأ ؟</vt:lpstr>
      <vt:lpstr>من يقرأ الجملة دون خطأ؟</vt:lpstr>
      <vt:lpstr>من يقرأ الجملة دون خطأ؟</vt:lpstr>
      <vt:lpstr>             أنشطة داعمة  : مراجعة وتوليف؟</vt:lpstr>
      <vt:lpstr>طلبت منكم مراجعة قواعد الظواهر اللغوية. سأتحقق من إنجازكم الواجب. من يجيب عن السؤال التالي؟</vt:lpstr>
      <vt:lpstr>من يجيب عن السؤال التالي؟</vt:lpstr>
      <vt:lpstr>خذوا ألواحكم. </vt:lpstr>
      <vt:lpstr>أعربوا الكلمة المكتوبة بلون أحمر في الجملة التالية.</vt:lpstr>
      <vt:lpstr>أعربوا الكلمتين المكتوبتين بلون أحمر في الجملة التالية.</vt:lpstr>
      <vt:lpstr>أعربوا الكلمة المكتوبة بلون أحمر في الجملة التالية.</vt:lpstr>
      <vt:lpstr>أعربوا الكلمة المكتوبة بلون أحمر في الجملة التالية.</vt:lpstr>
      <vt:lpstr>الآن. خذوا دفاتر القسم وأنجزوا النشاط التالي: </vt:lpstr>
      <vt:lpstr>نصحح جماعة. من يقوم إلى السبورة للإجابة عن السؤال الأول؟ ( بعد مناقشة الجواب يتم الانتقال إلى السؤال الموالي)</vt:lpstr>
      <vt:lpstr>صححوا على دفاتركم.</vt:lpstr>
      <vt:lpstr>اختتام الحصة</vt:lpstr>
      <vt:lpstr>من يذكرنا بقاعدة إعراب  جمع المؤنث السالم؟</vt:lpstr>
      <vt:lpstr>من يذكرنا بقاعدة إعراب جمع المذكر السالم؟. </vt:lpstr>
      <vt:lpstr>احتفظوا بدفاتر القسم وراجعوا طريقة كتابة السيرة الغيرية.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230</cp:revision>
  <dcterms:created xsi:type="dcterms:W3CDTF">2023-09-20T21:35:22Z</dcterms:created>
  <dcterms:modified xsi:type="dcterms:W3CDTF">2025-11-25T18:30:30Z</dcterms:modified>
</cp:coreProperties>
</file>