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917" r:id="rId2"/>
    <p:sldMasterId id="2147483932" r:id="rId3"/>
    <p:sldMasterId id="2147483672" r:id="rId4"/>
    <p:sldMasterId id="2147483738" r:id="rId5"/>
    <p:sldMasterId id="2147483714" r:id="rId6"/>
    <p:sldMasterId id="2147483849" r:id="rId7"/>
    <p:sldMasterId id="2147483827" r:id="rId8"/>
    <p:sldMasterId id="2147483764" r:id="rId9"/>
    <p:sldMasterId id="2147483838" r:id="rId10"/>
    <p:sldMasterId id="2147483866" r:id="rId11"/>
    <p:sldMasterId id="2147483883" r:id="rId12"/>
    <p:sldMasterId id="2147483900" r:id="rId13"/>
    <p:sldMasterId id="2147483686" r:id="rId14"/>
  </p:sldMasterIdLst>
  <p:notesMasterIdLst>
    <p:notesMasterId r:id="rId61"/>
  </p:notesMasterIdLst>
  <p:handoutMasterIdLst>
    <p:handoutMasterId r:id="rId62"/>
  </p:handoutMasterIdLst>
  <p:sldIdLst>
    <p:sldId id="2147482717" r:id="rId15"/>
    <p:sldId id="2147482718" r:id="rId16"/>
    <p:sldId id="2147482483" r:id="rId17"/>
    <p:sldId id="2147482472" r:id="rId18"/>
    <p:sldId id="2147482719" r:id="rId19"/>
    <p:sldId id="2147482616" r:id="rId20"/>
    <p:sldId id="2147482691" r:id="rId21"/>
    <p:sldId id="2147482445" r:id="rId22"/>
    <p:sldId id="2147482730" r:id="rId23"/>
    <p:sldId id="2147482453" r:id="rId24"/>
    <p:sldId id="2147482665" r:id="rId25"/>
    <p:sldId id="2147482733" r:id="rId26"/>
    <p:sldId id="2147482664" r:id="rId27"/>
    <p:sldId id="2147482667" r:id="rId28"/>
    <p:sldId id="2147482668" r:id="rId29"/>
    <p:sldId id="2147482731" r:id="rId30"/>
    <p:sldId id="2147482669" r:id="rId31"/>
    <p:sldId id="2147482670" r:id="rId32"/>
    <p:sldId id="2147482671" r:id="rId33"/>
    <p:sldId id="2147482672" r:id="rId34"/>
    <p:sldId id="2147482673" r:id="rId35"/>
    <p:sldId id="2147482693" r:id="rId36"/>
    <p:sldId id="2147482694" r:id="rId37"/>
    <p:sldId id="2147482678" r:id="rId38"/>
    <p:sldId id="2147482679" r:id="rId39"/>
    <p:sldId id="2147482723" r:id="rId40"/>
    <p:sldId id="2147482724" r:id="rId41"/>
    <p:sldId id="2147482726" r:id="rId42"/>
    <p:sldId id="2147482698" r:id="rId43"/>
    <p:sldId id="2147482680" r:id="rId44"/>
    <p:sldId id="2147482699" r:id="rId45"/>
    <p:sldId id="2147482682" r:id="rId46"/>
    <p:sldId id="2147482683" r:id="rId47"/>
    <p:sldId id="2147482686" r:id="rId48"/>
    <p:sldId id="2147482688" r:id="rId49"/>
    <p:sldId id="2147482666" r:id="rId50"/>
    <p:sldId id="2147482702" r:id="rId51"/>
    <p:sldId id="2147482708" r:id="rId52"/>
    <p:sldId id="2147482709" r:id="rId53"/>
    <p:sldId id="2147482734" r:id="rId54"/>
    <p:sldId id="2147482732" r:id="rId55"/>
    <p:sldId id="2147482706" r:id="rId56"/>
    <p:sldId id="2147482716" r:id="rId57"/>
    <p:sldId id="2147482728" r:id="rId58"/>
    <p:sldId id="2147482729" r:id="rId59"/>
    <p:sldId id="2147482721" r:id="rId60"/>
  </p:sldIdLst>
  <p:sldSz cx="9144000" cy="6858000" type="screen4x3"/>
  <p:notesSz cx="6858000" cy="9144000"/>
  <p:embeddedFontLst>
    <p:embeddedFont>
      <p:font typeface="Dosis ExtraBold" pitchFamily="2" charset="0"/>
      <p:bold r:id="rId63"/>
    </p:embeddedFont>
    <p:embeddedFont>
      <p:font typeface="Microsoft Uighur" panose="02000000000000000000" pitchFamily="2" charset="-78"/>
      <p:regular r:id="rId64"/>
      <p:bold r:id="rId6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7A7A7A"/>
    <a:srgbClr val="56B64A"/>
    <a:srgbClr val="48B2DC"/>
    <a:srgbClr val="B1EDEA"/>
    <a:srgbClr val="565F88"/>
    <a:srgbClr val="CC0000"/>
    <a:srgbClr val="B5EEF2"/>
    <a:srgbClr val="9CA3C0"/>
    <a:srgbClr val="94E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77" autoAdjust="0"/>
    <p:restoredTop sz="94610"/>
  </p:normalViewPr>
  <p:slideViewPr>
    <p:cSldViewPr snapToGrid="0">
      <p:cViewPr varScale="1">
        <p:scale>
          <a:sx n="71" d="100"/>
          <a:sy n="71" d="100"/>
        </p:scale>
        <p:origin x="828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font" Target="fonts/font1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font" Target="fonts/font2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viewProps" Target="view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4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3A349-A45B-ED36-8835-D2F689BF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77A57F-0A9C-2910-FC37-AEEC6B564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icrosoft Uighur" panose="02000000000000000000" pitchFamily="2" charset="-78"/>
              </a:defRPr>
            </a:lvl1pPr>
            <a:lvl2pPr>
              <a:defRPr sz="2800">
                <a:latin typeface="Microsoft Uighur" panose="02000000000000000000" pitchFamily="2" charset="-78"/>
              </a:defRPr>
            </a:lvl2pPr>
            <a:lvl3pPr>
              <a:defRPr sz="2400">
                <a:latin typeface="Microsoft Uighur" panose="02000000000000000000" pitchFamily="2" charset="-78"/>
              </a:defRPr>
            </a:lvl3pPr>
            <a:lvl4pPr>
              <a:defRPr sz="2000">
                <a:latin typeface="Microsoft Uighur" panose="02000000000000000000" pitchFamily="2" charset="-78"/>
              </a:defRPr>
            </a:lvl4pPr>
            <a:lvl5pPr>
              <a:defRPr sz="2000">
                <a:latin typeface="Microsoft Uighur" panose="020000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603D80-FA5F-D25E-BDEE-E77330CB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8694C2-A1A4-6312-113D-DA2F83B7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B20F8C7-BF14-4C2A-B8B6-1B201051FB30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293EAE-1204-422C-C56A-7CAA3A18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83D0CB-DFDF-8987-C98A-1244E3AB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6E1F1E2-E001-4876-911A-D3FBC1BC5F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4154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643622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ختتام الحصة n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51735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377031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6497658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9252831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77055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74627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905723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803130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80785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3CD7D-85BE-A4A6-AB84-874AC20F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708145-488B-70B1-3BE2-D72734077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70F048-E97B-01E2-8866-6B44E826B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7ED21D-7681-32E7-9B0E-B9E3C8513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B20F8C7-BF14-4C2A-B8B6-1B201051FB30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2FCF1-E1ED-81A1-38C8-6E04B1FD6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F15506-6C97-015B-E009-CA1528CD7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6E1F1E2-E001-4876-911A-D3FBC1BC5F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03394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21187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8112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037138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4555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641840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336685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055457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6302915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93335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6452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9AB98-E09C-93E6-F355-471BEB0A1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5868E4-0442-B8E4-92A4-FDAA7E7C2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AC858D-F0DE-3BE9-FDD5-27B34A38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B20F8C7-BF14-4C2A-B8B6-1B201051FB30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6CDCAD-F2FD-F936-2F8F-29B2DCD1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F429D6-30B9-6BE8-C9D0-901C29BA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6E1F1E2-E001-4876-911A-D3FBC1BC5F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5711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361949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397591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39357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543405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623579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528593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213633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34587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39093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637742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39452D4-300D-4ED0-3C75-5F62C97EC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EBDF10-8B8C-4776-9B69-CBB621971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B7FCCB-91F0-9881-A169-47B9DCA1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B20F8C7-BF14-4C2A-B8B6-1B201051FB30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2551B7-5F75-428A-5685-E89CA917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BF343F-166D-56F1-F289-7DDF4981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6E1F1E2-E001-4876-911A-D3FBC1BC5F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32245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74620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893484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785972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219782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59848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16555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41774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18838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1980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887302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3CF96-3AAD-51DB-BE5D-0D271E8BD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A8A601-A052-E3D7-801F-E7964DC25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E33FC3-0ABB-42E6-6925-BFFF5F90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0D7AE7-5407-790F-BBB9-266A787D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1E5324-F23E-59FD-EE28-07FE6730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1140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081332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471798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10714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329423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47733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7537300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806697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55146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05130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876096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F84C4-7F10-3934-A4E6-997C33B1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B46BEF-B2DE-050A-0A15-A4E7B772F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EA2AA4-749F-E717-5FE2-CEE33B124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93A285-AADF-EB20-4D36-03479877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7E3B2D-195A-9D6A-2C8E-D551B89A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2997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234158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648219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312909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0996779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485565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81972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EE19E3-E67F-FC0B-25FE-A63C17E3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624114-1266-AFD1-614D-336D3F7A2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5887B4-846D-0E92-C798-690ABBA9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35C047-6A60-6D06-A1BB-CACFA119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CE38EA-6902-A411-032A-5423B552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7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3F180-393F-F691-587E-5D9510E9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13F97E-6B64-28AE-FCA6-3292FBA1D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50D5FC-DF35-0AA3-E49C-1E2379F06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5CD7D2-0F76-0C59-769F-06E091236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38DBA1-6483-8784-4F6A-FBD3BA55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AA8767-3E16-CE86-2BA2-CB349A11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59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0278F8-ADB1-419F-764A-BBA1D9AC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C6AAB0-03C1-64D9-06DD-B5A72D2EA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399388-2E0C-8F1A-3816-3A3EC7681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7EB447-DC35-2CD1-A0E1-9B7429E2E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9FF29E7-55A3-5C61-D3E4-93B0B20273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22C2BA-607A-FE69-AB7E-F11210D7C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353C564-5632-CB35-5C24-8FDA7C46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0A826A-9ED5-BA48-D0B3-137D1398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34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2799-80BE-36E3-EAEE-3C0DCAAA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27843DA-E3A7-0E1B-D761-ABFB6FB6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62CD5F-3A8D-0415-8233-8A6B998A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CC2279-AB4C-7D38-AEBF-255690EC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81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06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296F01-5298-E200-27BE-D99282FE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AA112BE-9A0F-D9FC-2D96-A2431AAC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2068C0-4946-46F1-F486-7A9BC93A0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365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CC7E4-2060-C504-6313-7A0BDFB4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97C4E2-9644-99EA-BA53-37538C134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604928-F4D7-4F64-D2CF-228DCDBC2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AE3ED5-101B-E8A9-9CFA-7C7DFF84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982C2B-FC54-FE91-2F57-FD87FF21C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EDD981-3AB6-A941-9CED-9550AC43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49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2BEAC4-FA17-BAC8-1662-C2EC3647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2004743-E32E-1791-D816-437DAC31B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F77444-5004-DA79-2838-A864E0CB5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83B69D-E0AC-F22D-3495-29E290F8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EAB37B-8DA3-E312-AE25-0AAC5E82D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C20067-67C7-5A17-00C6-1AF45455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856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1B770C-9409-AA3A-6EFF-FFA18858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366CD7-BD3B-60A5-5F91-AA8C7E3CF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4C4FF9-F25D-CAF0-FEB6-8004846B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E3AE97-EDA3-C26A-3BB9-D94A6EB03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8AAEB-20D7-81DA-A773-67A0F78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432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FDBD763-EA78-79B2-CC32-A1D07D789E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6CBC345-8CE6-940D-2095-E99D6315C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D7DD34-5AF3-64E8-9FD1-82FB0BD7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D107BC-8B54-9A3D-02A3-A5998EEE0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8D973B-063F-BA05-4392-A94DDB6A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796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6B827-FFCB-3357-89EA-A1C021170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8314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58607224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EDB89-703F-DDE4-BEA2-273A755D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7EE78B-97D6-4481-474B-49C54669D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C6A42-5929-6137-503A-C949743A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B20F8C7-BF14-4C2A-B8B6-1B201051FB30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BB7B16-5233-5BE7-6638-6CB7896C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5D8309-02AD-8B00-72C1-4263371A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6E1F1E2-E001-4876-911A-D3FBC1BC5F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8680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5883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13054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C3220-7545-7816-749E-EC185DF7C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9FC7E5-390F-E730-C670-7478EF31E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387EEE-BBB7-B85A-9EDF-51E34C05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B20F8C7-BF14-4C2A-B8B6-1B201051FB30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86F79C-778B-85DE-636B-CD61DB2E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8125E2-86FF-1215-0391-7E1EDAF9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6E1F1E2-E001-4876-911A-D3FBC1BC5F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60874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23335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30767B7-9600-764E-F175-D92CF79D5AFA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A6D5155-C306-9C71-B614-0D37EBCA654F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6483024F-054D-4267-BE87-ABC82ABCFF7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B99FE0F-62AF-8AEC-D382-7E2D90E6EEF0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803667D8-4A9D-43BB-19E9-6EE8B368CD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1AEB4F6-8751-4E91-B930-8AD2CBE387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3A869D85-9020-E908-B1E3-0D3E22D6C5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85966BE8-DCC6-A20E-FC0E-F4C0932935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B61ED2C5-4DED-C96C-681B-5445BEAAC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29873607-C794-44E0-DB4B-4C3B905677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8C40697C-A636-3C9C-79DB-8703EDD2EB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B5E6934-F0F9-A492-0E77-65B9BB1CBA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324F14D6-C112-ECE2-A52F-EC442781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9348B3F-1990-2710-C0E4-6DA2F0FB71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9CA1BCDD-BDEA-8A4F-37B6-2EAD897A8A3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2331CAB7-05B3-29DF-145D-517F85257B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13960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1673447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02712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1D888-E0EA-4C4B-1C42-4FD0AE7C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769502-0397-493F-9D2F-E5BAC8C6C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37FC5A-8CE2-3FB0-0563-EB8AF9D12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992589-65B1-1946-6793-D11A6F77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B20F8C7-BF14-4C2A-B8B6-1B201051FB30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4CE1A2-27EF-203A-E87B-198BD793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A8AD04-9B23-1436-F759-DC5F8BDD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6E1F1E2-E001-4876-911A-D3FBC1BC5F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71614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7127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648519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392875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145595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0644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F3FD9-BE0B-C6C0-786E-FF5D4CD4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C04101-6413-745D-1874-321C37E65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222081-CC47-4BC8-850E-4A61F2BC6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58D015-7DDC-B802-6D42-3EED023D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C3890B-C400-DB25-71F2-059EAA59B9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CB9112C-6C21-159E-F12E-627EC933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B20F8C7-BF14-4C2A-B8B6-1B201051FB30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84038F-2254-4486-FBA1-45737D6F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3DEE6D-0F8A-BF86-580E-E0C2ADA8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6E1F1E2-E001-4876-911A-D3FBC1BC5F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33184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063981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864974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786969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706279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285134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26045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2588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218408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30805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67832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B8AC0-4F02-8961-62F0-8AB0FF49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BAF240-9FA7-BEAF-373D-33887763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B20F8C7-BF14-4C2A-B8B6-1B201051FB30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C9ACEB-9621-DEAA-5355-D0E5DA6B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E32F1E-125C-4B91-FD2B-2CDAB279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6E1F1E2-E001-4876-911A-D3FBC1BC5F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83522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95410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737424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478368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472688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799321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710325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046014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321223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437548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92183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1362E6-D3F6-A83D-8A06-0AA19DFE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B20F8C7-BF14-4C2A-B8B6-1B201051FB30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4DE8E0-801E-0E82-92F5-2FB7A8A1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2444E0-C049-2E80-5032-C6530406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6E1F1E2-E001-4876-911A-D3FBC1BC5F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29757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95486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image" Target="../media/image3.jp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0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0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8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762917" y="13795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4D986-04D5-0011-7776-78914C8B0498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6BFAF-811F-12FD-D54E-C448D56A5FE9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00F1E1-08D3-9C93-D97E-5C51129AB05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1148A4-9C58-6356-B0E6-D7CF7266F9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2967A9-9E92-4FCB-B7F8-C66879FED620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3213FF-48A1-4C22-F908-EB16B4E310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61" y="18829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87B44C-C83B-CB9C-7ABC-20F04C17DF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97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C84897-EE17-0953-629D-716588D2558F}"/>
              </a:ext>
            </a:extLst>
          </p:cNvPr>
          <p:cNvSpPr>
            <a:spLocks/>
          </p:cNvSpPr>
          <p:nvPr userDrawn="1"/>
        </p:nvSpPr>
        <p:spPr>
          <a:xfrm>
            <a:off x="2693018" y="175581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</p:spTree>
    <p:extLst>
      <p:ext uri="{BB962C8B-B14F-4D97-AF65-F5344CB8AC3E}">
        <p14:creationId xmlns:p14="http://schemas.microsoft.com/office/powerpoint/2010/main" val="81561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67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91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838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0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31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C6AAA1-4CE2-64AC-2B06-99178970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1354A6-2132-7557-4C43-43D365830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5A6D15-EBC7-8771-8BDE-494603DBA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5E08F7-EBDC-414D-B357-9E6E599A1927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7ACBD5-3784-9C9D-7644-AFAAB1C27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13E633-C25B-9D09-D0E2-0B30DEA15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55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1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826" r:id="rId12"/>
    <p:sldLayoutId id="2147483685" r:id="rId13"/>
    <p:sldLayoutId id="2147483684" r:id="rId14"/>
    <p:sldLayoutId id="2147483679" r:id="rId15"/>
    <p:sldLayoutId id="2147483823" r:id="rId16"/>
    <p:sldLayoutId id="2147483731" r:id="rId17"/>
    <p:sldLayoutId id="2147483730" r:id="rId18"/>
    <p:sldLayoutId id="2147483680" r:id="rId19"/>
    <p:sldLayoutId id="2147483732" r:id="rId20"/>
    <p:sldLayoutId id="2147483733" r:id="rId21"/>
    <p:sldLayoutId id="2147483825" r:id="rId22"/>
    <p:sldLayoutId id="2147483675" r:id="rId23"/>
    <p:sldLayoutId id="2147483676" r:id="rId24"/>
    <p:sldLayoutId id="2147483677" r:id="rId25"/>
    <p:sldLayoutId id="2147483929" r:id="rId26"/>
    <p:sldLayoutId id="2147483946" r:id="rId27"/>
    <p:sldLayoutId id="2147483944" r:id="rId28"/>
    <p:sldLayoutId id="2147483945" r:id="rId29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35" y="15784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687384" y="1787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81" y="13792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8A5F16-8AA6-EBFF-BED6-3B375B09B5B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0" y="188298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543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F018A4-F4F1-5327-006E-4FE23C72EA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0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7302BC-B9E7-5D2D-4B17-6BE25E3B39A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7EAE15-866D-FE9E-394F-3F984E483C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0" y="188298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09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762917" y="13795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51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14D986-04D5-0011-7776-78914C8B0498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163897-6BFE-E80D-FD2E-8F6AD4F53AE1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6BFAF-811F-12FD-D54E-C448D56A5FE9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00F1E1-08D3-9C93-D97E-5C51129AB0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9B6A54-AF18-3317-004D-E87533BA9D9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45" y="18829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1148A4-9C58-6356-B0E6-D7CF7266F90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2967A9-9E92-4FCB-B7F8-C66879FED620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9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42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39.xml"/><Relationship Id="rId7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6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5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5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5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5.xml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87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443E80-C1A5-CD3D-7669-7723C754F3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Class AR_NV_06_1 (1)">
            <a:hlinkClick r:id="" action="ppaction://media"/>
            <a:extLst>
              <a:ext uri="{FF2B5EF4-FFF2-40B4-BE49-F238E27FC236}">
                <a16:creationId xmlns:a16="http://schemas.microsoft.com/office/drawing/2014/main" id="{26E3A06C-01A3-CAAC-300B-DCA599BF6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84682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1A2A4B-687A-A563-8789-01657E72ED16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93AF7-0D06-675E-A934-FA7C24EBFB2E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1ABD3F-4DD5-C5B9-0F5C-295286E0554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AB30B65-55E8-F779-94AC-9C59760D8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540F44-A7E9-1EB5-144C-0EA7FD6DE7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E8AB060-30D7-B847-AA34-2B886418EAD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98B90E-80FB-700F-F0D0-57171589B2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1077" y="617631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CBFD-1FE3-853B-0976-79C7773AB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A76D5-8BA6-3BAE-A388-362474632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حصة اليوم بتصحيح الواجب المنزلي شفهيا. خذوا  كراساتكم الصفحة -51-.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E28293A-43CD-D319-0011-DD65BE649D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B19B64-4446-7A35-02F2-ACFFAA909E9A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AAF761-503C-E7AD-B595-2EED0BDE01E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65DE57-9823-9646-EF93-9628356ABCCF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783D31-09BE-C8AD-7BA9-5B3F80BB2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477030-2DAE-4DDD-2E2F-5F8953B8D6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9A1594F-E9D6-A001-C24F-1D93098C3B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63B7397-F9A7-2C1E-967D-B58F458037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088" y="1544981"/>
            <a:ext cx="3285824" cy="50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439F317-3F8D-7B06-0CF1-C524782EF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087" y="5213492"/>
            <a:ext cx="3285825" cy="88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0918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5C649-A4AB-9B1D-3748-650BD1AE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FB6605-9B91-5FC2-FB1C-E9C5FD3C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السؤال(...) ثم يجيب عنه؟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DDBFA16-55EB-176B-B6F3-A3C4B0032A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B7056D-EC2C-360E-B916-F4218222C49D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49BF53-5201-005B-C0FD-E9A50EFCF82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A1674D-24BF-C36A-91A2-04FEB9DE0B1E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EC1E68-07AC-4C5E-8027-DD37BD6E8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8B9DBC-77ED-7564-9871-C2D6003282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20A85B2-89B3-A803-2DF5-B37F8C5294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75CF5F-BC8A-35A3-D44C-7AA8D63B7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088" y="1544981"/>
            <a:ext cx="3285824" cy="50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CEF785A-5EB6-AB52-B037-4337BBA38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087" y="5181600"/>
            <a:ext cx="3285825" cy="8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728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327CE-717D-011B-2348-489DBF0E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هذه الحصة سيقدم كل منكم شفهيا سيرة زميله .  لديكم دقيقتين للاستعداد.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BF34C6-ACD6-BE94-4CB4-CEFBC29FD704}"/>
              </a:ext>
            </a:extLst>
          </p:cNvPr>
          <p:cNvSpPr txBox="1"/>
          <p:nvPr/>
        </p:nvSpPr>
        <p:spPr>
          <a:xfrm>
            <a:off x="1697236" y="2356366"/>
            <a:ext cx="5749528" cy="214526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أَسْتَعِدُّ لِلتَّحَدُّثِ بِٱسْتِرْسالٍ لِأُقَدِّمَ سيرَةَ زَميلي( زَميلَتي) . 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3A456D-F96D-0044-D705-0097A4856A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248F47-7583-ADA1-777F-ACE03677F56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F0AB0-F9D6-72AA-1DE4-B26D9E7E7043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7628F7-19AD-F8FB-5623-153B7E51C28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1858A88-77BE-7CFD-CD96-B203EDAB4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5085EBF-B9A4-691E-C640-FE54C1F6FA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D4D499-2AF0-26B1-435E-0F069B0DE9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7BA5BFC2-F3A0-D36B-C037-81FA5A7DD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0" y="1476000"/>
            <a:ext cx="7820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7451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22A3D-FBAD-D422-AFDE-EEE1E4A68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DE4E1-8766-94F7-B203-C181CC71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. من يقوم إلى السبورة لتقديم سيرة زميله؟ ( في حدود 5 محاولات).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CB86AA-F2C5-B13D-70E0-8187FDCBD0B2}"/>
              </a:ext>
            </a:extLst>
          </p:cNvPr>
          <p:cNvSpPr txBox="1"/>
          <p:nvPr/>
        </p:nvSpPr>
        <p:spPr>
          <a:xfrm>
            <a:off x="1856792" y="2356366"/>
            <a:ext cx="5430416" cy="214526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أَتَحَدَّثُ بِٱسْتِرْسالٍ لِأُقَدِّمَ سيرَةَ زَميلي. 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66BB7A7-9067-93BB-143D-6EA8EB8CEC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2B9444-D769-FB07-7021-65F1DD6B80B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E69BA2-61C0-F039-C499-230AA38E66F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0FA8B7-314B-1D04-96B0-368FCAFF421C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8C1CAE7-2D5E-E14A-7744-5582A2A05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F58F7E7-70AE-C742-A953-DDD466C49D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59148B-4208-A2FC-7E33-301839B08F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60196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F9DAE-4AC3-C86C-8BA4-8BBED3C76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D80DC-AC17-7727-D86C-07828206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نظركم، من الفائز في نشاط التحدث باسترسال؟ 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627671-9BDB-6F82-D34F-56C6E5C6AF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2AD178F9-8413-F55A-9B0C-5A6DA515E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686319" y="223403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5312B2-F397-B634-F952-60A8AB075ACE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EF2734-18E8-286C-EC56-EA4097576B0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979EB8-95B4-B4E7-6A01-3101060BFFE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884D1C9-70BB-9FE2-962F-02DFAFE50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8D00569-FA39-E9C4-C4D5-F484032E18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072D940-DA41-3828-5BE8-A30F7132547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26A715-69CB-F062-451A-9DF6E0E7258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71412" y="601900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33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                                             </a:t>
            </a:r>
            <a:r>
              <a:rPr lang="ar-MA" dirty="0">
                <a:solidFill>
                  <a:srgbClr val="424D7B"/>
                </a:solidFill>
              </a:rPr>
              <a:t>مراجعة وتوليف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2889000"/>
            <a:ext cx="4500000" cy="1112632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شكل النص</a:t>
            </a: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فهم واستثمار النص.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2934269" y="1771950"/>
            <a:ext cx="416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روح المهن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symbole, Graphique, cercle, logo&#10;&#10;Le contenu généré par l’IA peut être incorrect.">
            <a:extLst>
              <a:ext uri="{FF2B5EF4-FFF2-40B4-BE49-F238E27FC236}">
                <a16:creationId xmlns:a16="http://schemas.microsoft.com/office/drawing/2014/main" id="{65388882-FA84-A3DB-22AF-138C0A7568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60" r="-8560"/>
          <a:stretch>
            <a:fillRect/>
          </a:stretch>
        </p:blipFill>
        <p:spPr>
          <a:xfrm>
            <a:off x="995661" y="1790694"/>
            <a:ext cx="540000" cy="53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2D942-94F2-6877-25B3-C98D233EC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5E9F3-5246-3F85-EEBC-651CF2AB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حصة اليوم، ستقومون بشكل  جمل في نص وتستثمرونه لغويا بعد فهم مضامينه. 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C141A16-9806-89CA-3605-4A071E0C8E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F846CD-5213-36C9-58F3-D42DA709282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3CDF78-A4F2-2270-8F52-2B9A6ECE6A05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A815E-7591-999C-98E7-DFFC585C6C2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E84EA5-E0C2-8142-6C50-AB55D61421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96A652-459F-75CB-C71E-CC2E73F47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A0E077-FE9B-A5BB-E3B7-B4AF564F9F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80C8563-4B37-2DBF-07F3-AB7DF2E79294}"/>
              </a:ext>
            </a:extLst>
          </p:cNvPr>
          <p:cNvSpPr txBox="1"/>
          <p:nvPr/>
        </p:nvSpPr>
        <p:spPr>
          <a:xfrm>
            <a:off x="1152000" y="2356366"/>
            <a:ext cx="6840000" cy="214526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سَأَشْكُلُ جُمَلاً مِنْ نَصٍّ ثُمَّ أَسْتَثْمِرُ مَضامينَهُ.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56891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74B1E-5234-E7E4-08AB-13E7EE1F8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CE681-1C43-FDA9-7775-54769884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-56-. حاولوا قراءة النص قراءة صامتة. (في حدود دقيقتين). 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719442-E199-79AA-064E-26EAB10EDC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DF7114-0632-0CCD-13BE-BF48C9F7096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AA7D99-82C0-9091-651C-EE7A1C8424DF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8D2C32-9462-9AD6-B219-8A291966653C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CF5F0EB-46D0-017D-95DB-065590702C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4F63333-8AD5-C71D-B6A1-18A5F9D4C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8F169E4-17F9-A7BF-2CE1-F709B818D2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D8AD8C6-1834-08B2-20ED-6807A0FBD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088" y="1476000"/>
            <a:ext cx="3285824" cy="5040000"/>
          </a:xfrm>
          <a:prstGeom prst="rect">
            <a:avLst/>
          </a:prstGeom>
        </p:spPr>
      </p:pic>
      <p:pic>
        <p:nvPicPr>
          <p:cNvPr id="6" name="Image 5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C570C1CF-96F1-071D-B12D-5B65C28B0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0" y="1476000"/>
            <a:ext cx="7820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2757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D5CF8-0169-3CB8-A2EE-CA5692399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980B1-A2F9-76E6-A6D5-A25DBADA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يذكرنا، أولا،  بالخطوات التي نسلكها لشكل جملة؟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3142D0-6BAC-FF5F-060B-8D8A8735C361}"/>
              </a:ext>
            </a:extLst>
          </p:cNvPr>
          <p:cNvSpPr txBox="1"/>
          <p:nvPr/>
        </p:nvSpPr>
        <p:spPr>
          <a:xfrm>
            <a:off x="1152000" y="2356366"/>
            <a:ext cx="6840000" cy="214526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نَتَّبِعُها لِشَكْلِ جُمْلَةٍ؟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C2BF07A-30C6-E938-B582-0E2653C19A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23977E-E152-345E-7C61-A26E009449E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E9B45A-3471-12E8-D80C-C0A1B7BDD963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17EDF-3351-4814-C93D-F5C3A75F678C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DE6777A-090E-CFFE-C42A-B855A437CA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609ABF-02A8-B765-4818-7F6327757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08B5929-6F89-2AF4-BACD-D2820E4B86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74130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1986900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ينصح باعتماد صيغة </a:t>
            </a:r>
            <a:r>
              <a:rPr lang="ar-MA" sz="2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عرض الشرائح </a:t>
            </a:r>
            <a:r>
              <a:rPr lang="ar-MA" sz="2400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</a:t>
            </a:r>
            <a:r>
              <a:rPr lang="fr-MA" sz="2400" dirty="0">
                <a:solidFill>
                  <a:srgbClr val="00ACA4"/>
                </a:solidFill>
                <a:latin typeface="Microsoft Uighur" panose="02000000000000000000" pitchFamily="2" charset="-78"/>
              </a:rPr>
              <a:t>mode diaporama</a:t>
            </a:r>
            <a:r>
              <a:rPr lang="ar-MA" sz="2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أثناء تقديم الدرس في القسم بالنقر على أيقونة العرض كما هو موضح.</a:t>
            </a:r>
            <a:endParaRPr lang="fr-FR" sz="2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809789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29D1C-358F-348C-2ABC-57435323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BC836C-434A-1BEA-70B8-E98C304E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جماعة. من يقرأ؟ .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A2A0F1C-E350-0581-E57F-4394CD388D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E34AF33-B428-B42D-203E-6CFA9DCCE7AB}"/>
              </a:ext>
            </a:extLst>
          </p:cNvPr>
          <p:cNvSpPr/>
          <p:nvPr/>
        </p:nvSpPr>
        <p:spPr>
          <a:xfrm>
            <a:off x="1305261" y="1766880"/>
            <a:ext cx="6278880" cy="451800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أَقَرَأُ ٱلْجُمْلَةَ قِراءَةً أولى مُبْرِزًا ٱلْحَرَكَةَ ٱلْأَخيرَةَ لِكُلِّ كَلِمَةٍ ؛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أَسْأَلُ: عَمَّ تَتَحَدَّثُ ٱلْجُمْلَةُ ؟ ثم أُجيبُ عَن ٱلسُّـؤالِ لِأَتَأَكَّدَ مِـنْ فَـهْمِ ٱلْجُمْلَةِ ؛ 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ٱلْجُمْلَةَ كَلِمَةً تِلْوَ ٱلْأُخْرى ثُمَّ أَشْكُلُها، مَعَ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ٱلتَّمْييزِ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ٱلْحـَرَكَةِ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ٱلْقَصيرَةِ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وٱلطَّويلَةِ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وَٱلانْتِباهِ إِلى هَمْزَتَيْ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وَٱلْقَطْعِ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؛ 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حالَةِ ٱلتَّـرَدُّدِ في حَرَكَة آخِر حَرْفٍ في ٱلْكَلِمَةِ، أُحَدِّدُ إِعْرابَها في ٱلْجُمْلَةِ.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E9066A-BA69-9B13-6C02-2217DDFBC58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08B427-A0BA-F123-150A-EE212C23B42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EECE4-B101-A194-3C9D-40A08E8EEB37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D40C93F-0339-0F70-3B8C-463EEB4633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686426-200F-696B-5B22-50B4EE076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BF0B301-FBB5-6082-2947-DAB8E8C9A9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18334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ED0E8-9D1E-FF37-4225-DF0B5ADF3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3F461-AAEE-DC65-3D9F-5B0EF6564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قوموا بشكل الجملتين  في المكان المخصص لذلك.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B50F605-BDA2-673A-3956-0FB39864BA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F4FB56-34EC-6125-40D1-FDE965D8D05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C0EBF9-71A4-DF6A-CC34-7AC704A1078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8763A1-CC79-3547-7611-97531081F5A0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600B88B-B20D-1804-899C-61007FB340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C4D832F-D975-8182-7C29-23BE25447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A3ADBB-9350-03CE-AD9F-8BCED341957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BC5D0CC-C09C-5698-DACA-F3F60AD62B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088" y="1476000"/>
            <a:ext cx="3285824" cy="50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E374EB-A657-E58E-7D3F-ABC1BF79BB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156" y="5087873"/>
            <a:ext cx="2882341" cy="880308"/>
          </a:xfrm>
          <a:prstGeom prst="rect">
            <a:avLst/>
          </a:prstGeom>
        </p:spPr>
      </p:pic>
      <p:pic>
        <p:nvPicPr>
          <p:cNvPr id="3" name="timer_2min">
            <a:hlinkClick r:id="" action="ppaction://media"/>
            <a:extLst>
              <a:ext uri="{FF2B5EF4-FFF2-40B4-BE49-F238E27FC236}">
                <a16:creationId xmlns:a16="http://schemas.microsoft.com/office/drawing/2014/main" id="{971A84D9-4AA4-DCFA-4298-55936714E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9303" y="1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04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98973-B069-D868-01CD-FB8C47403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33E0CA-FDC0-6C9C-AA9D-79D26435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إلى السبورة ويشكل الجملة  الأولى موضحا كيف قام بذلك؟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0735BDC-4AE8-81A3-E14B-F8C97B50A0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0547720-D800-B948-FE8F-F948992FE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40" y="2114436"/>
            <a:ext cx="6461760" cy="2965564"/>
          </a:xfrm>
          <a:prstGeom prst="rect">
            <a:avLst/>
          </a:prstGeom>
          <a:ln w="3810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7E2718-822C-F3C1-F96C-073DFCA0F1E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158CD-BEFC-5BD7-1238-FDDDCEE3B1B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9999FF-FF82-8034-5AA9-B9A33C585E5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9C4BDAA-C85D-8106-9F08-44190019D2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29D24CA-BAED-4A1E-C1B4-7E8CE0470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B5EF48-0672-52C2-080E-16CEBDDED2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49146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15749-83B0-7C5E-9068-509CA557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8998C5-8A6E-6270-35F0-3449D0B31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4" y="756000"/>
            <a:ext cx="6981366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خطا تحت الأخطاء في شكل الجملتين ، ثم اشكلوهما بشكل صحيح  في النص.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9D7F1DE-1476-D970-C8DD-2316B4ECF0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BC2730-D903-7082-AAE2-47749A4C4A2B}"/>
              </a:ext>
            </a:extLst>
          </p:cNvPr>
          <p:cNvSpPr txBox="1"/>
          <p:nvPr/>
        </p:nvSpPr>
        <p:spPr>
          <a:xfrm>
            <a:off x="537034" y="2282266"/>
            <a:ext cx="7936405" cy="3195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رَغْمَ بُعْدِ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ٱلْمَسافاتِ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وَتَعَدُّدِ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ٱلثَّقافاتِ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، ظَلَّ مَغارِبَةُ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ٱلْمَهْجَرِ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أَوْفِياءَ لِجُذورِهِمْ.</a:t>
            </a:r>
          </a:p>
          <a:p>
            <a:pPr algn="just" defTabSz="914400" rtl="1">
              <a:lnSpc>
                <a:spcPct val="107000"/>
              </a:lnSpc>
              <a:spcAft>
                <a:spcPts val="800"/>
              </a:spcAft>
              <a:defRPr/>
            </a:pPr>
            <a:endParaRPr lang="ar-MA" sz="4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  <a:p>
            <a:pPr algn="just" defTabSz="9144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تَشَكَّلَ مُجْتَمَعٌ مَغْرِبِيٌّ مُتَماسِكٌ فـي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ٱلْمَهْجَرِ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4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3E030C-7202-B333-C483-C5AF13FA55C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2C4141-B94C-744B-E69D-8B741EE0E72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17B65-CBD0-9A35-9244-391CF6ADAF06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343DC5D-FB2A-69D3-5AC3-2FAE19AEEA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2F130D-1907-1DDB-F882-901D9AFDE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014CCE0-3730-B6BA-51CC-972CEF733B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95580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932AA-84CB-6199-CE82-737D885F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718E27-8ECF-822E-40A0-9629D6B2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النص بطلاقة  على كراساته؟ . (قراءتان  فقط). </a:t>
            </a: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B321EE-C70E-E742-019E-48162BB3DC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81E6A-7066-B369-9F5B-2B2ED8BA835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2A18DB-58F9-5A84-5067-BE7F0939FA4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F3BA03-6755-418F-6250-8EA7CD072A6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76E4694-610E-CB05-156A-D5680D96AB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12D7077-86BD-11D5-3E83-DB8BFE96A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747D6F-0D7A-50D0-8776-B913C31357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831A62-A892-F3D5-1FA5-99BFB814A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088" y="1476000"/>
            <a:ext cx="328582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8931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48022-76B6-EFD4-D969-0819FFDDE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65100-CED9-59A0-BCD0-640DE983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تشرعوا في الإجابة عن أسئلة المعجم   من يذكرنا بالمقصود بمفاتيح السياق؟ 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BB170A-6C3A-C3C3-235F-90693C4333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BDA998-7D9E-D331-9DC1-CCED7947C090}"/>
              </a:ext>
            </a:extLst>
          </p:cNvPr>
          <p:cNvSpPr txBox="1"/>
          <p:nvPr/>
        </p:nvSpPr>
        <p:spPr>
          <a:xfrm>
            <a:off x="1152000" y="2867144"/>
            <a:ext cx="6840000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ٱلْمَقْصودُ بِمَفاتيحِ ٱلسِّياقِ؟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0F94F1-0DC5-97E4-C15C-E51AA19EE177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FB9B60-DB0E-FDB0-2491-F4E588176CD3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FA7CCA-4CC2-6BED-614E-4FBC8668E1C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429FC6C-2103-6918-C882-4105A42673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055AE12-CDDF-A854-618F-7160F728B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10B1CB5-8044-01C9-2736-1DADE72CAF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09735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34A15-F33D-9ADA-E703-24A4A76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4F5F4-8147-634E-EF12-5D820384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معنى الكلمة المكتوبة بلون أحمر في الجملة ويوضح كيف توصل إلى الجواب؟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B22341-2B5B-8DF7-CACD-193AE2125618}"/>
              </a:ext>
            </a:extLst>
          </p:cNvPr>
          <p:cNvSpPr txBox="1"/>
          <p:nvPr/>
        </p:nvSpPr>
        <p:spPr>
          <a:xfrm>
            <a:off x="1152000" y="2921169"/>
            <a:ext cx="68400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َلَأَ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ٱلْجَرَّةَ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عَيْنِ</a:t>
            </a:r>
            <a:r>
              <a:rPr lang="ar-MA" sz="60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ٱلْقَرْيَةِ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626CE5E-D355-9710-24A0-1CB4728D3C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864186-3944-1E55-BE89-094CC6D2C437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DFDD61-C425-FDEA-E02C-E1F257CD818E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675696-7AC1-4A4D-424F-42B20DC1E78E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24D7860-FDD4-E23D-CA7E-958A78B11A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600CE6-4079-53E5-0300-E7F146A18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9E8FBF5-EDCF-AA90-7B1D-2F386A4B7D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64999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7B195-AF9C-4983-5BF6-AB5827B2E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C407A-53EF-1BD6-B6CA-BDF89309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إستراتيجية  استخراج معلومات  من نص؟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3638CE-A19B-0E3F-6B4D-45FF721F5662}"/>
              </a:ext>
            </a:extLst>
          </p:cNvPr>
          <p:cNvSpPr txBox="1"/>
          <p:nvPr/>
        </p:nvSpPr>
        <p:spPr>
          <a:xfrm>
            <a:off x="1152000" y="2356366"/>
            <a:ext cx="6840000" cy="214526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مَا خُطُواتُ إِسْتراتيجِيَّةِ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ٱسْتِخْراجِ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مَعْلوماتٍ مِنْ نَصٍّ؟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2D52247-4C0E-5B0A-B707-95833F8959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8B4443-0D47-9279-A3C3-6FBC8915DA2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9555D4-108B-FF11-F61D-54E96CF599C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21236F-583E-59D3-EAF4-D7F99CC915B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4F83255-FA93-E430-E1BA-EDB95D6E77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0343D1-D77F-DB7C-A79F-4433ABE74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5CC7122-0ED7-60E1-B7E4-BEA3E91C8C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55254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268DC-CF84-F3FA-8FA6-1C5F697A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4A67E-5B57-9EA9-A32B-5EB6411B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إستراتيجية  استنتاج  معلومات  من نص؟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75E745-5BB1-3DBD-0A51-44186A013901}"/>
              </a:ext>
            </a:extLst>
          </p:cNvPr>
          <p:cNvSpPr txBox="1"/>
          <p:nvPr/>
        </p:nvSpPr>
        <p:spPr>
          <a:xfrm>
            <a:off x="1152000" y="2356366"/>
            <a:ext cx="6840000" cy="214526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مَا خُطُواتُ إِسْتراتيجِيَّةِ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ٱسْتِنْتاجِ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مَعْلوماتٍ مِنْ نَصٍّ؟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D2A291-68DE-E2BA-ABAB-5DD3A3FBD4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02EBA0-1C3E-54A2-3A5D-105AC3A96C87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D524A-E8C2-0BA8-6DDD-D4F6D7754123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068D48-E7AF-4D4C-02B6-F3C49540837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84FF61-A632-6510-9AB1-7A7FC3FFF9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15A061-C486-349F-521A-C5499AE79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F6E31DC-2398-C2A8-9AC3-490743383B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78590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3099F-2E13-29E0-B84C-FAFDDB18A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8FCCD-C1DE-2D8A-E71D-C8C9E544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70751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أجيبوا عن أسئلة "أستمر معجم النص" و الأسئلة الأربعة الأولى من مقطع " أستثمر النص".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4357711-1291-80BB-BB5A-A428BA8C42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96C844-F782-070B-9F9C-528FB12F9F5E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50F46-F62B-372C-9E4D-474C7B20066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5A2532-0B5A-C369-CA79-B925B396657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5C6D5E7-172A-A389-750A-DDF1754B9B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580A1CC-25A6-A6A6-0A47-F1533E50F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1D08E45-4C5E-0B56-EB47-6DDB3F456F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8C110F1-8D2C-FD09-BB16-24A2D0645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1788" y="1476000"/>
            <a:ext cx="3285824" cy="50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7E400E0-C928-CBB1-CFED-FB172913B7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7664" y="1693469"/>
            <a:ext cx="2920181" cy="3075175"/>
          </a:xfrm>
          <a:prstGeom prst="rect">
            <a:avLst/>
          </a:prstGeom>
          <a:ln>
            <a:noFill/>
          </a:ln>
        </p:spPr>
      </p:pic>
      <p:pic>
        <p:nvPicPr>
          <p:cNvPr id="6" name="timer_10min">
            <a:hlinkClick r:id="" action="ppaction://media"/>
            <a:extLst>
              <a:ext uri="{FF2B5EF4-FFF2-40B4-BE49-F238E27FC236}">
                <a16:creationId xmlns:a16="http://schemas.microsoft.com/office/drawing/2014/main" id="{862F63C0-349A-C089-9AF9-5BA3E745F9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3470" y="1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741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5491618-7859-58B5-A742-439881DE0B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>
              <a:solidFill>
                <a:srgbClr val="424D7B"/>
              </a:solidFill>
            </a:endParaRP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A4CB-5CD4-34EE-CB51-9D23DCF1F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A3B39-8682-C6FA-D464-C0DCA6B9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جماعة. نبدأ باستثمار معجم النص. من يقرأ السؤال (...) و يجيب عنه؟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365C918-95B6-BA47-CD8F-76A0F5B392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5EE940-9272-DCB7-076A-DFDD468B6BF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7915D-52D7-5E2C-1541-5C9AF444F635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C0A3C2-9743-3AC1-1EC9-538C880B69B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327A99A-F8EC-CD7B-7996-D6B752ED27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573F0D3-1C68-3C8F-5647-7E66CCA8F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01924D-08C0-A809-7762-A269C1C375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43098C1-3274-6188-BB3B-18DF23D6F426}"/>
              </a:ext>
            </a:extLst>
          </p:cNvPr>
          <p:cNvGrpSpPr/>
          <p:nvPr/>
        </p:nvGrpSpPr>
        <p:grpSpPr>
          <a:xfrm>
            <a:off x="465526" y="2544639"/>
            <a:ext cx="8212948" cy="2772000"/>
            <a:chOff x="465526" y="2544639"/>
            <a:chExt cx="8212948" cy="2772000"/>
          </a:xfrm>
        </p:grpSpPr>
        <p:pic>
          <p:nvPicPr>
            <p:cNvPr id="4" name="Image 3" descr="Une image contenant texte, Police, capture d’écran, ligne&#10;&#10;Le contenu généré par l’IA peut être incorrect.">
              <a:extLst>
                <a:ext uri="{FF2B5EF4-FFF2-40B4-BE49-F238E27FC236}">
                  <a16:creationId xmlns:a16="http://schemas.microsoft.com/office/drawing/2014/main" id="{1B0B17F9-1306-22E6-AE92-66B45D8C2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5526" y="2544639"/>
              <a:ext cx="8212948" cy="2772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C039A4-3F7B-59CE-9CE8-3BEA69CFC6C1}"/>
                </a:ext>
              </a:extLst>
            </p:cNvPr>
            <p:cNvSpPr/>
            <p:nvPr/>
          </p:nvSpPr>
          <p:spPr>
            <a:xfrm>
              <a:off x="7727455" y="4764783"/>
              <a:ext cx="951019" cy="5518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306995651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C26EF-9E38-5763-6992-F54CA4D58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C20AB21-6936-2FE8-1324-6D593CC15158}"/>
              </a:ext>
            </a:extLst>
          </p:cNvPr>
          <p:cNvGrpSpPr/>
          <p:nvPr/>
        </p:nvGrpSpPr>
        <p:grpSpPr>
          <a:xfrm>
            <a:off x="465526" y="2544639"/>
            <a:ext cx="8212948" cy="2772000"/>
            <a:chOff x="465526" y="2544639"/>
            <a:chExt cx="8212948" cy="2772000"/>
          </a:xfrm>
        </p:grpSpPr>
        <p:pic>
          <p:nvPicPr>
            <p:cNvPr id="21" name="Image 20" descr="Une image contenant texte, Police, capture d’écran, ligne&#10;&#10;Le contenu généré par l’IA peut être incorrect.">
              <a:extLst>
                <a:ext uri="{FF2B5EF4-FFF2-40B4-BE49-F238E27FC236}">
                  <a16:creationId xmlns:a16="http://schemas.microsoft.com/office/drawing/2014/main" id="{CB3B7B0D-D718-FCBC-53D0-7FBD928C9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5526" y="2544639"/>
              <a:ext cx="8212948" cy="2772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04F044-8BFB-54D8-31C8-2A245164CC23}"/>
                </a:ext>
              </a:extLst>
            </p:cNvPr>
            <p:cNvSpPr/>
            <p:nvPr/>
          </p:nvSpPr>
          <p:spPr>
            <a:xfrm>
              <a:off x="7727455" y="4764783"/>
              <a:ext cx="951019" cy="5518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0393FA1-015B-CBFD-2942-818FC694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 على كراساتكم.. </a:t>
            </a: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967C63-6B94-71D1-BE66-0B260669CF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967D6B-1F58-E8B4-6D26-59F2FEB9DC4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FBCBCA-4D2D-8ABE-FE22-8C2C95E4F73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E6C941-592B-F687-A3C3-F5F4C290C93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81F05ED-6315-B9D6-EB63-0B1F2BDA30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2C86A65-BE0F-25D5-1171-8F6686862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54356DC-B89A-2C8F-39C2-852AB602A6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C543E70-3004-9000-B6F2-6CBADC848D9F}"/>
              </a:ext>
            </a:extLst>
          </p:cNvPr>
          <p:cNvSpPr txBox="1"/>
          <p:nvPr/>
        </p:nvSpPr>
        <p:spPr>
          <a:xfrm>
            <a:off x="546725" y="3002851"/>
            <a:ext cx="8034126" cy="25751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noAutofit/>
          </a:bodyPr>
          <a:lstStyle/>
          <a:p>
            <a:pPr algn="ctr" rtl="1"/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مُتَشَبِّتٌ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حَنينٌ </a:t>
            </a:r>
            <a:r>
              <a: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اَلتَّعَلُّقُ </a:t>
            </a:r>
            <a:r>
              <a: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اَلِارْتِباطُ </a:t>
            </a:r>
            <a:r>
              <a: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حُبٌّ </a:t>
            </a:r>
            <a:r>
              <a: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ٱلْوَفاءُ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Graphique 3" descr="Fermer avec un remplissage uni">
            <a:extLst>
              <a:ext uri="{FF2B5EF4-FFF2-40B4-BE49-F238E27FC236}">
                <a16:creationId xmlns:a16="http://schemas.microsoft.com/office/drawing/2014/main" id="{AC89AF1D-49AB-D461-FEF3-55DE28A44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8820" y="3930639"/>
            <a:ext cx="360000" cy="360000"/>
          </a:xfrm>
          <a:prstGeom prst="rect">
            <a:avLst/>
          </a:prstGeom>
        </p:spPr>
      </p:pic>
      <p:pic>
        <p:nvPicPr>
          <p:cNvPr id="6" name="Graphique 5" descr="Fermer avec un remplissage uni">
            <a:extLst>
              <a:ext uri="{FF2B5EF4-FFF2-40B4-BE49-F238E27FC236}">
                <a16:creationId xmlns:a16="http://schemas.microsoft.com/office/drawing/2014/main" id="{876261FA-34CA-CA69-780C-3C9BC9654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8243" y="482045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9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EB4C8-2279-7449-C9D2-621A3144D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B348223-4487-B4EC-0F2C-4C50EB6AC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5" b="33640"/>
          <a:stretch>
            <a:fillRect/>
          </a:stretch>
        </p:blipFill>
        <p:spPr>
          <a:xfrm>
            <a:off x="451477" y="4236012"/>
            <a:ext cx="8179342" cy="830997"/>
          </a:xfrm>
          <a:prstGeom prst="rect">
            <a:avLst/>
          </a:prstGeom>
        </p:spPr>
      </p:pic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C2AE1A83-DA63-9BEF-370A-25019E8A5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5" b="54782"/>
          <a:stretch>
            <a:fillRect/>
          </a:stretch>
        </p:blipFill>
        <p:spPr>
          <a:xfrm>
            <a:off x="451477" y="3091106"/>
            <a:ext cx="8179342" cy="977031"/>
          </a:xfrm>
          <a:prstGeom prst="rect">
            <a:avLst/>
          </a:prstGeom>
        </p:spPr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FBE9786-68B2-107A-605D-175AD376D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23"/>
          <a:stretch>
            <a:fillRect/>
          </a:stretch>
        </p:blipFill>
        <p:spPr>
          <a:xfrm>
            <a:off x="451477" y="1941609"/>
            <a:ext cx="8179342" cy="86632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0E24BA6-D932-866E-E479-A775FDD2D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أسئلة  استثمار فهم النص . من يقرأ السؤال الأول و يجيب عنه؟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97F68D1-15B3-C3D9-8A25-D2A4E5BBAD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A5EDCB-2362-B566-70EB-FCF257D0B53A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0D2D43-1E61-051A-718A-67EC0D9EE97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C160D5-8E54-4521-EB69-2B2CECA9EDB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3F2608C-8DAA-EEB7-4A7A-7469EC15F4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A978FB3-CC21-AADE-8A3C-478D7187E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94F55D-DCE2-C16B-EFF2-001398C8BB7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F78372F-EF6B-ECB9-AD04-DF0CA643E5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0" b="10305"/>
          <a:stretch>
            <a:fillRect/>
          </a:stretch>
        </p:blipFill>
        <p:spPr>
          <a:xfrm>
            <a:off x="451477" y="5271003"/>
            <a:ext cx="8179342" cy="83099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D218A8D-0E24-75C0-3AB5-A8C387FB3B5D}"/>
              </a:ext>
            </a:extLst>
          </p:cNvPr>
          <p:cNvSpPr txBox="1"/>
          <p:nvPr/>
        </p:nvSpPr>
        <p:spPr>
          <a:xfrm>
            <a:off x="365148" y="2386361"/>
            <a:ext cx="8413703" cy="684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noAutofit/>
          </a:bodyPr>
          <a:lstStyle/>
          <a:p>
            <a:pPr algn="just" rtl="1">
              <a:lnSpc>
                <a:spcPct val="90000"/>
              </a:lnSpc>
            </a:pP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ٱلْعاداتُ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وَٱلتَّقاليدُ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تَحْمِلُ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ٱلْهُوِيَّةَ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ٱلْمَغْرِبِيَّةَ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ٱلْمَهْجَرِ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هي إِعْدادُ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ٱلْأَطْباقِ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ٱلتَّقْليدِيَّةِ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كَٱلْكُسْكُسِ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وَٱلطّاجينِ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وَٱلِاحْتِفالُ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بِٱلْمُناسَباتِ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ٱلْوَطَنِيَّةِ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وَٱلدِّينِيَّةِ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AC54B94-3A03-42E9-1258-F8681A7E6272}"/>
              </a:ext>
            </a:extLst>
          </p:cNvPr>
          <p:cNvSpPr txBox="1"/>
          <p:nvPr/>
        </p:nvSpPr>
        <p:spPr>
          <a:xfrm>
            <a:off x="365148" y="3470558"/>
            <a:ext cx="8413703" cy="7663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rtl="1">
              <a:lnSpc>
                <a:spcPct val="90000"/>
              </a:lnSpc>
            </a:pP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يَحْتَفِلُ مَغارِبَةُ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ٱلْمَهْجَرِ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بِٱلْأَعْيادِ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ٱلْوَطَنِيَّةِ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وَٱلدّينِيَّةِ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بِتَنْظيمِ لِقاءاتٍ تُرْفَعُ فيها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ٱلْأَعْلامُ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وَتُرَدَّدُ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ٱلْأَناشيدُ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وَتُؤَدّى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ٱلشَّعائِرُ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أَجْواءٍ مُمْتَلِئَةٍ بِروحِ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ٱلْجَماعَةِ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وَٱلِانْتِماءِ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BA950A1-57BB-7007-206A-C1882691C2B3}"/>
              </a:ext>
            </a:extLst>
          </p:cNvPr>
          <p:cNvSpPr txBox="1"/>
          <p:nvPr/>
        </p:nvSpPr>
        <p:spPr>
          <a:xfrm>
            <a:off x="365148" y="4609145"/>
            <a:ext cx="8475406" cy="7663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rtl="1">
              <a:lnSpc>
                <a:spcPct val="90000"/>
              </a:lnSpc>
            </a:pP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اَلَّذي يَدُلُّ في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تَمَسُّكِ أَبْناءِ مَغارِبَةِ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ٱلْعالَمِ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بِوَطَنِهِمْ حِرْصُهُمْ عَلى صِيانَةِ هُوِيَّتِهِمْ وَغَرْسِ حُبِّ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نُفوسِ أَبْنائِهِمْ..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ECC9414-9CA0-44A3-8964-8647DCD94C94}"/>
              </a:ext>
            </a:extLst>
          </p:cNvPr>
          <p:cNvSpPr txBox="1"/>
          <p:nvPr/>
        </p:nvSpPr>
        <p:spPr>
          <a:xfrm>
            <a:off x="365148" y="5606921"/>
            <a:ext cx="847540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rtl="1"/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اِسْتَطاعَ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ٱلْمَغارِبَةُ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ٱلْمُحافَظَةَ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ٱنْتِمائِهِمْ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إِلَى بَلَدِهِمْ بِتَشَبُّثِهِمْ بِقِيَمِهِمْ وَتُراثِهِمْ،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وَٱلْمُوازَنَةِ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ٱلْوَفاءِ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لِلْأَصْلِ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وَٱلِانْدِماجِ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ٱلْواعي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ٱلْمُجْتَمَعاتِ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ٱلْمُضيفَةِ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010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71C72-877D-3731-0499-957783899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79F1B-32E3-B8F6-6944-E2078232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الآن. سنقوم بمرجعة سريعة للظواهر اللغوية. خذوا ألواحكم.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8C6E94A-DA49-BA0C-0873-22EA500382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462CF6-F86C-4B71-5F62-EBDB44BE7B0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EDB99A-CF0E-3F8A-CD55-C20E9032DF5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15034A-70CF-ACF1-9170-AA3EE76E13C7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909A0ED-865D-386B-AA55-C318CC9FDE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61DCFFB-769A-A4A7-9E86-148578E92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8CEE68A-DDB1-FA8E-D10B-E4A58B64E3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Google Shape;1596;p23">
            <a:extLst>
              <a:ext uri="{FF2B5EF4-FFF2-40B4-BE49-F238E27FC236}">
                <a16:creationId xmlns:a16="http://schemas.microsoft.com/office/drawing/2014/main" id="{1D72EC75-1DC8-53E8-EA52-3064D2230B6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l="-25000" r="-24999"/>
          <a:stretch/>
        </p:blipFill>
        <p:spPr>
          <a:xfrm>
            <a:off x="1872000" y="1914136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51081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76789-0C23-C389-B71C-DD4B1CBA1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A75D6E-5119-E378-D344-BAB80B43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ألواحكم. كل منكم يكتب ثلاثة أسماء في صيغة جمع المؤنث السالم 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FE3CF97-4FDE-1895-4C0D-D71B4186538B}"/>
              </a:ext>
            </a:extLst>
          </p:cNvPr>
          <p:cNvSpPr txBox="1"/>
          <p:nvPr/>
        </p:nvSpPr>
        <p:spPr>
          <a:xfrm>
            <a:off x="1991360" y="2356366"/>
            <a:ext cx="5161280" cy="2145268"/>
          </a:xfrm>
          <a:prstGeom prst="round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dirty="0">
                <a:solidFill>
                  <a:srgbClr val="424D7B"/>
                </a:solidFill>
              </a:rPr>
              <a:t>3 أَسْماءٍ في صيغَةِ جَمْعِ </a:t>
            </a:r>
            <a:r>
              <a:rPr lang="ar-MA" dirty="0" err="1">
                <a:solidFill>
                  <a:srgbClr val="424D7B"/>
                </a:solidFill>
              </a:rPr>
              <a:t>ٱلمُؤَنَّثِ</a:t>
            </a:r>
            <a:r>
              <a:rPr lang="ar-MA" dirty="0">
                <a:solidFill>
                  <a:srgbClr val="424D7B"/>
                </a:solidFill>
              </a:rPr>
              <a:t> </a:t>
            </a:r>
            <a:r>
              <a:rPr lang="ar-MA" dirty="0" err="1">
                <a:solidFill>
                  <a:srgbClr val="424D7B"/>
                </a:solidFill>
              </a:rPr>
              <a:t>ٱلسّالِمِ</a:t>
            </a:r>
            <a:r>
              <a:rPr lang="ar-MA" dirty="0">
                <a:solidFill>
                  <a:srgbClr val="424D7B"/>
                </a:solidFill>
              </a:rPr>
              <a:t>.</a:t>
            </a:r>
            <a:endParaRPr lang="fr-FR" dirty="0">
              <a:solidFill>
                <a:srgbClr val="424D7B"/>
              </a:solidFill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B4EB2C6-5F3B-9B3E-4065-5FDAF8F42D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E451ED-0A70-3B75-9E4F-83952981EAB8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236EF7-7F75-1B2B-B208-E2709331F6E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E01DB0-85E9-3698-9574-E2E18D75FF1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491F76D-0DA2-7D3F-0607-18625587DE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C141467-B651-24C3-5B73-9CC545CCF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F8314E-9752-020D-FFCA-7C152ECD6E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971975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5E7A1-E191-2B6C-1795-985A27D4C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363C4-EFB6-1C90-3C52-E327223C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دائما.  أعربوا  جمع المؤنث السالم  في الجملة التالية إعرابا تاما.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BDD237-B69F-66AF-B30D-3254F0DF9A7A}"/>
              </a:ext>
            </a:extLst>
          </p:cNvPr>
          <p:cNvSpPr txBox="1"/>
          <p:nvPr/>
        </p:nvSpPr>
        <p:spPr>
          <a:xfrm>
            <a:off x="541176" y="2921169"/>
            <a:ext cx="8061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نالَت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 </a:t>
            </a:r>
            <a:r>
              <a:rPr lang="ar-MA" sz="6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ٱلْمُجْتَهِداتُ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جائِزَةً.</a:t>
            </a:r>
            <a:endParaRPr lang="fr-FR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03AF02A-C89B-110E-29E6-F9DC3592EA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A4811C-4B95-A9FD-538C-7036FE67B12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CDBF60-AC87-FA97-7B93-1C77B20FD96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C29186-C928-17CE-F0E1-3B4F38538BC0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5738951-20C5-64CE-9904-11EB0E55A8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EBCD018-1A0A-863C-C9B9-664471102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5635FA-B922-AF91-B6C9-71069800F9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30211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9DB78-63BD-C632-589D-C8868BB0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دائما.  أعربوا  جمع المؤنث السالم  في الجملة التالية إعرابا تاما.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4F782D-EF4E-57BA-C7C4-50030AD1E200}"/>
              </a:ext>
            </a:extLst>
          </p:cNvPr>
          <p:cNvSpPr txBox="1"/>
          <p:nvPr/>
        </p:nvSpPr>
        <p:spPr>
          <a:xfrm>
            <a:off x="403578" y="2921169"/>
            <a:ext cx="8336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ٱلْمُمَرِّضاتُ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مُسْتَعِدّاتٌ لِاسْتِقْبالِ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ٱلْجَرْحى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CEC2C5C5-5271-1FC7-4372-886A452BA5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D33D83-376C-4FDF-F58C-FE9BE75F15C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73F003-E4EF-781C-F6EF-C2B7DABF613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77896A-FCFF-B9AF-7C5F-AFCD0226D01F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A65679-1194-DC58-EC9C-8A6FBB0676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750750D-D14F-72E3-CB78-349BD58CC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137F971-7325-500C-A2D1-296AEA7CC1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02537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771C2-E12A-E570-0AD7-E70295AD2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5B0E1E-E183-F280-3B46-6EB6EBFB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دائما.  أعربوا  جمع المؤنث السالم  في الجملة التالية إعرابا تاما.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1781FE-B63C-9A33-4C40-036E2C7640F6}"/>
              </a:ext>
            </a:extLst>
          </p:cNvPr>
          <p:cNvSpPr txBox="1"/>
          <p:nvPr/>
        </p:nvSpPr>
        <p:spPr>
          <a:xfrm>
            <a:off x="541176" y="2921169"/>
            <a:ext cx="8061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أَخَذَ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ٱلتَّلاميذُ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كَرّاساتِ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ٱللُّغَةِ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ٱلْعَرَبِيَّةِ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400" dirty="0">
              <a:latin typeface="Microsoft Uighur" panose="02000000000000000000" pitchFamily="2" charset="-78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51C285F3-C802-70C5-12F6-5B4111C909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C5A1EB-06B1-08B5-B225-7971328774C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5ABBAB-9F06-35D4-FEEE-B349FEF01B25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BF171F-BFDD-E174-BB1E-D8AFF42ABFF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BDF3221-AEFE-592D-F3CD-BB4A069347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9E2B49-3B10-C821-1979-E4D225848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C55E2B-8870-881A-3FE5-EE3CFA7CC2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62358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23FA6-E42C-2B83-CD46-7231A49A6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8373B-3FAA-E3A7-2E34-CDA97B15A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وأجيبوا عن السؤالين (5و6) الخاصين باستثمار الظواهر اللغوية.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3A1838-4443-D4C0-1900-732E92CDE0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703338-C829-F6F5-FA87-6C01BF603BC7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9A5796-BA9C-C930-228C-9E480CC93E3E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39D0CC-92EC-0313-421F-6F08054D0425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1E1DE7-3F37-BFE5-A360-45D38C9B40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337408-FB8E-71B0-774A-0B5B0339C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3493673-F51C-2681-F695-DD0D8CFF4C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56748E0-004E-870F-BF8F-800C8CAE7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088" y="1533703"/>
            <a:ext cx="3285824" cy="50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880644-9D14-8BD4-4249-213774315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0601" y="4601497"/>
            <a:ext cx="2945568" cy="142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8446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9969D-E303-414B-464A-B056D8E54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40DD2-FF6F-7FE1-0B25-5DE25FF0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السؤال الأول و يجيب عنه؟ 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40A951D-5002-0357-FA99-84FE0310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1D9A92-CD99-CEED-12C7-592862888B9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62F81-FF6C-D19D-06A2-6541D4A022C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194DD-C845-AB77-B31D-1893120D6A9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26AB82-703D-CAF1-2069-602A218775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B1EF40-2D88-F01F-7CDA-8DEBC9217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675737-F1C8-8EE6-2C96-E5A47BDA85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1D36858-8D45-A54E-5564-A9AD3FE9ED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898" y="2083007"/>
            <a:ext cx="8250205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409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تنظيم حصص الأسبوع</a:t>
            </a:r>
            <a:endParaRPr lang="fr-MA" dirty="0">
              <a:solidFill>
                <a:srgbClr val="424D7B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– الحصة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– الحصة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التحدث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5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-1-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الحصة</a:t>
            </a:r>
            <a:r>
              <a:rPr lang="fr-FR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-2- 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</a:t>
            </a:r>
            <a:r>
              <a:rPr lang="fr-FR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-3-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التراكيب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مراجعة توليف (شكل وفهم) + دعم  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6 -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7BF60-F53C-9C68-6B13-773BAC30E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CFD59410-5F88-002C-94E5-460D8E327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898" y="2083007"/>
            <a:ext cx="8250205" cy="421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2BF566B-1785-6DE3-5B15-169E600A4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(تقبل جميع أسماء جمع المؤنث السالم الواردة في النص)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33B847-2133-AB5A-6021-386A89BC0D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21081A-4A9D-CB61-0A31-0B35B846E81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181984-BDE4-08A4-F14B-DFF27E0F8C4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A9A08F-0E54-5067-F9AB-30E5476C7DAE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EA1665A-FF85-CCE7-2A22-84085E1C52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771BC32-D3A7-3E00-8AB2-65C0E7606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446AA7E-3B8C-E91A-ABAC-CD87B0DE7FA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A148AD77-D39B-3281-CC91-B0F1BBED97F3}"/>
              </a:ext>
            </a:extLst>
          </p:cNvPr>
          <p:cNvGrpSpPr/>
          <p:nvPr/>
        </p:nvGrpSpPr>
        <p:grpSpPr>
          <a:xfrm>
            <a:off x="778455" y="4416720"/>
            <a:ext cx="5586727" cy="646331"/>
            <a:chOff x="827554" y="7573171"/>
            <a:chExt cx="5586727" cy="6463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3C1956-DF0A-A6D4-1CC6-875DDC3294C1}"/>
                </a:ext>
              </a:extLst>
            </p:cNvPr>
            <p:cNvSpPr/>
            <p:nvPr/>
          </p:nvSpPr>
          <p:spPr>
            <a:xfrm>
              <a:off x="827554" y="7823661"/>
              <a:ext cx="5579933" cy="250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0586C96-22CF-E1F6-5681-C05167DC9A8A}"/>
                </a:ext>
              </a:extLst>
            </p:cNvPr>
            <p:cNvSpPr txBox="1"/>
            <p:nvPr/>
          </p:nvSpPr>
          <p:spPr>
            <a:xfrm>
              <a:off x="834281" y="7573171"/>
              <a:ext cx="5580000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واجَهَ </a:t>
              </a:r>
              <a:r>
                <a:rPr lang="ar-MA" sz="3600" b="1" dirty="0" err="1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ٱلتَّلاميذُ</a:t>
              </a:r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صُعوباتٍ في دُروسِهِمْ.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2B380605-1C46-9113-5E8C-80AE30B46A29}"/>
              </a:ext>
            </a:extLst>
          </p:cNvPr>
          <p:cNvSpPr txBox="1"/>
          <p:nvPr/>
        </p:nvSpPr>
        <p:spPr>
          <a:xfrm>
            <a:off x="446897" y="5877732"/>
            <a:ext cx="8250204" cy="360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noAutofit/>
          </a:bodyPr>
          <a:lstStyle/>
          <a:p>
            <a:pPr algn="just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اِحْتَفَلَ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ٱلْمُعَلِّمونَ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وَٱلْمُعَلِّماتُ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بِٱلتَّلاميذِ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ٱلْمُتَفَوِّقينَ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ٱلْمُتَفَوِّقاتِ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19DCC77-C6EC-3F1C-E257-C571355006AF}"/>
              </a:ext>
            </a:extLst>
          </p:cNvPr>
          <p:cNvGrpSpPr/>
          <p:nvPr/>
        </p:nvGrpSpPr>
        <p:grpSpPr>
          <a:xfrm>
            <a:off x="6743065" y="4416720"/>
            <a:ext cx="1440000" cy="646331"/>
            <a:chOff x="6737319" y="4416720"/>
            <a:chExt cx="1440000" cy="6463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CE82490-B4F0-D7A1-B1DB-826267E67DD9}"/>
                </a:ext>
              </a:extLst>
            </p:cNvPr>
            <p:cNvSpPr/>
            <p:nvPr/>
          </p:nvSpPr>
          <p:spPr>
            <a:xfrm>
              <a:off x="6737319" y="4722720"/>
              <a:ext cx="1440000" cy="177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F27016C-03D0-925C-9876-3EAEA69A3652}"/>
                </a:ext>
              </a:extLst>
            </p:cNvPr>
            <p:cNvSpPr txBox="1"/>
            <p:nvPr/>
          </p:nvSpPr>
          <p:spPr>
            <a:xfrm>
              <a:off x="6737319" y="4416720"/>
              <a:ext cx="144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صُعوباتٌ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4DEC51-8DD8-9311-E8C2-ECE990AFE418}"/>
              </a:ext>
            </a:extLst>
          </p:cNvPr>
          <p:cNvGrpSpPr/>
          <p:nvPr/>
        </p:nvGrpSpPr>
        <p:grpSpPr>
          <a:xfrm>
            <a:off x="6743065" y="3982533"/>
            <a:ext cx="1440000" cy="646331"/>
            <a:chOff x="6737319" y="4416720"/>
            <a:chExt cx="1440000" cy="6463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DAE2DA-2D10-C95B-9DA5-D96AD0EACFC5}"/>
                </a:ext>
              </a:extLst>
            </p:cNvPr>
            <p:cNvSpPr/>
            <p:nvPr/>
          </p:nvSpPr>
          <p:spPr>
            <a:xfrm>
              <a:off x="6737319" y="4722720"/>
              <a:ext cx="1440000" cy="177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24E0802-1F0E-DF51-E39E-7374E36B413A}"/>
                </a:ext>
              </a:extLst>
            </p:cNvPr>
            <p:cNvSpPr txBox="1"/>
            <p:nvPr/>
          </p:nvSpPr>
          <p:spPr>
            <a:xfrm>
              <a:off x="6737319" y="4416720"/>
              <a:ext cx="144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اَلثَّقافاتُ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19925F2-FA0A-5954-2C02-41587E60018E}"/>
              </a:ext>
            </a:extLst>
          </p:cNvPr>
          <p:cNvGrpSpPr/>
          <p:nvPr/>
        </p:nvGrpSpPr>
        <p:grpSpPr>
          <a:xfrm>
            <a:off x="6743065" y="3542676"/>
            <a:ext cx="1440000" cy="646331"/>
            <a:chOff x="6737319" y="4416720"/>
            <a:chExt cx="1440000" cy="6463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D8ED70-048C-B763-4FD4-ED57358EE6D0}"/>
                </a:ext>
              </a:extLst>
            </p:cNvPr>
            <p:cNvSpPr/>
            <p:nvPr/>
          </p:nvSpPr>
          <p:spPr>
            <a:xfrm>
              <a:off x="6737319" y="4722720"/>
              <a:ext cx="1440000" cy="177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3D27840-1C8C-008C-4652-F37525A18F66}"/>
                </a:ext>
              </a:extLst>
            </p:cNvPr>
            <p:cNvSpPr txBox="1"/>
            <p:nvPr/>
          </p:nvSpPr>
          <p:spPr>
            <a:xfrm>
              <a:off x="6737319" y="4416720"/>
              <a:ext cx="144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اَلْمَسافاتُ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3A8FDBC-7A4D-6B88-EC48-45D8FC0F8897}"/>
              </a:ext>
            </a:extLst>
          </p:cNvPr>
          <p:cNvGrpSpPr/>
          <p:nvPr/>
        </p:nvGrpSpPr>
        <p:grpSpPr>
          <a:xfrm>
            <a:off x="778455" y="3992884"/>
            <a:ext cx="5586727" cy="646331"/>
            <a:chOff x="827554" y="7573171"/>
            <a:chExt cx="5586727" cy="6463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13BCF31-75AD-849A-7D77-B0BB4093F15A}"/>
                </a:ext>
              </a:extLst>
            </p:cNvPr>
            <p:cNvSpPr/>
            <p:nvPr/>
          </p:nvSpPr>
          <p:spPr>
            <a:xfrm>
              <a:off x="827554" y="7823661"/>
              <a:ext cx="5579933" cy="250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0F992B7-7BA8-39E4-3D0C-AA027BF45E5C}"/>
                </a:ext>
              </a:extLst>
            </p:cNvPr>
            <p:cNvSpPr txBox="1"/>
            <p:nvPr/>
          </p:nvSpPr>
          <p:spPr>
            <a:xfrm>
              <a:off x="834281" y="7573171"/>
              <a:ext cx="5580000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اَلْمَغْرِبُ غَنِيٌّ بِثَقافاتٍ مُتَعَدِّدَةٍ.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B368E55-8695-31F9-54BD-A923EB4B46DF}"/>
              </a:ext>
            </a:extLst>
          </p:cNvPr>
          <p:cNvGrpSpPr/>
          <p:nvPr/>
        </p:nvGrpSpPr>
        <p:grpSpPr>
          <a:xfrm>
            <a:off x="778455" y="3525510"/>
            <a:ext cx="5586727" cy="646331"/>
            <a:chOff x="827554" y="7573171"/>
            <a:chExt cx="5586727" cy="64633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023211C-2D42-A3EE-850B-0369B4A798C5}"/>
                </a:ext>
              </a:extLst>
            </p:cNvPr>
            <p:cNvSpPr/>
            <p:nvPr/>
          </p:nvSpPr>
          <p:spPr>
            <a:xfrm>
              <a:off x="827554" y="7823661"/>
              <a:ext cx="5579933" cy="250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D87B6A6-64CA-B8C4-3D94-F63FAF80A515}"/>
                </a:ext>
              </a:extLst>
            </p:cNvPr>
            <p:cNvSpPr txBox="1"/>
            <p:nvPr/>
          </p:nvSpPr>
          <p:spPr>
            <a:xfrm>
              <a:off x="834281" y="7573171"/>
              <a:ext cx="5580000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قَطَعَ </a:t>
              </a:r>
              <a:r>
                <a:rPr lang="ar-MA" sz="3600" b="1" dirty="0" err="1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ٱلْعَدّاءُ</a:t>
              </a:r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مَسافاتٍ طَويلَةَ.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36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B"/>
                </a:solidFill>
              </a:rPr>
              <a:t>اختتام الحصة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D54654-4597-323A-AE83-FBA4473A3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288" y="90999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29BA1-41F0-3F2A-3906-03CA4CF87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DC821-2C65-6FB4-9A23-5C5F42C1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الخطوات  التي نسلكها لشكل  جملة 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3854CB-29CE-E687-3219-A926C4AB54E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AF9E03-5C02-DE21-4F4D-4880E328915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A3FB0E-D013-CBB9-0FCB-B93DD6BA460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C3CF74A-E24D-9C51-9639-012703BC54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6F24EB-13C3-A48F-D40C-4B54E26A46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5F28E1-2577-3831-AE07-A3FB23D38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EAF4897-3A2F-F7C6-A791-97B9313352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40EF3CB-173D-832A-E975-4C31B9B35DB8}"/>
              </a:ext>
            </a:extLst>
          </p:cNvPr>
          <p:cNvSpPr txBox="1"/>
          <p:nvPr/>
        </p:nvSpPr>
        <p:spPr>
          <a:xfrm>
            <a:off x="1152000" y="2969300"/>
            <a:ext cx="6840000" cy="91940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نَتَّبِعُها لِشَكْلِ جُمْلَةٍ؟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914669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0E224-F3B1-16B9-6F00-BCC9AEEA7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08907-3C17-903C-B739-55753825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راجعوا  دروسكم  استعداد للحصص المقبلة.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ABAA79-1115-A72E-2D2E-8B950E76F7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5E2268-FD3A-59B8-50DB-9F60C5AF36E3}"/>
              </a:ext>
            </a:extLst>
          </p:cNvPr>
          <p:cNvSpPr txBox="1"/>
          <p:nvPr/>
        </p:nvSpPr>
        <p:spPr>
          <a:xfrm>
            <a:off x="1152000" y="2560677"/>
            <a:ext cx="6840000" cy="1736646"/>
          </a:xfrm>
          <a:prstGeom prst="round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أُراجِعُ دُروسَ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ٱلْأَسابيعِ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ٱلْأَرْبِعَةِ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ٱلْسّابِقَةِ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ٱسْتِعْداداً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لِلْحِصَصِ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ٱلْمُقْبِلَةِ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87F6DE-46E2-FCC9-2870-8FEEDA3D9CB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43D42-E10D-356B-B084-CAE4FB7B0B5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4EA666-4020-2777-86BD-CBC51E6A6AC5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263224-2897-6700-E9A7-CF95EBBA9A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8E1EE7-39BA-EC27-2F5A-D16797A361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9A9694-7449-7FCE-2CFB-DF5E279B9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679498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5054A-D58C-D2CA-CDAC-CE661F685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CA38E-25A0-7A0D-4EC9-473F1849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0339E44-6062-2063-008C-C0E2B764BD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AB1DB50-A768-C429-E028-75D7DCFED9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84CA3F-6BFA-4EAD-1D94-1EA849C7610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42E18D-79FA-CA89-55B6-937B75995C8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8E0F4A-02D1-4AD1-1901-ED92AFDB030C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3D327E-A2EB-E18B-BF9C-EE415AA944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023F12-1F1B-E7BA-3AF4-3CAD6BC57AB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3D8C26-F97A-7EBE-7578-7634750D5E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30C56B5-AB14-BFA8-9C17-787E881847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1077" y="5919019"/>
            <a:ext cx="540000" cy="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0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5054A-D58C-D2CA-CDAC-CE661F685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CA38E-25A0-7A0D-4EC9-473F1849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0339E44-6062-2063-008C-C0E2B764BD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2E474FAF-4B3C-8FE4-72A2-9DAB20E2C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841571"/>
            <a:ext cx="7038975" cy="39592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22C60B-FAF4-A4B8-A84A-CFBED4B8652A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EB2644-0712-C484-8698-7CCD31BA043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86D972-E28E-E304-E902-9B1B591DF67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8D40FD-9BB2-ABD2-EA57-FEEE286E73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9C74F3E-615A-8948-98B5-E571D9C32E9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7A71FD3-705F-CA45-9712-8CF5A4C3F4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F1037DD-9435-9AB8-00D0-9C0DA37750F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1077" y="617631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13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2282341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74893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FA1BD-DFB3-ACEC-54D7-878393150187}"/>
              </a:ext>
            </a:extLst>
          </p:cNvPr>
          <p:cNvSpPr txBox="1"/>
          <p:nvPr/>
        </p:nvSpPr>
        <p:spPr>
          <a:xfrm>
            <a:off x="5425450" y="2427374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494437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2288048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548374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404876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روح الانتماء.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286A1-D4A5-82CA-6A9F-C0EBEAA07BFC}"/>
              </a:ext>
            </a:extLst>
          </p:cNvPr>
          <p:cNvSpPr txBox="1"/>
          <p:nvPr/>
        </p:nvSpPr>
        <p:spPr>
          <a:xfrm>
            <a:off x="5464595" y="3685018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مراجعة وتوليف.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735303"/>
            <a:ext cx="536339" cy="540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sz="4800" dirty="0">
                <a:solidFill>
                  <a:srgbClr val="424D7B"/>
                </a:solidFill>
              </a:rPr>
              <a:t>هيكلة حصة اليوم</a:t>
            </a:r>
            <a:endParaRPr lang="fr-MA" sz="4800" dirty="0">
              <a:solidFill>
                <a:srgbClr val="424D7B"/>
              </a:solidFill>
              <a:cs typeface="+mn-cs"/>
            </a:endParaRPr>
          </a:p>
        </p:txBody>
      </p:sp>
      <p:pic>
        <p:nvPicPr>
          <p:cNvPr id="4" name="Image 3" descr="Une image contenant symbole, Graphique, cercle, logo&#10;&#10;Le contenu généré par l’IA peut être incorrect.">
            <a:extLst>
              <a:ext uri="{FF2B5EF4-FFF2-40B4-BE49-F238E27FC236}">
                <a16:creationId xmlns:a16="http://schemas.microsoft.com/office/drawing/2014/main" id="{A6DAC9F3-04C2-E8E0-ACD0-BE5440061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91" y="3589867"/>
            <a:ext cx="468001" cy="5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0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497840" y="2983609"/>
            <a:ext cx="737543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543743" y="3134373"/>
              <a:ext cx="50250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التحدث باسترسال لتقديم  سيرة موجزة عن زميله؛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97840" y="3839548"/>
            <a:ext cx="737543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34050" y="3169215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نص " روح الانتماء "  واستثماره لغويا؛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497839" y="4730329"/>
            <a:ext cx="7375439" cy="890781"/>
            <a:chOff x="1331544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4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634051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تثبيت </a:t>
              </a:r>
              <a:r>
                <a:rPr lang="ar-MA" sz="24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تعلماتهم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 ومعاجلة تعثراتهم. 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>
                <a:solidFill>
                  <a:srgbClr val="424D7B"/>
                </a:solidFill>
              </a:rPr>
              <a:t>عند نهاية الحصة</a:t>
            </a:r>
            <a:endParaRPr lang="fr-MA" sz="5400" dirty="0">
              <a:solidFill>
                <a:srgbClr val="424D7B"/>
              </a:solidFill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  </a:t>
            </a:r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8AA8C7-E1D0-0153-46FD-A3F46C3A51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8BE47D-8680-5384-EF35-40C68265AE1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C21976-4E68-55C9-FB04-8169F100013F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950CFA-BACE-E0FF-5161-4E2FBB00DA4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7768C5-A853-1F92-1F83-0F467CF1F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D0BB45-A75B-DD6E-567E-B02E0FB20E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85D1A4-21AC-694E-E227-FB9DC60476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13">
            <a:extLst>
              <a:ext uri="{FF2B5EF4-FFF2-40B4-BE49-F238E27FC236}">
                <a16:creationId xmlns:a16="http://schemas.microsoft.com/office/drawing/2014/main" id="{61852D99-B770-6CFE-CEB3-326A34DF2C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13" r="-31713"/>
          <a:stretch>
            <a:fillRect/>
          </a:stretch>
        </p:blipFill>
        <p:spPr>
          <a:xfrm>
            <a:off x="986233" y="2159435"/>
            <a:ext cx="7171534" cy="394256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30F92-C41B-FB65-271F-4C1AC2C41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FDDBA30-6A03-2744-3BB0-03E823C6B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 بهذه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يذكرنا بها من خلال الصور 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7B2DD0-EC47-EA78-5758-4043CEE7DD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9D3D1C-0331-B353-C87B-B98689DBD6C6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CBE45-6B99-9F2F-17BF-D135BE24C7F2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B14DAD-ABAD-BF77-1066-B417BDC0460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2C2AE10-A73B-E559-8776-9FAA433A7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D605F2A-624C-729B-F4E5-F43D7D3728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E26B26F-68D9-3F5A-0B0C-8C1B47800C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35590F-8532-1F63-357F-CF19DBCD3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316" y="4838990"/>
            <a:ext cx="1822862" cy="17375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Google Shape;1333;p8">
            <a:extLst>
              <a:ext uri="{FF2B5EF4-FFF2-40B4-BE49-F238E27FC236}">
                <a16:creationId xmlns:a16="http://schemas.microsoft.com/office/drawing/2014/main" id="{FC1100FD-7D3F-DA1B-FE3A-36BE051D3FDB}"/>
              </a:ext>
            </a:extLst>
          </p:cNvPr>
          <p:cNvSpPr txBox="1"/>
          <p:nvPr/>
        </p:nvSpPr>
        <p:spPr>
          <a:xfrm>
            <a:off x="16381" y="5858892"/>
            <a:ext cx="62939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أُناقِشُ إِجاباتي مَعَ زَميلي أَوْ زَميلَتي وَ أَتَعاوَنُ مَعَهُ. </a:t>
            </a:r>
          </a:p>
        </p:txBody>
      </p:sp>
      <p:sp>
        <p:nvSpPr>
          <p:cNvPr id="5" name="Google Shape;1333;p8">
            <a:extLst>
              <a:ext uri="{FF2B5EF4-FFF2-40B4-BE49-F238E27FC236}">
                <a16:creationId xmlns:a16="http://schemas.microsoft.com/office/drawing/2014/main" id="{6B182F8D-49D1-2819-7FEA-130474B9D941}"/>
              </a:ext>
            </a:extLst>
          </p:cNvPr>
          <p:cNvSpPr txBox="1"/>
          <p:nvPr/>
        </p:nvSpPr>
        <p:spPr>
          <a:xfrm>
            <a:off x="179853" y="4063096"/>
            <a:ext cx="384876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 أَقِف، أَرْفَعُ أُصْبُعي لِلْإجابَةِ. 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806FBDD-8922-EBA6-8AE4-80591ADB3181}"/>
              </a:ext>
            </a:extLst>
          </p:cNvPr>
          <p:cNvSpPr txBox="1">
            <a:spLocks/>
          </p:cNvSpPr>
          <p:nvPr/>
        </p:nvSpPr>
        <p:spPr>
          <a:xfrm>
            <a:off x="1504343" y="2284464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4C973BB-7301-2DEC-AE9E-4003658B7A4A}"/>
              </a:ext>
            </a:extLst>
          </p:cNvPr>
          <p:cNvSpPr/>
          <p:nvPr/>
        </p:nvSpPr>
        <p:spPr>
          <a:xfrm>
            <a:off x="6015359" y="1570816"/>
            <a:ext cx="1800000" cy="18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C28339E-57B4-3A57-66D9-D3B11D84FCF3}"/>
              </a:ext>
            </a:extLst>
          </p:cNvPr>
          <p:cNvSpPr/>
          <p:nvPr/>
        </p:nvSpPr>
        <p:spPr>
          <a:xfrm>
            <a:off x="4209848" y="3455464"/>
            <a:ext cx="1800000" cy="180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3003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مراجعة وتوليف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مراجعة وتوليف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17623</TotalTime>
  <Words>1209</Words>
  <Application>Microsoft Office PowerPoint</Application>
  <PresentationFormat>Affichage à l'écran (4:3)</PresentationFormat>
  <Paragraphs>240</Paragraphs>
  <Slides>46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46</vt:i4>
      </vt:variant>
    </vt:vector>
  </HeadingPairs>
  <TitlesOfParts>
    <vt:vector size="66" baseType="lpstr">
      <vt:lpstr>Microsoft Uighur</vt:lpstr>
      <vt:lpstr>Aptos Display</vt:lpstr>
      <vt:lpstr>Wingdings</vt:lpstr>
      <vt:lpstr>Dosis ExtraBold</vt:lpstr>
      <vt:lpstr>Arial</vt:lpstr>
      <vt:lpstr>Aptos</vt:lpstr>
      <vt:lpstr>Conception personnalisée</vt:lpstr>
      <vt:lpstr>1_Conception personnalisée</vt:lpstr>
      <vt:lpstr>2_Conception personnalisée</vt:lpstr>
      <vt:lpstr>00_Env-Enseignant</vt:lpstr>
      <vt:lpstr>4_Env-Apprenant_Tmplt</vt:lpstr>
      <vt:lpstr>04- قراءة/ كتابة</vt:lpstr>
      <vt:lpstr>افتتاح الحصة  nv</vt:lpstr>
      <vt:lpstr>7_04- قراءة/ كتابة</vt:lpstr>
      <vt:lpstr>2_04- قراءة/ كتابة</vt:lpstr>
      <vt:lpstr>6_04- قراءة/ كتابة</vt:lpstr>
      <vt:lpstr>نشاط اعتيادي</vt:lpstr>
      <vt:lpstr>مراجعة وتوليف nv</vt:lpstr>
      <vt:lpstr>1_مراجعة وتوليف nv</vt:lpstr>
      <vt:lpstr>3_Env-Apprenant_Tmplt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حاولوا الالتزام  بهذه السلوكات. من يذكرنا بها من خلال الصور .</vt:lpstr>
      <vt:lpstr>ضعوا  الكراسة والدفتر  واللوحة  في القمطر.</vt:lpstr>
      <vt:lpstr>سنبدأ حصة اليوم بتصحيح الواجب المنزلي شفهيا. خذوا  كراساتكم الصفحة -51-.</vt:lpstr>
      <vt:lpstr>من يقرأ السؤال(...) ثم يجيب عنه؟ </vt:lpstr>
      <vt:lpstr> في هذه الحصة سيقدم كل منكم شفهيا سيرة زميله .  لديكم دقيقتين للاستعداد.</vt:lpstr>
      <vt:lpstr>الآن . من يقوم إلى السبورة لتقديم سيرة زميله؟ ( في حدود 5 محاولات). </vt:lpstr>
      <vt:lpstr>في نظركم، من الفائز في نشاط التحدث باسترسال؟ </vt:lpstr>
      <vt:lpstr>Présentation PowerPoint</vt:lpstr>
      <vt:lpstr> في حصة اليوم، ستقومون بشكل  جمل في نص وتستثمرونه لغويا بعد فهم مضامينه. </vt:lpstr>
      <vt:lpstr>خذوا كراساتكم الصفحة -56-. حاولوا قراءة النص قراءة صامتة. (في حدود دقيقتين). </vt:lpstr>
      <vt:lpstr>من يذكرنا، أولا،  بالخطوات التي نسلكها لشكل جملة؟ </vt:lpstr>
      <vt:lpstr>لنتذكر جماعة. من يقرأ؟ . </vt:lpstr>
      <vt:lpstr>قوموا بشكل الجملتين  في المكان المخصص لذلك.</vt:lpstr>
      <vt:lpstr>من يقوم إلى السبورة ويشكل الجملة  الأولى موضحا كيف قام بذلك؟ </vt:lpstr>
      <vt:lpstr>ضعوا خطا تحت الأخطاء في شكل الجملتين ، ثم اشكلوهما بشكل صحيح  في النص.</vt:lpstr>
      <vt:lpstr>من يقرأ النص بطلاقة  على كراساته؟ . (قراءتان  فقط). </vt:lpstr>
      <vt:lpstr>قبل أن تشرعوا في الإجابة عن أسئلة المعجم   من يذكرنا بالمقصود بمفاتيح السياق؟ </vt:lpstr>
      <vt:lpstr>من يحدد معنى الكلمة المكتوبة بلون أحمر في الجملة ويوضح كيف توصل إلى الجواب؟ </vt:lpstr>
      <vt:lpstr>من يذكرنا بخطوات إستراتيجية  استخراج معلومات  من نص؟</vt:lpstr>
      <vt:lpstr>من يذكرنا بخطوات إستراتيجية  استنتاج  معلومات  من نص؟</vt:lpstr>
      <vt:lpstr>الآن. أجيبوا عن أسئلة "أستمر معجم النص" و الأسئلة الأربعة الأولى من مقطع " أستثمر النص".</vt:lpstr>
      <vt:lpstr>لنصحح جماعة. نبدأ باستثمار معجم النص. من يقرأ السؤال (...) و يجيب عنه؟</vt:lpstr>
      <vt:lpstr>صححوا  على كراساتكم.. </vt:lpstr>
      <vt:lpstr>ننتقل إلى أسئلة  استثمار فهم النص . من يقرأ السؤال الأول و يجيب عنه؟</vt:lpstr>
      <vt:lpstr> الآن. سنقوم بمرجعة سريعة للظواهر اللغوية. خذوا ألواحكم.</vt:lpstr>
      <vt:lpstr>على ألواحكم. كل منكم يكتب ثلاثة أسماء في صيغة جمع المؤنث السالم  :</vt:lpstr>
      <vt:lpstr>على ألواحكم دائما.  أعربوا  جمع المؤنث السالم  في الجملة التالية إعرابا تاما.  </vt:lpstr>
      <vt:lpstr>على ألواحكم دائما.  أعربوا  جمع المؤنث السالم  في الجملة التالية إعرابا تاما. </vt:lpstr>
      <vt:lpstr>على ألواحكم دائما.  أعربوا  جمع المؤنث السالم  في الجملة التالية إعرابا تاما. </vt:lpstr>
      <vt:lpstr>خذوا كراساتكم وأجيبوا عن السؤالين (5و6) الخاصين باستثمار الظواهر اللغوية.</vt:lpstr>
      <vt:lpstr>نصحح جماعة. من يقرأ السؤال الأول و يجيب عنه؟ </vt:lpstr>
      <vt:lpstr>صححوا على كراساتكم. (تقبل جميع أسماء جمع المؤنث السالم الواردة في النص)</vt:lpstr>
      <vt:lpstr>اختتام الحصة</vt:lpstr>
      <vt:lpstr>ما الخطوات  التي نسلكها لشكل  جملة ؟</vt:lpstr>
      <vt:lpstr>راجعوا  دروسكم  استعداد للحصص المقبلة.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192</cp:revision>
  <dcterms:created xsi:type="dcterms:W3CDTF">2023-09-20T21:35:22Z</dcterms:created>
  <dcterms:modified xsi:type="dcterms:W3CDTF">2025-11-21T11:52:42Z</dcterms:modified>
</cp:coreProperties>
</file>