
<file path=[Content_Types].xml><?xml version="1.0" encoding="utf-8"?>
<Types xmlns="http://schemas.openxmlformats.org/package/2006/content-types">
  <Default Extension="bin" ContentType="image/unknown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9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1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2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3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4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5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6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7.xml" ContentType="application/vnd.openxmlformats-officedocument.theme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18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19.xml" ContentType="application/vnd.openxmlformats-officedocument.theme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1" r:id="rId2"/>
    <p:sldMasterId id="2147483689" r:id="rId3"/>
    <p:sldMasterId id="2147483694" r:id="rId4"/>
    <p:sldMasterId id="2147483705" r:id="rId5"/>
    <p:sldMasterId id="2147483714" r:id="rId6"/>
    <p:sldMasterId id="2147483809" r:id="rId7"/>
    <p:sldMasterId id="2147483753" r:id="rId8"/>
    <p:sldMasterId id="2147483764" r:id="rId9"/>
    <p:sldMasterId id="2147483775" r:id="rId10"/>
    <p:sldMasterId id="2147483860" r:id="rId11"/>
    <p:sldMasterId id="2147483786" r:id="rId12"/>
    <p:sldMasterId id="2147483820" r:id="rId13"/>
    <p:sldMasterId id="2147483843" r:id="rId14"/>
    <p:sldMasterId id="2147483878" r:id="rId15"/>
    <p:sldMasterId id="2147483901" r:id="rId16"/>
    <p:sldMasterId id="2147483924" r:id="rId17"/>
    <p:sldMasterId id="2147483947" r:id="rId18"/>
    <p:sldMasterId id="2147483741" r:id="rId19"/>
    <p:sldMasterId id="2147483686" r:id="rId20"/>
  </p:sldMasterIdLst>
  <p:notesMasterIdLst>
    <p:notesMasterId r:id="rId53"/>
  </p:notesMasterIdLst>
  <p:handoutMasterIdLst>
    <p:handoutMasterId r:id="rId54"/>
  </p:handoutMasterIdLst>
  <p:sldIdLst>
    <p:sldId id="2147482625" r:id="rId21"/>
    <p:sldId id="2147482462" r:id="rId22"/>
    <p:sldId id="2147482382" r:id="rId23"/>
    <p:sldId id="2147482616" r:id="rId24"/>
    <p:sldId id="2147482691" r:id="rId25"/>
    <p:sldId id="2147482658" r:id="rId26"/>
    <p:sldId id="2147482739" r:id="rId27"/>
    <p:sldId id="2147482789" r:id="rId28"/>
    <p:sldId id="2147482734" r:id="rId29"/>
    <p:sldId id="2147482790" r:id="rId30"/>
    <p:sldId id="2147482820" r:id="rId31"/>
    <p:sldId id="2147482794" r:id="rId32"/>
    <p:sldId id="2147482759" r:id="rId33"/>
    <p:sldId id="2147482795" r:id="rId34"/>
    <p:sldId id="2147482791" r:id="rId35"/>
    <p:sldId id="2147482819" r:id="rId36"/>
    <p:sldId id="2147482801" r:id="rId37"/>
    <p:sldId id="2147482805" r:id="rId38"/>
    <p:sldId id="2147482796" r:id="rId39"/>
    <p:sldId id="2147482810" r:id="rId40"/>
    <p:sldId id="2147482792" r:id="rId41"/>
    <p:sldId id="2147482815" r:id="rId42"/>
    <p:sldId id="2147482803" r:id="rId43"/>
    <p:sldId id="2147482768" r:id="rId44"/>
    <p:sldId id="2147482816" r:id="rId45"/>
    <p:sldId id="2147482817" r:id="rId46"/>
    <p:sldId id="2147482818" r:id="rId47"/>
    <p:sldId id="2147482704" r:id="rId48"/>
    <p:sldId id="2147482751" r:id="rId49"/>
    <p:sldId id="2147482753" r:id="rId50"/>
    <p:sldId id="2147482788" r:id="rId51"/>
    <p:sldId id="2147482752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B2DC"/>
    <a:srgbClr val="56B64A"/>
    <a:srgbClr val="D0CECE"/>
    <a:srgbClr val="B1EDEA"/>
    <a:srgbClr val="565F88"/>
    <a:srgbClr val="CC0000"/>
    <a:srgbClr val="B5EEF2"/>
    <a:srgbClr val="9CA3C0"/>
    <a:srgbClr val="94E4EA"/>
    <a:srgbClr val="0097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6433"/>
  </p:normalViewPr>
  <p:slideViewPr>
    <p:cSldViewPr snapToGrid="0">
      <p:cViewPr varScale="1">
        <p:scale>
          <a:sx n="75" d="100"/>
          <a:sy n="75" d="100"/>
        </p:scale>
        <p:origin x="1048" y="30"/>
      </p:cViewPr>
      <p:guideLst/>
    </p:cSldViewPr>
  </p:slideViewPr>
  <p:outlineViewPr>
    <p:cViewPr>
      <p:scale>
        <a:sx n="33" d="100"/>
        <a:sy n="33" d="100"/>
      </p:scale>
      <p:origin x="0" y="-2366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slide" Target="slides/slide30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9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Master" Target="slideMasters/slideMaster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1B2E286-5E95-8978-5B40-9D0192F79B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0544521-AD86-2D1C-EFE9-E8EF5A9B94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7B0EF-1A52-4AB5-9630-8D2879398148}" type="datetimeFigureOut">
              <a:rPr lang="fr-MA" smtClean="0"/>
              <a:t>30/11/2025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44AD019-FE9C-4264-A328-02B7419FD9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A5E8EA-8DDF-8BEB-CCBB-31E6416AEA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5E3FE-4EA0-4BBD-8AFE-D3F03DCA612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0649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30/11/2025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8.png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8.png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8.png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18.png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8.png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531496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99137607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971572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9919333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9544032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711075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5214548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1093905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74501781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11583698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9385578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66844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8199918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45244198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0022363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5498206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1185442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4362376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2815556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9410234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6094209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962182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365953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22191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1488633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8702572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0489944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5081454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55315924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581924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0350414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223632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2678338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58466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4457933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9374122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4254585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5162880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6134216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7947954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1907098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5096969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0013989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3965354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822903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873494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6085839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7455891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1350082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843355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0604362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29165507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1878473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7470395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0522911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97415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523288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0430696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3337563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26369508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1986683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9173180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849673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8024455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2356088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6438138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8797867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6748162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1302657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5327228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95872823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1015790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916987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5255339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1466440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2738250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3411257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308737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3651440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8432885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0639893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18879562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8729840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85983900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4394885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6073871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5679218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9974961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0183184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3772462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8061334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3882452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9925952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4755382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2701681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96420709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6588000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3183346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8650540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2629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3913536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5458596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0185985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5213540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6689198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3694531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4941452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8210795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70085714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5396967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472280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2877826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8456483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0465162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3123323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5513348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477927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7361329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9308837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4664736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4252591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8046030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090763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59141889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4581053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6653912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2585722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4009846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7394268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8382288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0180215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5838842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2026997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841114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4146852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4471286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5314325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4594099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487184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150122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9253553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4448693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5464665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6702264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1206498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26181869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4230241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8855073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9172695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148796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2346033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4756428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8094802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9810151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0329852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403314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7908397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1644554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E8D51B-DFAF-3743-C725-525184A50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3D9E917-BD93-D5A4-2408-4C1D3C9CDD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92DDAF-6675-904B-2E7C-6344470C4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30/11/2025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ED7634-73BC-E4E8-5359-29B51A525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AF4D63-896B-AE76-F7D2-F3247C4EA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28350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770A24-B470-1A8A-1A1C-63F2C2EA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AB1951-15A0-41C8-87F6-F8F07D978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A7E44C-9E3A-1921-65EE-9C3ECCE0F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30/11/2025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DEE22A-624C-090C-039B-E5B0210A0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9C0BA7-B9B8-8121-75F3-8530875AE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80204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46D81D-1B2B-3900-E5F8-51DA8C973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7521C7-5D95-FEC4-4148-A29C9FB1D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7D0A58-2BE5-02CC-EEC8-BC5154F44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30/11/2025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922A69-ADBB-8BB1-52E8-B5EEAD6B8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E759BB-8B7E-5B52-F321-D698DDEEE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37370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682738-8FBB-4F3C-47F7-FF7B26226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A47FCF-944D-3FB0-C22D-A84F0FEDAB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B22073C-529C-5DE2-3BA6-56BF70A5DF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FD9C1E4-2E42-128F-FF69-DD63C9058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30/11/2025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A7A5A7-F5D2-4CD8-48DB-10314835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8450E0C-C18F-ADE0-D58A-8647AC1AC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197399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8F2E98-A9C4-3C1D-D4BE-78C8C4848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561CA1-4184-E444-585E-083FEE869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2D0BE03-3EF9-85FC-981E-A80DE03D5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DC2D984-5E03-A255-C56C-DEA98B9822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1F4EBAC-2853-3F10-6761-2AC1438C0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7EDA8F7-06DE-E44D-83BD-AFDE45760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30/11/2025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3AE6D69-8A9E-1C76-1539-2C8E96E9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37C5BE3-4EDF-8494-A29C-F1664D5C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48476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7C1A74-BA69-C56B-393E-1FB845930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3333F3E-B043-DA65-2E7C-FB3EF2FEE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30/11/2025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1118A55-3B14-302E-773D-3AB5F2EAB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9F64F96-8B17-5A5D-2A2F-06389AB33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322482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8F2BF79-0BD6-8388-A1DE-27A3EBD0A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30/11/2025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5F72B84-9A59-2764-D090-5917F8F7A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694D7D-3F4D-5D29-BF77-1DED5EB10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045715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E46FD4-063C-9413-22CC-4B8F49C41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B8771E-3366-4E8E-D96B-B60550CA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75BE921-8D16-3688-1684-C6F36AC15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D133F5-1480-C7EC-3360-7FDB80B8B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30/11/2025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3E9C2C2-55D7-19EF-4ECA-23E46B177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63F6159-F3C8-E237-3B4A-C4E22B77A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461538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721DFB-BA95-E609-243F-6CE510F3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FCE0EF3-EA3D-3ADC-C259-3DF5155CFB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F454E2C-E0FB-AE0A-075A-EA421F04C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8A28029-BA51-7E0F-A0C5-457F04D7D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30/11/2025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4A256DC-1B6E-7FC1-DF86-6160C2222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36B1A1-8B54-D848-74CF-AD2F08838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366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8257430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5DF3A4-EA03-3A71-DF01-BF025223A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44364F6-6B22-CEDF-384C-8218CFA7B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EEA660-53D1-761D-577E-46E77FA6D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30/11/2025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B0E1E0-1263-F200-17B6-4227EE3D2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100B59-6D92-0AC1-4B53-95FE2C7D9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57993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9C84115-D6ED-52B2-0710-39848492E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609E7F5-98F0-A753-5B7A-68023D552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F8C8B0-9B40-209D-87C0-5731A76F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30/11/2025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8B666A-8BB7-7EA2-4A6A-D3BEDBAFD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19B37F-5130-9CF8-2FB1-50F9FDC34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525559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311149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68601832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2073790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2AA95B1-5491-4975-F445-F499BD3C41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99" y="1575854"/>
            <a:ext cx="6840001" cy="612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6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93480366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8494010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513811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396354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6178253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4681219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5223703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5661585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928659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2037477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610980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5592099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8259614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38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385930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72003449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8325755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949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0453391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6444720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563220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02938404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7774899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88892052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98786060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12823329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959516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856210312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7975786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7953177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8728721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86529793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3940178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90398932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5124718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73949272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4346647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66371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120721412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9984101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5772621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1456584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3073573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717676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24373390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54639444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397583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1855670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37143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3069382766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5698051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2341586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99478156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0974074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51604225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85396743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763180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6323756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9302795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267197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991190542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09597412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46743191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01300685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53576959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49696977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0094450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1167873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5615698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240287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309332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547486231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4077201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80248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3043942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819512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7272054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2759409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1027037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168248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8202036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074285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80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9.png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image" Target="../media/image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90.xml"/><Relationship Id="rId21" Type="http://schemas.openxmlformats.org/officeDocument/2006/relationships/image" Target="../media/image12.png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24" Type="http://schemas.openxmlformats.org/officeDocument/2006/relationships/image" Target="../media/image15.png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23" Type="http://schemas.openxmlformats.org/officeDocument/2006/relationships/image" Target="../media/image14.png"/><Relationship Id="rId10" Type="http://schemas.openxmlformats.org/officeDocument/2006/relationships/slideLayout" Target="../slideLayouts/slideLayout97.xml"/><Relationship Id="rId19" Type="http://schemas.openxmlformats.org/officeDocument/2006/relationships/image" Target="../media/image10.bin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image" Target="../media/image13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06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5.png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image" Target="../media/image8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18" Type="http://schemas.openxmlformats.org/officeDocument/2006/relationships/slideLayout" Target="../slideLayouts/slideLayout131.xml"/><Relationship Id="rId26" Type="http://schemas.openxmlformats.org/officeDocument/2006/relationships/image" Target="../media/image12.png"/><Relationship Id="rId3" Type="http://schemas.openxmlformats.org/officeDocument/2006/relationships/slideLayout" Target="../slideLayouts/slideLayout116.xml"/><Relationship Id="rId21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slideLayout" Target="../slideLayouts/slideLayout130.xml"/><Relationship Id="rId25" Type="http://schemas.openxmlformats.org/officeDocument/2006/relationships/image" Target="../media/image11.png"/><Relationship Id="rId2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133.xml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23" Type="http://schemas.openxmlformats.org/officeDocument/2006/relationships/theme" Target="../theme/theme13.xml"/><Relationship Id="rId28" Type="http://schemas.openxmlformats.org/officeDocument/2006/relationships/image" Target="../media/image14.png"/><Relationship Id="rId10" Type="http://schemas.openxmlformats.org/officeDocument/2006/relationships/slideLayout" Target="../slideLayouts/slideLayout123.xml"/><Relationship Id="rId19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Relationship Id="rId22" Type="http://schemas.openxmlformats.org/officeDocument/2006/relationships/slideLayout" Target="../slideLayouts/slideLayout135.xml"/><Relationship Id="rId27" Type="http://schemas.openxmlformats.org/officeDocument/2006/relationships/image" Target="../media/image13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8.xml"/><Relationship Id="rId18" Type="http://schemas.openxmlformats.org/officeDocument/2006/relationships/image" Target="../media/image10.bin"/><Relationship Id="rId3" Type="http://schemas.openxmlformats.org/officeDocument/2006/relationships/slideLayout" Target="../slideLayouts/slideLayout138.xml"/><Relationship Id="rId21" Type="http://schemas.openxmlformats.org/officeDocument/2006/relationships/image" Target="../media/image13.png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137.xml"/><Relationship Id="rId16" Type="http://schemas.openxmlformats.org/officeDocument/2006/relationships/slideLayout" Target="../slideLayouts/slideLayout151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5" Type="http://schemas.openxmlformats.org/officeDocument/2006/relationships/slideLayout" Target="../slideLayouts/slideLayout150.xml"/><Relationship Id="rId23" Type="http://schemas.openxmlformats.org/officeDocument/2006/relationships/image" Target="../media/image15.png"/><Relationship Id="rId10" Type="http://schemas.openxmlformats.org/officeDocument/2006/relationships/slideLayout" Target="../slideLayouts/slideLayout145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slideLayout" Target="../slideLayouts/slideLayout149.xml"/><Relationship Id="rId22" Type="http://schemas.openxmlformats.org/officeDocument/2006/relationships/image" Target="../media/image14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1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54.xml"/><Relationship Id="rId21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17" Type="http://schemas.openxmlformats.org/officeDocument/2006/relationships/slideLayout" Target="../slideLayouts/slideLayout168.xml"/><Relationship Id="rId25" Type="http://schemas.openxmlformats.org/officeDocument/2006/relationships/image" Target="../media/image10.bin"/><Relationship Id="rId2" Type="http://schemas.openxmlformats.org/officeDocument/2006/relationships/slideLayout" Target="../slideLayouts/slideLayout153.xml"/><Relationship Id="rId16" Type="http://schemas.openxmlformats.org/officeDocument/2006/relationships/slideLayout" Target="../slideLayouts/slideLayout167.xml"/><Relationship Id="rId20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24" Type="http://schemas.openxmlformats.org/officeDocument/2006/relationships/theme" Target="../theme/theme15.xml"/><Relationship Id="rId5" Type="http://schemas.openxmlformats.org/officeDocument/2006/relationships/slideLayout" Target="../slideLayouts/slideLayout156.xml"/><Relationship Id="rId15" Type="http://schemas.openxmlformats.org/officeDocument/2006/relationships/slideLayout" Target="../slideLayouts/slideLayout166.xml"/><Relationship Id="rId23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61.xml"/><Relationship Id="rId19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slideLayout" Target="../slideLayouts/slideLayout165.xml"/><Relationship Id="rId22" Type="http://schemas.openxmlformats.org/officeDocument/2006/relationships/slideLayout" Target="../slideLayouts/slideLayout17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13" Type="http://schemas.openxmlformats.org/officeDocument/2006/relationships/slideLayout" Target="../slideLayouts/slideLayout187.xml"/><Relationship Id="rId18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77.xml"/><Relationship Id="rId21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81.xml"/><Relationship Id="rId12" Type="http://schemas.openxmlformats.org/officeDocument/2006/relationships/slideLayout" Target="../slideLayouts/slideLayout186.xml"/><Relationship Id="rId17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76.xml"/><Relationship Id="rId16" Type="http://schemas.openxmlformats.org/officeDocument/2006/relationships/slideLayout" Target="../slideLayouts/slideLayout190.xml"/><Relationship Id="rId20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179.xml"/><Relationship Id="rId15" Type="http://schemas.openxmlformats.org/officeDocument/2006/relationships/slideLayout" Target="../slideLayouts/slideLayout189.xml"/><Relationship Id="rId23" Type="http://schemas.openxmlformats.org/officeDocument/2006/relationships/theme" Target="../theme/theme16.xml"/><Relationship Id="rId10" Type="http://schemas.openxmlformats.org/officeDocument/2006/relationships/slideLayout" Target="../slideLayouts/slideLayout184.xml"/><Relationship Id="rId19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Relationship Id="rId14" Type="http://schemas.openxmlformats.org/officeDocument/2006/relationships/slideLayout" Target="../slideLayouts/slideLayout188.xml"/><Relationship Id="rId22" Type="http://schemas.openxmlformats.org/officeDocument/2006/relationships/slideLayout" Target="../slideLayouts/slideLayout19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13" Type="http://schemas.openxmlformats.org/officeDocument/2006/relationships/slideLayout" Target="../slideLayouts/slideLayout209.xml"/><Relationship Id="rId18" Type="http://schemas.openxmlformats.org/officeDocument/2006/relationships/slideLayout" Target="../slideLayouts/slideLayout214.xml"/><Relationship Id="rId3" Type="http://schemas.openxmlformats.org/officeDocument/2006/relationships/slideLayout" Target="../slideLayouts/slideLayout199.xml"/><Relationship Id="rId21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8.xml"/><Relationship Id="rId17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198.xml"/><Relationship Id="rId16" Type="http://schemas.openxmlformats.org/officeDocument/2006/relationships/slideLayout" Target="../slideLayouts/slideLayout212.xml"/><Relationship Id="rId20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201.xml"/><Relationship Id="rId15" Type="http://schemas.openxmlformats.org/officeDocument/2006/relationships/slideLayout" Target="../slideLayouts/slideLayout211.xml"/><Relationship Id="rId23" Type="http://schemas.openxmlformats.org/officeDocument/2006/relationships/theme" Target="../theme/theme17.xml"/><Relationship Id="rId10" Type="http://schemas.openxmlformats.org/officeDocument/2006/relationships/slideLayout" Target="../slideLayouts/slideLayout206.xml"/><Relationship Id="rId19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Relationship Id="rId14" Type="http://schemas.openxmlformats.org/officeDocument/2006/relationships/slideLayout" Target="../slideLayouts/slideLayout210.xml"/><Relationship Id="rId22" Type="http://schemas.openxmlformats.org/officeDocument/2006/relationships/slideLayout" Target="../slideLayouts/slideLayout21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6.xml"/><Relationship Id="rId13" Type="http://schemas.openxmlformats.org/officeDocument/2006/relationships/slideLayout" Target="../slideLayouts/slideLayout231.xml"/><Relationship Id="rId18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21.xml"/><Relationship Id="rId21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25.xml"/><Relationship Id="rId12" Type="http://schemas.openxmlformats.org/officeDocument/2006/relationships/slideLayout" Target="../slideLayouts/slideLayout230.xml"/><Relationship Id="rId17" Type="http://schemas.openxmlformats.org/officeDocument/2006/relationships/slideLayout" Target="../slideLayouts/slideLayout235.xml"/><Relationship Id="rId2" Type="http://schemas.openxmlformats.org/officeDocument/2006/relationships/slideLayout" Target="../slideLayouts/slideLayout220.xml"/><Relationship Id="rId16" Type="http://schemas.openxmlformats.org/officeDocument/2006/relationships/slideLayout" Target="../slideLayouts/slideLayout234.xml"/><Relationship Id="rId20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19.xml"/><Relationship Id="rId6" Type="http://schemas.openxmlformats.org/officeDocument/2006/relationships/slideLayout" Target="../slideLayouts/slideLayout224.xml"/><Relationship Id="rId11" Type="http://schemas.openxmlformats.org/officeDocument/2006/relationships/slideLayout" Target="../slideLayouts/slideLayout229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223.xml"/><Relationship Id="rId15" Type="http://schemas.openxmlformats.org/officeDocument/2006/relationships/slideLayout" Target="../slideLayouts/slideLayout233.xml"/><Relationship Id="rId23" Type="http://schemas.openxmlformats.org/officeDocument/2006/relationships/theme" Target="../theme/theme18.xml"/><Relationship Id="rId10" Type="http://schemas.openxmlformats.org/officeDocument/2006/relationships/slideLayout" Target="../slideLayouts/slideLayout228.xml"/><Relationship Id="rId19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22.xml"/><Relationship Id="rId9" Type="http://schemas.openxmlformats.org/officeDocument/2006/relationships/slideLayout" Target="../slideLayouts/slideLayout227.xml"/><Relationship Id="rId14" Type="http://schemas.openxmlformats.org/officeDocument/2006/relationships/slideLayout" Target="../slideLayouts/slideLayout232.xml"/><Relationship Id="rId22" Type="http://schemas.openxmlformats.org/officeDocument/2006/relationships/slideLayout" Target="../slideLayouts/slideLayout240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8.xml"/><Relationship Id="rId3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47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heme" Target="../theme/them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theme" Target="../theme/theme20.xml"/><Relationship Id="rId2" Type="http://schemas.openxmlformats.org/officeDocument/2006/relationships/slideLayout" Target="../slideLayouts/slideLayout253.xml"/><Relationship Id="rId1" Type="http://schemas.openxmlformats.org/officeDocument/2006/relationships/slideLayout" Target="../slideLayouts/slideLayout252.xml"/><Relationship Id="rId4" Type="http://schemas.openxmlformats.org/officeDocument/2006/relationships/image" Target="../media/image4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.jp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9.png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32.xml"/><Relationship Id="rId9" Type="http://schemas.openxmlformats.org/officeDocument/2006/relationships/theme" Target="../theme/theme4.xml"/><Relationship Id="rId14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9.xml"/><Relationship Id="rId7" Type="http://schemas.openxmlformats.org/officeDocument/2006/relationships/theme" Target="../theme/theme5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5.png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53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56.xml"/><Relationship Id="rId15" Type="http://schemas.openxmlformats.org/officeDocument/2006/relationships/image" Target="../media/image5.png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9.png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6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71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9.png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79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3" r:id="rId3"/>
    <p:sldLayoutId id="2147483721" r:id="rId4"/>
    <p:sldLayoutId id="2147483678" r:id="rId5"/>
    <p:sldLayoutId id="2147483734" r:id="rId6"/>
    <p:sldLayoutId id="2147483735" r:id="rId7"/>
    <p:sldLayoutId id="2147483736" r:id="rId8"/>
    <p:sldLayoutId id="2147483737" r:id="rId9"/>
    <p:sldLayoutId id="2147483685" r:id="rId10"/>
    <p:sldLayoutId id="2147483684" r:id="rId11"/>
    <p:sldLayoutId id="2147483679" r:id="rId12"/>
    <p:sldLayoutId id="2147483731" r:id="rId13"/>
    <p:sldLayoutId id="2147483730" r:id="rId14"/>
    <p:sldLayoutId id="2147483680" r:id="rId15"/>
    <p:sldLayoutId id="2147483732" r:id="rId16"/>
    <p:sldLayoutId id="2147483733" r:id="rId17"/>
    <p:sldLayoutId id="2147483675" r:id="rId18"/>
    <p:sldLayoutId id="2147483676" r:id="rId19"/>
    <p:sldLayoutId id="2147483677" r:id="rId20"/>
    <p:sldLayoutId id="2147483971" r:id="rId2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4287C116-D2A2-DC9D-508D-FA53184EE0E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497" y="18870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2148945" y="16789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استماع وتحدث 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97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952A21-0283-DA83-F4AB-FF301C68E2C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82B3F89-CC24-F876-79F8-E276036F8BCF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AB8C590-D8A3-CC27-A0EB-61D88D8F5D1A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5B19C4A-5FA5-3A8B-FAE6-9CDC0F54077D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43BB83-4617-CF64-03FC-28D26CFD831A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76D7276-9009-A3A8-85E6-E22B47CC9647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6FD65BC-A39D-B5CB-77C1-9458D211830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B55C830-8825-E728-DDAD-878580BD100D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F5ED0BC-9F95-856F-EFDF-E256E5E4A2D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ACF24C4-D435-9C6F-8853-4EB18B09D04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241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  <p:sldLayoutId id="2147483877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81889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889" y="15842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445736" y="17391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FF7DE59-122C-CDF7-A114-BDE7D7121A8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160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1FF2608-4F6C-BB52-8A3C-04CB2DCC8000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7677C2E-1E41-0D9F-5A3C-6ED65F2768A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A5108C-3DCE-088D-20FE-2B1F4BBDED2F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04DD6F6-FDA1-18F6-F9B5-0C556C4339F7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36E378F-61B4-745C-429C-DB2D8C76DD4F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5EF1D0C-E184-2CC7-5850-32716F201A61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72F4AC-E23C-8D86-4FAB-CA6FCA974596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46C98A-E5C7-8311-F654-3604E5A0DA9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5C6CEB-EB14-95A4-577B-94B6A55E1E09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F6CE9F-8B86-6CBF-1FEA-673E4688F292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7753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  <p:sldLayoutId id="2147483838" r:id="rId18"/>
    <p:sldLayoutId id="2147483839" r:id="rId19"/>
    <p:sldLayoutId id="2147483840" r:id="rId20"/>
    <p:sldLayoutId id="2147483841" r:id="rId21"/>
    <p:sldLayoutId id="2147483842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83267F-929C-48B9-6665-4C625D98F949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099AA5-1E55-7CD9-BDA4-52611AB69DA1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B879D6-DD8F-9ADE-71B6-EEAF0BD12F30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94A887-E24C-8CC4-7077-4472C0BA62C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114A99-41E1-ACEC-893A-0714AC99D1A5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25ACC60-8B5C-28C3-46B4-957C8075B21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F81B862-B674-B048-4938-ACFE9BA03B4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9DCEFE3-14F3-9640-1B27-B7A15C0CE12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25DD9A40-A515-2F93-D5FF-77728696A3C1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B6ECC50-043E-F539-E430-491C4F11FE0C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4458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9987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  <p:sldLayoutId id="2147483894" r:id="rId16"/>
    <p:sldLayoutId id="2147483895" r:id="rId17"/>
    <p:sldLayoutId id="2147483896" r:id="rId18"/>
    <p:sldLayoutId id="2147483897" r:id="rId19"/>
    <p:sldLayoutId id="2147483898" r:id="rId20"/>
    <p:sldLayoutId id="2147483899" r:id="rId21"/>
    <p:sldLayoutId id="2147483900" r:id="rId22"/>
    <p:sldLayoutId id="2147483976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562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14" r:id="rId13"/>
    <p:sldLayoutId id="2147483915" r:id="rId14"/>
    <p:sldLayoutId id="2147483916" r:id="rId15"/>
    <p:sldLayoutId id="2147483917" r:id="rId16"/>
    <p:sldLayoutId id="2147483918" r:id="rId17"/>
    <p:sldLayoutId id="2147483919" r:id="rId18"/>
    <p:sldLayoutId id="2147483920" r:id="rId19"/>
    <p:sldLayoutId id="2147483921" r:id="rId20"/>
    <p:sldLayoutId id="2147483922" r:id="rId21"/>
    <p:sldLayoutId id="2147483923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292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  <p:sldLayoutId id="2147483938" r:id="rId14"/>
    <p:sldLayoutId id="2147483939" r:id="rId15"/>
    <p:sldLayoutId id="2147483940" r:id="rId16"/>
    <p:sldLayoutId id="2147483941" r:id="rId17"/>
    <p:sldLayoutId id="2147483942" r:id="rId18"/>
    <p:sldLayoutId id="2147483943" r:id="rId19"/>
    <p:sldLayoutId id="2147483944" r:id="rId20"/>
    <p:sldLayoutId id="2147483945" r:id="rId21"/>
    <p:sldLayoutId id="214748394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1788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  <p:sldLayoutId id="2147483960" r:id="rId13"/>
    <p:sldLayoutId id="2147483961" r:id="rId14"/>
    <p:sldLayoutId id="2147483962" r:id="rId15"/>
    <p:sldLayoutId id="2147483963" r:id="rId16"/>
    <p:sldLayoutId id="2147483964" r:id="rId17"/>
    <p:sldLayoutId id="2147483965" r:id="rId18"/>
    <p:sldLayoutId id="2147483966" r:id="rId19"/>
    <p:sldLayoutId id="2147483967" r:id="rId20"/>
    <p:sldLayoutId id="2147483968" r:id="rId21"/>
    <p:sldLayoutId id="2147483969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10CBE1A-C2C9-A7CC-185E-F066375AA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C5F8E6B-18FC-D537-1010-927FA25A7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8655D9-BA12-5581-E69F-8FAF4ABC47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96CE0A-8990-4755-8532-77D8833A784F}" type="datetimeFigureOut">
              <a:rPr lang="fr-FR" smtClean="0"/>
              <a:t>30/11/2025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37E95E-A629-5C44-26EA-10C1DF327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971E86-CABA-1FE5-CE3A-642D542BD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422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27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3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8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356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71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432627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33768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22051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89455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77909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16826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42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2792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9" r:id="rId3"/>
    <p:sldLayoutId id="2147483692" r:id="rId4"/>
    <p:sldLayoutId id="2147483728" r:id="rId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5FF7B44-1932-2617-0EDC-6908863C44D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114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8999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29" r:id="rId3"/>
    <p:sldLayoutId id="2147483703" r:id="rId4"/>
    <p:sldLayoutId id="2147483704" r:id="rId5"/>
    <p:sldLayoutId id="2147483695" r:id="rId6"/>
    <p:sldLayoutId id="2147483696" r:id="rId7"/>
    <p:sldLayoutId id="2147483697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135" y="156376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382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E016904-6F46-09E8-C1C0-78260130546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672C625-EB13-11A3-6F6A-D6FD7C8C046F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3DD0163-06DF-56BF-33D4-597DEAB7357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D619C3-84E1-C72B-7D79-7E9C4B86B28E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264216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1" r:id="rId5"/>
    <p:sldLayoutId id="2147483710" r:id="rId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0" y="15480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44075" y="1759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74106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23" r:id="rId4"/>
    <p:sldLayoutId id="2147483718" r:id="rId5"/>
    <p:sldLayoutId id="2147483719" r:id="rId6"/>
    <p:sldLayoutId id="2147483724" r:id="rId7"/>
    <p:sldLayoutId id="2147483722" r:id="rId8"/>
    <p:sldLayoutId id="2147483720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 ح2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أساليب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0" y="15480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1AE74D-D15D-AD5B-B6D8-C2641A0D1CD0}"/>
              </a:ext>
            </a:extLst>
          </p:cNvPr>
          <p:cNvSpPr>
            <a:spLocks/>
          </p:cNvSpPr>
          <p:nvPr userDrawn="1"/>
        </p:nvSpPr>
        <p:spPr>
          <a:xfrm>
            <a:off x="5282132" y="1915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</p:spTree>
    <p:extLst>
      <p:ext uri="{BB962C8B-B14F-4D97-AF65-F5344CB8AC3E}">
        <p14:creationId xmlns:p14="http://schemas.microsoft.com/office/powerpoint/2010/main" val="281626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52C542-B97F-9E53-8AD4-B55CA90690B9}"/>
              </a:ext>
            </a:extLst>
          </p:cNvPr>
          <p:cNvSpPr>
            <a:spLocks/>
          </p:cNvSpPr>
          <p:nvPr userDrawn="1"/>
        </p:nvSpPr>
        <p:spPr>
          <a:xfrm>
            <a:off x="5232379" y="18360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12851666-CA08-248E-1EC1-74F07D7C1A6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94" y="18493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55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AEE67F-0A9F-E980-F405-FA2CDFBFEEE0}"/>
              </a:ext>
            </a:extLst>
          </p:cNvPr>
          <p:cNvSpPr>
            <a:spLocks/>
          </p:cNvSpPr>
          <p:nvPr userDrawn="1"/>
        </p:nvSpPr>
        <p:spPr>
          <a:xfrm>
            <a:off x="3928698" y="1791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9AA3FC70-CECB-F831-36B3-C2D38F5981F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17" y="197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763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4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1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3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3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3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74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41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74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42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9.bin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13.png"/><Relationship Id="rId4" Type="http://schemas.openxmlformats.org/officeDocument/2006/relationships/image" Target="../media/image31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35.png"/><Relationship Id="rId11" Type="http://schemas.openxmlformats.org/officeDocument/2006/relationships/image" Target="../media/image13.png"/><Relationship Id="rId5" Type="http://schemas.openxmlformats.org/officeDocument/2006/relationships/image" Target="../media/image32.png"/><Relationship Id="rId10" Type="http://schemas.openxmlformats.org/officeDocument/2006/relationships/image" Target="../media/image12.png"/><Relationship Id="rId4" Type="http://schemas.openxmlformats.org/officeDocument/2006/relationships/image" Target="../media/image31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C576814-EF57-F0C5-1574-9A9FE9E58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13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8912C-3531-A3A1-C2EE-6A060430E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5531E102-F62C-7C1B-E500-671BDC46F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617" y="807396"/>
            <a:ext cx="5000016" cy="5933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r>
              <a:rPr lang="ar-MA" sz="4400" dirty="0">
                <a:solidFill>
                  <a:srgbClr val="424D7B"/>
                </a:solidFill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توجيهات عامة</a:t>
            </a:r>
            <a:endParaRPr lang="fr-MA" sz="4400" dirty="0">
              <a:solidFill>
                <a:srgbClr val="424D7B"/>
              </a:solidFill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73747F-C127-6AB3-E4A9-F08978F0BC44}"/>
              </a:ext>
            </a:extLst>
          </p:cNvPr>
          <p:cNvSpPr txBox="1">
            <a:spLocks/>
          </p:cNvSpPr>
          <p:nvPr/>
        </p:nvSpPr>
        <p:spPr>
          <a:xfrm>
            <a:off x="228600" y="1488331"/>
            <a:ext cx="8585200" cy="5058382"/>
          </a:xfrm>
          <a:prstGeom prst="roundRect">
            <a:avLst>
              <a:gd name="adj" fmla="val 7963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73050" indent="-273050" algn="r" rtl="1">
              <a:buFont typeface="+mj-lt"/>
              <a:buAutoNum type="arabicPeriod"/>
            </a:pPr>
            <a:r>
              <a:rPr lang="ar-MA" sz="26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توزيع المتعلمين إلى مجموعتين أو ثلاث، حيث يتم تمرير الروائز الفردية (التحدث+ الطلاقة) خلال يومين أو ثلاثة؛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26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إعداد شبكة تفريغ نتائج التمرير الفردي؛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26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إعداد جانب من الفصل الدراسي للتمرير الفردي؛ 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26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الحرص على خلق بيئة آمنة لتمرير الروائز؛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26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تمرير رائزي التحدث والطلاقة بالتتابع وبشكل فردي في جلسة واحدة مع كل تلميذ(ة)؛ 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2600" b="1" dirty="0">
                <a:solidFill>
                  <a:srgbClr val="FF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عرض وضعيات التقويم على شاشة الحاسوب مع فصله عن شاشة العرض؛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26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يتم  تغيير وضعية تقويم التحدث و</a:t>
            </a:r>
            <a:r>
              <a:rPr lang="ar-MA" sz="2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نص الطلاقة</a:t>
            </a:r>
            <a:r>
              <a:rPr lang="ar-MA" sz="26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من يوم إلى آخر؛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26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أثناء التمرير يشتغل  باقي التلاميذ على نص: إصرار بطل(ص 61)، من خلال توجيههم إلى ما يلي:</a:t>
            </a:r>
          </a:p>
          <a:p>
            <a:pPr marL="622300" indent="-261938" algn="r" rtl="1">
              <a:buFont typeface="Arial" panose="020B0604020202020204" pitchFamily="34" charset="0"/>
              <a:buChar char="•"/>
            </a:pPr>
            <a:r>
              <a:rPr lang="ar-MA" sz="26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النص قراءة صامتة؛</a:t>
            </a:r>
          </a:p>
          <a:p>
            <a:pPr marL="622300" indent="-261938" algn="r" rtl="1">
              <a:buFont typeface="Arial" panose="020B0604020202020204" pitchFamily="34" charset="0"/>
              <a:buChar char="•"/>
            </a:pPr>
            <a:r>
              <a:rPr lang="ar-MA" sz="26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الإجابة عن سؤال الشكل وسؤالي "أستثمر المعجم" وأسئلة "أستثمر مكتسباتي"(الصفحتان 61-62)؛</a:t>
            </a:r>
          </a:p>
        </p:txBody>
      </p:sp>
    </p:spTree>
    <p:extLst>
      <p:ext uri="{BB962C8B-B14F-4D97-AF65-F5344CB8AC3E}">
        <p14:creationId xmlns:p14="http://schemas.microsoft.com/office/powerpoint/2010/main" val="521613011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FF363C-DAE2-0A37-BC0D-6C1F70C63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dirty="0"/>
              <a:t>شبكة التفريغ ( </a:t>
            </a:r>
            <a:r>
              <a:rPr lang="ar-MA" sz="2400" dirty="0"/>
              <a:t>مرفقة على البوابة – يتم نسخها أو تسطيرها</a:t>
            </a:r>
            <a:r>
              <a:rPr lang="ar-MA" dirty="0"/>
              <a:t>)  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1DCD007-18F5-3332-EB49-D21A1F027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407" y="1896533"/>
            <a:ext cx="3092278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011733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47AAD-7925-B27A-331C-D45E6793A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614B56A1-D066-BEDF-1C1D-06B56CE03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346" y="2796702"/>
            <a:ext cx="5000016" cy="149805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r>
              <a:rPr lang="ar-MA" sz="4400" dirty="0">
                <a:solidFill>
                  <a:srgbClr val="424D7B"/>
                </a:solidFill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نشاط تشغيل التلاميذ </a:t>
            </a:r>
            <a:endParaRPr lang="fr-MA" sz="4400" dirty="0">
              <a:solidFill>
                <a:srgbClr val="424D7B"/>
              </a:solidFill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13219397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888F1-EBB1-67E9-467B-CE0F03065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C274BD-330A-5A3F-B5E8-069A266A7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(الصفحة 61)  ودفاتر القسم . اقرؤوا النص وأجيبوا في صمت عن  الأسئلة التالية(الشكل- أستثمر المعجم- الأسئلة الخمسة الأولى من أسئلة أستثمر مكتسباتي في الفهم).</a:t>
            </a:r>
          </a:p>
        </p:txBody>
      </p:sp>
      <p:pic>
        <p:nvPicPr>
          <p:cNvPr id="6" name="Espace réservé pour une image  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8071C34-8D14-28A9-F384-65C115A8897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AB75411-92B6-5AE7-BB26-47A2EBB5D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385" y="1704305"/>
            <a:ext cx="3464572" cy="489778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D9EE1C7-77E6-1091-F278-5DE686794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302" y="1675319"/>
            <a:ext cx="3193757" cy="4426681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9C784CA-4CCC-82C9-836B-F0A552589D6E}"/>
              </a:ext>
            </a:extLst>
          </p:cNvPr>
          <p:cNvSpPr/>
          <p:nvPr/>
        </p:nvSpPr>
        <p:spPr>
          <a:xfrm>
            <a:off x="739302" y="2154677"/>
            <a:ext cx="2898843" cy="162938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40B87B5-B334-87CB-79E2-F3BF30724D77}"/>
              </a:ext>
            </a:extLst>
          </p:cNvPr>
          <p:cNvSpPr/>
          <p:nvPr/>
        </p:nvSpPr>
        <p:spPr>
          <a:xfrm>
            <a:off x="4738048" y="6102000"/>
            <a:ext cx="2898843" cy="28494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8B2320D-714A-A282-6B0B-6979E2DBDC0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BED36B8-9FEA-66AB-D2A2-B596A7D290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4819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C385407-C9A1-B771-6DD4-0D18D8BC63E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E25D384-EA6A-C0DA-E392-15ECED2091F4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5694F5-C1B9-EB52-A023-662BB43D084B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تقويم الطلاقة والتحدث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23A279D-E85C-4791-659B-7DE13FFAE59E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1601135403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110E1-6825-D0C3-2F6E-C19E1E408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A991F56-33CC-3385-E76F-871102A6F57F}"/>
              </a:ext>
            </a:extLst>
          </p:cNvPr>
          <p:cNvSpPr txBox="1">
            <a:spLocks/>
          </p:cNvSpPr>
          <p:nvPr/>
        </p:nvSpPr>
        <p:spPr>
          <a:xfrm>
            <a:off x="2071992" y="2480554"/>
            <a:ext cx="5000016" cy="12451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ar-MA" sz="4400" dirty="0">
                <a:solidFill>
                  <a:srgbClr val="424D7B"/>
                </a:solidFill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تقويم التحدث </a:t>
            </a:r>
          </a:p>
        </p:txBody>
      </p:sp>
    </p:spTree>
    <p:extLst>
      <p:ext uri="{BB962C8B-B14F-4D97-AF65-F5344CB8AC3E}">
        <p14:creationId xmlns:p14="http://schemas.microsoft.com/office/powerpoint/2010/main" val="166016040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2C1EE-BB52-0C68-FB0E-72118B933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B5ADCB37-CE0A-000C-7E17-1D218B0BB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618" y="807396"/>
            <a:ext cx="5000016" cy="5933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r>
              <a:rPr lang="ar-MA" sz="4400" dirty="0">
                <a:solidFill>
                  <a:srgbClr val="424D7B"/>
                </a:solidFill>
                <a:latin typeface="Dosis SemiBold" pitchFamily="2" charset="0"/>
                <a:ea typeface="+mn-ea"/>
                <a:cs typeface="Microsoft Uighur" panose="02000000000000000000" pitchFamily="2" charset="-78"/>
              </a:rPr>
              <a:t> دليل تمرير رائز التحدث   </a:t>
            </a:r>
            <a:endParaRPr lang="fr-MA" sz="4400" dirty="0">
              <a:solidFill>
                <a:srgbClr val="424D7B"/>
              </a:solidFill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12A1980-871D-3862-B247-4C68B30966B2}"/>
              </a:ext>
            </a:extLst>
          </p:cNvPr>
          <p:cNvSpPr txBox="1">
            <a:spLocks/>
          </p:cNvSpPr>
          <p:nvPr/>
        </p:nvSpPr>
        <p:spPr>
          <a:xfrm>
            <a:off x="228600" y="1478604"/>
            <a:ext cx="8142051" cy="505838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73050" indent="-273050" algn="r" rtl="1">
              <a:buFont typeface="+mj-lt"/>
              <a:buAutoNum type="arabicPeriod"/>
            </a:pPr>
            <a:r>
              <a:rPr lang="ar-MA" sz="3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يتأكد الأستاذ من فصل الحاسوب عن شاشة العرض (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من الأفضل إطفاء جهاز العرض) </a:t>
            </a:r>
            <a:endParaRPr lang="ar-MA" sz="3000" b="1" dirty="0">
              <a:solidFill>
                <a:srgbClr val="424D7B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73050" indent="-273050" algn="r" rtl="1">
              <a:buFont typeface="+mj-lt"/>
              <a:buAutoNum type="arabicPeriod"/>
            </a:pPr>
            <a:r>
              <a:rPr lang="ar-MA" sz="3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يختار الأستاذ وضعية من بين وضعيتي يوم التمرير؛ ( </a:t>
            </a:r>
            <a:r>
              <a:rPr lang="ar-MA" sz="2400" b="1" dirty="0">
                <a:solidFill>
                  <a:srgbClr val="FF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المناوبة بين الوضعيتين</a:t>
            </a:r>
            <a:r>
              <a:rPr lang="ar-MA" sz="3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) 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3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يقرأ الأستاذ(ة)  الوضعية على المتعلم(ة) ويتأكد من فهمه (ها) للتعليمة؛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3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يمنح الأستاذ (ة) للمتعلم(ة) 30 ثانية لترتيب أفكاره قبل البدء في التحدث، ثم ينصت لجوابه في حدود دقيقتين، 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3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يدون الأستاذ (ة) </a:t>
            </a:r>
            <a:r>
              <a:rPr lang="ar-MA" sz="3000" b="1" dirty="0">
                <a:solidFill>
                  <a:srgbClr val="FF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نتيجة كل مؤشر على شبكة التنقيط </a:t>
            </a:r>
            <a:r>
              <a:rPr lang="ar-MA" sz="3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ثم يحتسب </a:t>
            </a:r>
            <a:r>
              <a:rPr lang="ar-MA" sz="3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النقطة الإجمالية</a:t>
            </a:r>
            <a:r>
              <a:rPr lang="ar-MA" sz="3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ويسجلها على الشبكة</a:t>
            </a:r>
            <a:r>
              <a:rPr lang="ar-MA" sz="3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؛ 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3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يسجل الأستاذ(ة)  لاحقا النقطة الإجمالية في دفتر الكفايات على منظومة مسار. </a:t>
            </a:r>
          </a:p>
          <a:p>
            <a:pPr algn="ctr" rtl="1"/>
            <a:r>
              <a:rPr lang="ar-MA" sz="2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ملاحظة : إذا كان المتعلم(ة)  مسترسلا في الإنتاج، لا بأس إن تجاوز المدة المخصصة له بقليل.</a:t>
            </a:r>
          </a:p>
        </p:txBody>
      </p:sp>
    </p:spTree>
    <p:extLst>
      <p:ext uri="{BB962C8B-B14F-4D97-AF65-F5344CB8AC3E}">
        <p14:creationId xmlns:p14="http://schemas.microsoft.com/office/powerpoint/2010/main" val="4130877127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E9CEA-93BD-B1AB-DFC8-097079789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>
            <a:extLst>
              <a:ext uri="{FF2B5EF4-FFF2-40B4-BE49-F238E27FC236}">
                <a16:creationId xmlns:a16="http://schemas.microsoft.com/office/drawing/2014/main" id="{1C85723D-BB99-6065-4167-3AD9C32B6DD7}"/>
              </a:ext>
            </a:extLst>
          </p:cNvPr>
          <p:cNvSpPr txBox="1"/>
          <p:nvPr/>
        </p:nvSpPr>
        <p:spPr>
          <a:xfrm>
            <a:off x="2212828" y="797642"/>
            <a:ext cx="4231532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0097B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معايير التصحيح : الوضعية رقم -1-</a:t>
            </a:r>
            <a:endParaRPr lang="fr-FR" sz="28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AA206ED-9838-875C-8808-AD8D28FF17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782701"/>
              </p:ext>
            </p:extLst>
          </p:nvPr>
        </p:nvGraphicFramePr>
        <p:xfrm>
          <a:off x="904746" y="1402691"/>
          <a:ext cx="7549337" cy="5107135"/>
        </p:xfrm>
        <a:graphic>
          <a:graphicData uri="http://schemas.openxmlformats.org/drawingml/2006/table">
            <a:tbl>
              <a:tblPr rtl="1" firstRow="1" firstCol="1" bandRow="1">
                <a:tableStyleId>{5940675A-B579-460E-94D1-54222C63F5DA}</a:tableStyleId>
              </a:tblPr>
              <a:tblGrid>
                <a:gridCol w="574679">
                  <a:extLst>
                    <a:ext uri="{9D8B030D-6E8A-4147-A177-3AD203B41FA5}">
                      <a16:colId xmlns:a16="http://schemas.microsoft.com/office/drawing/2014/main" val="736232962"/>
                    </a:ext>
                  </a:extLst>
                </a:gridCol>
                <a:gridCol w="1605064">
                  <a:extLst>
                    <a:ext uri="{9D8B030D-6E8A-4147-A177-3AD203B41FA5}">
                      <a16:colId xmlns:a16="http://schemas.microsoft.com/office/drawing/2014/main" val="619220143"/>
                    </a:ext>
                  </a:extLst>
                </a:gridCol>
                <a:gridCol w="2908570">
                  <a:extLst>
                    <a:ext uri="{9D8B030D-6E8A-4147-A177-3AD203B41FA5}">
                      <a16:colId xmlns:a16="http://schemas.microsoft.com/office/drawing/2014/main" val="1040309097"/>
                    </a:ext>
                  </a:extLst>
                </a:gridCol>
                <a:gridCol w="943583">
                  <a:extLst>
                    <a:ext uri="{9D8B030D-6E8A-4147-A177-3AD203B41FA5}">
                      <a16:colId xmlns:a16="http://schemas.microsoft.com/office/drawing/2014/main" val="1467509368"/>
                    </a:ext>
                  </a:extLst>
                </a:gridCol>
                <a:gridCol w="1517441">
                  <a:extLst>
                    <a:ext uri="{9D8B030D-6E8A-4147-A177-3AD203B41FA5}">
                      <a16:colId xmlns:a16="http://schemas.microsoft.com/office/drawing/2014/main" val="2147114275"/>
                    </a:ext>
                  </a:extLst>
                </a:gridCol>
              </a:tblGrid>
              <a:tr h="377471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الرمز 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المؤشرات</a:t>
                      </a: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التنقيط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646291"/>
                  </a:ext>
                </a:extLst>
              </a:tr>
              <a:tr h="184150">
                <a:tc rowSpan="14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PO</a:t>
                      </a: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تقديم أضرار الإنترنت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تقديم ثلاثة أضرار.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3ن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من 0 إلى 3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1450353"/>
                  </a:ext>
                </a:extLst>
              </a:tr>
              <a:tr h="33566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تقديم ضررين.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2ن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983225"/>
                  </a:ext>
                </a:extLst>
              </a:tr>
              <a:tr h="18415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تقديم ضرر واحد. 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1ن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874256"/>
                  </a:ext>
                </a:extLst>
              </a:tr>
              <a:tr h="33566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عدم تقديم أي ضرر.</a:t>
                      </a: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0ن</a:t>
                      </a: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850647"/>
                  </a:ext>
                </a:extLst>
              </a:tr>
              <a:tr h="33566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تقديم إرشادات للاستعمال الآمن للإنترنت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تقديم ثلاثة </a:t>
                      </a:r>
                      <a:r>
                        <a:rPr lang="ar-MA" sz="1800" b="1" kern="12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إرشادات أو نصائح</a:t>
                      </a: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.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3ن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من 0 إلى 3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666526"/>
                  </a:ext>
                </a:extLst>
              </a:tr>
              <a:tr h="27785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تقديم إرشادين أو نصيحتين. 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2ن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727648"/>
                  </a:ext>
                </a:extLst>
              </a:tr>
              <a:tr h="33566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تقديم إرشاد  واحد أو نصيحة واحدة.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1ن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899338"/>
                  </a:ext>
                </a:extLst>
              </a:tr>
              <a:tr h="33566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عدم تقديم أي إرشاد أو نصيحة.</a:t>
                      </a: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0ن</a:t>
                      </a: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715552"/>
                  </a:ext>
                </a:extLst>
              </a:tr>
              <a:tr h="16140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التحدث باسترسال</a:t>
                      </a: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توقفان على الأكثر(10  ثوان لكل توقف).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2ن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من0 إلى 2</a:t>
                      </a: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5532390"/>
                  </a:ext>
                </a:extLst>
              </a:tr>
              <a:tr h="16140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ثلاثة توقفات أو أربعة.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1ن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617592"/>
                  </a:ext>
                </a:extLst>
              </a:tr>
              <a:tr h="16140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أكثر من أربعة توقفات.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0ن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587007"/>
                  </a:ext>
                </a:extLst>
              </a:tr>
              <a:tr h="2205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عدم ارتكاب أخطاء لغوية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4 أخطاء على الأكثر.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2ن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من 0 إلى 2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4131636"/>
                  </a:ext>
                </a:extLst>
              </a:tr>
              <a:tr h="2205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5 أو 6 أخطاء.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1ن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6711272"/>
                  </a:ext>
                </a:extLst>
              </a:tr>
              <a:tr h="2205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أكثر من 6 أخطاء.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0ن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8082847"/>
                  </a:ext>
                </a:extLst>
              </a:tr>
              <a:tr h="324161">
                <a:tc gridSpan="4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المجموع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10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2753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1151196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591AA-C37A-547F-93D3-67AD8DD3F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43DD70E-47CA-8682-E9EA-783ABE8FC237}"/>
              </a:ext>
            </a:extLst>
          </p:cNvPr>
          <p:cNvSpPr txBox="1">
            <a:spLocks/>
          </p:cNvSpPr>
          <p:nvPr/>
        </p:nvSpPr>
        <p:spPr>
          <a:xfrm>
            <a:off x="1819074" y="934151"/>
            <a:ext cx="5000016" cy="5933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ar-MA" sz="4400" dirty="0">
                <a:solidFill>
                  <a:srgbClr val="424D7B"/>
                </a:solidFill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الوضعية رقم-1-</a:t>
            </a:r>
          </a:p>
        </p:txBody>
      </p:sp>
      <p:sp>
        <p:nvSpPr>
          <p:cNvPr id="2" name="Zone de texte 63">
            <a:extLst>
              <a:ext uri="{FF2B5EF4-FFF2-40B4-BE49-F238E27FC236}">
                <a16:creationId xmlns:a16="http://schemas.microsoft.com/office/drawing/2014/main" id="{70B50957-75B6-116C-249A-D074411F5678}"/>
              </a:ext>
            </a:extLst>
          </p:cNvPr>
          <p:cNvSpPr txBox="1">
            <a:spLocks/>
          </p:cNvSpPr>
          <p:nvPr/>
        </p:nvSpPr>
        <p:spPr>
          <a:xfrm>
            <a:off x="476654" y="1789891"/>
            <a:ext cx="8054501" cy="4455266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ar-S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لِلْإِنْتِرْنِتِ فَوائِدُ مُهِمَّةٌ، كَما لَها أَضْرارٌ عَلى جِسْمِ </a:t>
            </a:r>
            <a:r>
              <a:rPr lang="ar-SA" sz="2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ٱلْإِنْسانِ</a:t>
            </a:r>
            <a:r>
              <a:rPr lang="ar-S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وَحَياتِهِ. خُذ</a:t>
            </a:r>
            <a:r>
              <a:rPr lang="ar-M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(ي)</a:t>
            </a:r>
            <a:r>
              <a:rPr lang="ar-S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مُهْلَةً لِلتَّفْكيرِ، ثُمَّ حاوِل(ي)أَنْ تَتَحَدَّث</a:t>
            </a:r>
            <a:r>
              <a:rPr lang="ar-M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(ي)</a:t>
            </a:r>
            <a:r>
              <a:rPr lang="ar-S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لِمُدَّةِ دَقيقَةٍ مُحاوِلا</a:t>
            </a:r>
            <a:r>
              <a:rPr lang="ar-M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ar-MA" sz="2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لَةً</a:t>
            </a:r>
            <a:r>
              <a:rPr lang="ar-M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S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	تَقْديمَ ثَلاثَةِ أَضْرارٍ لِلِاسْتِعْمالِ ٱلْمُفْرِطِ لِلْإِنْتِرْنِتِ؛</a:t>
            </a:r>
          </a:p>
          <a:p>
            <a:pPr algn="just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S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	تَقْديمَ ثَلاثَة</a:t>
            </a:r>
            <a:r>
              <a:rPr lang="ar-M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إِرْشاداتٍ وَتَوْجيهاتٍ لِاسْتِعْمالِ ٱلْإِنْتِرْنِتِ بِشَكْلٍ آمِنٍ؛</a:t>
            </a:r>
          </a:p>
          <a:p>
            <a:pPr algn="just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S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	اَلتَّحَدُّثَ بِٱسْتِرْسالٍ؛</a:t>
            </a:r>
          </a:p>
          <a:p>
            <a:pPr algn="just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S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	تَجَنُّبَ ٱلْأَخْطاءِ </a:t>
            </a:r>
            <a:r>
              <a:rPr lang="ar-SA" sz="2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ٱللُّغَوِيَّةِ</a:t>
            </a:r>
            <a:r>
              <a:rPr lang="ar-S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fr-MA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461664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2E32F-DFBC-E9C8-7D34-7E5E22747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>
            <a:extLst>
              <a:ext uri="{FF2B5EF4-FFF2-40B4-BE49-F238E27FC236}">
                <a16:creationId xmlns:a16="http://schemas.microsoft.com/office/drawing/2014/main" id="{40F3AD0B-6011-2E00-75CD-27BB04DD25C5}"/>
              </a:ext>
            </a:extLst>
          </p:cNvPr>
          <p:cNvSpPr txBox="1"/>
          <p:nvPr/>
        </p:nvSpPr>
        <p:spPr>
          <a:xfrm>
            <a:off x="2212828" y="797642"/>
            <a:ext cx="4231532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0097B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معايير التصحيح : الوضعية رقم -2-</a:t>
            </a:r>
            <a:endParaRPr lang="fr-FR" sz="28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3853AEC-9D35-1D4E-4CF7-CCAD3D8202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288691"/>
              </p:ext>
            </p:extLst>
          </p:nvPr>
        </p:nvGraphicFramePr>
        <p:xfrm>
          <a:off x="904746" y="1402691"/>
          <a:ext cx="7549337" cy="5107135"/>
        </p:xfrm>
        <a:graphic>
          <a:graphicData uri="http://schemas.openxmlformats.org/drawingml/2006/table">
            <a:tbl>
              <a:tblPr rtl="1" firstRow="1" firstCol="1" bandRow="1">
                <a:tableStyleId>{5940675A-B579-460E-94D1-54222C63F5DA}</a:tableStyleId>
              </a:tblPr>
              <a:tblGrid>
                <a:gridCol w="574679">
                  <a:extLst>
                    <a:ext uri="{9D8B030D-6E8A-4147-A177-3AD203B41FA5}">
                      <a16:colId xmlns:a16="http://schemas.microsoft.com/office/drawing/2014/main" val="736232962"/>
                    </a:ext>
                  </a:extLst>
                </a:gridCol>
                <a:gridCol w="1614791">
                  <a:extLst>
                    <a:ext uri="{9D8B030D-6E8A-4147-A177-3AD203B41FA5}">
                      <a16:colId xmlns:a16="http://schemas.microsoft.com/office/drawing/2014/main" val="619220143"/>
                    </a:ext>
                  </a:extLst>
                </a:gridCol>
                <a:gridCol w="2548647">
                  <a:extLst>
                    <a:ext uri="{9D8B030D-6E8A-4147-A177-3AD203B41FA5}">
                      <a16:colId xmlns:a16="http://schemas.microsoft.com/office/drawing/2014/main" val="1040309097"/>
                    </a:ext>
                  </a:extLst>
                </a:gridCol>
                <a:gridCol w="778214">
                  <a:extLst>
                    <a:ext uri="{9D8B030D-6E8A-4147-A177-3AD203B41FA5}">
                      <a16:colId xmlns:a16="http://schemas.microsoft.com/office/drawing/2014/main" val="1467509368"/>
                    </a:ext>
                  </a:extLst>
                </a:gridCol>
                <a:gridCol w="2033006">
                  <a:extLst>
                    <a:ext uri="{9D8B030D-6E8A-4147-A177-3AD203B41FA5}">
                      <a16:colId xmlns:a16="http://schemas.microsoft.com/office/drawing/2014/main" val="2147114275"/>
                    </a:ext>
                  </a:extLst>
                </a:gridCol>
              </a:tblGrid>
              <a:tr h="377471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الرمز 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المؤشرات</a:t>
                      </a: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التنقيط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646291"/>
                  </a:ext>
                </a:extLst>
              </a:tr>
              <a:tr h="184150">
                <a:tc rowSpan="14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PO</a:t>
                      </a: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اقتراح المهنة و توضيح سبب الاختيار. 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اقتراح مهنة وتقديم سبب مناسب.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3ن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من 0 إلى 3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1450353"/>
                  </a:ext>
                </a:extLst>
              </a:tr>
              <a:tr h="33566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اقتراح مهنة  وتقديم سبب غير مناسب.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2ن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983225"/>
                  </a:ext>
                </a:extLst>
              </a:tr>
              <a:tr h="18415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اقتراح مهنة دون تقديم السبب أو العكس.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1ن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874256"/>
                  </a:ext>
                </a:extLst>
              </a:tr>
              <a:tr h="33566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عدم تقديم أي  شيء.</a:t>
                      </a: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0ن</a:t>
                      </a: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850647"/>
                  </a:ext>
                </a:extLst>
              </a:tr>
              <a:tr h="33566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تقديم أعمال  لتحقيق الحلم.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تقديم ثلاثة أعمال مناسبة.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3ن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من 0 إلى 3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666526"/>
                  </a:ext>
                </a:extLst>
              </a:tr>
              <a:tr h="27785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تقديم عملين مناسبين.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2ن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727648"/>
                  </a:ext>
                </a:extLst>
              </a:tr>
              <a:tr h="33566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تقديم عمل  واحد مناسب. 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1ن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899338"/>
                  </a:ext>
                </a:extLst>
              </a:tr>
              <a:tr h="33566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عدم تقديم أي عمل مناسب.</a:t>
                      </a: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0ن</a:t>
                      </a: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715552"/>
                  </a:ext>
                </a:extLst>
              </a:tr>
              <a:tr h="16140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التحدث باسترسال.</a:t>
                      </a: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توقفان على الأكثر (10  ثوان لكل توقف).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2ن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من0 إلى 2</a:t>
                      </a: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5532390"/>
                  </a:ext>
                </a:extLst>
              </a:tr>
              <a:tr h="16140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ثلاثة توقفات أو أربعة.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1ن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617592"/>
                  </a:ext>
                </a:extLst>
              </a:tr>
              <a:tr h="16140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أكثر من أربعة توقفات.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0ن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587007"/>
                  </a:ext>
                </a:extLst>
              </a:tr>
              <a:tr h="2205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عدم ارتكاب أخطاء لغوية.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4 أخطاء على الأكثر.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2ن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من 0 إلى 2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4131636"/>
                  </a:ext>
                </a:extLst>
              </a:tr>
              <a:tr h="2205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5 أو 6 أخطاء.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1ن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6711272"/>
                  </a:ext>
                </a:extLst>
              </a:tr>
              <a:tr h="2205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أكثر من 6 أخطاء.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0ن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8082847"/>
                  </a:ext>
                </a:extLst>
              </a:tr>
              <a:tr h="324161">
                <a:tc gridSpan="4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المجموع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10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2753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4974597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99A75-F049-3BEF-1869-0A2997D8F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F3E2CCD-12C4-B28B-9155-9E84EF5EBE86}"/>
              </a:ext>
            </a:extLst>
          </p:cNvPr>
          <p:cNvSpPr txBox="1">
            <a:spLocks/>
          </p:cNvSpPr>
          <p:nvPr/>
        </p:nvSpPr>
        <p:spPr>
          <a:xfrm>
            <a:off x="1721797" y="866057"/>
            <a:ext cx="5000016" cy="5933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ar-MA" sz="4400" dirty="0">
                <a:solidFill>
                  <a:srgbClr val="424D7B"/>
                </a:solidFill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الوضعية رقم-2-</a:t>
            </a:r>
          </a:p>
        </p:txBody>
      </p:sp>
      <p:sp>
        <p:nvSpPr>
          <p:cNvPr id="2" name="Zone de texte 63">
            <a:extLst>
              <a:ext uri="{FF2B5EF4-FFF2-40B4-BE49-F238E27FC236}">
                <a16:creationId xmlns:a16="http://schemas.microsoft.com/office/drawing/2014/main" id="{72E87390-0824-8E85-E4A1-25A7EFD8CC42}"/>
              </a:ext>
            </a:extLst>
          </p:cNvPr>
          <p:cNvSpPr txBox="1">
            <a:spLocks/>
          </p:cNvSpPr>
          <p:nvPr/>
        </p:nvSpPr>
        <p:spPr>
          <a:xfrm>
            <a:off x="515566" y="1741251"/>
            <a:ext cx="7986408" cy="4649821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SA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لِكُلٍّ مِنّا حُلْمٌ مِهْنِيٌّ يَطْمَحُ إِلى تَحْقيقِه</a:t>
            </a:r>
            <a:r>
              <a:rPr lang="ar-MA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في حَياتِهِ. خُذ</a:t>
            </a:r>
            <a:r>
              <a:rPr lang="ar-MA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(ي)</a:t>
            </a:r>
            <a:r>
              <a:rPr lang="ar-SA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مُهْلَةً لِلتَّفْكيرِ، ثُمَّ حاوِل(ي)أَنْ تَتَحَدَّث(ي) لِمُدَّةِ دَقيقَةٍ مُحاوِلا (</a:t>
            </a:r>
            <a:r>
              <a:rPr lang="ar-SA" sz="3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لَةً</a:t>
            </a:r>
            <a:r>
              <a:rPr lang="ar-SA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):</a:t>
            </a:r>
            <a:endParaRPr lang="fr-FR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457200" algn="r" rtl="1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ar-MA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تَحْديدَ </a:t>
            </a:r>
            <a:r>
              <a:rPr lang="ar-MA" sz="3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ٱلْمِهْنَةِ</a:t>
            </a:r>
            <a:r>
              <a:rPr lang="ar-MA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ٱلَّتي تَحْلُم (ين) بمُزاوَلَت</a:t>
            </a:r>
            <a:r>
              <a:rPr lang="ar-MA" sz="32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MA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ها في ٱلْمُسْتَقْبَلِ، وَما ٱلَّذي جَعَلَك تَخْتار( ين) تِلْكَ </a:t>
            </a:r>
            <a:r>
              <a:rPr lang="ar-MA" sz="3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ٱلْمِهْنَةَ</a:t>
            </a:r>
            <a:r>
              <a:rPr lang="ar-MA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؟</a:t>
            </a:r>
            <a:endParaRPr lang="fr-FR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457200" algn="r" rtl="1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ar-MA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تَقْديمَ ثَلاثَةِ أَعْمالٍ سَتَقوم(ين) بها  </a:t>
            </a:r>
            <a:r>
              <a:rPr lang="ar-MA" sz="32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لِ</a:t>
            </a:r>
            <a:r>
              <a:rPr lang="ar-MA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تَحْقيقِ حُلْمِك</a:t>
            </a:r>
            <a:r>
              <a:rPr lang="ar-SA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؛</a:t>
            </a:r>
            <a:endParaRPr lang="fr-FR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457200" algn="r" rtl="1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ar-SA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اَلتَّحَدُّثَ بِٱسْتِرْسالٍ؛</a:t>
            </a:r>
            <a:endParaRPr lang="fr-FR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457200" algn="r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r-SA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تَجَنُّبَ ٱلْأَخْطاءِ </a:t>
            </a:r>
            <a:r>
              <a:rPr lang="ar-SA" sz="3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ٱللُّغَوِيَّةِ</a:t>
            </a:r>
            <a:r>
              <a:rPr lang="ar-SA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fr-MA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449081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724064-2AF4-2711-5742-1F849F51B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الأسبوع</a:t>
            </a:r>
            <a:endParaRPr lang="fr-MA" dirty="0"/>
          </a:p>
        </p:txBody>
      </p:sp>
      <p:pic>
        <p:nvPicPr>
          <p:cNvPr id="28" name="Image 27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BEC6D4D8-A159-D282-7008-6D8276560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5350" y="1924050"/>
            <a:ext cx="3728579" cy="1362012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C183201-D18D-4935-B177-DA999DC256D1}"/>
              </a:ext>
            </a:extLst>
          </p:cNvPr>
          <p:cNvSpPr txBox="1">
            <a:spLocks/>
          </p:cNvSpPr>
          <p:nvPr/>
        </p:nvSpPr>
        <p:spPr>
          <a:xfrm>
            <a:off x="4915773" y="2393227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 algn="r" rtl="1">
              <a:buFont typeface="Wingdings" panose="05000000000000000000" pitchFamily="2" charset="2"/>
              <a:buChar char="m"/>
            </a:pPr>
            <a:r>
              <a:rPr lang="ar-MA" sz="11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تقويم الطلاقة والتحدث / قراءة: وضعية تدريبية ح1 (</a:t>
            </a:r>
            <a:r>
              <a:rPr lang="fr-FR" sz="11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ar-MA" sz="11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د)</a:t>
            </a:r>
            <a:endParaRPr lang="ar-MA" dirty="0">
              <a:solidFill>
                <a:srgbClr val="424D7B"/>
              </a:solidFill>
            </a:endParaRPr>
          </a:p>
        </p:txBody>
      </p:sp>
      <p:sp>
        <p:nvSpPr>
          <p:cNvPr id="30" name="Organigramme : Terminateur 29">
            <a:extLst>
              <a:ext uri="{FF2B5EF4-FFF2-40B4-BE49-F238E27FC236}">
                <a16:creationId xmlns:a16="http://schemas.microsoft.com/office/drawing/2014/main" id="{5E67F533-0003-670A-8653-7D0C6E21111B}"/>
              </a:ext>
            </a:extLst>
          </p:cNvPr>
          <p:cNvSpPr/>
          <p:nvPr/>
        </p:nvSpPr>
        <p:spPr>
          <a:xfrm>
            <a:off x="7076031" y="1924050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1600" b="1" dirty="0">
                <a:solidFill>
                  <a:srgbClr val="474F71"/>
                </a:solidFill>
                <a:latin typeface="Dosis ExtraBold" pitchFamily="2" charset="0"/>
              </a:rPr>
              <a:t>اليوم</a:t>
            </a:r>
            <a:r>
              <a:rPr lang="fr-MA" sz="1600" b="1" dirty="0">
                <a:solidFill>
                  <a:srgbClr val="47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1 - </a:t>
            </a:r>
            <a:endParaRPr lang="ar-MA" sz="1600" b="1" dirty="0">
              <a:solidFill>
                <a:srgbClr val="474F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CAE19904-F025-9D70-0C02-58C0F63B0EB8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3BA9EC7F-CBF7-7B36-6667-527D498CCE78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Organigramme : Terminateur 32">
              <a:extLst>
                <a:ext uri="{FF2B5EF4-FFF2-40B4-BE49-F238E27FC236}">
                  <a16:creationId xmlns:a16="http://schemas.microsoft.com/office/drawing/2014/main" id="{84917BCC-A7BB-4497-4BC4-FEE3E753238E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3 - 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91B696E7-933A-A299-4298-E4459524BA56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0F785BBF-EC21-2EEC-913B-7E2F47345BD7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Organigramme : Terminateur 35">
              <a:extLst>
                <a:ext uri="{FF2B5EF4-FFF2-40B4-BE49-F238E27FC236}">
                  <a16:creationId xmlns:a16="http://schemas.microsoft.com/office/drawing/2014/main" id="{28CE43BE-827F-7211-C6A8-410E578CDFD4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8ABDE56B-B1D8-87F7-43A2-3543B491E169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967FFCD5-B508-B459-DD21-A60CF1BB3513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Organigramme : Terminateur 38">
              <a:extLst>
                <a:ext uri="{FF2B5EF4-FFF2-40B4-BE49-F238E27FC236}">
                  <a16:creationId xmlns:a16="http://schemas.microsoft.com/office/drawing/2014/main" id="{BB1C06D9-07BD-CBE9-D343-BB038D386741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DDED51CD-4D89-1DF3-DD52-F228664B958F}"/>
              </a:ext>
            </a:extLst>
          </p:cNvPr>
          <p:cNvGrpSpPr/>
          <p:nvPr/>
        </p:nvGrpSpPr>
        <p:grpSpPr>
          <a:xfrm flipH="1">
            <a:off x="620611" y="3528000"/>
            <a:ext cx="3780000" cy="1332000"/>
            <a:chOff x="628649" y="3482113"/>
            <a:chExt cx="3780000" cy="1332000"/>
          </a:xfrm>
        </p:grpSpPr>
        <p:sp>
          <p:nvSpPr>
            <p:cNvPr id="41" name="Rectangle : coins arrondis 40">
              <a:extLst>
                <a:ext uri="{FF2B5EF4-FFF2-40B4-BE49-F238E27FC236}">
                  <a16:creationId xmlns:a16="http://schemas.microsoft.com/office/drawing/2014/main" id="{C5A935DA-A9B7-8082-BF36-8BFE5A3D0323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Organigramme : Terminateur 41">
              <a:extLst>
                <a:ext uri="{FF2B5EF4-FFF2-40B4-BE49-F238E27FC236}">
                  <a16:creationId xmlns:a16="http://schemas.microsoft.com/office/drawing/2014/main" id="{A570C06A-CFFA-B7ED-3BDA-E34A8AE3EE17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5 -</a:t>
              </a:r>
            </a:p>
          </p:txBody>
        </p:sp>
      </p:grp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F75969D-4D6F-51EE-7006-7CFBFB05B8E5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Lecture offerte</a:t>
            </a: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56260B1B-8DE6-97FE-27D5-91548C304DA6}"/>
              </a:ext>
            </a:extLst>
          </p:cNvPr>
          <p:cNvGrpSpPr/>
          <p:nvPr/>
        </p:nvGrpSpPr>
        <p:grpSpPr>
          <a:xfrm flipH="1">
            <a:off x="680071" y="1940938"/>
            <a:ext cx="3780000" cy="1332000"/>
            <a:chOff x="648000" y="1944000"/>
            <a:chExt cx="3780000" cy="1332000"/>
          </a:xfrm>
        </p:grpSpPr>
        <p:sp>
          <p:nvSpPr>
            <p:cNvPr id="45" name="Rectangle : coins arrondis 44">
              <a:extLst>
                <a:ext uri="{FF2B5EF4-FFF2-40B4-BE49-F238E27FC236}">
                  <a16:creationId xmlns:a16="http://schemas.microsoft.com/office/drawing/2014/main" id="{89FC8FA4-306D-E0C3-A1C8-05E7899780F8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Organigramme : Terminateur 45">
              <a:extLst>
                <a:ext uri="{FF2B5EF4-FFF2-40B4-BE49-F238E27FC236}">
                  <a16:creationId xmlns:a16="http://schemas.microsoft.com/office/drawing/2014/main" id="{CF100113-88B0-819E-A10A-33944C554FDF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4 - </a:t>
              </a:r>
            </a:p>
          </p:txBody>
        </p:sp>
      </p:grpSp>
      <p:sp>
        <p:nvSpPr>
          <p:cNvPr id="47" name="Espace réservé du texte 25">
            <a:extLst>
              <a:ext uri="{FF2B5EF4-FFF2-40B4-BE49-F238E27FC236}">
                <a16:creationId xmlns:a16="http://schemas.microsoft.com/office/drawing/2014/main" id="{F617E492-3EFB-29FF-095B-0BFAB3F63C0C}"/>
              </a:ext>
            </a:extLst>
          </p:cNvPr>
          <p:cNvSpPr txBox="1">
            <a:spLocks/>
          </p:cNvSpPr>
          <p:nvPr/>
        </p:nvSpPr>
        <p:spPr>
          <a:xfrm>
            <a:off x="859647" y="2395288"/>
            <a:ext cx="336096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100" dirty="0"/>
              <a:t>تقويم فهم المقروء واستثمار الظواهر اللغوية. (40د)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100" dirty="0"/>
              <a:t>التحدث: تصحيح رائز  التحدث ودعم. (25د)</a:t>
            </a:r>
            <a:endParaRPr lang="ar-SA" sz="1100" dirty="0"/>
          </a:p>
        </p:txBody>
      </p:sp>
      <p:sp>
        <p:nvSpPr>
          <p:cNvPr id="48" name="Espace réservé du texte 25">
            <a:extLst>
              <a:ext uri="{FF2B5EF4-FFF2-40B4-BE49-F238E27FC236}">
                <a16:creationId xmlns:a16="http://schemas.microsoft.com/office/drawing/2014/main" id="{D29E61D0-78A5-1DC5-92D8-5ED5B3621DF6}"/>
              </a:ext>
            </a:extLst>
          </p:cNvPr>
          <p:cNvSpPr txBox="1">
            <a:spLocks/>
          </p:cNvSpPr>
          <p:nvPr/>
        </p:nvSpPr>
        <p:spPr>
          <a:xfrm>
            <a:off x="859647" y="3985938"/>
            <a:ext cx="336096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ar-MA" sz="1100" dirty="0"/>
              <a:t>تقويم  فهم المسموع (15د)</a:t>
            </a:r>
            <a:endParaRPr lang="ar-SA" sz="1100" dirty="0"/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100" dirty="0"/>
              <a:t>تقويم الإنتاج الكتابي ( 30 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100" dirty="0"/>
              <a:t>تصحيح رائز  تقويم فهم المقروء واستثمار الظواهر اللغوية (20د) </a:t>
            </a:r>
            <a:endParaRPr lang="ar-SA" sz="1100" dirty="0"/>
          </a:p>
        </p:txBody>
      </p: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BFA1D6E0-8215-9912-4645-47469A888AEE}"/>
              </a:ext>
            </a:extLst>
          </p:cNvPr>
          <p:cNvSpPr txBox="1">
            <a:spLocks/>
          </p:cNvSpPr>
          <p:nvPr/>
        </p:nvSpPr>
        <p:spPr>
          <a:xfrm>
            <a:off x="4951350" y="3972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ar-MA" sz="1100" dirty="0"/>
              <a:t> تقويم الطلاقة والتحدث / قراءة: وضعية تدريبية ح2 (60د)</a:t>
            </a:r>
          </a:p>
        </p:txBody>
      </p:sp>
      <p:sp>
        <p:nvSpPr>
          <p:cNvPr id="50" name="Espace réservé du texte 25">
            <a:extLst>
              <a:ext uri="{FF2B5EF4-FFF2-40B4-BE49-F238E27FC236}">
                <a16:creationId xmlns:a16="http://schemas.microsoft.com/office/drawing/2014/main" id="{74B05713-8375-1C9E-B0C5-71F8D81063CE}"/>
              </a:ext>
            </a:extLst>
          </p:cNvPr>
          <p:cNvSpPr txBox="1">
            <a:spLocks/>
          </p:cNvSpPr>
          <p:nvPr/>
        </p:nvSpPr>
        <p:spPr>
          <a:xfrm>
            <a:off x="859647" y="5474576"/>
            <a:ext cx="336096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ar-MA" sz="1100" dirty="0"/>
              <a:t>تصحيح رائز  تقويم الإنتاج الكتابي (30د)؛</a:t>
            </a:r>
            <a:endParaRPr lang="ar-SA" sz="1100" dirty="0"/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ar-MA" sz="1100" dirty="0"/>
              <a:t>تصحيح رائز </a:t>
            </a:r>
            <a:r>
              <a:rPr lang="ar-SA" sz="1100" dirty="0"/>
              <a:t>تقويم  فهم المسموع (15د)</a:t>
            </a:r>
            <a:r>
              <a:rPr lang="ar-MA" sz="1100" dirty="0"/>
              <a:t>؛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ar-MA" sz="1100" dirty="0"/>
              <a:t>أنشطة ترفيهية. (20د) </a:t>
            </a:r>
            <a:endParaRPr lang="ar-SA" sz="1100" dirty="0"/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id="{1EF54809-9346-163C-D59E-77AB4FA092E6}"/>
              </a:ext>
            </a:extLst>
          </p:cNvPr>
          <p:cNvSpPr txBox="1">
            <a:spLocks/>
          </p:cNvSpPr>
          <p:nvPr/>
        </p:nvSpPr>
        <p:spPr>
          <a:xfrm>
            <a:off x="4923388" y="5474576"/>
            <a:ext cx="3405753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ar-MA" sz="1100" dirty="0"/>
              <a:t> تقويم الطلاقة والتحدث / قراءة: وضعية تدريبيةح3 (60د)</a:t>
            </a:r>
          </a:p>
        </p:txBody>
      </p:sp>
    </p:spTree>
    <p:extLst>
      <p:ext uri="{BB962C8B-B14F-4D97-AF65-F5344CB8AC3E}">
        <p14:creationId xmlns:p14="http://schemas.microsoft.com/office/powerpoint/2010/main" val="4194481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B1E5D-4C8A-7B7C-D08C-68F2E7FDC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F5E6831-62C4-AB47-F3D1-67A0A4224A4A}"/>
              </a:ext>
            </a:extLst>
          </p:cNvPr>
          <p:cNvSpPr txBox="1">
            <a:spLocks/>
          </p:cNvSpPr>
          <p:nvPr/>
        </p:nvSpPr>
        <p:spPr>
          <a:xfrm>
            <a:off x="2071992" y="2480554"/>
            <a:ext cx="5000016" cy="12451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ar-MA" sz="4400" dirty="0">
                <a:solidFill>
                  <a:srgbClr val="424D7B"/>
                </a:solidFill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تقويم الطلاقة </a:t>
            </a:r>
          </a:p>
        </p:txBody>
      </p:sp>
    </p:spTree>
    <p:extLst>
      <p:ext uri="{BB962C8B-B14F-4D97-AF65-F5344CB8AC3E}">
        <p14:creationId xmlns:p14="http://schemas.microsoft.com/office/powerpoint/2010/main" val="1718818619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B69AA-2066-AB21-7155-6853146FB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27E67E6F-9E34-CA3C-2071-2115305B5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618" y="807396"/>
            <a:ext cx="5000016" cy="5933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r>
              <a:rPr lang="ar-MA" sz="4400" dirty="0">
                <a:solidFill>
                  <a:srgbClr val="424D7B"/>
                </a:solidFill>
                <a:latin typeface="Dosis SemiBold" pitchFamily="2" charset="0"/>
                <a:ea typeface="+mn-ea"/>
                <a:cs typeface="Microsoft Uighur" panose="02000000000000000000" pitchFamily="2" charset="-78"/>
              </a:rPr>
              <a:t> دليل تمرير رائز الطلاقة   </a:t>
            </a:r>
            <a:endParaRPr lang="fr-MA" sz="4400" dirty="0">
              <a:solidFill>
                <a:srgbClr val="424D7B"/>
              </a:solidFill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EA0E9AD-D48C-F2AF-9F61-1AC177173725}"/>
              </a:ext>
            </a:extLst>
          </p:cNvPr>
          <p:cNvSpPr txBox="1">
            <a:spLocks/>
          </p:cNvSpPr>
          <p:nvPr/>
        </p:nvSpPr>
        <p:spPr>
          <a:xfrm>
            <a:off x="408563" y="1400783"/>
            <a:ext cx="7971818" cy="5107024"/>
          </a:xfrm>
          <a:prstGeom prst="roundRect">
            <a:avLst>
              <a:gd name="adj" fmla="val 8958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73050" indent="-273050" algn="r" rtl="1">
              <a:buFont typeface="+mj-lt"/>
              <a:buAutoNum type="arabicPeriod"/>
            </a:pP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ينجز تقويم الطلاقة مباشرة بعد تقويم التحدث؛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يعرض الأستاذ(ة) على المتعلم(ة) النص المخصص للطلاقة  على شاشة الحاسوب ( </a:t>
            </a:r>
            <a:r>
              <a:rPr lang="fr-FR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MODE DIAPO)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أو على بطاقة معدة سلفا؛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يذكر  الأستاذ(ة) المتعلم(ة) أن عليه (ها) قراءة النص وفق ضوابط القراءة بطلاقة، التي تم تعلمها خلال الأسابيع الماضية مع تجنب القراءة بشكل سريع جدا؛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يمنح المتعلم(ة) 30 ثانية لملاحظة النص قبل البدء في القراءة؛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يقرأ المتعلم (ة)  النص كاملا في حدود 90 ثانية، </a:t>
            </a:r>
            <a:r>
              <a:rPr lang="ar-MA" sz="2400" b="1" dirty="0">
                <a:solidFill>
                  <a:srgbClr val="FF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ويتم احتساب الأخطاء المرتكبة في الدقة والاسترسال أثناء قراءته</a:t>
            </a:r>
            <a:r>
              <a:rPr lang="fr-FR" sz="2400" b="1" dirty="0">
                <a:solidFill>
                  <a:srgbClr val="FF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rgbClr val="FF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عبر وضع علامة عند كل خطأ على مسودة)؛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يدون الأستاذ (ة) نتيجة كل مؤشر والنقطة الإجمالية  على البطاقة الخاصة بتفريغ النتائج. </a:t>
            </a:r>
          </a:p>
          <a:p>
            <a:pPr algn="r" rtl="1"/>
            <a:r>
              <a:rPr lang="ar-MA" sz="2400" b="1" u="sng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ملاحظتان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</a:p>
          <a:p>
            <a:pPr marL="457200" indent="-9525" algn="r" rtl="1">
              <a:buFont typeface="Arial" panose="020B0604020202020204" pitchFamily="34" charset="0"/>
              <a:buChar char="•"/>
            </a:pP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إذا تدارك المتعلم(ة) (دون أي مساعدة) قراءة الكلمة، لا تحتسب خطأ.</a:t>
            </a:r>
          </a:p>
          <a:p>
            <a:pPr marL="457200" indent="-9525" algn="r" rtl="1">
              <a:buFont typeface="Arial" panose="020B0604020202020204" pitchFamily="34" charset="0"/>
              <a:buChar char="•"/>
            </a:pP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يتوقف الإجراء بعد انتهاء مدة 90 ثانية. </a:t>
            </a:r>
            <a:endParaRPr lang="fr-FR" sz="2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2414912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8A286-6A44-1FC6-EFCE-284D0D9C4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>
            <a:extLst>
              <a:ext uri="{FF2B5EF4-FFF2-40B4-BE49-F238E27FC236}">
                <a16:creationId xmlns:a16="http://schemas.microsoft.com/office/drawing/2014/main" id="{8F69254B-1010-D459-B062-AF411F1672C8}"/>
              </a:ext>
            </a:extLst>
          </p:cNvPr>
          <p:cNvSpPr txBox="1"/>
          <p:nvPr/>
        </p:nvSpPr>
        <p:spPr>
          <a:xfrm>
            <a:off x="2212828" y="797642"/>
            <a:ext cx="4231532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0097B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معايير تصحيح رائز الطلاقة</a:t>
            </a:r>
            <a:endParaRPr lang="fr-FR" sz="28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D502E9C-376B-11E9-4C3E-0F593CDA09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067933"/>
              </p:ext>
            </p:extLst>
          </p:nvPr>
        </p:nvGraphicFramePr>
        <p:xfrm>
          <a:off x="743879" y="1546625"/>
          <a:ext cx="7549337" cy="4755896"/>
        </p:xfrm>
        <a:graphic>
          <a:graphicData uri="http://schemas.openxmlformats.org/drawingml/2006/table">
            <a:tbl>
              <a:tblPr rtl="1" firstRow="1" firstCol="1" bandRow="1">
                <a:tableStyleId>{5940675A-B579-460E-94D1-54222C63F5DA}</a:tableStyleId>
              </a:tblPr>
              <a:tblGrid>
                <a:gridCol w="574679">
                  <a:extLst>
                    <a:ext uri="{9D8B030D-6E8A-4147-A177-3AD203B41FA5}">
                      <a16:colId xmlns:a16="http://schemas.microsoft.com/office/drawing/2014/main" val="736232962"/>
                    </a:ext>
                  </a:extLst>
                </a:gridCol>
                <a:gridCol w="1381327">
                  <a:extLst>
                    <a:ext uri="{9D8B030D-6E8A-4147-A177-3AD203B41FA5}">
                      <a16:colId xmlns:a16="http://schemas.microsoft.com/office/drawing/2014/main" val="619220143"/>
                    </a:ext>
                  </a:extLst>
                </a:gridCol>
                <a:gridCol w="3608962">
                  <a:extLst>
                    <a:ext uri="{9D8B030D-6E8A-4147-A177-3AD203B41FA5}">
                      <a16:colId xmlns:a16="http://schemas.microsoft.com/office/drawing/2014/main" val="1040309097"/>
                    </a:ext>
                  </a:extLst>
                </a:gridCol>
                <a:gridCol w="817124">
                  <a:extLst>
                    <a:ext uri="{9D8B030D-6E8A-4147-A177-3AD203B41FA5}">
                      <a16:colId xmlns:a16="http://schemas.microsoft.com/office/drawing/2014/main" val="1467509368"/>
                    </a:ext>
                  </a:extLst>
                </a:gridCol>
                <a:gridCol w="1167245">
                  <a:extLst>
                    <a:ext uri="{9D8B030D-6E8A-4147-A177-3AD203B41FA5}">
                      <a16:colId xmlns:a16="http://schemas.microsoft.com/office/drawing/2014/main" val="2147114275"/>
                    </a:ext>
                  </a:extLst>
                </a:gridCol>
              </a:tblGrid>
              <a:tr h="406654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الرمز </a:t>
                      </a: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المؤشرات</a:t>
                      </a: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النقط الجزئية</a:t>
                      </a: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646291"/>
                  </a:ext>
                </a:extLst>
              </a:tr>
              <a:tr h="184150">
                <a:tc rowSpan="10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PO</a:t>
                      </a: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الدقة: عدم ارتكاب الأخطاء أثناء القراءة</a:t>
                      </a: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ارتكاب ما بين 0 و 3 أخطاء</a:t>
                      </a:r>
                      <a:endParaRPr lang="fr-FR" sz="2000" b="1" kern="1200" dirty="0">
                        <a:solidFill>
                          <a:srgbClr val="FF0000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5</a:t>
                      </a: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ن</a:t>
                      </a: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على 5</a:t>
                      </a: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1450353"/>
                  </a:ext>
                </a:extLst>
              </a:tr>
              <a:tr h="335661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ارتكاب ما بين 4 و 6 أخطاء</a:t>
                      </a: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4</a:t>
                      </a: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ن</a:t>
                      </a: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983225"/>
                  </a:ext>
                </a:extLst>
              </a:tr>
              <a:tr h="184150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ارتكاب ما بين 7 و 10 أخطاء</a:t>
                      </a: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3</a:t>
                      </a: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ن</a:t>
                      </a: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874256"/>
                  </a:ext>
                </a:extLst>
              </a:tr>
              <a:tr h="335661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ارتكاب أكثر من 11 خطأ.</a:t>
                      </a: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2</a:t>
                      </a: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ن</a:t>
                      </a: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850647"/>
                  </a:ext>
                </a:extLst>
              </a:tr>
              <a:tr h="335661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الاسترسال : وصل النفس أثناء القراءة مع التوقف المناسب لعلامات الترقيم. </a:t>
                      </a: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ثلاثة تعثرات  على الأكثر ( </a:t>
                      </a:r>
                      <a:r>
                        <a:rPr lang="ar-MA" sz="2000" b="1" kern="1200" dirty="0">
                          <a:solidFill>
                            <a:srgbClr val="FF000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توقف في غير موضعه أو تهجي)</a:t>
                      </a: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3ن</a:t>
                      </a: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على 3</a:t>
                      </a: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666526"/>
                  </a:ext>
                </a:extLst>
              </a:tr>
              <a:tr h="277852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بين 4 و6 تعثرات  </a:t>
                      </a:r>
                      <a:r>
                        <a:rPr lang="ar-MA" sz="2000" b="1" kern="1200" dirty="0">
                          <a:solidFill>
                            <a:srgbClr val="FF000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(    توقف في غير موضعه  أو تهجي</a:t>
                      </a: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)</a:t>
                      </a: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2ن</a:t>
                      </a: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727648"/>
                  </a:ext>
                </a:extLst>
              </a:tr>
              <a:tr h="335661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أكثر من 7 تعثرات ( </a:t>
                      </a:r>
                      <a:r>
                        <a:rPr lang="ar-MA" sz="2000" b="1" kern="1200" dirty="0">
                          <a:solidFill>
                            <a:srgbClr val="FF000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توقف أو تهجي</a:t>
                      </a: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)</a:t>
                      </a: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1ن</a:t>
                      </a: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715552"/>
                  </a:ext>
                </a:extLst>
              </a:tr>
              <a:tr h="161409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التعبيرية</a:t>
                      </a: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القراءة بشكل معبر.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2ن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على 2</a:t>
                      </a: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5532390"/>
                  </a:ext>
                </a:extLst>
              </a:tr>
              <a:tr h="161409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القراءة المعبرة لبعض المقاطع من النص. 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1ن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ar-MA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617592"/>
                  </a:ext>
                </a:extLst>
              </a:tr>
              <a:tr h="161409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القراءة بشكل غير  معبر.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0ن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ar-MA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87007"/>
                  </a:ext>
                </a:extLst>
              </a:tr>
              <a:tr h="324161">
                <a:tc gridSpan="4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النقطة الإجمالية </a:t>
                      </a: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200" dirty="0">
                          <a:solidFill>
                            <a:srgbClr val="FF000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على 10</a:t>
                      </a:r>
                      <a:endParaRPr lang="fr-FR" sz="2000" b="1" kern="1200" dirty="0">
                        <a:solidFill>
                          <a:srgbClr val="FF0000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2753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6076979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39F9C-55A7-EB69-FD8C-53E2397F0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>
            <a:extLst>
              <a:ext uri="{FF2B5EF4-FFF2-40B4-BE49-F238E27FC236}">
                <a16:creationId xmlns:a16="http://schemas.microsoft.com/office/drawing/2014/main" id="{B0CFEF60-0B10-B34F-6FE9-F94DE6F583D7}"/>
              </a:ext>
            </a:extLst>
          </p:cNvPr>
          <p:cNvSpPr txBox="1"/>
          <p:nvPr/>
        </p:nvSpPr>
        <p:spPr>
          <a:xfrm>
            <a:off x="7218430" y="496162"/>
            <a:ext cx="1454500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0097B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نص الطلاقة1 </a:t>
            </a:r>
            <a:endParaRPr lang="fr-FR" sz="2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916B11D-A2AE-BD40-8BA1-72B562940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18" y="1265877"/>
            <a:ext cx="8785097" cy="52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59240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649B2-24A1-95EB-129B-FC7543B9A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D32CF2-BA20-3BBB-53BA-AF8304847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سنخصص الدقائق المتبقية لتصحيح أعمالكم شفهيا.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DE833F4-654F-0A1A-97F5-252623720E8D}"/>
              </a:ext>
            </a:extLst>
          </p:cNvPr>
          <p:cNvSpPr txBox="1">
            <a:spLocks/>
          </p:cNvSpPr>
          <p:nvPr/>
        </p:nvSpPr>
        <p:spPr>
          <a:xfrm>
            <a:off x="996516" y="2422980"/>
            <a:ext cx="7157927" cy="2556787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تَصْحيحُ أَسْئِلَةِ </a:t>
            </a:r>
            <a:r>
              <a:rPr lang="ar-MA" sz="7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ٱلشَّكْلِ</a:t>
            </a:r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7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وَٱلْمُعْجَمِ</a:t>
            </a:r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وَفَهْمِ </a:t>
            </a:r>
            <a:r>
              <a:rPr lang="ar-MA" sz="7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ٱلْمَقْروءِ</a:t>
            </a:r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  <a:endParaRPr lang="ar-MA" sz="7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8F22DFD-CC51-ABA9-8780-874D79F6424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61FF0B9-08F0-ADEB-1BB0-914C249878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DB9D28B-B018-A2B5-1EB0-45FD810643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4819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35611FA-5B66-A7FA-A009-062E380BFDB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AA21BC5-9B81-BFC1-1BE8-0911FADEE2C3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BE80B5-4452-4F10-63BB-29C46CC6C3CC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تقويم الطلاقة والتحدث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9B4E8C-9A4D-F812-1248-490046CAF2E3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734108807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92C46-62A0-1BE0-0736-DE5DE547C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06A3AE-2AE3-9789-0551-6A5FCD377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الفقرة مع الشكل التام ( يتم تقديم التغذية الراجعة المناسبة ثم الانتقال إلى الفقرة الموالية)</a:t>
            </a: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8791636-CDB6-023D-52D7-80695C56E42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14C17BB-FEA1-89BE-331D-C90126EAA8B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73F43BC-2E0A-0DA3-559B-EC4224FD70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4819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50D7203-9FC0-035E-E3D8-40BAD380910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4653FCF-A98A-C50A-57E7-3A62DA2C6BAD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8F7E7B-6C91-3705-328A-D62F54E626C5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تقويم الطلاقة والتحدث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2ECD21-A9E4-DDD5-CDE1-AE855A893705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C4870FC-B0D2-40FC-C4AF-8BAE1B8A95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7857" y="1368001"/>
            <a:ext cx="3464572" cy="4897780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8F4AF75-00A6-6859-63F2-A72D31E0930F}"/>
              </a:ext>
            </a:extLst>
          </p:cNvPr>
          <p:cNvSpPr/>
          <p:nvPr/>
        </p:nvSpPr>
        <p:spPr>
          <a:xfrm>
            <a:off x="2957208" y="2237362"/>
            <a:ext cx="2775679" cy="1614791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74711959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5656B-E3A0-1D63-2B8D-753464EEC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5D90FE-B46D-383C-27A3-1D4F468CB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ننتقل إلى أسئلة المعجم. من يجيب؟ </a:t>
            </a: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D1CC0AA-2188-98BF-DFC9-E753BAF97CD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095F539-7316-1F0F-5A2D-269A7B93F1B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8410A7F-FF92-2048-7CD9-9F3B85FC0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4819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FCB5C27-D745-F4B1-EBA0-255F1AD3DF0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D948C83-7825-43B2-1D93-5E8FDFD35206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3FDDC6-C10B-B8AC-6A4D-D86651AF2EE8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تقويم الطلاقة والتحدث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466114-B0F2-43D5-1ADE-BA305EB71AC6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7204369-0B0D-C8F4-97EF-D9A6C96E52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4290" y="1782323"/>
            <a:ext cx="3193757" cy="4426681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47AC5E78-25FA-B09B-B8DF-A5B83A285717}"/>
              </a:ext>
            </a:extLst>
          </p:cNvPr>
          <p:cNvSpPr/>
          <p:nvPr/>
        </p:nvSpPr>
        <p:spPr>
          <a:xfrm>
            <a:off x="2818174" y="2282401"/>
            <a:ext cx="2775679" cy="81099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60065316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2C15F-CF38-3107-6514-CD6D6015A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E427F1-290A-613C-455C-470FC7E01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ننتقل إلى أسئلة الفهم. من يجيب عن السؤال الأول؟  (يناقش الجواب ثم يتم الانتقال إلى السؤال الموالي).</a:t>
            </a: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54D6954-F489-1BB8-9A81-410777B61E6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7B3EF1B-4AA2-C898-E599-0B97EC97DF2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EFDA4FE-0887-29D5-235F-DA811E5642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4819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1ACA7D6-A8D9-4FE8-9AB4-D992528FA58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FCE7362-B2B4-FBE7-38D2-430900C192DD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88771C-FA9E-2700-3D3E-298A767704AF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تقويم الطلاقة والتحدث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7C7B05-18C2-00F9-9943-D4D14CA196EB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23590D4-5E67-C9B4-684D-C42F34FED8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4290" y="1782323"/>
            <a:ext cx="3193757" cy="4426681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AAFCEE31-2442-1838-9E58-DCC3FBFE4F5E}"/>
              </a:ext>
            </a:extLst>
          </p:cNvPr>
          <p:cNvSpPr/>
          <p:nvPr/>
        </p:nvSpPr>
        <p:spPr>
          <a:xfrm>
            <a:off x="2818174" y="3184667"/>
            <a:ext cx="2775679" cy="75503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4194668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680707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dirty="0">
                <a:solidFill>
                  <a:srgbClr val="424D7C"/>
                </a:solidFill>
              </a:rPr>
              <a:t>اختتام الحصة</a:t>
            </a:r>
            <a:endParaRPr lang="fr-MA" dirty="0">
              <a:solidFill>
                <a:srgbClr val="424D7C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lang="fr-MA" sz="36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8EE504C-8CD3-5CB6-57E7-CFD362C56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5600" y="961283"/>
            <a:ext cx="396000" cy="396000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60E0E01-7B59-1BCA-4B70-88B4CCB8D6F2}"/>
              </a:ext>
            </a:extLst>
          </p:cNvPr>
          <p:cNvSpPr txBox="1"/>
          <p:nvPr/>
        </p:nvSpPr>
        <p:spPr>
          <a:xfrm>
            <a:off x="3517132" y="2738130"/>
            <a:ext cx="3493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9D24109-5D4C-429C-61FC-ED62F46F6AC3}"/>
              </a:ext>
            </a:extLst>
          </p:cNvPr>
          <p:cNvSpPr txBox="1"/>
          <p:nvPr/>
        </p:nvSpPr>
        <p:spPr>
          <a:xfrm>
            <a:off x="3612381" y="3274714"/>
            <a:ext cx="339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الواجب المنزلي</a:t>
            </a:r>
          </a:p>
        </p:txBody>
      </p:sp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99CFA-5290-B11C-D8AF-BF41C6502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6330B8-072C-4055-2AAC-47571C26B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1" y="756000"/>
            <a:ext cx="6937352" cy="612000"/>
          </a:xfrm>
        </p:spPr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بالأنشطة التي قمتم بها خلال حصة اليوم مستعملا أساليب من قبيل: في البداية- بعد ذلك- عقبها – في ختام الحصة.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C22C643-2C9A-3FE6-AA16-201602F5857A}"/>
              </a:ext>
            </a:extLst>
          </p:cNvPr>
          <p:cNvSpPr txBox="1">
            <a:spLocks/>
          </p:cNvSpPr>
          <p:nvPr/>
        </p:nvSpPr>
        <p:spPr>
          <a:xfrm>
            <a:off x="1882339" y="3075527"/>
            <a:ext cx="5379321" cy="1156005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أَنْشِطَةُ حِصَّةِ </a:t>
            </a:r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ٱلْيَوْمِ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  <a:endParaRPr lang="ar-MA" sz="5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0854D0C-66E5-D2AE-434B-40251BA77E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272E80B-7F8C-4BD5-0FA1-17C27D824CD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5B19312-2626-5676-4CBD-6AE730C0BF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4819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EA0027C-8E96-81D7-6AB2-6AC00AEB90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014F57-FA33-1EFC-0320-7A274064DEBE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893D94-31E7-5B1F-FC19-55A39C2F7781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تقويم الطلاقة والتحدث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F8E474-31D5-54CC-FC1E-592DC6D2D841}"/>
              </a:ext>
            </a:extLst>
          </p:cNvPr>
          <p:cNvSpPr>
            <a:spLocks/>
          </p:cNvSpPr>
          <p:nvPr/>
        </p:nvSpPr>
        <p:spPr>
          <a:xfrm>
            <a:off x="79803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1240067646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43148-13BE-E3B3-B215-39952649D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6EE256CC-ABA3-3B01-5503-8108B8682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/>
              <a:t>هيكلة حصة اليوم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05D5509-3856-DB7A-3B4A-E3829BC28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706" y="1448384"/>
            <a:ext cx="5488778" cy="1559300"/>
          </a:xfrm>
          <a:prstGeom prst="rect">
            <a:avLst/>
          </a:prstGeom>
        </p:spPr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8789AB45-6FBD-593A-E97D-F7FBE338288D}"/>
              </a:ext>
            </a:extLst>
          </p:cNvPr>
          <p:cNvSpPr txBox="1">
            <a:spLocks/>
          </p:cNvSpPr>
          <p:nvPr/>
        </p:nvSpPr>
        <p:spPr>
          <a:xfrm>
            <a:off x="2122822" y="247793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defRPr/>
            </a:pPr>
            <a:endParaRPr lang="ar-MA" b="1" dirty="0">
              <a:cs typeface="Microsoft Uighur" panose="02000000000000000000" pitchFamily="2" charset="-78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C1929B8-EF3D-B6AC-C28F-C083F5B83CAD}"/>
              </a:ext>
            </a:extLst>
          </p:cNvPr>
          <p:cNvSpPr txBox="1"/>
          <p:nvPr/>
        </p:nvSpPr>
        <p:spPr>
          <a:xfrm>
            <a:off x="5429542" y="1737537"/>
            <a:ext cx="1213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AA44DA1-D6F0-FE69-7419-E3E7F0FF5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0525" y="1749527"/>
            <a:ext cx="544953" cy="540000"/>
          </a:xfrm>
          <a:prstGeom prst="rect">
            <a:avLst/>
          </a:prstGeom>
        </p:spPr>
      </p:pic>
      <p:pic>
        <p:nvPicPr>
          <p:cNvPr id="8" name="Espace réservé pour une image  20">
            <a:extLst>
              <a:ext uri="{FF2B5EF4-FFF2-40B4-BE49-F238E27FC236}">
                <a16:creationId xmlns:a16="http://schemas.microsoft.com/office/drawing/2014/main" id="{22B3382F-79D4-189D-59BB-AF7940C391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676377" y="1583658"/>
            <a:ext cx="468000" cy="468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807C312B-10E6-0EE9-FC88-3747B5506930}"/>
              </a:ext>
            </a:extLst>
          </p:cNvPr>
          <p:cNvSpPr txBox="1">
            <a:spLocks/>
          </p:cNvSpPr>
          <p:nvPr/>
        </p:nvSpPr>
        <p:spPr>
          <a:xfrm>
            <a:off x="2020383" y="201952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cs typeface="Microsoft Uighur" panose="02000000000000000000" pitchFamily="2" charset="-78"/>
              </a:rPr>
              <a:t>تدبير  السلوك؛</a:t>
            </a:r>
          </a:p>
        </p:txBody>
      </p:sp>
      <p:pic>
        <p:nvPicPr>
          <p:cNvPr id="24" name="Image 2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737407A-AB37-E362-72C5-A16CC5A17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377" y="2799955"/>
            <a:ext cx="5472000" cy="1959463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987F893-037F-CDE8-2046-FBAE949111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41826" y="3279376"/>
            <a:ext cx="536339" cy="540000"/>
          </a:xfrm>
          <a:prstGeom prst="rect">
            <a:avLst/>
          </a:prstGeom>
        </p:spPr>
      </p:pic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34DB0C5C-0D2A-6F3E-C5E6-64FE3D2E2443}"/>
              </a:ext>
            </a:extLst>
          </p:cNvPr>
          <p:cNvSpPr txBox="1">
            <a:spLocks/>
          </p:cNvSpPr>
          <p:nvPr/>
        </p:nvSpPr>
        <p:spPr>
          <a:xfrm>
            <a:off x="2027276" y="3461440"/>
            <a:ext cx="4500000" cy="1065886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cs typeface="Microsoft Uighur" panose="02000000000000000000" pitchFamily="2" charset="-78"/>
              </a:rPr>
              <a:t>تقويم فردي لمهارتي الطلاقة و التحدث؛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cs typeface="Microsoft Uighur" panose="02000000000000000000" pitchFamily="2" charset="-78"/>
              </a:rPr>
              <a:t>قراءة النص " إصرار بطل" والإجابة عن أسئلة استثمار النص :الشكل +  المعجم + الفهم.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914794A-B3F2-C020-194E-10AF8F2B299E}"/>
              </a:ext>
            </a:extLst>
          </p:cNvPr>
          <p:cNvSpPr txBox="1"/>
          <p:nvPr/>
        </p:nvSpPr>
        <p:spPr>
          <a:xfrm>
            <a:off x="4917540" y="3110099"/>
            <a:ext cx="16097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>
              <a:defRPr/>
            </a:pP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02- تقويم الطلاقة والتحدث </a:t>
            </a:r>
          </a:p>
        </p:txBody>
      </p:sp>
      <p:pic>
        <p:nvPicPr>
          <p:cNvPr id="9" name="Image 8" descr="Une image contenant cercle, symbole, Graphique, Police&#10;&#10;Le contenu généré par l’IA peut être incorrect.">
            <a:extLst>
              <a:ext uri="{FF2B5EF4-FFF2-40B4-BE49-F238E27FC236}">
                <a16:creationId xmlns:a16="http://schemas.microsoft.com/office/drawing/2014/main" id="{61020DEE-CC11-F0A8-0DCD-E0078A6316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462" y="3062114"/>
            <a:ext cx="451078" cy="51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53089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8DD85-D772-4803-927F-185358904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5A99C2-99C1-EA94-C2A2-B38ECF856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راجعوا دروس الظواهر اللغوية وتدربوا على إنجاز أنشطةٍ  على  غرار الواردة على الكراسة. 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7E507D3-2C26-C566-2768-7461D0C62B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5470B47-C4B8-FD9D-9E6E-375C3E732823}"/>
              </a:ext>
            </a:extLst>
          </p:cNvPr>
          <p:cNvSpPr txBox="1">
            <a:spLocks/>
          </p:cNvSpPr>
          <p:nvPr/>
        </p:nvSpPr>
        <p:spPr>
          <a:xfrm>
            <a:off x="963038" y="2149814"/>
            <a:ext cx="7324927" cy="3952186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أُراجِعُ عَلى كُراسَتي قَواعِدَ دُروسِ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ٱلظَّواهِرِ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ٱللُّغَوِيَّةِ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</a:t>
            </a: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MA" sz="4400" b="1">
                <a:solidFill>
                  <a:srgbClr val="00B0F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lang="ar-MA" sz="4400" b="1" dirty="0">
                <a:solidFill>
                  <a:srgbClr val="00B0F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َ</a:t>
            </a:r>
            <a:r>
              <a:rPr lang="ar-MA" sz="4400" b="1">
                <a:solidFill>
                  <a:srgbClr val="00B0F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لْميزانُ </a:t>
            </a:r>
            <a:r>
              <a:rPr lang="ar-MA" sz="4400" b="1" dirty="0">
                <a:solidFill>
                  <a:srgbClr val="00B0F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ٱلصَّرْفِيُّ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ٱلصَّفْحَةُ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رَقْمُ-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14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</a:t>
            </a: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MA" sz="4400" b="1" dirty="0">
                <a:solidFill>
                  <a:srgbClr val="00B0F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جَمْعُ </a:t>
            </a:r>
            <a:r>
              <a:rPr lang="ar-MA" sz="4400" b="1" dirty="0" err="1">
                <a:solidFill>
                  <a:srgbClr val="00B0F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ٱلْمُذَكَّرِ</a:t>
            </a:r>
            <a:r>
              <a:rPr lang="ar-MA" sz="4400" b="1" dirty="0">
                <a:solidFill>
                  <a:srgbClr val="00B0F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rgbClr val="00B0F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ٱلسّالِمُ</a:t>
            </a:r>
            <a:r>
              <a:rPr lang="ar-MA" sz="4400" b="1" dirty="0">
                <a:solidFill>
                  <a:srgbClr val="00B0F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ٱلصَّفْحَةُ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رَقْمُ- 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28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</a:t>
            </a: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MA" sz="4400" b="1" dirty="0">
                <a:solidFill>
                  <a:srgbClr val="00B0F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اِسْمُ ٱلتَّفْضيلِ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ٱلصَّفْحَةُ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رَقْمُ-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42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</a:t>
            </a: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MA" sz="4400" b="1" dirty="0">
                <a:solidFill>
                  <a:srgbClr val="00B0F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جَمْعُ </a:t>
            </a:r>
            <a:r>
              <a:rPr lang="ar-MA" sz="4400" b="1" dirty="0" err="1">
                <a:solidFill>
                  <a:srgbClr val="00B0F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ٱلْمُؤَنَّثِ</a:t>
            </a:r>
            <a:r>
              <a:rPr lang="ar-MA" sz="4400" b="1" dirty="0">
                <a:solidFill>
                  <a:srgbClr val="00B0F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rgbClr val="00B0F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ٱلسّالِمُ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ٱلصَّفْحَةُ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رَقْمُ-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52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</a:t>
            </a:r>
          </a:p>
          <a:p>
            <a:pPr algn="ctr" rtl="1"/>
            <a:endParaRPr lang="ar-MA" sz="4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Image 4" descr="Une image contenant dessin humoristique, Dessin animé, clipart, Animation&#10;&#10;Le contenu généré par l’IA peut être incorrect.">
            <a:extLst>
              <a:ext uri="{FF2B5EF4-FFF2-40B4-BE49-F238E27FC236}">
                <a16:creationId xmlns:a16="http://schemas.microsoft.com/office/drawing/2014/main" id="{F21360D7-3F8F-E946-3185-B6ADF313F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4" y="1376465"/>
            <a:ext cx="773349" cy="77334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E685852-61FA-89F2-8669-8D5785B8985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454D62F-9060-D2C5-31A8-F14B221EB32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4819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648D80E-4004-AC8D-4010-7B08159713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15A8F6D-AF02-9985-E6DC-B166DB95C4EF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8EF7C8-F97C-75C1-F687-7E39B69B46B8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تقويم الطلاقة والتحدث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82C571-40BD-A402-48CB-B960A126D1BD}"/>
              </a:ext>
            </a:extLst>
          </p:cNvPr>
          <p:cNvSpPr>
            <a:spLocks/>
          </p:cNvSpPr>
          <p:nvPr/>
        </p:nvSpPr>
        <p:spPr>
          <a:xfrm>
            <a:off x="79803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753696461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8DD85-D772-4803-927F-185358904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5A99C2-99C1-EA94-C2A2-B38ECF856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بنجمة السلوك هم: 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7E507D3-2C26-C566-2768-7461D0C62B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4C61A996-2908-496F-CF84-EEB5287AE7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E155257-B881-B519-7494-440CA8BA8E1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5599D06-FC31-155B-576D-56D51287334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4819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7BE8CD8-8674-C2ED-151F-18FB70F162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7E24E9-20BB-5651-E0B2-D37FB44F7D37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860DB1-0579-4F0E-B89F-73737FB37A0F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تقويم الطلاقة والتحدث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0AEBBC-49BC-E1F1-9E1A-F66D76C10CB7}"/>
              </a:ext>
            </a:extLst>
          </p:cNvPr>
          <p:cNvSpPr>
            <a:spLocks/>
          </p:cNvSpPr>
          <p:nvPr/>
        </p:nvSpPr>
        <p:spPr>
          <a:xfrm>
            <a:off x="79803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372664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4A956-1637-C68B-E60E-19D3E2D71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34E5D2-BF70-0653-E20F-9502D8269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المقبلة.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ACD1F8E-201E-2661-B5D3-959240AA18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اختتام الحصة6_1">
            <a:hlinkClick r:id="" action="ppaction://media"/>
            <a:extLst>
              <a:ext uri="{FF2B5EF4-FFF2-40B4-BE49-F238E27FC236}">
                <a16:creationId xmlns:a16="http://schemas.microsoft.com/office/drawing/2014/main" id="{31B6043E-2237-50C4-F6CE-D47B926BE2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512" y="1920227"/>
            <a:ext cx="7038975" cy="395922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DDBACC7-9967-EE35-70A8-6E49C4CA2A1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5764E5F-3BD4-5046-F6CA-FFCA3783432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4819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DEBE6A9-D014-899C-9CB3-EA05EFEF81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6744E6E-E080-3119-59D5-0FF2CA98893B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6221C0-1EC7-8F60-AE53-D19E490496FD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تقويم الطلاقة والتحدث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A236F9-3CD3-25D2-B5F3-F339CD8E0DCD}"/>
              </a:ext>
            </a:extLst>
          </p:cNvPr>
          <p:cNvSpPr>
            <a:spLocks/>
          </p:cNvSpPr>
          <p:nvPr/>
        </p:nvSpPr>
        <p:spPr>
          <a:xfrm>
            <a:off x="79803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8934627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215957" y="3114137"/>
            <a:ext cx="7423858" cy="890781"/>
            <a:chOff x="662053" y="2199452"/>
            <a:chExt cx="7423858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89911" y="2199452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662053" y="2514315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8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تقويم الطلاقة والتحدث؛</a:t>
              </a:r>
            </a:p>
          </p:txBody>
        </p:sp>
      </p:grpSp>
      <p:sp>
        <p:nvSpPr>
          <p:cNvPr id="7" name="Titre 3">
            <a:extLst>
              <a:ext uri="{FF2B5EF4-FFF2-40B4-BE49-F238E27FC236}">
                <a16:creationId xmlns:a16="http://schemas.microsoft.com/office/drawing/2014/main" id="{B9C2DADD-1530-3D32-CC88-F70055FAA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80" y="1022838"/>
            <a:ext cx="7886700" cy="720000"/>
          </a:xfrm>
        </p:spPr>
        <p:txBody>
          <a:bodyPr/>
          <a:lstStyle/>
          <a:p>
            <a:pPr rtl="1"/>
            <a:r>
              <a:rPr lang="ar-MA" sz="4400" dirty="0">
                <a:solidFill>
                  <a:srgbClr val="424D7B"/>
                </a:solidFill>
                <a:latin typeface="Microsoft Uighur" panose="02000000000000000000" pitchFamily="2" charset="-78"/>
              </a:rPr>
              <a:t>هدف الحصة</a:t>
            </a:r>
            <a:endParaRPr lang="fr-MA" sz="4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447260" y="2453704"/>
            <a:ext cx="4500000" cy="1292583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تدبير  السلوك.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76682-A17B-E1C4-657B-E3C81EFC0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60627B-8985-735E-E933-7766FBAB9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 ، سنبدأ  حصة اللغة العربية.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59F2C95-45F5-F2AD-71F3-9D3EF0811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CA9A37E-BC5A-4B79-1190-E3AED686D9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6187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A26BB4B-26D4-B22B-145B-7D3D3B23245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03D0615-C488-5903-53C6-693EDA7548C2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D9B64B-DD9B-9A94-92A8-6FDED1F00AE6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تقويم الطلاقة والتحدث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0E265C8-23A6-0CF0-2BCF-29664D0CDD92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57D4D8D-970F-FA68-CD87-4EFD9DD4813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Espace réservé pour une image  19">
            <a:extLst>
              <a:ext uri="{FF2B5EF4-FFF2-40B4-BE49-F238E27FC236}">
                <a16:creationId xmlns:a16="http://schemas.microsoft.com/office/drawing/2014/main" id="{FC87D805-BADB-315D-A6D2-A02D7D97A0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t="5684" r="5359" b="14000"/>
          <a:stretch>
            <a:fillRect/>
          </a:stretch>
        </p:blipFill>
        <p:spPr>
          <a:xfrm>
            <a:off x="1457215" y="1817627"/>
            <a:ext cx="6031880" cy="4525432"/>
          </a:xfrm>
          <a:prstGeom prst="roundRect">
            <a:avLst>
              <a:gd name="adj" fmla="val 13580"/>
            </a:avLst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0479516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3FC3B-6B4B-7A86-2464-F338840D8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03CC58-4FBD-67E1-ADC1-493F1D866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تعلمتم مجموعة من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السلوكات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الأسابيع الماضية. من يذكرنا بها من خلال الصور .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DF33BBF-E3A8-1EAA-A5A1-C38D7854287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627D1AEA-EE53-EBA0-DA59-A8E1B90290A6}"/>
              </a:ext>
            </a:extLst>
          </p:cNvPr>
          <p:cNvSpPr/>
          <p:nvPr/>
        </p:nvSpPr>
        <p:spPr>
          <a:xfrm>
            <a:off x="6615971" y="1675319"/>
            <a:ext cx="1145951" cy="956981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762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Image 4" descr="Une image contenant dessin humoristique, jouet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CB5D28F-B9FB-7B0A-BDAE-682F5B63FE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360" y="1697091"/>
            <a:ext cx="1047240" cy="935209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Image 2" descr="Une image contenant dessin humoristique, Anim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7DCCDB1D-B7E5-BC75-DB65-59D553B387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32" y="1735767"/>
            <a:ext cx="1047241" cy="857862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4518B18-9FE9-14C2-364B-3639EF501D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215" y="1735766"/>
            <a:ext cx="1047240" cy="857862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Image 20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1B8E99A1-C911-2466-0A0C-6EBD39E0C2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736" y="1697092"/>
            <a:ext cx="1070218" cy="935209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06375DD-069B-A3BA-DDF4-B5C35D04F9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76F3B93-4949-96A9-F569-E5222032640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6187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C2BCEED-3C1E-F6EB-272B-BC948E9938C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FC869CE-3147-A5A2-D2FA-E033BA8FE2F0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9B4A39-9AA5-A242-9EF7-EDE98A01F52B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تقويم الطلاقة والتحدث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783C387-83E8-88DB-3793-926C641BA1D7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1894095977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DDAE6-4F7C-DF6C-3F36-F19AD8C94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905FD4-3472-0EA8-ADF5-398C5B360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حاولوا الالتزام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بالسلوكات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السابقة إضافة إلى السلوك التالي. من يقرأ؟ 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C549821-CC75-5577-3456-9981CB0F189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023A3086-4E92-D21C-38A4-D269232D27C6}"/>
              </a:ext>
            </a:extLst>
          </p:cNvPr>
          <p:cNvSpPr/>
          <p:nvPr/>
        </p:nvSpPr>
        <p:spPr>
          <a:xfrm>
            <a:off x="6755006" y="1692281"/>
            <a:ext cx="855033" cy="896536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762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Image 4" descr="Une image contenant dessin humoristique, jouet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18692A-B40F-B327-711D-3242692739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360" y="1697091"/>
            <a:ext cx="1047240" cy="935209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Image 2" descr="Une image contenant dessin humoristique, Anim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EE1F7134-C99B-B69E-8E92-79B757F0D9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32" y="1735766"/>
            <a:ext cx="1047241" cy="935209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Image 8" descr="Une image contenant Animation, dessin humoristique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4F6CEC4-3226-4FF7-17B2-0734591218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994" y="3284610"/>
            <a:ext cx="1876299" cy="1876299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A7F1AD2-DAFA-DB80-2286-5471F909C4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679" y="1735766"/>
            <a:ext cx="1047240" cy="857862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Image 20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EDA04A35-4FEE-F1DC-04BA-E3ACE41CA8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736" y="1697092"/>
            <a:ext cx="1070218" cy="935209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A80572D0-ED49-69FD-84B0-7CAE188F2AA8}"/>
              </a:ext>
            </a:extLst>
          </p:cNvPr>
          <p:cNvSpPr txBox="1">
            <a:spLocks/>
          </p:cNvSpPr>
          <p:nvPr/>
        </p:nvSpPr>
        <p:spPr>
          <a:xfrm>
            <a:off x="1138137" y="3845223"/>
            <a:ext cx="4698960" cy="683605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أَعْتَمِدُ عَلى نَفْسي وَلا أَتَحَدَّثُ مَعَ ٱلْآخَرينَ.</a:t>
            </a:r>
            <a:endParaRPr lang="ar-MA" sz="3200" b="1" dirty="0">
              <a:solidFill>
                <a:srgbClr val="424D7B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E703C84-7EF6-0FF3-6F7A-14F261FAAE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4340DB1-61F0-C615-DA43-3ADA97B06699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6187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850702E-2E9D-1316-331B-14764F969F81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EA58678-5DF3-9B3D-021D-43BF4B2269BB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988BE78-4EC8-E646-ADC8-236A897489C3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تقويم الطلاقة والتحدث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2CB9876-EF9A-A35F-430C-FAECF73C95BF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4051180714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D3D67-6CCB-AB1F-525B-0324B4DD7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26E1C68B-CFB0-88FD-74BC-A30CC625B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331" y="905038"/>
            <a:ext cx="7886700" cy="720000"/>
          </a:xfrm>
        </p:spPr>
        <p:txBody>
          <a:bodyPr/>
          <a:lstStyle/>
          <a:p>
            <a:r>
              <a:rPr lang="ar-MA" sz="2800" dirty="0"/>
              <a:t>             تقويم: التحدث والطلاقة  </a:t>
            </a:r>
            <a:endParaRPr lang="fr-MA" sz="32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6EAC7167-9209-3D38-E488-8609FE1003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875467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4B0F4B46-9F6D-6658-2989-4571AA63F6A9}"/>
              </a:ext>
            </a:extLst>
          </p:cNvPr>
          <p:cNvSpPr txBox="1">
            <a:spLocks/>
          </p:cNvSpPr>
          <p:nvPr/>
        </p:nvSpPr>
        <p:spPr>
          <a:xfrm>
            <a:off x="1300715" y="2330694"/>
            <a:ext cx="5962196" cy="1597096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تقويم الطلاقة؛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تقويم التحدث.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46FCFC0-829C-CA46-3A1C-CFF88D46EEF3}"/>
              </a:ext>
            </a:extLst>
          </p:cNvPr>
          <p:cNvSpPr txBox="1"/>
          <p:nvPr/>
        </p:nvSpPr>
        <p:spPr>
          <a:xfrm>
            <a:off x="5744907" y="1827529"/>
            <a:ext cx="1420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تمرير فردي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E021CB4E-BBF2-02D3-175F-39C90562F0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25D4E49-499F-FB3B-AD8D-487DFDD94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6351" y="1036482"/>
            <a:ext cx="457111" cy="45711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8736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theme/theme1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افتتاح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نشاط اعتيادي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معجم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استماع وتحدث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18585</TotalTime>
  <Words>1514</Words>
  <Application>Microsoft Office PowerPoint</Application>
  <PresentationFormat>Affichage à l'écran (4:3)</PresentationFormat>
  <Paragraphs>264</Paragraphs>
  <Slides>32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20</vt:i4>
      </vt:variant>
      <vt:variant>
        <vt:lpstr>Titres des diapositives</vt:lpstr>
      </vt:variant>
      <vt:variant>
        <vt:i4>32</vt:i4>
      </vt:variant>
    </vt:vector>
  </HeadingPairs>
  <TitlesOfParts>
    <vt:vector size="63" baseType="lpstr">
      <vt:lpstr>Aptos</vt:lpstr>
      <vt:lpstr>Aptos Display</vt:lpstr>
      <vt:lpstr>Arial</vt:lpstr>
      <vt:lpstr>Calibri</vt:lpstr>
      <vt:lpstr>Dosis</vt:lpstr>
      <vt:lpstr>Dosis ExtraBold</vt:lpstr>
      <vt:lpstr>Dosis Medium</vt:lpstr>
      <vt:lpstr>Dosis SemiBold</vt:lpstr>
      <vt:lpstr>Microsoft Uighur</vt:lpstr>
      <vt:lpstr>Modern Love</vt:lpstr>
      <vt:lpstr>Wingdings</vt:lpstr>
      <vt:lpstr>00_Env-Enseignant</vt:lpstr>
      <vt:lpstr>2_Env-Apprenant_Tmplt</vt:lpstr>
      <vt:lpstr>01- نشاط اعتيادي</vt:lpstr>
      <vt:lpstr>02- معــــــــــجم</vt:lpstr>
      <vt:lpstr>03- استماع وتحدث</vt:lpstr>
      <vt:lpstr>04- قراءة/ كتابة</vt:lpstr>
      <vt:lpstr>6_04- قراءة/ كتابة</vt:lpstr>
      <vt:lpstr>1_04- قراءة/ كتابة</vt:lpstr>
      <vt:lpstr>2_04- قراءة/ كتابة</vt:lpstr>
      <vt:lpstr>3_04- قراءة/ كتابة</vt:lpstr>
      <vt:lpstr>1_03- استماع وتحدث</vt:lpstr>
      <vt:lpstr>4_04- قراءة/ كتابة</vt:lpstr>
      <vt:lpstr>1_01- نشاط اعتيادي</vt:lpstr>
      <vt:lpstr>1_02- معــــــــــجم</vt:lpstr>
      <vt:lpstr>افتتاح الحصة nv</vt:lpstr>
      <vt:lpstr>نشاط اعتيادي nv</vt:lpstr>
      <vt:lpstr>معجم nv</vt:lpstr>
      <vt:lpstr>استماع وتحدث nv</vt:lpstr>
      <vt:lpstr>1_Conception personnalisée</vt:lpstr>
      <vt:lpstr>3_Env-Apprenant_Tmplt</vt:lpstr>
      <vt:lpstr>Présentation PowerPoint</vt:lpstr>
      <vt:lpstr>تنظيم حصص الأسبوع</vt:lpstr>
      <vt:lpstr>هيكلة حصة اليوم</vt:lpstr>
      <vt:lpstr>هدف الحصة</vt:lpstr>
      <vt:lpstr>افتتاح الحصة</vt:lpstr>
      <vt:lpstr>مرحبا بكم ، سنبدأ  حصة اللغة العربية.</vt:lpstr>
      <vt:lpstr>تعلمتم مجموعة من السلوكات في الأسابيع الماضية. من يذكرنا بها من خلال الصور .</vt:lpstr>
      <vt:lpstr>حاولوا الالتزام بالسلوكات السابقة إضافة إلى السلوك التالي. من يقرأ؟ </vt:lpstr>
      <vt:lpstr>             تقويم: التحدث والطلاقة  </vt:lpstr>
      <vt:lpstr>توجيهات عامة</vt:lpstr>
      <vt:lpstr>شبكة التفريغ ( مرفقة على البوابة – يتم نسخها أو تسطيرها)  </vt:lpstr>
      <vt:lpstr>نشاط تشغيل التلاميذ </vt:lpstr>
      <vt:lpstr>خذوا كراساتكم (الصفحة 61)  ودفاتر القسم . اقرؤوا النص وأجيبوا في صمت عن  الأسئلة التالية(الشكل- أستثمر المعجم- الأسئلة الخمسة الأولى من أسئلة أستثمر مكتسباتي في الفهم).</vt:lpstr>
      <vt:lpstr>Présentation PowerPoint</vt:lpstr>
      <vt:lpstr> دليل تمرير رائز التحدث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دليل تمرير رائز الطلاقة   </vt:lpstr>
      <vt:lpstr>Présentation PowerPoint</vt:lpstr>
      <vt:lpstr>Présentation PowerPoint</vt:lpstr>
      <vt:lpstr>سنخصص الدقائق المتبقية لتصحيح أعمالكم شفهيا.</vt:lpstr>
      <vt:lpstr>من يقرأ الفقرة مع الشكل التام ( يتم تقديم التغذية الراجعة المناسبة ثم الانتقال إلى الفقرة الموالية)</vt:lpstr>
      <vt:lpstr>ننتقل إلى أسئلة المعجم. من يجيب؟ </vt:lpstr>
      <vt:lpstr>ننتقل إلى أسئلة الفهم. من يجيب عن السؤال الأول؟  (يناقش الجواب ثم يتم الانتقال إلى السؤال الموالي).</vt:lpstr>
      <vt:lpstr>اختتام الحصة</vt:lpstr>
      <vt:lpstr>من يذكرنا بالأنشطة التي قمتم بها خلال حصة اليوم مستعملا أساليب من قبيل: في البداية- بعد ذلك- عقبها – في ختام الحصة. </vt:lpstr>
      <vt:lpstr>راجعوا دروس الظواهر اللغوية وتدربوا على إنجاز أنشطةٍ  على  غرار الواردة على الكراسة. </vt:lpstr>
      <vt:lpstr>الفائزون بنجمة السلوك هم: </vt:lpstr>
      <vt:lpstr>إلى اللقاء في الحصة المقبلة.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240</cp:revision>
  <dcterms:created xsi:type="dcterms:W3CDTF">2023-09-20T21:35:22Z</dcterms:created>
  <dcterms:modified xsi:type="dcterms:W3CDTF">2025-11-30T19:18:07Z</dcterms:modified>
</cp:coreProperties>
</file>