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8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51"/>
  </p:notesMasterIdLst>
  <p:handoutMasterIdLst>
    <p:handoutMasterId r:id="rId52"/>
  </p:handoutMasterIdLst>
  <p:sldIdLst>
    <p:sldId id="2147482625" r:id="rId21"/>
    <p:sldId id="2147482821" r:id="rId22"/>
    <p:sldId id="2147482382" r:id="rId23"/>
    <p:sldId id="2147482616" r:id="rId24"/>
    <p:sldId id="2147482691" r:id="rId25"/>
    <p:sldId id="2147482658" r:id="rId26"/>
    <p:sldId id="2147482789" r:id="rId27"/>
    <p:sldId id="2147482734" r:id="rId28"/>
    <p:sldId id="2147482790" r:id="rId29"/>
    <p:sldId id="2147482820" r:id="rId30"/>
    <p:sldId id="2147482794" r:id="rId31"/>
    <p:sldId id="2147482759" r:id="rId32"/>
    <p:sldId id="2147482795" r:id="rId33"/>
    <p:sldId id="2147482791" r:id="rId34"/>
    <p:sldId id="2147482819" r:id="rId35"/>
    <p:sldId id="2147482801" r:id="rId36"/>
    <p:sldId id="2147482805" r:id="rId37"/>
    <p:sldId id="2147482796" r:id="rId38"/>
    <p:sldId id="2147482810" r:id="rId39"/>
    <p:sldId id="2147482792" r:id="rId40"/>
    <p:sldId id="2147482815" r:id="rId41"/>
    <p:sldId id="2147482803" r:id="rId42"/>
    <p:sldId id="2147482768" r:id="rId43"/>
    <p:sldId id="2147482816" r:id="rId44"/>
    <p:sldId id="2147482817" r:id="rId45"/>
    <p:sldId id="2147482704" r:id="rId46"/>
    <p:sldId id="2147482751" r:id="rId47"/>
    <p:sldId id="2147482753" r:id="rId48"/>
    <p:sldId id="2147482788" r:id="rId49"/>
    <p:sldId id="214748275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1542892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9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9.bin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3.png"/><Relationship Id="rId11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0F7882B-F960-2663-1CF1-9906A236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F363C-DAE2-0A37-BC0D-6C1F70C6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شبكة التفريغ ( </a:t>
            </a:r>
            <a:r>
              <a:rPr lang="ar-MA" sz="2400" dirty="0"/>
              <a:t>مرفقة على البوابة – يتم نسخها أو تسطيرها</a:t>
            </a:r>
            <a:r>
              <a:rPr lang="ar-MA" dirty="0"/>
              <a:t>) 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DCD007-18F5-3332-EB49-D21A1F0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407" y="1896533"/>
            <a:ext cx="309227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117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7AAD-7925-B27A-331C-D45E6793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614B56A1-D066-BEDF-1C1D-06B56CE03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346" y="2796702"/>
            <a:ext cx="5000016" cy="1498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تشغيل التلاميذ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21939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(الصفحة 62)  ودفاتر القسم . اقرؤوا النص وأجيبوا في صمت عن  الأسئلة الفهم والظواهر اللغوية. 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B2320D-714A-A282-6B0B-6979E2DB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ED36B8-9FEA-66AB-D2A2-B596A7D2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385407-C9A1-B771-6DD4-0D18D8BC63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25D384-EA6A-C0DA-E392-15ECED2091F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694F5-C1B9-EB52-A023-662BB43D084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3A279D-E85C-4791-659B-7DE13FFAE59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8535E5-EB65-66E7-CD81-2917F71B2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031" y="1704305"/>
            <a:ext cx="3464572" cy="48977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AC3193-C9CA-B479-8EC1-F723E0F6F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868" y="1704305"/>
            <a:ext cx="3193757" cy="442668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F69BD70-6292-9E76-1DCF-BBCC6F3546A3}"/>
              </a:ext>
            </a:extLst>
          </p:cNvPr>
          <p:cNvSpPr/>
          <p:nvPr/>
        </p:nvSpPr>
        <p:spPr>
          <a:xfrm>
            <a:off x="827216" y="3818107"/>
            <a:ext cx="3162410" cy="148346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110E1-6825-D0C3-2F6E-C19E1E408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991F56-33CC-3385-E76F-871102A6F57F}"/>
              </a:ext>
            </a:extLst>
          </p:cNvPr>
          <p:cNvSpPr txBox="1">
            <a:spLocks/>
          </p:cNvSpPr>
          <p:nvPr/>
        </p:nvSpPr>
        <p:spPr>
          <a:xfrm>
            <a:off x="2071992" y="2480554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تقويم التحدث </a:t>
            </a:r>
          </a:p>
        </p:txBody>
      </p:sp>
    </p:spTree>
    <p:extLst>
      <p:ext uri="{BB962C8B-B14F-4D97-AF65-F5344CB8AC3E}">
        <p14:creationId xmlns:p14="http://schemas.microsoft.com/office/powerpoint/2010/main" val="16601604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1EE-BB52-0C68-FB0E-72118B9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5ADCB37-CE0A-000C-7E17-1D218B0BB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8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دليل تمرير رائز التحدث  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1980-871D-3862-B247-4C68B30966B2}"/>
              </a:ext>
            </a:extLst>
          </p:cNvPr>
          <p:cNvSpPr txBox="1">
            <a:spLocks/>
          </p:cNvSpPr>
          <p:nvPr/>
        </p:nvSpPr>
        <p:spPr>
          <a:xfrm>
            <a:off x="228600" y="1478604"/>
            <a:ext cx="8142051" cy="505838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يتأكد الأستاذ من فصل الحاسوب عن شاشة العرض (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الأفضل إطفاء جهاز العرض) </a:t>
            </a:r>
            <a:endParaRPr lang="ar-MA" sz="3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يختار الأستاذ وضعية من بين وضعيتي يوم التمرير؛ (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المناوبة بين الوضعيتين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)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يقرأ الأستاذ(ة)  الوضعية على المتعلم(ة) ويتأكد من فهمه (ها) للتعليمة؛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يمنح الأستاذ (ة) للمتعلم(ة) 30 ثانية لترتيب أفكاره قبل البدء في التحدث، ثم ينصت لجوابه في حدود دقيقتين،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يدون الأستاذ (ة) </a:t>
            </a:r>
            <a:r>
              <a:rPr lang="ar-MA" sz="30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نتيجة كل مؤشر على شبكة التنقيط 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ثم يحتسب </a:t>
            </a:r>
            <a:r>
              <a:rPr lang="ar-MA" sz="3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النقطة الإجمالية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ويسجلها على الشبكة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يسجل الأستاذ(ة)  لاحقا النقطة الإجمالية في دفتر الكفايات على منظومة مسار. </a:t>
            </a:r>
          </a:p>
          <a:p>
            <a:pPr algn="ctr" rtl="1"/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ملاحظة : إذا كان المتعلم(ة)  مسترسلا في الإنتاج، لا بأس إن تجاوز المدة المخصصة له بقليل.</a:t>
            </a:r>
          </a:p>
        </p:txBody>
      </p:sp>
    </p:spTree>
    <p:extLst>
      <p:ext uri="{BB962C8B-B14F-4D97-AF65-F5344CB8AC3E}">
        <p14:creationId xmlns:p14="http://schemas.microsoft.com/office/powerpoint/2010/main" val="413087712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9CEA-93BD-B1AB-DFC8-09707978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571D0110-5FAD-73C6-DEC7-7443AFA2238F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التصحيح : الوضعية رقم -3-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4762CC0-21B0-8C6E-27EE-EB72F88DE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765709"/>
              </p:ext>
            </p:extLst>
          </p:nvPr>
        </p:nvGraphicFramePr>
        <p:xfrm>
          <a:off x="904746" y="1402691"/>
          <a:ext cx="7549337" cy="510713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14791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2548647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77821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2033006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7747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تحديد عناصر أعجب بها التلميذ  في الشخصية المختارة.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عناصر  صحيحة.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 عنصرين صحيحين.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عنصر صحيح.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 أي  عنصر.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إرشادات و نصائح  لتحقيق النجاح.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إرشادات ونصائح.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إرشادين أو نصيحتين.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  واحد أو نصيحة واحدة.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933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إرشاد أو نصيحة.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التحدث باسترسال.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توقفان على الأكثر(10  ثوان لكل توقف).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من0 إلى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توقفات أو أربعة.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أربعة توقفات.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ارتكاب أخطاء لغوية.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 أخطاء على الأكثر.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31636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 أو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1272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284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15119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591AA-C37A-547F-93D3-67AD8DD3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AA579FC1-0999-C4D3-3E5E-85CFD5DBBE2D}"/>
              </a:ext>
            </a:extLst>
          </p:cNvPr>
          <p:cNvSpPr txBox="1">
            <a:spLocks/>
          </p:cNvSpPr>
          <p:nvPr/>
        </p:nvSpPr>
        <p:spPr>
          <a:xfrm>
            <a:off x="1721797" y="866057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الوضعية رقم-3-</a:t>
            </a:r>
          </a:p>
        </p:txBody>
      </p:sp>
      <p:sp>
        <p:nvSpPr>
          <p:cNvPr id="5" name="Zone de texte 63">
            <a:extLst>
              <a:ext uri="{FF2B5EF4-FFF2-40B4-BE49-F238E27FC236}">
                <a16:creationId xmlns:a16="http://schemas.microsoft.com/office/drawing/2014/main" id="{764CA100-1285-725C-4C60-2D8B07D37FF5}"/>
              </a:ext>
            </a:extLst>
          </p:cNvPr>
          <p:cNvSpPr txBox="1">
            <a:spLocks/>
          </p:cNvSpPr>
          <p:nvPr/>
        </p:nvSpPr>
        <p:spPr>
          <a:xfrm>
            <a:off x="437746" y="1741251"/>
            <a:ext cx="7966952" cy="436771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تَعَرَّفْت خِلالَ دُروسِك عَلى شَخْصِيّاتٍ مِنْ قَبيلِ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كَوْثَر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حَفيضي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اَلْخَوارِزْمي – اَلطِّفْلَةُ أَمينة</a:t>
            </a:r>
            <a:r>
              <a:rPr lang="ar-MA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مَرْيَم أَمْجون – رَشيد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ٱليَز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مي....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اِخْتَرْ</a:t>
            </a:r>
            <a:r>
              <a:rPr lang="ar-MA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(اختاري)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شَخْصِيَّةً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خُذ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مُهْلَةً لِلتَّفْكيرِ، ثُمَّ حاوِل(ي)أَنْ تَتَحَدَّث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لِمُدَّةِ دَقيقَةٍ مُحاوِلاً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M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لَةً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تَحْديدَ ثَلاثَةِ أَشْياءٍ أَعْجَبَتْك في </a:t>
            </a:r>
            <a:r>
              <a:rPr lang="ar-M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ٱلشَّخْصِيَّةِ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ٱلَّتي قُمْت بِاخْتِيارِها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marL="534988" indent="-534988"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تَقْديمَ ثَلاثَة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إِرْشاداتٍ وَنَصائِحَ مِنْ أَجْلِ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ٱلنَّجاحِ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ٱلْحَياةِ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إِسْوَةً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بِٱلشَّخْصِيَّةِ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ٱلَّتي قُمْت بِاخْتِيارِها؛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اَلتَّحَدُّثَ بِٱسْتِرْسالٍ؛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تَجَنُّبَ ٱلْأَخْطاءِ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ٱللُّغَوِيَّةِ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6166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E32F-DFBC-E9C8-7D34-7E5E2274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C9840807-6ADC-7BEE-35AA-142DF865091E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التصحيح : الوضعية رقم -4-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682CDCC-6BFA-F224-9C99-5B80993BF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50617"/>
              </p:ext>
            </p:extLst>
          </p:nvPr>
        </p:nvGraphicFramePr>
        <p:xfrm>
          <a:off x="666751" y="1440269"/>
          <a:ext cx="7549337" cy="510713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05064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2908570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943583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517441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7747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أضرار اللعب المفرط على الهاتف.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أضرار.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ضررين.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ضرر واحد.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ضرر.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إرشادات للعب دون أضرار.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إرشادات.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إرشادين.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  واحد.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933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إرشاد.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التحدث باسترسال.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توقفان على الأكثر(10  ثوان لكل توقف).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من0 إلى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توقفات أو أربعة.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أربعة توقفات.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ارتكاب أخطاء لغوية.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 أخطاء على الأكثر.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31636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 أو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1272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284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7459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9A75-F049-3BEF-1869-0A2997D8F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63">
            <a:extLst>
              <a:ext uri="{FF2B5EF4-FFF2-40B4-BE49-F238E27FC236}">
                <a16:creationId xmlns:a16="http://schemas.microsoft.com/office/drawing/2014/main" id="{F2AE32CB-2A1B-AA95-90D1-168BB98B6DE1}"/>
              </a:ext>
            </a:extLst>
          </p:cNvPr>
          <p:cNvSpPr txBox="1">
            <a:spLocks/>
          </p:cNvSpPr>
          <p:nvPr/>
        </p:nvSpPr>
        <p:spPr>
          <a:xfrm>
            <a:off x="437746" y="1741251"/>
            <a:ext cx="7966952" cy="401752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لاحَظَ أَبٌ أَنَّ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ٱبْنَهُ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مْضي وَقْتاً طَويلاً في لَعِبِ ٱلْأَلْعابِ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ٱلْإِلِكْتِرونِيَّةِ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عَلى هاتِفِ أُمِّهِ حَتّى أَوْقاتٍ مُتَأَخِّرَةٍ مِنَ ٱللَّيْلِ. فَطَلَبَ مِنْك أَنْ تُوَضِّح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لَهُ أَضْرارَ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ٱلْإِفْراطِ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ٱسْتِعْمالِ تِلْكَ ٱلْأَلْعابِ عَلى صِحَّتِهِ وَدِراسَتِهِ، وَأَنْ تُقَدِّم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لَهُ تَوْجيهاتٍ وَإِرْشاداتٍ لِلَّعِبِ دونَ أَضْرارٍ. خُذ(ي) مُهْلَةً لِلتَّفْكيرِ، ثُمَّ حاوِل(ي)أَنْ تَتَحَدَّث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لِمُدَّةِ دَقيقَةٍ مُحاوِل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اً(</a:t>
            </a:r>
            <a:r>
              <a:rPr lang="ar-M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لَةً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تَوْضيحَ </a:t>
            </a: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ثلاثَةِ 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أَضْرارِ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ٱللَّعِبِ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ٱلْمُفْرِطِ عَلى ٱلْهاتِفِ؛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تَقْديمَ ثلاثَةِ إِرْشاداتٍ وَنَصائِحَ  لِلَّعِبِ دونَ أَضْرارٍٍ؛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اَلتَّحَدُّثَ بِٱسْتِرْسالٍ؛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تَجَنُّبَ ٱلْأَخْطاءِ </a:t>
            </a:r>
            <a:r>
              <a:rPr lang="ar-SA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ٱللُّغَوِيَّةِ</a:t>
            </a:r>
            <a:r>
              <a:rPr lang="ar-S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62B62862-0EC6-8CBC-1307-32570B5FD847}"/>
              </a:ext>
            </a:extLst>
          </p:cNvPr>
          <p:cNvSpPr txBox="1">
            <a:spLocks/>
          </p:cNvSpPr>
          <p:nvPr/>
        </p:nvSpPr>
        <p:spPr>
          <a:xfrm>
            <a:off x="1819074" y="934151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الوضعية رقم-4-</a:t>
            </a:r>
          </a:p>
        </p:txBody>
      </p:sp>
    </p:spTree>
    <p:extLst>
      <p:ext uri="{BB962C8B-B14F-4D97-AF65-F5344CB8AC3E}">
        <p14:creationId xmlns:p14="http://schemas.microsoft.com/office/powerpoint/2010/main" val="47344908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B1E5D-4C8A-7B7C-D08C-68F2E7FD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F5E6831-62C4-AB47-F3D1-67A0A4224A4A}"/>
              </a:ext>
            </a:extLst>
          </p:cNvPr>
          <p:cNvSpPr txBox="1">
            <a:spLocks/>
          </p:cNvSpPr>
          <p:nvPr/>
        </p:nvSpPr>
        <p:spPr>
          <a:xfrm>
            <a:off x="2071992" y="2480554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تقويم الطلاقة </a:t>
            </a:r>
          </a:p>
        </p:txBody>
      </p:sp>
    </p:spTree>
    <p:extLst>
      <p:ext uri="{BB962C8B-B14F-4D97-AF65-F5344CB8AC3E}">
        <p14:creationId xmlns:p14="http://schemas.microsoft.com/office/powerpoint/2010/main" val="17188186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3391" y="3363632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994611" y="389954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 rtl="1">
              <a:buFont typeface="Wingdings" panose="05000000000000000000" pitchFamily="2" charset="2"/>
              <a:buChar char="m"/>
            </a:pP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تقويم الطلاقة والتحدث / قراءة: وضعية تدريبية ح2 (</a:t>
            </a:r>
            <a:r>
              <a:rPr lang="fr-FR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)د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None/>
            </a:pPr>
            <a:r>
              <a:rPr lang="ar-MA" dirty="0">
                <a:solidFill>
                  <a:srgbClr val="424D7B"/>
                </a:solidFill>
              </a:rPr>
              <a:t>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39350" y="334025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45068" y="1917644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0611" y="3528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80071" y="1940938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59647" y="2395288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فهم المقروء واستثمار الظواهر اللغوية.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التحدث: تصحيح رائز  التحدث ودعم. (25د)</a:t>
            </a:r>
            <a:endParaRPr lang="ar-SA" sz="1100" dirty="0"/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59647" y="3985938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تقويم  فهم المسموع (15د)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الإنتاج الكتابي ( 30 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فهم المقروء واستثمار الظواهر اللغوية (20د) </a:t>
            </a:r>
            <a:endParaRPr lang="ar-SA" sz="1100" dirty="0"/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4910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 ح1 (60)د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30129" y="5474576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الإنتاج الكتابي (30د)؛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</a:t>
            </a:r>
            <a:r>
              <a:rPr lang="ar-SA" sz="1100" dirty="0"/>
              <a:t>تقويم  فهم المسموع (15د)</a:t>
            </a:r>
            <a:r>
              <a:rPr lang="ar-MA" sz="1100" dirty="0"/>
              <a:t>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أنشطة ترفيهية. </a:t>
            </a:r>
            <a:r>
              <a:rPr lang="ar-MA" sz="1100"/>
              <a:t>(20د) </a:t>
            </a:r>
            <a:endParaRPr lang="ar-SA" sz="1100" dirty="0"/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23388" y="5474576"/>
            <a:ext cx="3405753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تدريبيةح3 (60)د</a:t>
            </a:r>
          </a:p>
        </p:txBody>
      </p:sp>
    </p:spTree>
    <p:extLst>
      <p:ext uri="{BB962C8B-B14F-4D97-AF65-F5344CB8AC3E}">
        <p14:creationId xmlns:p14="http://schemas.microsoft.com/office/powerpoint/2010/main" val="144297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9AA-2066-AB21-7155-6853146F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7E67E6F-9E34-CA3C-2071-2115305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8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دليل تمرير رائز الطلاقة  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A0E9AD-D48C-F2AF-9F61-1AC177173725}"/>
              </a:ext>
            </a:extLst>
          </p:cNvPr>
          <p:cNvSpPr txBox="1">
            <a:spLocks/>
          </p:cNvSpPr>
          <p:nvPr/>
        </p:nvSpPr>
        <p:spPr>
          <a:xfrm>
            <a:off x="408563" y="1400783"/>
            <a:ext cx="7971818" cy="5107024"/>
          </a:xfrm>
          <a:prstGeom prst="roundRect">
            <a:avLst>
              <a:gd name="adj" fmla="val 8958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ينجز تقويم الطلاقة مباشرة بعد تقويم التحدث؛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يعرض الأستاذ(ة) على المتعلم(ة) النص المخصص للطلاقة  على شاشة الحاسوب ( </a:t>
            </a:r>
            <a:r>
              <a:rPr lang="fr-FR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MODE DIAPO)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أو على بطاقة معدة سلفا؛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يذكر  الأستاذ(ة) المتعلم(ة) أن عليه (ها) قراءة النص وفق ضوابط القراءة بطلاقة، التي تم تعلمها خلال الأسابيع الماضية مع تجنب القراءة بشكل سريع جدا؛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يمنح المتعلم(ة) 30 ثانية لملاحظة النص قبل البدء في القراءة؛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يقرأ المتعلم (ة)  النص كاملا في حدود 90 ثانية،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ويتم احتساب الأخطاء المرتكبة في الدقة والاسترسال أثناء قراءته</a:t>
            </a:r>
            <a:r>
              <a:rPr lang="fr-FR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عبر وضع علامة عند كل خطأ على مسودة؛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يدون الأستاذ (ة) نتيجة كل مؤشر والنقطة الإجمالية  على البطاقة الخاصة بتفريغ النتائج. </a:t>
            </a:r>
          </a:p>
          <a:p>
            <a:pPr algn="r" rtl="1"/>
            <a:r>
              <a:rPr lang="ar-MA" sz="2400" b="1" u="sng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ملاحظتان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</a:p>
          <a:p>
            <a:pPr marL="457200" indent="-9525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تدارك المتعلم(ة) (دون أي مساعدة) قراءة الكلمة، لا تحتسب خطأ.</a:t>
            </a:r>
          </a:p>
          <a:p>
            <a:pPr marL="457200" indent="-9525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يتوقف الإجراء بعد انتهاء مدة 90 ثانية. 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41491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A286-6A44-1FC6-EFCE-284D0D9C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F69254B-1010-D459-B062-AF411F1672C8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تصحيح رائز الطلاقة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502E9C-376B-11E9-4C3E-0F593CDA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296290"/>
              </p:ext>
            </p:extLst>
          </p:nvPr>
        </p:nvGraphicFramePr>
        <p:xfrm>
          <a:off x="743879" y="1546625"/>
          <a:ext cx="7549337" cy="475589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381327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608962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1712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167245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40665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النقط الجزئية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0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L F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الدقة: عدم ارتكاب الأخطاء أثناء القراءة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0 و 3 أخطاء</a:t>
                      </a:r>
                      <a:endParaRPr lang="fr-FR" sz="2000" b="1" kern="1200" dirty="0">
                        <a:solidFill>
                          <a:srgbClr val="FF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5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4 و 6 أخطاء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7 و 10 أخطاء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أكثر من 11 خطأ.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الاسترسال : وصل النفس أثناء القراءة مع التوقف المناسب عند علامات الترقيم.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تعثرات  على الأكثر (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 في غير موضعه أو تهجي)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3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بين 4 و6 تعثرات 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(    توقف في غير موضعه  أو تهجي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)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7 تعثرات (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 أو تهجي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)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التعبيرية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بشكل معبر.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المعبرة لبعض المقاطع من النص. 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بشكل غير  معبر.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النقطة الإجمالية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  <a:endParaRPr lang="fr-FR" sz="2000" b="1" kern="1200" dirty="0">
                        <a:solidFill>
                          <a:srgbClr val="FF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0769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39F9C-55A7-EB69-FD8C-53E2397F0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B0CFEF60-0B10-B34F-6FE9-F94DE6F583D7}"/>
              </a:ext>
            </a:extLst>
          </p:cNvPr>
          <p:cNvSpPr txBox="1"/>
          <p:nvPr/>
        </p:nvSpPr>
        <p:spPr>
          <a:xfrm>
            <a:off x="7218430" y="496162"/>
            <a:ext cx="14545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 الطلاقة2 </a:t>
            </a:r>
            <a:endParaRPr lang="fr-FR" sz="2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AD647D-9BC4-53AE-C6BD-D95A2E5E3CEF}"/>
              </a:ext>
            </a:extLst>
          </p:cNvPr>
          <p:cNvSpPr txBox="1"/>
          <p:nvPr/>
        </p:nvSpPr>
        <p:spPr>
          <a:xfrm>
            <a:off x="462785" y="1243405"/>
            <a:ext cx="8210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نُعَبِّرُ عَنْ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ٱلْوَطَنِ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حُبُّ ٱلْوَطَنِ لَيْسَ مُجَرَّدَ شُعورٍ نَبيلٍ يَسْكُنُ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ٱلْقُلوبَ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بَلْ هُوَ عَمَلٌ يَوْمِيٌّ يَتَجَلّى في سُلوكِنا وَتَصَرُّفاتِنا أَيْنَما كُنّا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فَفي ٱلْمَدْرَسَةِ، نُتَرْجِمُ حُبَّنا لِلوَطَنِ حينَ نُرَدِّدُ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ٱلنَّشيدَ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ٱلْوَطَنِيَّ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بِفَخْرٍ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وَٱعْتِزازٍ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وَحينَ نَحْتَرِمُ ٱ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لْقواعِدَ وحينَ نَجْتَهِدُ في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لتَّحْصيلِ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3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ٱلْمَنْزِلِ، يَتَحَوَّلُ هذا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ٱلْحُبُّ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أَفْعالٍ مَلْموسَةٍ عِنْدَما نُحافِظُ عَلى 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تَقاليدِهِ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نَصونُ مَوارِدَهُ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أَمّا في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ٱلْحَيِّ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فَنُعَبِّرُ عَنِ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ٱنْتِماءِنا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وَطَنِنا مِنْ خِلالِ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ٱلْمُساهَمَةِ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نَظافَةِ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ٱلشَّوارِعِ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وَٱلْأَزِقَّةِ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وَٱلتَّعامُلِ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ٱلْجيرانِ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بِٱحْتِرامٍ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وَمَوَدَّةٍ،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وَٱلتَّضامُنِ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مَعَهُمْ،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وَٱلتَّآزُرِ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لِحَلِّ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ٱلْمُشْكِلاتِ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ٱلْمُشْتَرَكَةِ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2592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سنخصص الدقائق المتبقية لتصحيح أعمالكم شفهيا.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1FF0B9-08F0-ADEB-1BB0-914C249878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B9D28B-B018-A2B5-1EB0-45FD81064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5611FA-5B66-A7FA-A009-062E380BFD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A21BC5-9B81-BFC1-1BE8-0911FADEE2C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E80B5-4452-4F10-63BB-29C46CC6C3CC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B4E8C-9A4D-F812-1248-490046CAF2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70443B7-A6AD-5E44-081D-A84B71ED90BE}"/>
              </a:ext>
            </a:extLst>
          </p:cNvPr>
          <p:cNvSpPr txBox="1">
            <a:spLocks/>
          </p:cNvSpPr>
          <p:nvPr/>
        </p:nvSpPr>
        <p:spPr>
          <a:xfrm>
            <a:off x="993036" y="2635923"/>
            <a:ext cx="7157927" cy="255678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تَصْحيحُ أَسْئِلَةِ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ٱلْفَهْمِ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وَٱلظَّواهِرِ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ٱللُّغَوِيَّةِ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92C46-62A0-1BE0-0736-DE5DE547C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6A3AE-2AE3-9789-0551-6A5FCD37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عن أسئلة الفهم المتبقية . من يقرأ السؤال السادس  و يجيب عنه؟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( مناقشة الجواب ثم الانتقال إلى السؤال الموالي)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791636-CDB6-023D-52D7-80695C56E4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4C17BB-FEA1-89BE-331D-C90126EA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3F43BC-2E0A-0DA3-559B-EC4224FD7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D7203-9FC0-035E-E3D8-40BAD38091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653FCF-A98A-C50A-57E7-3A62DA2C6BA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8F7E7B-6C91-3705-328A-D62F54E626C5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ECD21-A9E4-DDD5-CDE1-AE855A89370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208203-A8BE-0D4D-B8D9-F9C6C5D4B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56" y="2330906"/>
            <a:ext cx="7587575" cy="3067945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471195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5656B-E3A0-1D63-2B8D-753464EEC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D90FE-B46D-383C-27A3-1D4F468C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الظواهر  اللغوية والإملائية. من يجيب عن السؤال الأول؟ 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(يناقش الجواب ثم يتم الانتقال إلى السؤال الموالي).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1CC0AA-2188-98BF-DFC9-E753BAF97C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95F539-7316-1F0F-5A2D-269A7B93F1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410A7F-FF92-2048-7CD9-9F3B85FC0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CB5C27-D745-F4B1-EBA0-255F1AD3DF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948C83-7825-43B2-1D93-5E8FDFD3520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FDDC6-C10B-B8AC-6A4D-D86651AF2EE8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66114-B0F2-43D5-1ADE-BA305EB71AC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9F5D88A-4888-FB0A-EB78-4159AE4A7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26" y="2262662"/>
            <a:ext cx="7850147" cy="3573934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006531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من قبيل: في البداية- بعد ذلك- عقبها – في ختام الحصة.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72E80B-7F8C-4BD5-0FA1-17C27D824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B19312-2626-5676-4CBD-6AE730C0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A0027C-8E96-81D7-6AB2-6AC00AEB9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014F57-FA33-1EFC-0320-7A274064DEB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93D94-31E7-5B1F-FC19-55A39C2F7781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F8E474-31D5-54CC-FC1E-592DC6D2D841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 لكتابة سيرة غيرية لعالم أو بطل رياضي من اختياركم 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F21360D7-3F8F-E946-3185-B6ADF313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4" y="1376465"/>
            <a:ext cx="773349" cy="7733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685852-61FA-89F2-8669-8D5785B8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54D62F-9060-D2C5-31A8-F14B221EB3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48D80E-4004-AC8D-4010-7B0815971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5A8F6D-AF02-9985-E6DC-B166DB95C4E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EF7C8-F97C-75C1-F687-7E39B69B46B8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82C571-40BD-A402-48CB-B960A126D1BD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A3CC7DFB-6DA9-518B-D530-FB456E535FBF}"/>
              </a:ext>
            </a:extLst>
          </p:cNvPr>
          <p:cNvSpPr txBox="1">
            <a:spLocks/>
          </p:cNvSpPr>
          <p:nvPr/>
        </p:nvSpPr>
        <p:spPr>
          <a:xfrm>
            <a:off x="827215" y="2607013"/>
            <a:ext cx="7324927" cy="246109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أَبْحَثُ عَنْ مَعْلوماتٍ خاصَّةٍ بِعالِمٍ أَوْ بِبَطَلٍ رِياضِيٍّ مِنْ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ٱخْتِياري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وَأُدَوِّنُها عَلى بِطاقَةِ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ٱلْمَعْلوماتِ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ٱلشَّخْصِيَّةِ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بَعْدَ رَسْمِها عَلى دَفْتَرِ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ٱلْبَحْثِ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 </a:t>
            </a:r>
          </a:p>
          <a:p>
            <a:pPr algn="ctr" rtl="1"/>
            <a:endParaRPr lang="a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55257-B881-B519-7494-440CA8BA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599D06-FC31-155B-576D-56D5128733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BE8CD8-8674-C2ED-151F-18FB70F1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E24E9-20BB-5651-E0B2-D37FB44F7D3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0DB1-0579-4F0E-B89F-73737FB37A0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AEBBC-49BC-E1F1-9E1A-F66D76C10CB7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27276" y="3461440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تقويم فردي لمهارتي الطلاقة و التحدث؛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قراءة النص " إصرار بطل" والإجابة عن أسئلة استثمار النص :الفهم + الظواهر اللغوية.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4917540" y="3110099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تقويم الطلاقة والتحدث </a:t>
            </a:r>
          </a:p>
        </p:txBody>
      </p:sp>
      <p:pic>
        <p:nvPicPr>
          <p:cNvPr id="9" name="Image 8" descr="Une image contenant cercle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61020DEE-CC11-F0A8-0DCD-E0078A631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62" y="3062114"/>
            <a:ext cx="451078" cy="5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DBACC7-9967-EE35-70A8-6E49C4CA2A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764E5F-3BD4-5046-F6CA-FFCA378343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EBE6A9-D014-899C-9CB3-EA05EFEF8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744E6E-E080-3119-59D5-0FF2CA98893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6221C0-1EC7-8F60-AE53-D19E490496FD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36F9-3CD3-25D2-B5F3-F339CD8E0DCD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تقويم الطلاقة والتحدث؛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DAE6-4F7C-DF6C-3F36-F19AD8C9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05FD4-3472-0EA8-ADF5-398C5B36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549821-CC75-5577-3456-9981CB0F18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3A3086-4E92-D21C-38A4-D269232D27C6}"/>
              </a:ext>
            </a:extLst>
          </p:cNvPr>
          <p:cNvSpPr/>
          <p:nvPr/>
        </p:nvSpPr>
        <p:spPr>
          <a:xfrm>
            <a:off x="6755006" y="1692281"/>
            <a:ext cx="855033" cy="8965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18692A-B40F-B327-711D-32426927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60" y="1697091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E1F7134-C99B-B69E-8E92-79B757F0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2" y="1735766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F6CEC4-3226-4FF7-17B2-073459121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94" y="3284610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7F1AD2-DAFA-DB80-2286-5471F909C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79" y="1735766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DA04A35-4FEE-F1DC-04BA-E3ACE41CA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36" y="1697092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A80572D0-ED49-69FD-84B0-7CAE188F2AA8}"/>
              </a:ext>
            </a:extLst>
          </p:cNvPr>
          <p:cNvSpPr txBox="1">
            <a:spLocks/>
          </p:cNvSpPr>
          <p:nvPr/>
        </p:nvSpPr>
        <p:spPr>
          <a:xfrm>
            <a:off x="1138137" y="3845223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أَعْتَمِدُ عَلى نَفْسي وَلا أَتَحَدَّثُ مَعَ ٱلْآخَرينَ.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703C84-7EF6-0FF3-6F7A-14F261FAAE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340DB1-61F0-C615-DA43-3ADA97B0669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0702E-2E9D-1316-331B-14764F969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A58678-5DF3-9B3D-021D-43BF4B2269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88BE78-4EC8-E646-ADC8-236A897489C3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B9876-EF9A-A35F-430C-FAECF73C95B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5118071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تقويم: التحدث والطلاقة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تقويم الطلاقة؛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تقويم التحدث.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5744907" y="1827529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351" y="103648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5531E102-F62C-7C1B-E500-671BDC46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7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توجيهات عامة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228600" y="1488331"/>
            <a:ext cx="8585200" cy="5058382"/>
          </a:xfrm>
          <a:prstGeom prst="roundRect">
            <a:avLst>
              <a:gd name="adj" fmla="val 7963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توزيع المتعلمين إلى مجموعتين أو ثلاث، حيث يتم تمرير الروائز الفردية (التحدث+ الطلاقة) خلال يومين أو ثلاثة؛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إعداد شبكة تفريغ نتائج التمرير الفردي؛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إعداد جانب من الفصل الدراسي للتمرير الفردي؛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الحرص على خلق بيئة آمنة لتمرير الروائز؛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تمرير رائزي التحدث والطلاقة بالتتابع وبشكل فردي في جلسة واحدة مع كل تلميذ(ة)؛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عرض وضعيات التقويم على شاشة الحاسوب مع فصله عن شاشة العرض؛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يتم  تغيير وضعية تقويم التحدث و</a:t>
            </a: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نص الطلاقة</a:t>
            </a: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يوم إلى آخر؛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التمرير يشتغل  باقي التلاميذ على نص: إصرار بطل(ص 61)، من خلال توجيههم إلى ما يلي:</a:t>
            </a:r>
          </a:p>
          <a:p>
            <a:pPr marL="622300" indent="-261938" algn="r" rtl="1">
              <a:buFont typeface="Arial" panose="020B0604020202020204" pitchFamily="34" charset="0"/>
              <a:buChar char="•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النص قراءة صامتة؛</a:t>
            </a:r>
          </a:p>
          <a:p>
            <a:pPr marL="622300" indent="-261938" algn="r" rtl="1">
              <a:buFont typeface="Arial" panose="020B0604020202020204" pitchFamily="34" charset="0"/>
              <a:buChar char="•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الإجابة عن سؤال الشكل وسؤالي "أستثمر المعجم" وأسئلة "أستثمر مكتسباتي"(الصفحتان 61-62)؛</a:t>
            </a:r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18678</TotalTime>
  <Words>1626</Words>
  <Application>Microsoft Office PowerPoint</Application>
  <PresentationFormat>Affichage à l'écran (4:3)</PresentationFormat>
  <Paragraphs>257</Paragraphs>
  <Slides>30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30</vt:i4>
      </vt:variant>
    </vt:vector>
  </HeadingPairs>
  <TitlesOfParts>
    <vt:vector size="61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Dosis SemiBold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تنظيم حصص الأسبوع</vt:lpstr>
      <vt:lpstr>هيكلة حصة اليوم</vt:lpstr>
      <vt:lpstr>هدف الحصة</vt:lpstr>
      <vt:lpstr>افتتاح الحصة</vt:lpstr>
      <vt:lpstr>مرحبا بكم ، سنبدأ  حصة اللغة العربية.</vt:lpstr>
      <vt:lpstr>حاولوا الالتزام بالسلوكات السابقة إضافة إلى السلوك التالي. من يقرأ؟ </vt:lpstr>
      <vt:lpstr>             تقويم: التحدث والطلاقة  </vt:lpstr>
      <vt:lpstr>توجيهات عامة</vt:lpstr>
      <vt:lpstr>شبكة التفريغ ( مرفقة على البوابة – يتم نسخها أو تسطيرها)  </vt:lpstr>
      <vt:lpstr>نشاط تشغيل التلاميذ </vt:lpstr>
      <vt:lpstr>خذوا كراساتكم (الصفحة 62)  ودفاتر القسم . اقرؤوا النص وأجيبوا في صمت عن  الأسئلة الفهم والظواهر اللغوية. </vt:lpstr>
      <vt:lpstr>Présentation PowerPoint</vt:lpstr>
      <vt:lpstr> دليل تمرير رائز التحدث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دليل تمرير رائز الطلاقة   </vt:lpstr>
      <vt:lpstr>Présentation PowerPoint</vt:lpstr>
      <vt:lpstr>Présentation PowerPoint</vt:lpstr>
      <vt:lpstr>سنخصص الدقائق المتبقية لتصحيح أعمالكم شفهيا.</vt:lpstr>
      <vt:lpstr>نجيب عن أسئلة الفهم المتبقية . من يقرأ السؤال السادس  و يجيب عنه؟  ( مناقشة الجواب ثم الانتقال إلى السؤال الموالي)</vt:lpstr>
      <vt:lpstr>ننتقل إلى أسئلة الظواهر  اللغوية والإملائية. من يجيب عن السؤال الأول؟   (يناقش الجواب ثم يتم الانتقال إلى السؤال الموالي).</vt:lpstr>
      <vt:lpstr>اختتام الحصة</vt:lpstr>
      <vt:lpstr>من يذكرنا بالأنشطة التي قمتم بها خلال حصة اليوم مستعملا أساليب من قبيل: في البداية- بعد ذلك- عقبها – في ختام الحصة. </vt:lpstr>
      <vt:lpstr>استعدوا  لكتابة سيرة غيرية لعالم أو بطل رياضي من اختياركم .</vt:lpstr>
      <vt:lpstr>الفائزون بنجمة السلوك هم: </vt:lpstr>
      <vt:lpstr>إلى اللقاء في الحصة المقبلة.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245</cp:revision>
  <dcterms:created xsi:type="dcterms:W3CDTF">2023-09-20T21:35:22Z</dcterms:created>
  <dcterms:modified xsi:type="dcterms:W3CDTF">2025-12-01T21:09:59Z</dcterms:modified>
</cp:coreProperties>
</file>