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7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49"/>
  </p:notesMasterIdLst>
  <p:handoutMasterIdLst>
    <p:handoutMasterId r:id="rId50"/>
  </p:handoutMasterIdLst>
  <p:sldIdLst>
    <p:sldId id="2147482625" r:id="rId21"/>
    <p:sldId id="2147482462" r:id="rId22"/>
    <p:sldId id="2147482382" r:id="rId23"/>
    <p:sldId id="2147482616" r:id="rId24"/>
    <p:sldId id="2147482691" r:id="rId25"/>
    <p:sldId id="2147482658" r:id="rId26"/>
    <p:sldId id="2147482789" r:id="rId27"/>
    <p:sldId id="2147482734" r:id="rId28"/>
    <p:sldId id="2147482790" r:id="rId29"/>
    <p:sldId id="2147482820" r:id="rId30"/>
    <p:sldId id="2147482794" r:id="rId31"/>
    <p:sldId id="2147482759" r:id="rId32"/>
    <p:sldId id="2147482795" r:id="rId33"/>
    <p:sldId id="2147482791" r:id="rId34"/>
    <p:sldId id="2147482819" r:id="rId35"/>
    <p:sldId id="2147482801" r:id="rId36"/>
    <p:sldId id="2147482805" r:id="rId37"/>
    <p:sldId id="2147482796" r:id="rId38"/>
    <p:sldId id="2147482810" r:id="rId39"/>
    <p:sldId id="2147482792" r:id="rId40"/>
    <p:sldId id="2147482815" r:id="rId41"/>
    <p:sldId id="2147482803" r:id="rId42"/>
    <p:sldId id="2147482768" r:id="rId43"/>
    <p:sldId id="2147482704" r:id="rId44"/>
    <p:sldId id="2147482751" r:id="rId45"/>
    <p:sldId id="2147482753" r:id="rId46"/>
    <p:sldId id="2147482788" r:id="rId47"/>
    <p:sldId id="214748275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D0CECE"/>
    <a:srgbClr val="B1EDE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02/12/2025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1542892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8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02/12/2025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9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5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29.bin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33.png"/><Relationship Id="rId11" Type="http://schemas.openxmlformats.org/officeDocument/2006/relationships/image" Target="../media/image13.png"/><Relationship Id="rId5" Type="http://schemas.openxmlformats.org/officeDocument/2006/relationships/image" Target="../media/image32.pn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D31AB7-614C-58B9-E6B5-24D8F7F3E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F363C-DAE2-0A37-BC0D-6C1F70C6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شبكة التفريغ ( </a:t>
            </a:r>
            <a:r>
              <a:rPr lang="ar-MA" sz="2400" dirty="0"/>
              <a:t>مرفقة على البوابة – يتم نسخها أو تسطيرها</a:t>
            </a:r>
            <a:r>
              <a:rPr lang="ar-MA" dirty="0"/>
              <a:t>)  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DCD007-18F5-3332-EB49-D21A1F0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407" y="1896533"/>
            <a:ext cx="309227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1173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7AAD-7925-B27A-331C-D45E6793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614B56A1-D066-BEDF-1C1D-06B56CE0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346" y="2796702"/>
            <a:ext cx="5000016" cy="1498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نشاط تشغيل التلاميذ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21939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(الصفحة 62)  ودفاتر القسم . استعينوا ببطاقة المعلومات التي قمتم بإعدادها واكتبوا السيرة الغيرية لصاحبها، بعد الانتهاء، كل منكم يصحح عمل زمليه ويناقش  معه الأخطاء المرتكبة بشكل هامس.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071C34-8D14-28A9-F384-65C115A889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B2320D-714A-A282-6B0B-6979E2DBDC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ED36B8-9FEA-66AB-D2A2-B596A7D2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385407-C9A1-B771-6DD4-0D18D8BC63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25D384-EA6A-C0DA-E392-15ECED2091F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694F5-C1B9-EB52-A023-662BB43D084B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3A279D-E85C-4791-659B-7DE13FFAE59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8535E5-EB65-66E7-CD81-2917F71B2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031" y="1704305"/>
            <a:ext cx="3464572" cy="48977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AC3193-C9CA-B479-8EC1-F723E0F6F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868" y="1704305"/>
            <a:ext cx="3193757" cy="442668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2F69BD70-6292-9E76-1DCF-BBCC6F3546A3}"/>
              </a:ext>
            </a:extLst>
          </p:cNvPr>
          <p:cNvSpPr/>
          <p:nvPr/>
        </p:nvSpPr>
        <p:spPr>
          <a:xfrm>
            <a:off x="795868" y="5262708"/>
            <a:ext cx="3162410" cy="612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110E1-6825-D0C3-2F6E-C19E1E408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991F56-33CC-3385-E76F-871102A6F57F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التحدث </a:t>
            </a:r>
          </a:p>
        </p:txBody>
      </p:sp>
    </p:spTree>
    <p:extLst>
      <p:ext uri="{BB962C8B-B14F-4D97-AF65-F5344CB8AC3E}">
        <p14:creationId xmlns:p14="http://schemas.microsoft.com/office/powerpoint/2010/main" val="1660160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C1EE-BB52-0C68-FB0E-72118B93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5ADCB37-CE0A-000C-7E17-1D218B0BB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التحدث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2A1980-871D-3862-B247-4C68B30966B2}"/>
              </a:ext>
            </a:extLst>
          </p:cNvPr>
          <p:cNvSpPr txBox="1">
            <a:spLocks/>
          </p:cNvSpPr>
          <p:nvPr/>
        </p:nvSpPr>
        <p:spPr>
          <a:xfrm>
            <a:off x="228600" y="1478604"/>
            <a:ext cx="8142051" cy="505838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يتأكد الأستاذ من فصل الحاسوب عن شاشة العرض (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من الأفضل إطفاء جهاز العرض) </a:t>
            </a:r>
            <a:endParaRPr lang="ar-MA" sz="3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يختار الأستاذ وضعية من بين وضعيتي يوم التمرير؛ (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المناوبة بين الوضعيتين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)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الأستاذ(ة)  الوضعية على المتعلم(ة) ويتأكد من فهمه (ها) للتعليمة؛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الأستاذ (ة) للمتعلم(ة) 30 ثانية لترتيب أفكاره قبل البدء في التحدث، ثم ينصت لجوابه في حدود دقيقتين،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نتيجة كل مؤشر على شبكة التنقيط 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ثم يحتسب </a:t>
            </a:r>
            <a:r>
              <a:rPr lang="ar-MA" sz="3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النقطة الإجمالية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ويسجلها على الشبكة</a:t>
            </a: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3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يسجل الأستاذ(ة)  لاحقا النقطة الإجمالية في دفتر الكفايات على منظومة مسار. </a:t>
            </a:r>
          </a:p>
          <a:p>
            <a:pPr algn="ctr" rtl="1"/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ملاحظة : إذا كان المتعلم(ة)  مسترسلا في الإنتاج، لا بأس إن تجاوز المدة المخصصة له بقليل.</a:t>
            </a:r>
          </a:p>
        </p:txBody>
      </p:sp>
    </p:spTree>
    <p:extLst>
      <p:ext uri="{BB962C8B-B14F-4D97-AF65-F5344CB8AC3E}">
        <p14:creationId xmlns:p14="http://schemas.microsoft.com/office/powerpoint/2010/main" val="413087712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9CEA-93BD-B1AB-DFC8-09707978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571D0110-5FAD-73C6-DEC7-7443AFA2238F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-5-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9F15942-54F3-3D2F-3845-1FC718BF3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8164"/>
              </p:ext>
            </p:extLst>
          </p:nvPr>
        </p:nvGraphicFramePr>
        <p:xfrm>
          <a:off x="679278" y="1320862"/>
          <a:ext cx="7549337" cy="5277993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14791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219856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9494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245067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تحديد ثلاثة أعياد وتواريخ الاحتفال بها.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أعياد وتواريخ الاحتفال بها بشكل صحيح.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 عيدين  وتاريخي الاحتفال بهما بشكل صحيح.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عيد وتاريخ الاحتفال به بشكل صحيح. أو تقديم عيدين أو ثلاثة دون تحديد تاريخ الاحتفال بهما ( بها).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 أي  شيء.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توضيح أسباب الاحتفال بعيدين.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أسباب الاحتفال بعيدين  بشكل صحيح.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أسباب الاحتفال بعيد  بشكل صحيح.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اقتراح عيدين أو عيد  دون ذكر أسباب  الاحتفال به (هما) أو ذكر  أسباب غير صحيحة 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شيء.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باسترسال.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لغوية.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115119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591AA-C37A-547F-93D3-67AD8DD3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AA579FC1-0999-C4D3-3E5E-85CFD5DBBE2D}"/>
              </a:ext>
            </a:extLst>
          </p:cNvPr>
          <p:cNvSpPr txBox="1">
            <a:spLocks/>
          </p:cNvSpPr>
          <p:nvPr/>
        </p:nvSpPr>
        <p:spPr>
          <a:xfrm>
            <a:off x="1721797" y="866057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رقم-5-</a:t>
            </a:r>
          </a:p>
        </p:txBody>
      </p:sp>
      <p:sp>
        <p:nvSpPr>
          <p:cNvPr id="2" name="Zone de texte 63">
            <a:extLst>
              <a:ext uri="{FF2B5EF4-FFF2-40B4-BE49-F238E27FC236}">
                <a16:creationId xmlns:a16="http://schemas.microsoft.com/office/drawing/2014/main" id="{092F3512-2573-7CA3-3233-8E449C7BAE42}"/>
              </a:ext>
            </a:extLst>
          </p:cNvPr>
          <p:cNvSpPr txBox="1">
            <a:spLocks/>
          </p:cNvSpPr>
          <p:nvPr/>
        </p:nvSpPr>
        <p:spPr>
          <a:xfrm>
            <a:off x="362588" y="2123564"/>
            <a:ext cx="8054501" cy="35256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نَحْتَفِلُ نَحْنُ ٱلْمَغارِبَة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بِعِدَّةِ أَعْيادٍ وَطَنِيَّةٍ وَدينِيَّةٍ. خُذ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مُهْلَةً لِلتَّفْكيرِ، ثُمَّ حاوِل(ي)أَنْ تَتَحَدَّث(ي) لِمُدَّةِ دَقيقَةٍ مُحاوِلا (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تَحْديدَ 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ثلاثَةِ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أَعْيادٍ وَتَواريخ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ٱلِاحْتِفالِ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بِها؛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تَوْضيحَ لِمَ يَحْتَفِلُ ٱلْمَغارِبَةُ بِعيدَيْنِ وَطَنِيَّيْنِ مِنِ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ٱخْتِيارِك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 اَلتَّحَدُّثَ بِٱسْتِرْسالٍ؛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تَجَنُّبَ ٱلْأَخْطاءِ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746166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2E32F-DFBC-E9C8-7D34-7E5E22747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C9840807-6ADC-7BEE-35AA-142DF865091E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التصحيح : الوضعية رقم -6-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576F467-59A1-2113-91B1-6FBBDFC30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05089"/>
              </p:ext>
            </p:extLst>
          </p:nvPr>
        </p:nvGraphicFramePr>
        <p:xfrm>
          <a:off x="641699" y="1427743"/>
          <a:ext cx="7549337" cy="510713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605064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2908570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943583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517441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37747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التنقيط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PO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 تعريف مناسب  لحب الوطن.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تعريف مناسب يدل على الشعور والعمل.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تعريف مناسب  يدل على الشعور أو العمل.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تعريف  من خلال أمثلة.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تعريف مناسب 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أعمال للتعبير عن حب الوطن.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ثلاثة أعمال مناسبة.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3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عملين مناسبين.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تقديم عمل  واحد مناسب.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89933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تقديم أي عمل.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التحدث باسترسال.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توقفان على الأكثر(10  ثوان لكل توقف).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من0 إلى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توقفات أو أربعة.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أربعة توقفات.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عدم ارتكاب أخطاء لغوية.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 أخطاء على الأكثر.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من 0 إلى 2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131636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 أو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711272"/>
                  </a:ext>
                </a:extLst>
              </a:tr>
              <a:tr h="220599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6 أخطاء.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08284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المجموع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10</a:t>
                      </a: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7459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99A75-F049-3BEF-1869-0A2997D8F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62B62862-0EC6-8CBC-1307-32570B5FD847}"/>
              </a:ext>
            </a:extLst>
          </p:cNvPr>
          <p:cNvSpPr txBox="1">
            <a:spLocks/>
          </p:cNvSpPr>
          <p:nvPr/>
        </p:nvSpPr>
        <p:spPr>
          <a:xfrm>
            <a:off x="1819074" y="934151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الوضعية رقم-6-</a:t>
            </a:r>
          </a:p>
        </p:txBody>
      </p:sp>
      <p:sp>
        <p:nvSpPr>
          <p:cNvPr id="2" name="Zone de texte 63">
            <a:extLst>
              <a:ext uri="{FF2B5EF4-FFF2-40B4-BE49-F238E27FC236}">
                <a16:creationId xmlns:a16="http://schemas.microsoft.com/office/drawing/2014/main" id="{3F509797-395C-F978-55E7-B7C7F6FDCA02}"/>
              </a:ext>
            </a:extLst>
          </p:cNvPr>
          <p:cNvSpPr txBox="1">
            <a:spLocks/>
          </p:cNvSpPr>
          <p:nvPr/>
        </p:nvSpPr>
        <p:spPr>
          <a:xfrm>
            <a:off x="418290" y="1964988"/>
            <a:ext cx="7966952" cy="3852153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طَلَبَ مِنْك شَخْصٌ أَنْ تُوَضِّحَ لَهُ مَعْنى حُبِّ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ٱلْوَطَنِ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وَكَيْفَ يُمْكِنُ تَجْسيدُهُ في حَياتِنا. خُذ(ي) مُهْلَةً لِلتَّفْكيرِ، ثُمَّ حاوِل(ي)أَنْ تَتَحَدَّث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(ي)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لِمُدَّةِ دَقيقَةٍ مُحاوِلاً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M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لَةً</a:t>
            </a:r>
            <a:r>
              <a:rPr lang="ar-MA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تَوْضيحَ مَعْنى حُبِّ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ٱلْوَطَنِ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</a:t>
            </a:r>
            <a:r>
              <a:rPr lang="ar-M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تَقْديمَ ثَلاثَةِ أَعْمالٍ تُعَبِّرُ مِنْ خِلالِها عَنْ حُبِّك لِوَطَنِك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اَلتَّحَدُّثَ بِٱسْتِرْسالٍ؛</a:t>
            </a:r>
          </a:p>
          <a:p>
            <a:pPr algn="just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	تَجَنُّبَ ٱلْأَخْطاءِ </a:t>
            </a:r>
            <a:r>
              <a:rPr lang="ar-SA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ٱللُّغَوِيَّةِ</a:t>
            </a:r>
            <a:r>
              <a:rPr lang="ar-SA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4908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B1E5D-4C8A-7B7C-D08C-68F2E7FD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F5E6831-62C4-AB47-F3D1-67A0A4224A4A}"/>
              </a:ext>
            </a:extLst>
          </p:cNvPr>
          <p:cNvSpPr txBox="1">
            <a:spLocks/>
          </p:cNvSpPr>
          <p:nvPr/>
        </p:nvSpPr>
        <p:spPr>
          <a:xfrm>
            <a:off x="2071992" y="2480554"/>
            <a:ext cx="5000016" cy="1245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تقويم الطلاقة </a:t>
            </a:r>
          </a:p>
        </p:txBody>
      </p:sp>
    </p:spTree>
    <p:extLst>
      <p:ext uri="{BB962C8B-B14F-4D97-AF65-F5344CB8AC3E}">
        <p14:creationId xmlns:p14="http://schemas.microsoft.com/office/powerpoint/2010/main" val="17188186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0930" y="4931513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951353" y="5400690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buClr>
                <a:srgbClr val="424D7B"/>
              </a:buClr>
              <a:buFont typeface="Wingdings" panose="05000000000000000000" pitchFamily="2" charset="2"/>
              <a:buChar char="m"/>
            </a:pPr>
            <a:r>
              <a:rPr lang="ar-MA" sz="1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تقويم الطلاقة والتحدث / قراءة: وضعية تدريبية ح 3(60د)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None/>
            </a:pPr>
            <a:r>
              <a:rPr lang="ar-MA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111611" y="493151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FR" sz="1600" b="1" dirty="0">
                <a:solidFill>
                  <a:srgbClr val="474F71"/>
                </a:solidFill>
                <a:latin typeface="Dosis ExtraBold" pitchFamily="2" charset="0"/>
              </a:rPr>
              <a:t> </a:t>
            </a:r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-3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745068" y="2024113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1 - 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1B696E7-933A-A299-4298-E4459524BA56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0F785BBF-EC21-2EEC-913B-7E2F47345BD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Organigramme : Terminateur 35">
              <a:extLst>
                <a:ext uri="{FF2B5EF4-FFF2-40B4-BE49-F238E27FC236}">
                  <a16:creationId xmlns:a16="http://schemas.microsoft.com/office/drawing/2014/main" id="{28CE43BE-827F-7211-C6A8-410E578CDFD4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DDED51CD-4D89-1DF3-DD52-F228664B958F}"/>
              </a:ext>
            </a:extLst>
          </p:cNvPr>
          <p:cNvGrpSpPr/>
          <p:nvPr/>
        </p:nvGrpSpPr>
        <p:grpSpPr>
          <a:xfrm flipH="1">
            <a:off x="620611" y="3528000"/>
            <a:ext cx="3780000" cy="1332000"/>
            <a:chOff x="628649" y="3482113"/>
            <a:chExt cx="3780000" cy="1332000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C5A935DA-A9B7-8082-BF36-8BFE5A3D032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Organigramme : Terminateur 41">
              <a:extLst>
                <a:ext uri="{FF2B5EF4-FFF2-40B4-BE49-F238E27FC236}">
                  <a16:creationId xmlns:a16="http://schemas.microsoft.com/office/drawing/2014/main" id="{A570C06A-CFFA-B7ED-3BDA-E34A8AE3EE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F75969D-4D6F-51EE-7006-7CFBFB05B8E5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680071" y="1940938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859647" y="239528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فهم المقروء واستثمار الظواهر اللغوية.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التحدث: تصحيح رائز  التحدث ودعم. (25د)</a:t>
            </a:r>
            <a:endParaRPr lang="ar-SA" sz="1100" dirty="0"/>
          </a:p>
        </p:txBody>
      </p:sp>
      <p:sp>
        <p:nvSpPr>
          <p:cNvPr id="48" name="Espace réservé du texte 25">
            <a:extLst>
              <a:ext uri="{FF2B5EF4-FFF2-40B4-BE49-F238E27FC236}">
                <a16:creationId xmlns:a16="http://schemas.microsoft.com/office/drawing/2014/main" id="{D29E61D0-78A5-1DC5-92D8-5ED5B3621DF6}"/>
              </a:ext>
            </a:extLst>
          </p:cNvPr>
          <p:cNvSpPr txBox="1">
            <a:spLocks/>
          </p:cNvSpPr>
          <p:nvPr/>
        </p:nvSpPr>
        <p:spPr>
          <a:xfrm>
            <a:off x="859647" y="3985938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تقويم  فهم المسموع (15د)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تقويم الإنتاج الكتابي ( 30 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فهم المقروء واستثمار الظواهر اللغوية (20د) </a:t>
            </a:r>
            <a:endParaRPr lang="ar-SA" sz="1100" dirty="0"/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2338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 ح2 (60د)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74B05713-8375-1C9E-B0C5-71F8D81063CE}"/>
              </a:ext>
            </a:extLst>
          </p:cNvPr>
          <p:cNvSpPr txBox="1">
            <a:spLocks/>
          </p:cNvSpPr>
          <p:nvPr/>
        </p:nvSpPr>
        <p:spPr>
          <a:xfrm>
            <a:off x="859647" y="5474576"/>
            <a:ext cx="336096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 تقويم الإنتاج الكتابي (30د)؛</a:t>
            </a:r>
            <a:endParaRPr lang="ar-SA" sz="1100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تصحيح رائز </a:t>
            </a:r>
            <a:r>
              <a:rPr lang="ar-SA" sz="1100" dirty="0"/>
              <a:t>تقويم  فهم المسموع (15د)</a:t>
            </a:r>
            <a:r>
              <a:rPr lang="ar-MA" sz="1100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أنشطة ترفيهية. (20د) </a:t>
            </a:r>
            <a:endParaRPr lang="ar-SA" sz="1100" dirty="0"/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933106" y="2475401"/>
            <a:ext cx="3405753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sz="1100" dirty="0"/>
              <a:t> تقويم الطلاقة والتحدث / قراءة: وضعية تدريبيةح1 (60د)</a:t>
            </a:r>
          </a:p>
        </p:txBody>
      </p:sp>
    </p:spTree>
    <p:extLst>
      <p:ext uri="{BB962C8B-B14F-4D97-AF65-F5344CB8AC3E}">
        <p14:creationId xmlns:p14="http://schemas.microsoft.com/office/powerpoint/2010/main" val="4194481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B69AA-2066-AB21-7155-6853146FB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7E67E6F-9E34-CA3C-2071-2115305B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8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دليل تمرير رائز الطلاقة   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A0E9AD-D48C-F2AF-9F61-1AC177173725}"/>
              </a:ext>
            </a:extLst>
          </p:cNvPr>
          <p:cNvSpPr txBox="1">
            <a:spLocks/>
          </p:cNvSpPr>
          <p:nvPr/>
        </p:nvSpPr>
        <p:spPr>
          <a:xfrm>
            <a:off x="408563" y="1400783"/>
            <a:ext cx="7971818" cy="5107024"/>
          </a:xfrm>
          <a:prstGeom prst="roundRect">
            <a:avLst>
              <a:gd name="adj" fmla="val 8958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ينجز تقويم الطلاقة مباشرة بعد تقويم التحدث؛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يعرض الأستاذ(ة) على المتعلم(ة) النص المخصص للطلاقة  على شاشة الحاسوب ( </a:t>
            </a:r>
            <a:r>
              <a:rPr lang="fr-FR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MODE DIAPO)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أو على بطاقة معدة سلفا؛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يذكر  الأستاذ(ة) المتعلم(ة) أن عليه (ها) قراءة النص وفق ضوابط القراءة بطلاقة، التي تم تعلمها خلال الأسابيع الماضية مع تجنب القراءة بشكل سريع جدا؛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يمنح المتعلم(ة) 30 ثانية لملاحظة النص قبل البدء في القراءة؛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يقرأ المتعلم (ة)  النص كاملا في حدود 90 ثانية،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ويتم احتساب الأخطاء المرتكبة في الدقة والاسترسال أثناء قراءته</a:t>
            </a:r>
            <a:r>
              <a:rPr lang="fr-FR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عبر وضع علامة عند كل خطأ على مسودة؛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يدون الأستاذ (ة) نتيجة كل مؤشر والنقطة الإجمالية  على البطاقة الخاصة بتفريغ النتائج. </a:t>
            </a:r>
          </a:p>
          <a:p>
            <a:pPr algn="r" rtl="1"/>
            <a:r>
              <a:rPr lang="ar-MA" sz="2400" b="1" u="sng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ملاحظتان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تدارك المتعلم(ة) (دون أي مساعدة) قراءة الكلمة، لا تحتسب خطأ.</a:t>
            </a:r>
          </a:p>
          <a:p>
            <a:pPr marL="457200" indent="-9525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يتوقف الإجراء بعد انتهاء مدة 90 ثانية. 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41491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8A286-6A44-1FC6-EFCE-284D0D9C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F69254B-1010-D459-B062-AF411F1672C8}"/>
              </a:ext>
            </a:extLst>
          </p:cNvPr>
          <p:cNvSpPr txBox="1"/>
          <p:nvPr/>
        </p:nvSpPr>
        <p:spPr>
          <a:xfrm>
            <a:off x="2212828" y="797642"/>
            <a:ext cx="42315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معايير تصحيح رائز الطلاقة</a:t>
            </a:r>
            <a:endParaRPr lang="fr-FR" sz="2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D502E9C-376B-11E9-4C3E-0F593CDA0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296290"/>
              </p:ext>
            </p:extLst>
          </p:nvPr>
        </p:nvGraphicFramePr>
        <p:xfrm>
          <a:off x="743879" y="1546625"/>
          <a:ext cx="7549337" cy="4755896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574679">
                  <a:extLst>
                    <a:ext uri="{9D8B030D-6E8A-4147-A177-3AD203B41FA5}">
                      <a16:colId xmlns:a16="http://schemas.microsoft.com/office/drawing/2014/main" val="736232962"/>
                    </a:ext>
                  </a:extLst>
                </a:gridCol>
                <a:gridCol w="1381327">
                  <a:extLst>
                    <a:ext uri="{9D8B030D-6E8A-4147-A177-3AD203B41FA5}">
                      <a16:colId xmlns:a16="http://schemas.microsoft.com/office/drawing/2014/main" val="619220143"/>
                    </a:ext>
                  </a:extLst>
                </a:gridCol>
                <a:gridCol w="3608962">
                  <a:extLst>
                    <a:ext uri="{9D8B030D-6E8A-4147-A177-3AD203B41FA5}">
                      <a16:colId xmlns:a16="http://schemas.microsoft.com/office/drawing/2014/main" val="1040309097"/>
                    </a:ext>
                  </a:extLst>
                </a:gridCol>
                <a:gridCol w="817124">
                  <a:extLst>
                    <a:ext uri="{9D8B030D-6E8A-4147-A177-3AD203B41FA5}">
                      <a16:colId xmlns:a16="http://schemas.microsoft.com/office/drawing/2014/main" val="1467509368"/>
                    </a:ext>
                  </a:extLst>
                </a:gridCol>
                <a:gridCol w="1167245">
                  <a:extLst>
                    <a:ext uri="{9D8B030D-6E8A-4147-A177-3AD203B41FA5}">
                      <a16:colId xmlns:a16="http://schemas.microsoft.com/office/drawing/2014/main" val="2147114275"/>
                    </a:ext>
                  </a:extLst>
                </a:gridCol>
              </a:tblGrid>
              <a:tr h="406654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الرمز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المؤشرات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 الجزئية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46291"/>
                  </a:ext>
                </a:extLst>
              </a:tr>
              <a:tr h="184150">
                <a:tc rowSpan="10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L F</a:t>
                      </a:r>
                      <a:endParaRPr lang="fr-FR" sz="2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الدقة: عدم ارتكاب الأخطاء أثناء القراءة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0 و 3 أخطاء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5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5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450353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4 و 6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4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8322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ما بين 7 و 10 أخطاء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874256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ارتكاب أكثر من 11 خطأ.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ن</a:t>
                      </a:r>
                    </a:p>
                  </a:txBody>
                  <a:tcPr marL="68580" marR="68580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850647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الاسترسال : وصل النفس أثناء القراءة مع التوقف المناسب عند علامات الترقيم.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ثلاثة تعثرات  على الأكثر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في غير موضعه أو تهجي)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3ن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3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666526"/>
                  </a:ext>
                </a:extLst>
              </a:tr>
              <a:tr h="277852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بين 4 و6 تعثرات 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(    توقف في غير موضعه 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727648"/>
                  </a:ext>
                </a:extLst>
              </a:tr>
              <a:tr h="33566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أكثر من 7 تعثرات ( </a:t>
                      </a:r>
                      <a:r>
                        <a:rPr lang="ar-MA" sz="20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توقف أو تهجي</a:t>
                      </a: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)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71555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التعبيرية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2ن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2</a:t>
                      </a: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2390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المعبرة لبعض المقاطع من النص. 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1ن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17592"/>
                  </a:ext>
                </a:extLst>
              </a:tr>
              <a:tr h="161409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القراءة بشكل غير  معبر.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0ن</a:t>
                      </a: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ar-MA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7007"/>
                  </a:ext>
                </a:extLst>
              </a:tr>
              <a:tr h="324161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0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النقطة الإجمالية </a:t>
                      </a:r>
                      <a:endParaRPr lang="fr-FR" sz="2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800" b="1" kern="1200" dirty="0">
                          <a:solidFill>
                            <a:srgbClr val="FF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على 10</a:t>
                      </a:r>
                      <a:endParaRPr lang="fr-FR" sz="2000" b="1" kern="1200" dirty="0">
                        <a:solidFill>
                          <a:srgbClr val="FF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275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0769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9F9C-55A7-EB69-FD8C-53E2397F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3">
            <a:extLst>
              <a:ext uri="{FF2B5EF4-FFF2-40B4-BE49-F238E27FC236}">
                <a16:creationId xmlns:a16="http://schemas.microsoft.com/office/drawing/2014/main" id="{B0CFEF60-0B10-B34F-6FE9-F94DE6F583D7}"/>
              </a:ext>
            </a:extLst>
          </p:cNvPr>
          <p:cNvSpPr txBox="1"/>
          <p:nvPr/>
        </p:nvSpPr>
        <p:spPr>
          <a:xfrm>
            <a:off x="7218430" y="496162"/>
            <a:ext cx="14545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0097B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 الطلاقة3 </a:t>
            </a:r>
            <a:endParaRPr lang="fr-FR" sz="2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AD647D-9BC4-53AE-C6BD-D95A2E5E3CEF}"/>
              </a:ext>
            </a:extLst>
          </p:cNvPr>
          <p:cNvSpPr txBox="1"/>
          <p:nvPr/>
        </p:nvSpPr>
        <p:spPr>
          <a:xfrm>
            <a:off x="374335" y="1109560"/>
            <a:ext cx="8210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اَلْإِصْرارُ</a:t>
            </a:r>
            <a:endParaRPr lang="ar-SA" sz="35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/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وُلِدَ كَريمٌ بِإِعاقةٍ جَسَدِيّةٍ. </a:t>
            </a:r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لَكِنَّهُ 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لَمْ يَتَخَلَّ يَوْماً عَن حُلْمِهِ في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ٱلتَّفَوُّقِ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وَتَمْثيلِ بِلادِهِ خَيْرَ تَمْثيلٍ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فَبِفَضْلِ عَزيمَتِهِ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ٱلْقَوِيّةِ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وَإِصْرارِهِ عَلى ٱلنَّجاحِ، وَبِمُسانَدَةِ أُسْرَتِهِ ٱلَّتي آمَنَتْ بِقُدُراتِهِ، تَطَوَّرَتْ مَهاراتُهُ وَتَحَسَّنَ أَداؤُهُ. </a:t>
            </a:r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لِيَتَحَقَّقَ حُلُمُهُ بِفَوْزِهِ في مُسابَقاتٍ عالَمِيَّةٍ، رُفِعَ فيها عَلَمُ بِلادِهِ عالِياً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هَكَذا، أَصْبَحَ كَريمٌ مِثالاً حَيّاً يُجَسِّدُ قِيَمَ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ٱلْمُواطَنَةِ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وَحُبَّ ٱلْوَطَنِ، فَقَدْ بَرْهَنَ أَنَّ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ٱلانْتِماءَ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لِلوَطَنِ لا يَقْتَصِرُ عَلى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وَٱلشِّعاراتِ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بَلْ يَتَجَلّى في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ٱلإِصْرارِ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ٱلتَّعَلُّمِ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وَٱلنَّجاحِ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رَغْمَ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ٱلتَّحَدِّياتِ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أَدْرَكَ مَن</a:t>
            </a:r>
            <a:r>
              <a:rPr lang="ar-M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حَوْلَهُ أَنَّ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ٱلْمُواطَنَةَ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ٱلصّالِحَةَ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تَعْني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ٱلتَّكافُلَ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وَٱلتَّعاوُنَ، وَمَدَّ يَدَ </a:t>
            </a:r>
            <a:r>
              <a:rPr lang="ar-SA" sz="35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ٱلْعَوْنِ</a:t>
            </a:r>
            <a:r>
              <a:rPr lang="ar-SA" sz="35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لِلْغَيْرِ.	</a:t>
            </a:r>
          </a:p>
        </p:txBody>
      </p:sp>
    </p:spTree>
    <p:extLst>
      <p:ext uri="{BB962C8B-B14F-4D97-AF65-F5344CB8AC3E}">
        <p14:creationId xmlns:p14="http://schemas.microsoft.com/office/powerpoint/2010/main" val="4862592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سنخصص الدقائق المتبقية لتصحيح أعمالكم شفهيا. من يقرأ إنتاجه؟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1FF0B9-08F0-ADEB-1BB0-914C249878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B9D28B-B018-A2B5-1EB0-45FD81064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5611FA-5B66-A7FA-A009-062E380BFD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A21BC5-9B81-BFC1-1BE8-0911FADEE2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BE80B5-4452-4F10-63BB-29C46CC6C3CC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B4E8C-9A4D-F812-1248-490046CAF2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6E8C86-504C-24A6-7F7F-72D1939D2D39}"/>
              </a:ext>
            </a:extLst>
          </p:cNvPr>
          <p:cNvSpPr txBox="1">
            <a:spLocks/>
          </p:cNvSpPr>
          <p:nvPr/>
        </p:nvSpPr>
        <p:spPr>
          <a:xfrm>
            <a:off x="993036" y="2820588"/>
            <a:ext cx="7157927" cy="135135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تَصْحيحُ إِنْتاجاتِكُمُ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ٱلْكِتابِيَّةِ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بالأنشطة التي قمتم بها خلال حصة اليوم مستعملا أساليب من قبيل: في البداية- بعد ذلك- عقبها – في ختام الحصة.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75527"/>
            <a:ext cx="5379321" cy="1156005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أَنْشِطَةُ حِصَّةِ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ٱلْيَوْمِ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72E80B-7F8C-4BD5-0FA1-17C27D824C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B19312-2626-5676-4CBD-6AE730C0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A0027C-8E96-81D7-6AB2-6AC00AEB9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014F57-FA33-1EFC-0320-7A274064DEB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93D94-31E7-5B1F-FC19-55A39C2F7781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F8E474-31D5-54CC-FC1E-592DC6D2D841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دروس الظواهر اللغوية وتدربوا على إنجاز أنشطة  على  غرار الواردة على الكراسة.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F21360D7-3F8F-E946-3185-B6ADF313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4" y="1376465"/>
            <a:ext cx="773349" cy="7733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E685852-61FA-89F2-8669-8D5785B8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54D62F-9060-D2C5-31A8-F14B221EB3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48D80E-4004-AC8D-4010-7B0815971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5A8F6D-AF02-9985-E6DC-B166DB95C4E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8EF7C8-F97C-75C1-F687-7E39B69B46B8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82C571-40BD-A402-48CB-B960A126D1B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EBE3D3FB-0684-D53B-451D-48D0E2E9DF6E}"/>
              </a:ext>
            </a:extLst>
          </p:cNvPr>
          <p:cNvSpPr txBox="1">
            <a:spLocks/>
          </p:cNvSpPr>
          <p:nvPr/>
        </p:nvSpPr>
        <p:spPr>
          <a:xfrm>
            <a:off x="963038" y="2149814"/>
            <a:ext cx="7324927" cy="395218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عَلى كُراسَتي قَواعِدَ دُروسِ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ٱلظَّواهِرِ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ٱللُّغَوِيَّةِ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اَلْميزانُ ٱلصَّرْفِيُّ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14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28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اِسْمُ ٱلتَّفْضيلِ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42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52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algn="ctr" rtl="1"/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155257-B881-B519-7494-440CA8BA8E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599D06-FC31-155B-576D-56D5128733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BE8CD8-8674-C2ED-151F-18FB70F1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7E24E9-20BB-5651-E0B2-D37FB44F7D3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60DB1-0579-4F0E-B89F-73737FB37A0F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0AEBBC-49BC-E1F1-9E1A-F66D76C10CB7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DBACC7-9967-EE35-70A8-6E49C4CA2A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764E5F-3BD4-5046-F6CA-FFCA378343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4819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EBE6A9-D014-899C-9CB3-EA05EFEF8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744E6E-E080-3119-59D5-0FF2CA98893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6221C0-1EC7-8F60-AE53-D19E490496FD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تقويم الطلاقة والتحدث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36F9-3CD3-25D2-B5F3-F339CD8E0DCD}"/>
              </a:ext>
            </a:extLst>
          </p:cNvPr>
          <p:cNvSpPr>
            <a:spLocks/>
          </p:cNvSpPr>
          <p:nvPr/>
        </p:nvSpPr>
        <p:spPr>
          <a:xfrm>
            <a:off x="79803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7276" y="3461440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تقويم فردي لمهارتي الطلاقة و التحدث؛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كتابة سيرة غيرية.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4917540" y="3110099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تقويم الطلاقة والتحدث </a:t>
            </a:r>
          </a:p>
        </p:txBody>
      </p:sp>
      <p:pic>
        <p:nvPicPr>
          <p:cNvPr id="9" name="Image 8" descr="Une image contenant cercle, symbole, Graphique, Police&#10;&#10;Le contenu généré par l’IA peut être incorrect.">
            <a:extLst>
              <a:ext uri="{FF2B5EF4-FFF2-40B4-BE49-F238E27FC236}">
                <a16:creationId xmlns:a16="http://schemas.microsoft.com/office/drawing/2014/main" id="{61020DEE-CC11-F0A8-0DCD-E0078A631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62" y="3062114"/>
            <a:ext cx="451078" cy="51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215957" y="3114137"/>
            <a:ext cx="7423858" cy="890781"/>
            <a:chOff x="662053" y="2199452"/>
            <a:chExt cx="7423858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9911" y="2199452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662053" y="2514315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تقويم الطلاقة والتحدث؛</a:t>
              </a: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هدف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DDAE6-4F7C-DF6C-3F36-F19AD8C9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905FD4-3472-0EA8-ADF5-398C5B36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السابقة إضافة إلى السلوك التالي. من يقرأ؟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549821-CC75-5577-3456-9981CB0F18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23A3086-4E92-D21C-38A4-D269232D27C6}"/>
              </a:ext>
            </a:extLst>
          </p:cNvPr>
          <p:cNvSpPr/>
          <p:nvPr/>
        </p:nvSpPr>
        <p:spPr>
          <a:xfrm>
            <a:off x="6755006" y="1692281"/>
            <a:ext cx="855033" cy="89653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18692A-B40F-B327-711D-32426927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60" y="1697091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Image 2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E1F7134-C99B-B69E-8E92-79B757F0D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2" y="1735766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F6CEC4-3226-4FF7-17B2-073459121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94" y="3284610"/>
            <a:ext cx="1876299" cy="18762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7F1AD2-DAFA-DB80-2286-5471F909C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9" y="1735766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EDA04A35-4FEE-F1DC-04BA-E3ACE41CA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36" y="1697092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A80572D0-ED49-69FD-84B0-7CAE188F2AA8}"/>
              </a:ext>
            </a:extLst>
          </p:cNvPr>
          <p:cNvSpPr txBox="1">
            <a:spLocks/>
          </p:cNvSpPr>
          <p:nvPr/>
        </p:nvSpPr>
        <p:spPr>
          <a:xfrm>
            <a:off x="1138137" y="3845223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أَعْتَمِدُ عَلى نَفْسي وَلا أَتَحَدَّثُ مَعَ ٱلْآخَرينَ.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E703C84-7EF6-0FF3-6F7A-14F261FAAE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340DB1-61F0-C615-DA43-3ADA97B0669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187" y="1805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50702E-2E9D-1316-331B-14764F969F8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9366" y="151151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A58678-5DF3-9B3D-021D-43BF4B2269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88BE78-4EC8-E646-ADC8-236A897489C3}"/>
              </a:ext>
            </a:extLst>
          </p:cNvPr>
          <p:cNvSpPr>
            <a:spLocks/>
          </p:cNvSpPr>
          <p:nvPr/>
        </p:nvSpPr>
        <p:spPr>
          <a:xfrm>
            <a:off x="3529340" y="141626"/>
            <a:ext cx="1774354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تقويم الطلاقة والتحدث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B9876-EF9A-A35F-430C-FAECF73C95B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0511807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تقويم: التحدث والطلاقة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الطلاقة؛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تقويم التحدث.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5744907" y="1827529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تمرير فردي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6351" y="103648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912C-3531-A3A1-C2EE-6A060430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5531E102-F62C-7C1B-E500-671BDC46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17" y="807396"/>
            <a:ext cx="5000016" cy="5933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توجيهات عامة</a:t>
            </a:r>
            <a:endParaRPr lang="fr-MA" sz="4400" dirty="0">
              <a:solidFill>
                <a:srgbClr val="424D7B"/>
              </a:solidFill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73747F-C127-6AB3-E4A9-F08978F0BC44}"/>
              </a:ext>
            </a:extLst>
          </p:cNvPr>
          <p:cNvSpPr txBox="1">
            <a:spLocks/>
          </p:cNvSpPr>
          <p:nvPr/>
        </p:nvSpPr>
        <p:spPr>
          <a:xfrm>
            <a:off x="228600" y="1488331"/>
            <a:ext cx="8585200" cy="5058382"/>
          </a:xfrm>
          <a:prstGeom prst="roundRect">
            <a:avLst>
              <a:gd name="adj" fmla="val 7963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توزيع المتعلمين إلى مجموعتين أو ثلاث، حيث يتم تمرير الروائز الفردية (التحدث+ الطلاقة) خلال يومين أو ثلاثة؛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إعداد شبكة تفريغ نتائج التمرير الفردي؛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إعداد جانب من الفصل الدراسي للتمرير الفردي؛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الحرص على خلق بيئة آمنة لتمرير الروائز؛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تمرير رائزي التحدث والطلاقة بالتتابع وبشكل فردي في جلسة واحدة مع كل تلميذ(ة)؛ 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عرض وضعيات التقويم على شاشة الحاسوب مع فصله عن شاشة العرض؛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يتم  تغيير وضعية تقويم التحدث و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نص الطلاقة</a:t>
            </a: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يوم إلى آخر؛</a:t>
            </a:r>
          </a:p>
          <a:p>
            <a:pPr marL="273050" indent="-273050" algn="r" rtl="1">
              <a:buFont typeface="+mj-lt"/>
              <a:buAutoNum type="arabicPeriod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أثناء التمرير يشتغل  باقي التلاميذ على نص: إصرار بطل(ص 61)، من خلال توجيههم إلى ما يلي: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النص قراءة صامتة؛</a:t>
            </a:r>
          </a:p>
          <a:p>
            <a:pPr marL="622300" indent="-261938" algn="r" rtl="1">
              <a:buFont typeface="Arial" panose="020B0604020202020204" pitchFamily="34" charset="0"/>
              <a:buChar char="•"/>
            </a:pPr>
            <a:r>
              <a:rPr lang="ar-MA" sz="26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الإجابة عن سؤال الشكل وسؤالي "أستثمر المعجم" وأسئلة "أستثمر مكتسباتي"(الصفحتان 61-62)؛</a:t>
            </a:r>
          </a:p>
        </p:txBody>
      </p:sp>
    </p:spTree>
    <p:extLst>
      <p:ext uri="{BB962C8B-B14F-4D97-AF65-F5344CB8AC3E}">
        <p14:creationId xmlns:p14="http://schemas.microsoft.com/office/powerpoint/2010/main" val="52161301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18692</TotalTime>
  <Words>1560</Words>
  <Application>Microsoft Office PowerPoint</Application>
  <PresentationFormat>Affichage à l'écran (4:3)</PresentationFormat>
  <Paragraphs>251</Paragraphs>
  <Slides>28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28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Dosis SemiBold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تنظيم حصص الأسبوع</vt:lpstr>
      <vt:lpstr>هيكلة حصة اليوم</vt:lpstr>
      <vt:lpstr>هدف الحصة</vt:lpstr>
      <vt:lpstr>افتتاح الحصة</vt:lpstr>
      <vt:lpstr>مرحبا بكم ، سنبدأ  حصة اللغة العربية.</vt:lpstr>
      <vt:lpstr>حاولوا الالتزام بالسلوكات السابقة إضافة إلى السلوك التالي. من يقرأ؟ </vt:lpstr>
      <vt:lpstr>             تقويم: التحدث والطلاقة  </vt:lpstr>
      <vt:lpstr>توجيهات عامة</vt:lpstr>
      <vt:lpstr>شبكة التفريغ ( مرفقة على البوابة – يتم نسخها أو تسطيرها)  </vt:lpstr>
      <vt:lpstr>نشاط تشغيل التلاميذ </vt:lpstr>
      <vt:lpstr>خذوا كراساتكم (الصفحة 62)  ودفاتر القسم . استعينوا ببطاقة المعلومات التي قمتم بإعدادها واكتبوا السيرة الغيرية لصاحبها، بعد الانتهاء، كل منكم يصحح عمل زمليه ويناقش  معه الأخطاء المرتكبة بشكل هامس.</vt:lpstr>
      <vt:lpstr>Présentation PowerPoint</vt:lpstr>
      <vt:lpstr> دليل تمرير رائز التحدث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دليل تمرير رائز الطلاقة   </vt:lpstr>
      <vt:lpstr>Présentation PowerPoint</vt:lpstr>
      <vt:lpstr>Présentation PowerPoint</vt:lpstr>
      <vt:lpstr>سنخصص الدقائق المتبقية لتصحيح أعمالكم شفهيا. من يقرأ إنتاجه؟</vt:lpstr>
      <vt:lpstr>اختتام الحصة</vt:lpstr>
      <vt:lpstr>من يذكرنا بالأنشطة التي قمتم بها خلال حصة اليوم مستعملا أساليب من قبيل: في البداية- بعد ذلك- عقبها – في ختام الحصة. </vt:lpstr>
      <vt:lpstr>راجعوا دروس الظواهر اللغوية وتدربوا على إنجاز أنشطة  على  غرار الواردة على الكراسة. </vt:lpstr>
      <vt:lpstr>الفائزون بنجمة السلوك هم: </vt:lpstr>
      <vt:lpstr>إلى اللقاء في الحصة المقبلة.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246</cp:revision>
  <dcterms:created xsi:type="dcterms:W3CDTF">2023-09-20T21:35:22Z</dcterms:created>
  <dcterms:modified xsi:type="dcterms:W3CDTF">2025-12-02T21:18:50Z</dcterms:modified>
</cp:coreProperties>
</file>