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9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38"/>
  </p:notesMasterIdLst>
  <p:handoutMasterIdLst>
    <p:handoutMasterId r:id="rId39"/>
  </p:handoutMasterIdLst>
  <p:sldIdLst>
    <p:sldId id="2147482625" r:id="rId21"/>
    <p:sldId id="2147482462" r:id="rId22"/>
    <p:sldId id="2147482382" r:id="rId23"/>
    <p:sldId id="2147482616" r:id="rId24"/>
    <p:sldId id="2147482691" r:id="rId25"/>
    <p:sldId id="2147482658" r:id="rId26"/>
    <p:sldId id="2147482789" r:id="rId27"/>
    <p:sldId id="2147482734" r:id="rId28"/>
    <p:sldId id="2147482790" r:id="rId29"/>
    <p:sldId id="2147482822" r:id="rId30"/>
    <p:sldId id="2147482824" r:id="rId31"/>
    <p:sldId id="2147482810" r:id="rId32"/>
    <p:sldId id="2147482837" r:id="rId33"/>
    <p:sldId id="2147482704" r:id="rId34"/>
    <p:sldId id="2147482753" r:id="rId35"/>
    <p:sldId id="2147482788" r:id="rId36"/>
    <p:sldId id="214748275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FE9"/>
    <a:srgbClr val="84E10D"/>
    <a:srgbClr val="48B2DC"/>
    <a:srgbClr val="B1EDEA"/>
    <a:srgbClr val="56B64A"/>
    <a:srgbClr val="D0CECE"/>
    <a:srgbClr val="565F88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1258D60-B7C4-1F04-FA08-E98C34DCA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2ACA-CEDF-79DF-E6EC-29DD31CC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CED4C-DDB5-5878-4456-54FE8423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المراقبة المستمرة. سجلوا تاريخ اليوم. سأوزع عليكم رائز التقويم.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C10696-4513-4545-9263-21D332B814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974DF0-6C0C-23D1-6AFB-97714FB8DE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3C618C-69EB-0ED8-E986-FB315CF87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F233BD-6312-8673-7C33-5BCC03C853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CCB791-5530-9AE6-81CD-3681C8B147F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AE6E3-CCCF-3C96-34D1-CFE9D398E54B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E4AF53-C497-BC5D-11E6-9311E2F109DF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94A33B-BD3A-E864-4FD5-711040811B49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D04C23E-6B2B-B5D2-E4D3-7E839835B2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texte, capture d’écran, ordinateur, Ordinateur tablette&#10;&#10;Description générée automatiquement">
            <a:extLst>
              <a:ext uri="{FF2B5EF4-FFF2-40B4-BE49-F238E27FC236}">
                <a16:creationId xmlns:a16="http://schemas.microsoft.com/office/drawing/2014/main" id="{EF9CDA90-7CC0-60E8-3C0D-DEFC22522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27978" r="58691" b="26448"/>
          <a:stretch/>
        </p:blipFill>
        <p:spPr>
          <a:xfrm>
            <a:off x="1896187" y="2295728"/>
            <a:ext cx="5029907" cy="3067253"/>
          </a:xfrm>
          <a:prstGeom prst="rect">
            <a:avLst/>
          </a:prstGeom>
          <a:ln w="88900" cap="sq" cmpd="thickThin">
            <a:solidFill>
              <a:srgbClr val="B1EDE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13141D-496E-EC9F-DD04-2FFB8F7E5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8" y="1145456"/>
            <a:ext cx="589247" cy="678340"/>
          </a:xfrm>
          <a:prstGeom prst="rect">
            <a:avLst/>
          </a:prstGeom>
        </p:spPr>
      </p:pic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EBC29317-D255-FCA2-9828-D584C5DD6D36}"/>
              </a:ext>
            </a:extLst>
          </p:cNvPr>
          <p:cNvSpPr/>
          <p:nvPr/>
        </p:nvSpPr>
        <p:spPr>
          <a:xfrm>
            <a:off x="708016" y="1295034"/>
            <a:ext cx="468000" cy="468000"/>
          </a:xfrm>
          <a:prstGeom prst="flowChartConnector">
            <a:avLst/>
          </a:prstGeom>
          <a:solidFill>
            <a:srgbClr val="84E10D"/>
          </a:solidFill>
          <a:ln>
            <a:solidFill>
              <a:srgbClr val="84E1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B3349C-6F95-1EB2-AA34-AC04CEF71076}"/>
              </a:ext>
            </a:extLst>
          </p:cNvPr>
          <p:cNvSpPr txBox="1"/>
          <p:nvPr/>
        </p:nvSpPr>
        <p:spPr>
          <a:xfrm>
            <a:off x="632373" y="1334973"/>
            <a:ext cx="5823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30077729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7593-8D10-D62C-42D0-0CF47A38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2E748-ECFC-0CF5-81AC-48A6B766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سلوك هذا الأسبوع، واشتغلوا في صمت.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DDFAC2-6823-3DD5-1B09-4B8D4CE989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1490E0-C304-5E57-6A96-67766459F6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81B801-1486-224D-FFD7-ED1CCF38A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2ADA61-0F1D-816A-A3A5-6483C83D94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3B79D8-218B-9528-9476-2672FE7897A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7C83C-3102-74D3-B4ED-E76CC3D9956F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0EB6D-79C1-C8D3-C9FE-AB0434C29B37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31439C-BCF9-0296-A68B-C9BDCF4C6ACC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58E8FC-8D8F-726A-33B5-D768250BBF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BE2DC7-DDC4-DF1C-4454-6F913FE29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58" y="2968165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36E4EEB-DE8B-CE16-195C-4172007929FF}"/>
              </a:ext>
            </a:extLst>
          </p:cNvPr>
          <p:cNvSpPr txBox="1">
            <a:spLocks/>
          </p:cNvSpPr>
          <p:nvPr/>
        </p:nvSpPr>
        <p:spPr>
          <a:xfrm>
            <a:off x="1237512" y="3564511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أَعْتَمِدُ عَلى نَفْسي وَلا أَتَحَدَّثُ مَعَ ٱلْآخَرينَ.</a:t>
            </a:r>
            <a:endParaRPr lang="ar-MA" sz="32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7218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1E5D-4C8A-7B7C-D08C-68F2E7FD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5E6831-62C4-AB47-F3D1-67A0A4224A4A}"/>
              </a:ext>
            </a:extLst>
          </p:cNvPr>
          <p:cNvSpPr txBox="1">
            <a:spLocks/>
          </p:cNvSpPr>
          <p:nvPr/>
        </p:nvSpPr>
        <p:spPr>
          <a:xfrm>
            <a:off x="1926077" y="2981528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لُعْبَةُ </a:t>
            </a:r>
            <a:r>
              <a:rPr lang="ar-MA" sz="4400" dirty="0" err="1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ٱلِارْتِجالِ</a:t>
            </a:r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في </a:t>
            </a:r>
            <a:r>
              <a:rPr lang="ar-MA" sz="4400" dirty="0" err="1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ٱلتَّحَدُّثِ</a:t>
            </a:r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881861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DE6C4-02B5-B0C0-CB76-57A98CCD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19983-83C2-6110-82A7-52D98FB1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148129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يجلس على الكرسي أمام السبورة ويتحدث عن موضوع من اختياره ( خبر – معلومة...) باسترسال.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ADF44B-A328-EE20-B73B-4196A35018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F31A00-2C50-39A1-E125-19F495A279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C83728-1701-4318-46CB-E0D103F427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3F161B-5592-9013-069F-E85574EB21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5FAB35-1F74-E857-3E62-4E2A45ADE7F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372CA-5F88-A2D1-2D5F-4BD31FC9F129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802EC-BC5E-9432-7EEB-C984757C684C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CD64DA-DD4B-A371-05B5-5DCF1D2249FC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E87783C-B23A-6204-6C1D-C9068FA293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1AB1B8-041E-02AE-7984-3F96D918B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282" y="2120629"/>
            <a:ext cx="3150630" cy="3568855"/>
          </a:xfrm>
          <a:prstGeom prst="roundRect">
            <a:avLst>
              <a:gd name="adj" fmla="val 11111"/>
            </a:avLst>
          </a:prstGeom>
          <a:ln w="190500" cap="rnd">
            <a:solidFill>
              <a:srgbClr val="48B2DC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8126996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سأوزع عليكم دفاتر القسم ( الإنتاج الكتابي) لمراجعة طريقة كتابة السيرة الغيرية. وعلى كراساتكم، راجعوا أساليب التعريف بأنفسكم أو بغيركم، وتصميم السيرة الغيرية.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470B47-C4B8-FD9D-9E6E-375C3E732823}"/>
              </a:ext>
            </a:extLst>
          </p:cNvPr>
          <p:cNvSpPr txBox="1">
            <a:spLocks/>
          </p:cNvSpPr>
          <p:nvPr/>
        </p:nvSpPr>
        <p:spPr>
          <a:xfrm>
            <a:off x="632373" y="2149814"/>
            <a:ext cx="7840417" cy="395218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عَلى كُرّاسَتي وَعَلى دَفْتَرِ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ٱلْقِسْمِ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(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ٱلْإِنتاجِ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ٱلْكِتابِيِّ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):</a:t>
            </a:r>
          </a:p>
          <a:p>
            <a:pPr marL="1079500" indent="360363" algn="r" rtl="1"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أَساليبَ ٱلتَّعْريفِ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بِٱلنَّفْسِ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</a:t>
            </a:r>
          </a:p>
          <a:p>
            <a:pPr marL="1079500" indent="360363" algn="r" rtl="1"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أَساليبَ ٱلتَّعْريفِ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بِٱلْغَيْرِ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</a:t>
            </a:r>
          </a:p>
          <a:p>
            <a:pPr marL="1079500" indent="360363" algn="r" rtl="1"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تَصْميمَ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ٱلسِّيرَةِ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ٱلْغَيْرِيَّةِ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</a:t>
            </a:r>
          </a:p>
          <a:p>
            <a:pPr marL="1079500" indent="360363" algn="r" rtl="1">
              <a:buFont typeface="Arial" panose="020B0604020202020204" pitchFamily="34" charset="0"/>
              <a:buChar char="•"/>
              <a:tabLst>
                <a:tab pos="1343025" algn="l"/>
              </a:tabLst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طَريقَةَ كِتابَةِ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ٱلسِّيرَةِ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ٱلْغَيْرِيَّةِ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 4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F21360D7-3F8F-E946-3185-B6ADF313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4" y="1376465"/>
            <a:ext cx="773349" cy="7733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20BEBB-196F-3E2B-DD28-A83E84F9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6690D7-07C6-BF26-1DF3-1F950BBD53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E59840-B9BB-E84B-0ADE-633C5EC3E3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377704-9588-39CC-10EE-9F89FF4F8C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641947-4B3D-2F73-DB9C-5F03C3F6C0EA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513D9-D98F-FD88-AD52-E39BE234D5F1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8B81E7-7D52-E9DA-1AF0-E43ACEAE5770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8EDC1DE-1AE0-4017-F76C-4CDCE3600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EBE4EE-848B-2512-4A27-47154ABC99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F9C1A4-D0E2-BC34-C88B-6A56805522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E411CC-060D-A694-2C8F-D840F47AD0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D3998D-5D1A-29D3-E769-DCFA4CFE78C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34B1A-85B9-EF99-5444-BD586075EF52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A02F6F-5C94-984F-A7A7-5CF27D11B75D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0CEE3F-B85A-8A5F-F1D0-C94BA0CF2EF9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C08432B-82EA-4AD9-BAF2-A0E387E3F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5D57FB-754E-97E6-EC2A-7E303ED068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C5F9D0-2715-3DA2-8208-2CC0CFE758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6E9721-E58C-74CC-2939-429CD75386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8589DC-319C-3539-8F4B-93EE2500C3B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4D212-B0F0-2F36-E4A7-78F2F05EAD34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D5043-DD72-159C-EECD-42BEBBC49F5D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259C1-1129-C31C-CC80-C4B0D65949F8}"/>
              </a:ext>
            </a:extLst>
          </p:cNvPr>
          <p:cNvSpPr>
            <a:spLocks/>
          </p:cNvSpPr>
          <p:nvPr/>
        </p:nvSpPr>
        <p:spPr>
          <a:xfrm>
            <a:off x="2615341" y="145744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تصحيح رائز التحدث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1D998AC-7AA3-3E77-C3D4-CD454B5AD7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59" y="929849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895" y="2019249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507605" y="245631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تقويم فهم المقروء واستثمار الظواهر اللغوية. (40د)</a:t>
            </a:r>
          </a:p>
          <a:p>
            <a:pPr marL="266700" indent="-266700" algn="r" rtl="1"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التحدث: تصحيح رائز  التحدث ودعم. (25د)</a:t>
            </a:r>
            <a:r>
              <a:rPr lang="ar-MA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2667863" y="198713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45068" y="2024113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449145" y="35456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4745068" y="4931513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4932682" y="5388991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 ح 3(60د)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658663" y="3995613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تقويم  فهم المسموع (15د)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الإنتاج الكتابي ( 30 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فهم المقروء واستثمار الظواهر اللغوية (20د) </a:t>
            </a:r>
            <a:endParaRPr lang="ar-SA" sz="1100" dirty="0"/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 ح2 (60د)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59647" y="5474576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الإنتاج الكتابي (30د)؛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</a:t>
            </a:r>
            <a:r>
              <a:rPr lang="ar-SA" sz="1100" dirty="0"/>
              <a:t>تقويم  فهم المسموع (15د)</a:t>
            </a:r>
            <a:r>
              <a:rPr lang="ar-MA" sz="1100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أنشطة ترفيهية. (20د) </a:t>
            </a:r>
            <a:endParaRPr lang="ar-SA" sz="1100" dirty="0"/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33106" y="2475401"/>
            <a:ext cx="3405753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تدريبيةح1 (60د)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72" y="21087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94788" y="31383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501508" y="23979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491" y="2409927"/>
            <a:ext cx="544953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92349" y="26799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43" y="34603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13792" y="39397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81022" y="3844171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تمرير الرائز.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4014880" y="3770499"/>
            <a:ext cx="258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تقويم فهم المقروء واستثمار الظواهر اللغوية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7963CD7-52D6-DDE6-1624-4D908CB1F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77" y="3500172"/>
            <a:ext cx="589247" cy="6783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A6602D-12BC-8507-442B-491C4D6F1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40" y="2122953"/>
            <a:ext cx="589247" cy="677944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7BD8D9CA-6A13-9EA1-D448-BCCD88A2B566}"/>
              </a:ext>
            </a:extLst>
          </p:cNvPr>
          <p:cNvSpPr/>
          <p:nvPr/>
        </p:nvSpPr>
        <p:spPr>
          <a:xfrm>
            <a:off x="1695905" y="3649750"/>
            <a:ext cx="468000" cy="468000"/>
          </a:xfrm>
          <a:prstGeom prst="flowChartConnector">
            <a:avLst/>
          </a:prstGeom>
          <a:solidFill>
            <a:srgbClr val="84E10D"/>
          </a:solidFill>
          <a:ln>
            <a:solidFill>
              <a:srgbClr val="84E1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1E2A51-0261-50B3-E34E-16710E36EB95}"/>
              </a:ext>
            </a:extLst>
          </p:cNvPr>
          <p:cNvSpPr txBox="1"/>
          <p:nvPr/>
        </p:nvSpPr>
        <p:spPr>
          <a:xfrm>
            <a:off x="1620262" y="3689689"/>
            <a:ext cx="5823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DC40778A-0321-524E-7987-CEA6181BF87F}"/>
              </a:ext>
            </a:extLst>
          </p:cNvPr>
          <p:cNvSpPr txBox="1"/>
          <p:nvPr/>
        </p:nvSpPr>
        <p:spPr>
          <a:xfrm>
            <a:off x="1456268" y="809812"/>
            <a:ext cx="6299126" cy="739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المعنية  بالتقويم – الجزء1-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0713DE2-20EE-A586-9BC5-6A27B933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09" y="1749017"/>
            <a:ext cx="6529382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948D4C-E869-1FD2-793F-A15CF3E1FFE3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تصحيح رائز التحدث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6F8E06-C79F-D2BE-6D52-EF46F0D987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DAE6-4F7C-DF6C-3F36-F19AD8C9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05FD4-3472-0EA8-ADF5-398C5B36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اليوم؛ موعد اختبار فهم المقروء والظواهر اللغوية والمعجم – من يقرأ السلوك الذي عليكم الالتزام به؟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549821-CC75-5577-3456-9981CB0F18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6CEC4-3226-4FF7-17B2-073459121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88" y="2711819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80572D0-ED49-69FD-84B0-7CAE188F2AA8}"/>
              </a:ext>
            </a:extLst>
          </p:cNvPr>
          <p:cNvSpPr txBox="1">
            <a:spLocks/>
          </p:cNvSpPr>
          <p:nvPr/>
        </p:nvSpPr>
        <p:spPr>
          <a:xfrm>
            <a:off x="1142370" y="3269491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أَعْتَمِدُ عَلى نَفْسي وَلا أَتَحَدَّثُ مَعَ ٱلْآخَرينَ.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33C4AF-420B-715F-F764-4653F6E39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53F1F6-DE1C-8AD4-6F4F-366329A943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784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412C02-CB82-AD59-CAED-2139A1E9EA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717" y="1602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A3E5A4-89FE-DA1C-2D61-6193036D153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432ECD-44C2-65A8-05DD-549A3EAF008E}"/>
              </a:ext>
            </a:extLst>
          </p:cNvPr>
          <p:cNvSpPr>
            <a:spLocks/>
          </p:cNvSpPr>
          <p:nvPr/>
        </p:nvSpPr>
        <p:spPr>
          <a:xfrm>
            <a:off x="4856338" y="160249"/>
            <a:ext cx="1202380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A5B3F5-0078-BE8C-262E-95EDEFA79BFA}"/>
              </a:ext>
            </a:extLst>
          </p:cNvPr>
          <p:cNvSpPr>
            <a:spLocks/>
          </p:cNvSpPr>
          <p:nvPr/>
        </p:nvSpPr>
        <p:spPr>
          <a:xfrm>
            <a:off x="448852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6CC91D-3266-ED25-15E3-F7A5714412BD}"/>
              </a:ext>
            </a:extLst>
          </p:cNvPr>
          <p:cNvSpPr>
            <a:spLocks/>
          </p:cNvSpPr>
          <p:nvPr/>
        </p:nvSpPr>
        <p:spPr>
          <a:xfrm>
            <a:off x="2665221" y="163650"/>
            <a:ext cx="1754376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تصحيح رائز التحدث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785AFC1-56C9-6D11-1797-8637443E85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6187" y="146591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1807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تقويم: فهم المقروء واستثمار الظواهر اللغوية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تمرير الرائز.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6204970" y="1827529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جماعي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378" y="103648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531E102-F62C-7C1B-E500-671BDC46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7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دليل التمرير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535021" y="1478604"/>
            <a:ext cx="7864812" cy="50681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إنجاز الرائز بشكل فردي على دفتر المراقبة المستمرة أو أوراق مزدوجة؛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الاحتفاظ ب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نسخ الرائز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القسم أو لدى إدارة المؤسسة بعد الانتهاء من التمرير 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توزيع الرائز  على التلاميذ ومطالبتهم بالإجابة على دفاتر المراقبة المستمرة بخط واضح؛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تذكير التلاميذ بضرورة نقل رقم السؤال والإجابة مباشرة على دفتر/ ورقة المراقبة المستمرة.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احترام مدة التمرير المحددة في 60 دقيقة؛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تذكير التلاميذ من حين إلى آخر بالمدة الزمنية المتبقية.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تذكير التلاميذ بسلوك الأسبوع: "أعتمد على نفسي ولا أتحدث مع الآخرين"؛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تذكير التلاميذ بأهمية التركيز واستحضار الإستراتيجيات والقواعد التي تعلموها خلال دروس المرحلة؛ </a:t>
            </a:r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18688</TotalTime>
  <Words>505</Words>
  <Application>Microsoft Office PowerPoint</Application>
  <PresentationFormat>Affichage à l'écran (4:3)</PresentationFormat>
  <Paragraphs>96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17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Dosis SemiBold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تنظيم حصص الأسبوع</vt:lpstr>
      <vt:lpstr>هيكلة حصة اليوم</vt:lpstr>
      <vt:lpstr>Présentation PowerPoint</vt:lpstr>
      <vt:lpstr>افتتاح الحصة</vt:lpstr>
      <vt:lpstr>مرحبا بكم ، سنبدأ  حصة اللغة العربية.</vt:lpstr>
      <vt:lpstr>اليوم؛ موعد اختبار فهم المقروء والظواهر اللغوية والمعجم – من يقرأ السلوك الذي عليكم الالتزام به؟ </vt:lpstr>
      <vt:lpstr>             تقويم: فهم المقروء واستثمار الظواهر اللغوية</vt:lpstr>
      <vt:lpstr>دليل التمرير</vt:lpstr>
      <vt:lpstr>خذوا دفاتر المراقبة المستمرة. سجلوا تاريخ اليوم. سأوزع عليكم رائز التقويم.</vt:lpstr>
      <vt:lpstr>تذكروا سلوك هذا الأسبوع، واشتغلوا في صمت. </vt:lpstr>
      <vt:lpstr>Présentation PowerPoint</vt:lpstr>
      <vt:lpstr>من يجلس على الكرسي أمام السبورة ويتحدث عن موضوع من اختياره ( خبر – معلومة...) باسترسال. </vt:lpstr>
      <vt:lpstr>اختتام الحصة</vt:lpstr>
      <vt:lpstr>سأوزع عليكم دفاتر القسم ( الإنتاج الكتابي) لمراجعة طريقة كتابة السيرة الغيرية. وعلى كراساتكم، راجعوا أساليب التعريف بأنفسكم أو بغيركم، وتصميم السيرة الغيرية.</vt:lpstr>
      <vt:lpstr>الفائزون بنجمة السلوك هم: </vt:lpstr>
      <vt:lpstr>إلى اللقاء في الحصة المقبلة.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247</cp:revision>
  <dcterms:created xsi:type="dcterms:W3CDTF">2023-09-20T21:35:22Z</dcterms:created>
  <dcterms:modified xsi:type="dcterms:W3CDTF">2025-12-03T22:53:07Z</dcterms:modified>
</cp:coreProperties>
</file>