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7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8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9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0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4030" r:id="rId2"/>
    <p:sldMasterId id="2147484006" r:id="rId3"/>
    <p:sldMasterId id="2147483681" r:id="rId4"/>
    <p:sldMasterId id="2147483689" r:id="rId5"/>
    <p:sldMasterId id="2147483694" r:id="rId6"/>
    <p:sldMasterId id="2147483705" r:id="rId7"/>
    <p:sldMasterId id="2147483714" r:id="rId8"/>
    <p:sldMasterId id="2147483809" r:id="rId9"/>
    <p:sldMasterId id="2147483753" r:id="rId10"/>
    <p:sldMasterId id="2147483764" r:id="rId11"/>
    <p:sldMasterId id="2147483775" r:id="rId12"/>
    <p:sldMasterId id="2147483860" r:id="rId13"/>
    <p:sldMasterId id="2147483786" r:id="rId14"/>
    <p:sldMasterId id="2147483820" r:id="rId15"/>
    <p:sldMasterId id="2147483843" r:id="rId16"/>
    <p:sldMasterId id="2147483878" r:id="rId17"/>
    <p:sldMasterId id="2147483901" r:id="rId18"/>
    <p:sldMasterId id="2147483924" r:id="rId19"/>
    <p:sldMasterId id="2147483947" r:id="rId20"/>
    <p:sldMasterId id="2147483686" r:id="rId21"/>
  </p:sldMasterIdLst>
  <p:notesMasterIdLst>
    <p:notesMasterId r:id="rId85"/>
  </p:notesMasterIdLst>
  <p:handoutMasterIdLst>
    <p:handoutMasterId r:id="rId86"/>
  </p:handoutMasterIdLst>
  <p:sldIdLst>
    <p:sldId id="2147482712" r:id="rId22"/>
    <p:sldId id="2147482649" r:id="rId23"/>
    <p:sldId id="2147482462" r:id="rId24"/>
    <p:sldId id="2147482382" r:id="rId25"/>
    <p:sldId id="2147482616" r:id="rId26"/>
    <p:sldId id="2147482691" r:id="rId27"/>
    <p:sldId id="2147482445" r:id="rId28"/>
    <p:sldId id="2147482453" r:id="rId29"/>
    <p:sldId id="2147482692" r:id="rId30"/>
    <p:sldId id="2147482450" r:id="rId31"/>
    <p:sldId id="2147482521" r:id="rId32"/>
    <p:sldId id="2147482522" r:id="rId33"/>
    <p:sldId id="2147482526" r:id="rId34"/>
    <p:sldId id="2147482707" r:id="rId35"/>
    <p:sldId id="2147482694" r:id="rId36"/>
    <p:sldId id="2147482619" r:id="rId37"/>
    <p:sldId id="2147482713" r:id="rId38"/>
    <p:sldId id="2147482714" r:id="rId39"/>
    <p:sldId id="2147482715" r:id="rId40"/>
    <p:sldId id="2147482716" r:id="rId41"/>
    <p:sldId id="2147482638" r:id="rId42"/>
    <p:sldId id="2147482729" r:id="rId43"/>
    <p:sldId id="2147482730" r:id="rId44"/>
    <p:sldId id="2147482731" r:id="rId45"/>
    <p:sldId id="2147482732" r:id="rId46"/>
    <p:sldId id="2147482733" r:id="rId47"/>
    <p:sldId id="2147482734" r:id="rId48"/>
    <p:sldId id="2147482735" r:id="rId49"/>
    <p:sldId id="2147482736" r:id="rId50"/>
    <p:sldId id="2147482737" r:id="rId51"/>
    <p:sldId id="2147482740" r:id="rId52"/>
    <p:sldId id="2147482741" r:id="rId53"/>
    <p:sldId id="2147482639" r:id="rId54"/>
    <p:sldId id="2147482717" r:id="rId55"/>
    <p:sldId id="2147482718" r:id="rId56"/>
    <p:sldId id="2147482719" r:id="rId57"/>
    <p:sldId id="2147482720" r:id="rId58"/>
    <p:sldId id="2147482721" r:id="rId59"/>
    <p:sldId id="2147482640" r:id="rId60"/>
    <p:sldId id="2147482642" r:id="rId61"/>
    <p:sldId id="2147482724" r:id="rId62"/>
    <p:sldId id="2147482725" r:id="rId63"/>
    <p:sldId id="2147482695" r:id="rId64"/>
    <p:sldId id="2147482452" r:id="rId65"/>
    <p:sldId id="2147482621" r:id="rId66"/>
    <p:sldId id="2147482708" r:id="rId67"/>
    <p:sldId id="2147482620" r:id="rId68"/>
    <p:sldId id="2147482709" r:id="rId69"/>
    <p:sldId id="2147482622" r:id="rId70"/>
    <p:sldId id="2147482710" r:id="rId71"/>
    <p:sldId id="2147482722" r:id="rId72"/>
    <p:sldId id="2147482627" r:id="rId73"/>
    <p:sldId id="2147482723" r:id="rId74"/>
    <p:sldId id="2147482628" r:id="rId75"/>
    <p:sldId id="2147482635" r:id="rId76"/>
    <p:sldId id="2147482636" r:id="rId77"/>
    <p:sldId id="2147482726" r:id="rId78"/>
    <p:sldId id="2147482704" r:id="rId79"/>
    <p:sldId id="2147482518" r:id="rId80"/>
    <p:sldId id="2147482568" r:id="rId81"/>
    <p:sldId id="2147482484" r:id="rId82"/>
    <p:sldId id="2147482705" r:id="rId83"/>
    <p:sldId id="2147482706" r:id="rId84"/>
  </p:sldIdLst>
  <p:sldSz cx="9144000" cy="6858000" type="screen4x3"/>
  <p:notesSz cx="6858000" cy="9144000"/>
  <p:embeddedFontLst>
    <p:embeddedFont>
      <p:font typeface="Dosis" pitchFamily="2" charset="0"/>
      <p:regular r:id="rId87"/>
      <p:bold r:id="rId88"/>
    </p:embeddedFont>
    <p:embeddedFont>
      <p:font typeface="Dosis ExtraBold" pitchFamily="2" charset="0"/>
      <p:bold r:id="rId89"/>
    </p:embeddedFont>
    <p:embeddedFont>
      <p:font typeface="Dosis Medium" pitchFamily="2" charset="0"/>
      <p:regular r:id="rId90"/>
    </p:embeddedFont>
    <p:embeddedFont>
      <p:font typeface="Microsoft Uighur" panose="02000000000000000000" pitchFamily="2" charset="-78"/>
      <p:regular r:id="rId91"/>
      <p:bold r:id="rId92"/>
    </p:embeddedFont>
    <p:embeddedFont>
      <p:font typeface="Modern Love" panose="04090805081005020601" pitchFamily="82" charset="0"/>
      <p:regular r:id="rId93"/>
    </p:embeddedFont>
    <p:embeddedFont>
      <p:font typeface="Sakkal Majalla" panose="02000000000000000000" pitchFamily="2" charset="-78"/>
      <p:regular r:id="rId94"/>
      <p:bold r:id="rId9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1979" userDrawn="1">
          <p15:clr>
            <a:srgbClr val="A4A3A4"/>
          </p15:clr>
        </p15:guide>
        <p15:guide id="4" orient="horz" pos="2750" userDrawn="1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0097B2"/>
    <a:srgbClr val="424D7C"/>
    <a:srgbClr val="424D7B"/>
    <a:srgbClr val="00ACA4"/>
    <a:srgbClr val="F0F9FE"/>
    <a:srgbClr val="FFFFFF"/>
    <a:srgbClr val="818488"/>
    <a:srgbClr val="565F88"/>
    <a:srgbClr val="B1E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14" autoAdjust="0"/>
    <p:restoredTop sz="86433"/>
  </p:normalViewPr>
  <p:slideViewPr>
    <p:cSldViewPr snapToGrid="0">
      <p:cViewPr varScale="1">
        <p:scale>
          <a:sx n="75" d="100"/>
          <a:sy n="75" d="100"/>
        </p:scale>
        <p:origin x="1148" y="30"/>
      </p:cViewPr>
      <p:guideLst>
        <p:guide pos="4626"/>
        <p:guide orient="horz" pos="709"/>
        <p:guide orient="horz" pos="1979"/>
        <p:guide orient="horz" pos="2750"/>
        <p:guide pos="385"/>
        <p:guide pos="5284"/>
      </p:guideLst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font" Target="fonts/font3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handoutMaster" Target="handoutMasters/handoutMaster1.xml"/><Relationship Id="rId94" Type="http://schemas.openxmlformats.org/officeDocument/2006/relationships/font" Target="fonts/font8.fntdata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font" Target="fonts/font1.fntdata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font" Target="fonts/font7.fntdata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20/12/2025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0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0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0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0.png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0.png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099594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89" y="11617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93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883273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5EB7141-C4E8-63E3-E7B2-D19B12885CF6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47EF74D-09CF-07AC-69FF-7F1DEB13F530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1BCF690F-549E-0199-7F2E-C76B96466CB5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061FC4DF-EB84-0B6E-A20F-0CDC56439E8C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3ED1B002-BC30-F4D2-758E-6BAE9521DB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CA78516-1049-D03C-798B-57A96B1EA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B0DD0F9-3459-2364-072C-EC4C2537E3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037CE08C-F004-956B-D2E9-52111C1050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8EFDA8AA-A985-0961-12A0-6554CF04D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2BEB9F0D-0385-BD3E-AE68-12C9D1D91D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0BC8677F-29C7-D9A3-78D7-5D2A52DD6C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C9D2268-C8A9-6F7A-2A69-91D7D76FB9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E7006E70-64B4-02C4-D9CA-11579F3310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46A68083-1CEB-CA9C-F640-44784C0BAD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57EC7A92-BFDF-D8BB-7EF4-4EAF06B95A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A44D093-EF12-3DC0-954A-9017BA011F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053774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7076431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A229B-3395-4592-F52C-05B4DA1C7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CCFEC7-6867-CA1A-226E-49435CDF8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AA4274-9401-D0C1-DE17-78563CA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829630-E66A-5A96-77DA-CF971ED9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7FC370-B924-E63C-1858-4184DC32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60643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FDF83-6034-26D5-3A05-C8A3169A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40691-91D0-B2E5-2E47-49AA38EB1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E6AB48-1227-64E8-DC6E-529766CC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44C028-5301-1EDE-BC9C-27AE2C10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A0A289-D81A-04BE-9F43-87281EEB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3990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FB5F5-53A4-B1C6-C89B-3277F3E6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D544C4-3097-96B6-018D-C94DB227B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B596B2-84B0-223E-17D7-41FF9342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147C4-6E21-E43E-3B3E-D322A1D5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50115F-DBD9-643B-0934-8B4197E8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93661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4818023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0EB7EB-9329-893E-579C-2864F5DA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B56A3-518F-0910-42D4-24B181F64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2DC077-04B2-AF81-4633-185680C45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6AC155-418C-C0AE-6106-4B7D38B1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8800A4-1196-15E5-A7A2-BE9E82D9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A98811-6EB3-460B-26D6-1FB6C13F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56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6A5F1D-9436-B00D-27AB-914E0CE3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20453E-8FFB-B2F0-7FF7-DD1EF6F0B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5F6D26-E1B2-6FD5-E7DE-019D39481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A79E79-C423-7F6C-2EF6-B7DCC14E5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EA56CFB-D071-D698-9AEF-D2989BA1E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83B9D5-AC21-3432-E25D-BC6A6D1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DA736C-FA07-5375-7F0A-7A2C1F27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04C4D9-1F79-1E64-4079-EDA7B896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6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53635-26D8-B440-3BCB-BB0DBE69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A45BF7E-DCE3-8C19-EF39-FADD4CE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D55F87-6B84-4701-B070-75C388D2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EDCEDD-D73B-B907-FB71-701D5F0E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02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5C7BB14-D050-D560-EF89-562F07B6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28C91F-68DE-BC4A-7CCA-3B1359ED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E80819-5A95-01A7-4B2D-ABF4EB1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413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D36B7-8C5E-A545-4CF8-8C930AF7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AB7F5D-C921-68EF-63E5-D63E99D89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BBD36A-6C6D-4A45-26F2-11439E7FD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CD5FAF-B10B-FB2D-440C-DADAA021F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6FDEAB-BD0D-78C9-F7A4-283FB69D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B966C4-905C-82DF-B7D2-F56DB435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05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A2542-9AC5-DCDC-AF49-1F6CE5C7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ED84C29-7BE7-3E51-4AF9-37E0F325F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A04CE5-24DB-624C-FD53-2CEB951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BC43D7-84B0-E9A6-5B45-408799ED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07A60-8DE8-FC6B-9EB5-17829303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84F8DB-0E67-88EC-90F4-719A75B6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377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0A605-8730-F047-0969-3DE539AB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AFF550-1384-D85A-493E-8374C270D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87A8BE-785B-5808-9A04-F272F9CD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967D1C-A8C8-8990-786A-A9EF3512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76BF03-B2B1-156A-BD49-AFD83B00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254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54E4C79-D8D8-3452-DACD-C1B342FA4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730D62-CECF-7ED6-7917-69CDE5E12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1F72CC-33C4-B651-F748-542424B2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3C749-0997-E63E-C92D-307D75CC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EEC5A-EA46-8852-2E7E-EDEFDBF6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32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2124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63617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142252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2" name="Espace réservé pour une image  20">
            <a:extLst>
              <a:ext uri="{FF2B5EF4-FFF2-40B4-BE49-F238E27FC236}">
                <a16:creationId xmlns:a16="http://schemas.microsoft.com/office/drawing/2014/main" id="{791A2E4C-A224-FCF7-A319-23BD50CEB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70632"/>
            <a:ext cx="721074" cy="7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51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341454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246360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368590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057447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33441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534282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9828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117166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976951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30067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61C2A3DB-7D6A-51BB-17AD-9357BCC57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277196" y="278382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62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963862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150902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91324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1768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293232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67678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284063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699649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796750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preserve="1" userDrawn="1">
  <p:cSld name="1_Disposition personnalisé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9D41AC8-D8D4-B177-4DD5-855AE42C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200"/>
            <a:ext cx="7886700" cy="782320"/>
          </a:xfrm>
          <a:prstGeom prst="rect">
            <a:avLst/>
          </a:prstGeom>
        </p:spPr>
        <p:txBody>
          <a:bodyPr anchor="ctr"/>
          <a:lstStyle>
            <a:lvl1pPr algn="ctr" rtl="1">
              <a:defRPr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0318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6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6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16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28.xm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image" Target="../media/image20.png"/><Relationship Id="rId10" Type="http://schemas.openxmlformats.org/officeDocument/2006/relationships/slideLayout" Target="../slideLayouts/slideLayout135.xml"/><Relationship Id="rId19" Type="http://schemas.openxmlformats.org/officeDocument/2006/relationships/image" Target="../media/image7.bin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image" Target="../media/image1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4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12.png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7.png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5.xml"/><Relationship Id="rId28" Type="http://schemas.openxmlformats.org/officeDocument/2006/relationships/image" Target="../media/image20.png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image" Target="../media/image1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image" Target="../media/image7.bin"/><Relationship Id="rId3" Type="http://schemas.openxmlformats.org/officeDocument/2006/relationships/slideLayout" Target="../slideLayouts/slideLayout176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183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image" Target="../media/image2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26" Type="http://schemas.openxmlformats.org/officeDocument/2006/relationships/theme" Target="../theme/theme18.xml"/><Relationship Id="rId3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5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2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23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Relationship Id="rId22" Type="http://schemas.openxmlformats.org/officeDocument/2006/relationships/slideLayout" Target="../slideLayouts/slideLayout233.xml"/><Relationship Id="rId27" Type="http://schemas.openxmlformats.org/officeDocument/2006/relationships/image" Target="../media/image7.bin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9.xml"/><Relationship Id="rId21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Relationship Id="rId22" Type="http://schemas.openxmlformats.org/officeDocument/2006/relationships/slideLayout" Target="../slideLayouts/slideLayout2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1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17" Type="http://schemas.openxmlformats.org/officeDocument/2006/relationships/slideLayout" Target="../slideLayouts/slideLayout275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274.xml"/><Relationship Id="rId20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24" Type="http://schemas.openxmlformats.org/officeDocument/2006/relationships/theme" Target="../theme/theme20.xml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23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68.xml"/><Relationship Id="rId19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Relationship Id="rId22" Type="http://schemas.openxmlformats.org/officeDocument/2006/relationships/slideLayout" Target="../slideLayouts/slideLayout28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heme" Target="../theme/them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6.xml"/><Relationship Id="rId14" Type="http://schemas.openxmlformats.org/officeDocument/2006/relationships/image" Target="../media/image1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2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2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978" r:id="rId4"/>
    <p:sldLayoutId id="2147483979" r:id="rId5"/>
    <p:sldLayoutId id="2147483721" r:id="rId6"/>
    <p:sldLayoutId id="2147483678" r:id="rId7"/>
    <p:sldLayoutId id="2147483734" r:id="rId8"/>
    <p:sldLayoutId id="2147483735" r:id="rId9"/>
    <p:sldLayoutId id="2147483736" r:id="rId10"/>
    <p:sldLayoutId id="2147483737" r:id="rId11"/>
    <p:sldLayoutId id="2147483685" r:id="rId12"/>
    <p:sldLayoutId id="2147483684" r:id="rId13"/>
    <p:sldLayoutId id="2147483679" r:id="rId14"/>
    <p:sldLayoutId id="2147483731" r:id="rId15"/>
    <p:sldLayoutId id="2147483730" r:id="rId16"/>
    <p:sldLayoutId id="2147483680" r:id="rId17"/>
    <p:sldLayoutId id="2147483732" r:id="rId18"/>
    <p:sldLayoutId id="2147483733" r:id="rId19"/>
    <p:sldLayoutId id="2147483675" r:id="rId20"/>
    <p:sldLayoutId id="2147483676" r:id="rId21"/>
    <p:sldLayoutId id="2147483677" r:id="rId22"/>
    <p:sldLayoutId id="2147483971" r:id="rId23"/>
    <p:sldLayoutId id="2147483980" r:id="rId24"/>
    <p:sldLayoutId id="2147483976" r:id="rId2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73" r:id="rId23"/>
    <p:sldLayoutId id="2147483981" r:id="rId24"/>
    <p:sldLayoutId id="2147484042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8D02A1-7E58-82AB-BECF-8EB554A1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84AA0C-5C95-CBFE-13DC-68771698E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94BD6-66E0-BA10-B75F-8E2C6ADF3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DB376A-F881-4C2E-AAB6-5165B89F993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78AFFC-57DE-8960-FAD0-715877AB5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8A3C66-FF2C-F3DB-CED3-323940561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70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404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049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4" r:id="rId18"/>
    <p:sldLayoutId id="2147484025" r:id="rId19"/>
    <p:sldLayoutId id="2147484026" r:id="rId20"/>
    <p:sldLayoutId id="2147484027" r:id="rId21"/>
    <p:sldLayoutId id="2147484028" r:id="rId22"/>
    <p:sldLayoutId id="214748402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4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4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4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4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4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29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5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56.png"/><Relationship Id="rId10" Type="http://schemas.openxmlformats.org/officeDocument/2006/relationships/image" Target="../media/image29.gif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09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10" Type="http://schemas.openxmlformats.org/officeDocument/2006/relationships/image" Target="../media/image29.gif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20.pn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D6BE663-22E3-F511-8001-81F01C298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9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75" y="748251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بنشاط الطلاقة. من يذكرنا بضوابط القراءة بطلاقة؟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06CAD6-55FE-4BB3-F9BB-28157BFB30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70EFEA8-C1E6-42BE-EED9-2AF75D4612A5}"/>
              </a:ext>
            </a:extLst>
          </p:cNvPr>
          <p:cNvSpPr/>
          <p:nvPr/>
        </p:nvSpPr>
        <p:spPr>
          <a:xfrm>
            <a:off x="1764702" y="2786863"/>
            <a:ext cx="5466946" cy="1284273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ضَوابِطُ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ٱلْقِراءَةِ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بِطَلاقَةٍ؟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924253-6DCE-C161-D831-A325D6B93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2101F2-F185-39AE-A608-77B2BC56E6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8A0819-862F-77A5-E4A6-9ACB4CC04C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F4A977-7AE4-3907-2894-5FA55BEA4D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120632-13BD-6022-2898-5D70A87AC2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DCDC67-1795-7A06-CCA6-59ACFA36377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1EA249-EA7D-8F7F-B68B-88BABB8E5F3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F673F9-9296-D6C1-6C0F-7FF252145DC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E966-F7B3-F94B-42C1-D0D43E1D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8910651-1D3C-F469-4F24-0F6CF2F2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؟ الفائز من لم يرتكب أي خطأ.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DEC303-890D-07AE-4BDD-ABDF43B808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50F7D9-7E68-4D24-9182-89DFC2CA7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57ED4F-E60B-5F9F-459D-E50FBAB61D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DAEDB2-7CFD-E327-75E4-3D464DA5CA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25441E-6AAA-89D4-DDC8-08ED35FD1B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FE2FBE-96CC-2A35-3D73-6111D1ADE0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F780F-AE3C-4569-26B8-DD28AFA4814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5632B6-5EA2-9835-8B9D-2E523C2AE29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60CB16-372C-9BDB-BE60-D67263A498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C6D190-56BB-22E7-3069-2EE2160961D3}"/>
              </a:ext>
            </a:extLst>
          </p:cNvPr>
          <p:cNvSpPr txBox="1"/>
          <p:nvPr/>
        </p:nvSpPr>
        <p:spPr>
          <a:xfrm>
            <a:off x="325105" y="1812227"/>
            <a:ext cx="8346139" cy="452431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indent="354013"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وُلِدَ ٱلْعالِمُ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ٱلشَّريفُ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ٱلْإِدْريسِيُّ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عامَ 1100م في مَدينَةِ سَبْتَةَ، وَنَشَأَ في بيئَةٍ عِلْمِيَّةٍ غَنِيَّةٍ، أَتاحَتْ لَهُ فُرْصَةَ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ٱلِاطِّلاعِ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على مُخْتَلِفِ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ٱلْعُلومِ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كَٱلْجُغْرافِيا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وَٱلْفَلَكِ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وَٱلرِّياضِيّاتِ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وَٱلْأَدَبِ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وَقَدِ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ٱشْتَهَرَ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هذا ٱلْعالِمُ مُنْذُ طُفولَتِهِ بِذَكائِهِ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ٱلْحادِّ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وَعَبْقَرِيَّتِهِ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ٱلْفَذَّةِ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إِذْ لَمْ يَكْتَفِ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بِٱلْقِراءَةِ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وَٱلدِّراسَةِ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فَحَسْبُ، وَإِنَّما سَعى أَيْضاً إِلى إِغْناءِ تَجْرِبَتِهِ وَخِبْرَتِهِ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بِٱلسَّفَرِ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عَبْرَ بِلادِ ٱلْعالَمِ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ٱلْإِسْلامِيِّ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وَجَمْعِ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ٱلْمَعْلوماتِ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ٱلْمُسافِرينَ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وَٱلتُّجّارِ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هكَذا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ٱسْتَطاعَ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رَسْمَ أُولى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ٱلْخَرائِطِ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ٱلْعالَمِ، اِعْتِماداً على دِراساتِهِ وَرِحْلاتِهِ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ٱلِاسْتِكْشافِيَّةِ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indent="354013"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وَتُعَدُّ "خَريطَةُ ٱلْعالَمِ" ٱلَّتي رَسَمَها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ٱلشَّريفُ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ٱلْإِدْريسِيُّ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عامَ 1154م إِحْدى أَشْهَرِ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ٱلْخَرائِطِ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ٱلتّاريخِ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حَيْثُ أَظْهَرَ مِنْ خِلالِها تَفاصيلَ دَقيقَةً وَمُذْهِلَةً لِلْمُدُنِ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وَٱلْبُلْدانِ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وَأَوْضَحَ عَبْرَها مَساراتِ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ٱلْأَنْهارِ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وَٱلْجِبالِ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وَحُدودَ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ٱلْأَقْطارِ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3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059183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39E8-C4F2-E914-76EB-BD968B32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DD306F9-3447-7E3B-5BB0-5476361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...........................................................................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B84F3C1-A6A3-5664-5BF0-E27828DC6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5A0081-9020-E572-4CD4-5919A92F9D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8EA946-DDA6-AB5B-C85B-888F71FC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AACC4D-99C6-C10E-82AA-C07ADE6FE7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4279F5-FE43-BBFD-88F0-2BE095F4EE1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8CB7B6-3EE5-EE7A-4D3D-F943B11BE03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42BE64-7476-ADA9-D1AA-C3E3DC0D71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EDE6AE-9097-ED4F-AEE9-15AD2337568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A10A0-838B-6331-A563-E3B14380F26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2A391-6CB2-C128-1183-95C1C4E43FC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89452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535E-DD52-8FE6-AB5C-8D7F42144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1779CA5-21F8-4572-9C10-AA0B13A5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قراءتكم للنص، أجيبوا عن السؤال التالي على دفاتر البحث؟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300461-BFDE-E11C-7925-29421CF225F0}"/>
              </a:ext>
            </a:extLst>
          </p:cNvPr>
          <p:cNvSpPr txBox="1"/>
          <p:nvPr/>
        </p:nvSpPr>
        <p:spPr>
          <a:xfrm>
            <a:off x="694943" y="5226481"/>
            <a:ext cx="7602751" cy="57557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ٱلْعَوامِلُ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ٱلَّتي ساعَدَتِ ٱلْعالِمَ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ٱلشَّريفَ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ٱلْإِدْريسِيَّ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على رَسْمِ خَريطَةِ ٱلْعالَمِ؟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E667BED-115C-3BC7-9592-61C86D1453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9C90B7-F875-3A75-3454-EAED55BC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D3BCEB-415E-5C97-7743-39EEAFC18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CA7C05-DEC5-EC53-4AA1-A579A86A80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453AF4-3AEE-D597-4587-CF88A52419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35434B-2A0E-C412-7674-BA622D3B9F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AE04D0-391A-74A8-561C-3B67E067B9A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161A30-E65B-06BB-221E-3C6874F90F0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FC6A31-3912-614A-023A-5679AE5669C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433BF6-0E49-0F42-3ED2-C703FB1E0F2D}"/>
              </a:ext>
            </a:extLst>
          </p:cNvPr>
          <p:cNvSpPr txBox="1"/>
          <p:nvPr/>
        </p:nvSpPr>
        <p:spPr>
          <a:xfrm>
            <a:off x="533111" y="2051328"/>
            <a:ext cx="7956000" cy="3135392"/>
          </a:xfrm>
          <a:prstGeom prst="roundRect">
            <a:avLst>
              <a:gd name="adj" fmla="val 6229"/>
            </a:avLst>
          </a:prstGeom>
          <a:noFill/>
          <a:ln w="19050">
            <a:solidFill>
              <a:srgbClr val="00B0F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وُلِدَ ٱلْعالِمُ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ٱلشَّريفُ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ٱلْإِدْريسِيُّ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عامَ 1100م في مَدينَةِ سَبْتَةَ، وَنَشَأَ في بيئَةٍ عِلْمِيَّةٍ غَنِيَّةٍ، أَتاحَتْ لَهُ فُرْصَةَ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ٱلِاطِّلاعِ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على مُخْتَلِفِ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ٱلْعُلومِ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كَٱلْجُغْرافِيا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وَٱلْفَلَكِ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وَٱلرِّياضِيّاتِ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وَٱلْأَدَبِ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وَقَدِ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ٱشْتَهَرَ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هذا ٱلْعالِمُ مُنْذُ طُفولَتِهِ بِذَكائِهِ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ٱلْحادِّ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وَعَبْقَرِيَّتِهِ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ٱلْفَذَّةِ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إِذْ لَمْ يَكْتَفِ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بِٱلْقِراءَةِ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وَٱلدِّراسَةِ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فَحَسْبُ، وَإِنَّما سَعى أَيْضاً إِلى إِغْناءِ تَجْرِبَتِهِ وَخِبْرَتِهِ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بِٱلسَّفَرِ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عَبْرَ بِلادِ ٱلْعالَمِ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ٱلْإِسْلامِيِّ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وَجَمْعِ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ٱلْمَعْلوماتِ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ٱلْمُسافِرينَ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وَٱلتُّجّارِ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هكَذا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ٱسْتَطاعَ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رَسْمَ أُولى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ٱلْخَرائِطِ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ٱلْعالَمِ، اِعْتِماداً على دِراساتِهِ وَرِحْلاتِهِ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ٱلِاسْتِكْشافِيَّةِ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just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وَتُعَدُّ "خَريطَةُ ٱلْعالَمِ" ٱلَّتي رَسَمَها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ٱلشَّريفُ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ٱلْإِدْريسِيُّ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عامَ 1154م إِحْدى أَشْهَرِ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ٱلْخَرائِطِ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ٱلتّاريخِ، حَيْثُ أَظْهَرَ مِنْ خِلالِها تَفاصيلَ دَقيقَةً وَمُذْهِلَةً لِلْمُدُنِ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وَٱلْبُلْدانِ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وَأَوْضَحَ عَبْرَها مَساراتِ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ٱلْأَنْهارِ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وَٱلْجِبالِ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وَحُدودَ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ٱلْأَقْطارِ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489339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A18F-E718-6466-FFB2-C0D749B9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3010CA-8651-D96E-C852-4C37D07D8E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6D28888-6E0B-D621-3CB9-8DCCAB4D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؟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69C697-6118-AC5D-EB7E-CE7E365435AA}"/>
              </a:ext>
            </a:extLst>
          </p:cNvPr>
          <p:cNvSpPr txBox="1"/>
          <p:nvPr/>
        </p:nvSpPr>
        <p:spPr>
          <a:xfrm>
            <a:off x="694944" y="2690907"/>
            <a:ext cx="7670843" cy="1789580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ٱلْعَوامِلُ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ٱلَّتي ساعَدَتِ ٱلْعالِمَ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ٱلشَّريفَ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ٱلْإِدْريسِيَّ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على رَسْمِ خَريطَةِ ٱلْعالَمِ؟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CA8B99-AB6F-E9A7-07B5-40C0EA9C6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86610F-1D9E-AF86-8D70-562C8B0D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FCC3FE-A073-5FEF-FF79-B2CE7DCF55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07A229-0733-2CCC-FB28-15536994A3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4B03B9-5EAA-215A-4E4B-78970DAA89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2628F9-B110-19A3-6257-049A829540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B11F64-1875-6C11-DDEE-FB2DF6AC3CA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30EC3-7A9E-8622-C66A-4E5F37E85B5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47155817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أساليب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223167" y="2633311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أسلوب التشبيه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468782-DBBE-7511-11BA-752F463F7F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49995" y="2168483"/>
            <a:ext cx="687176" cy="6918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FCBA784-7981-BA6C-F085-5A66DD9E8C7B}"/>
              </a:ext>
            </a:extLst>
          </p:cNvPr>
          <p:cNvSpPr txBox="1"/>
          <p:nvPr/>
        </p:nvSpPr>
        <p:spPr>
          <a:xfrm>
            <a:off x="5131494" y="176159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أساليب الوصف </a:t>
            </a:r>
          </a:p>
        </p:txBody>
      </p:sp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0257C-D215-6D7F-1713-F88526D1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FD0A1D-0514-9EDC-9681-1ECA5314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سنتعلم كيف نستعمل أسلوب التشبيه لوصف شخص.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95A8CC-775F-7D6C-EA28-773090CCA7E4}"/>
              </a:ext>
            </a:extLst>
          </p:cNvPr>
          <p:cNvSpPr txBox="1"/>
          <p:nvPr/>
        </p:nvSpPr>
        <p:spPr>
          <a:xfrm>
            <a:off x="1024983" y="2743806"/>
            <a:ext cx="6931017" cy="173664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B"/>
                </a:solidFill>
              </a:rPr>
              <a:t>سَأَتَعَلَّمُ كَيْفَ أَصِفُ شَخْصاً بِٱسْتِعْمالِ أُسْلوبِ </a:t>
            </a:r>
            <a:r>
              <a:rPr lang="ar-MA" sz="4800" dirty="0" err="1">
                <a:solidFill>
                  <a:srgbClr val="424D7B"/>
                </a:solidFill>
              </a:rPr>
              <a:t>ٱلتَّشْبيهِ</a:t>
            </a:r>
            <a:r>
              <a:rPr lang="ar-MA" sz="4800" dirty="0">
                <a:solidFill>
                  <a:srgbClr val="424D7B"/>
                </a:solidFill>
              </a:rPr>
              <a:t>.</a:t>
            </a:r>
            <a:endParaRPr lang="fr-FR" sz="4800" dirty="0">
              <a:solidFill>
                <a:srgbClr val="424D7B"/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4C586BC-F0A6-27A8-99B6-0F419E778A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815DCD-BC12-B9C1-CFB0-3ADE0D0157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154FB8-12E7-D80F-EE6F-065E286916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EAA0AA-B862-5E36-739B-AE5A16C59A9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EDADEC-B79F-BC34-E7FA-D1E466D1680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1C469B-5F3F-AC47-BD39-24E509481EB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6D358C2-FA9A-FF94-BC28-8B439FA4A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09B5B4-2A37-7D6E-072D-2EDAEAA6E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077778-EFC8-C0BD-AFAE-A6F18F0B0A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64252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3ABEC-0F3F-F25F-6D3B-BCD0C9073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4D7BC2-32B4-BF5F-8D4F-CAA1D7A3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البداية من يذكرنا بمعنى الوصف؟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26F92D-50F2-FF19-8A69-71062D668CAE}"/>
              </a:ext>
            </a:extLst>
          </p:cNvPr>
          <p:cNvSpPr txBox="1"/>
          <p:nvPr/>
        </p:nvSpPr>
        <p:spPr>
          <a:xfrm>
            <a:off x="1106491" y="3097374"/>
            <a:ext cx="6931017" cy="91940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B"/>
                </a:solidFill>
              </a:rPr>
              <a:t>ما ٱلْمَقْصودُ </a:t>
            </a:r>
            <a:r>
              <a:rPr lang="ar-MA" sz="4800" dirty="0" err="1">
                <a:solidFill>
                  <a:srgbClr val="424D7B"/>
                </a:solidFill>
              </a:rPr>
              <a:t>بِٱلْوَصْفِ</a:t>
            </a:r>
            <a:r>
              <a:rPr lang="ar-MA" sz="4800" dirty="0">
                <a:solidFill>
                  <a:srgbClr val="424D7B"/>
                </a:solidFill>
              </a:rPr>
              <a:t>؟</a:t>
            </a:r>
            <a:endParaRPr lang="fr-FR" sz="4800" dirty="0">
              <a:solidFill>
                <a:srgbClr val="424D7B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F82895-6296-E2E5-049D-E7CCD115FB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79D686-274A-98A6-BCEA-452DDF2409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E5955F-18F7-5593-ABD3-F418EA41977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47126A-598F-F68A-D08E-22F327582FA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14B618-32AB-0AAC-7E75-27C060DC02F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4D55D3E-DF10-2BAD-7070-15FEFF6E0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0B93D82-1BC2-92B4-6BD6-2C7AEE4079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C426D57-67A0-0C64-DE9F-538D85B8CC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247F67E-CF65-4390-0ED9-237C14D0C6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597011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76C78-6BDE-4445-DD87-4FD06D2F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0504D-0C54-A084-0B8B-29AB750A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4C8C84-FE7F-F00F-4779-71ED068E65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40DA9A-5B2F-03EC-8388-731B26693C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A8939C-C619-9970-0018-3FFCCD5FC3B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2E9F4-0EF1-96A1-B67E-CE460139ACF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78E697-A877-906F-BE35-CC9DF8928AF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DF1BD4-921B-537C-0DC7-AD1DEE1E0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3C1346-C843-DFF5-4D2D-B822CA8296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149A16-F346-C8C4-11F0-7A95A30674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ADEA74-83A8-FBFF-16E5-4598D2F9EACC}"/>
              </a:ext>
            </a:extLst>
          </p:cNvPr>
          <p:cNvSpPr txBox="1"/>
          <p:nvPr/>
        </p:nvSpPr>
        <p:spPr>
          <a:xfrm>
            <a:off x="678746" y="2372906"/>
            <a:ext cx="7614059" cy="34732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اَلْوَصْفُ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ٱسْتِعْمالُ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ٱللُّغَةِ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لِتَقْديمِ شَخْصٍ أَوْ مَشْهَدٍ بِأُسْلوبٍ يُساعِدُ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ٱلْقارِئَ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أَوِ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ٱلْمُسْتَمِعَ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تَخَيُّلِهِ.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9355E97-1646-1346-D428-EEF4CAE236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330025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2455-1BC1-07C5-4F10-064BEBF5F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33D31-554A-F1AE-C3BD-F95CA246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ماذا نقصد بالتشبيه؟ (ما معنى التشبيه). 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A62EA1D-E454-9DCA-EF17-12A7433A33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840304-C181-7B02-6DF9-B0AA6738A7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05D56C-DE55-2707-BAF7-4E8D4A1995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DC09B1-66A5-D1A2-965E-EFB9007A0ED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8B14D-5D19-FB87-3E4F-687EF6CCFB8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A65877-5E7F-C4CF-A84A-A6A06E6234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72CFB1F-4442-CA3F-9348-48CD0D7A7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A452B4-CE08-E465-00AE-86D0CBDBB6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ABD304E-315D-6462-5FCA-C6142A7900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2D3282C-4E93-8A9B-3EB8-82FAC5C0ED85}"/>
              </a:ext>
            </a:extLst>
          </p:cNvPr>
          <p:cNvSpPr txBox="1"/>
          <p:nvPr/>
        </p:nvSpPr>
        <p:spPr>
          <a:xfrm>
            <a:off x="1024983" y="3429000"/>
            <a:ext cx="6931017" cy="91940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B"/>
                </a:solidFill>
              </a:rPr>
              <a:t>ما ٱلْمَقْصودُ </a:t>
            </a:r>
            <a:r>
              <a:rPr lang="ar-MA" sz="4800" dirty="0" err="1">
                <a:solidFill>
                  <a:srgbClr val="424D7B"/>
                </a:solidFill>
              </a:rPr>
              <a:t>بِٱلتَّشْبيهِ</a:t>
            </a:r>
            <a:r>
              <a:rPr lang="ar-MA" sz="4800" dirty="0">
                <a:solidFill>
                  <a:srgbClr val="424D7B"/>
                </a:solidFill>
              </a:rPr>
              <a:t>؟</a:t>
            </a:r>
            <a:endParaRPr lang="fr-FR" sz="48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2643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EFB5B5B-C412-B99D-D01A-74A8853C5F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r>
              <a:rPr lang="fr-FR" dirty="0"/>
              <a:t>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22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002B3-8A41-6827-CAB6-F77B5F84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BCA67-6883-B64F-D029-68B017E3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لنتعرف جماعة على معنى التشبيه من خلال التعريف التالي.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CA4305-3559-E286-3512-1C68E5AD93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FDAFF9-D125-EB25-11C2-2B6D8110A7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E534DF-4CDA-340F-0BE4-5C9BA94415D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178AD9-1465-9F96-899F-685AE57FB85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778FB0-3263-F9B1-89D3-F05376A8C19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534C895-8929-3364-080B-71B64E921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1A1CFC3-F2F5-8830-A04B-611AB767DE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C2BC90-3FB7-AB67-C54B-C588F5004E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55B54EC-29EB-281E-07CC-7EB4BFB3D4CA}"/>
              </a:ext>
            </a:extLst>
          </p:cNvPr>
          <p:cNvSpPr/>
          <p:nvPr/>
        </p:nvSpPr>
        <p:spPr>
          <a:xfrm>
            <a:off x="539857" y="1908737"/>
            <a:ext cx="7651101" cy="44984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يُساعِدُ أُسْلوبُ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وَصْفِ  شَخْصٍ أَوْ شَيْءٍ بِتَحْديدِ وَجْهِ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ٱلشَّبَهِ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بَيْنَهُ وَبَيْنَ شَيْءٍ آخَرَ.</a:t>
            </a:r>
            <a:endParaRPr lang="ar-MA" sz="3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مِثالٌ: اَلْأُمُّ </a:t>
            </a:r>
            <a:r>
              <a:rPr lang="ar-MA" sz="66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كَٱلنَّخْلَةِ</a:t>
            </a:r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عَطائِها. </a:t>
            </a:r>
            <a:endParaRPr lang="ar-MA" sz="138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2DD9200-EF6D-E4AF-C877-6B1304020A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85685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9C236-07BB-9B2B-5041-E3C0824EF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5A9A6-7225-4E22-A038-62502A34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أستعمل أسلوب التشبيه لوصف شخص؟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5F813-DD1A-D7A1-F8AD-AC673D38D2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20D6D2-B158-3908-83E5-E83364B7D8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D20BE0-4632-1259-489B-6924510BA10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44D27D-94B2-23CD-CE81-390EC80AF1C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A79DC7-EA1E-729B-33FF-7C36898896C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DDC02E0-E9F4-67DF-5876-803B2F030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1EDA992-FF08-15C0-015A-D80FC40DB3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DC1DCFF-7946-9266-1717-2889E48F26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520CB5E-A08E-F903-8D2B-ACE3A56821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Phylactère : pensées 8">
            <a:extLst>
              <a:ext uri="{FF2B5EF4-FFF2-40B4-BE49-F238E27FC236}">
                <a16:creationId xmlns:a16="http://schemas.microsoft.com/office/drawing/2014/main" id="{756EA761-6CE1-1384-E61B-4722311BD741}"/>
              </a:ext>
            </a:extLst>
          </p:cNvPr>
          <p:cNvSpPr/>
          <p:nvPr/>
        </p:nvSpPr>
        <p:spPr>
          <a:xfrm>
            <a:off x="951482" y="1625440"/>
            <a:ext cx="2865120" cy="1646739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أَسْتَعْمِلُ أُسْلوبَ </a:t>
            </a:r>
            <a:r>
              <a:rPr lang="ar-MA" sz="2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لِوَصْفِ شَخْصٍ؟</a:t>
            </a:r>
            <a:endParaRPr lang="fr-FR" sz="24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5C860D5-8960-77B6-B4F3-4A04A026B7B9}"/>
              </a:ext>
            </a:extLst>
          </p:cNvPr>
          <p:cNvSpPr/>
          <p:nvPr/>
        </p:nvSpPr>
        <p:spPr>
          <a:xfrm>
            <a:off x="2164080" y="3613253"/>
            <a:ext cx="4815840" cy="16256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</a:t>
            </a:r>
            <a:r>
              <a:rPr lang="ar-MA" sz="8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endParaRPr lang="ar-MA" sz="88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053375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77515-AFAC-F498-C4E1-EB215D725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E2E42-F1F0-DC2D-CFB2-7E00A993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ولاحظوا كيف سأصف الطفل "سعيدا" باستعمال أسلوب التشبيه.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2FFB74-8030-6AD4-0030-09F03D33BF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F53D5B-EE7D-2914-C0CF-E23B163F85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2F1F43-8F65-FD7D-E773-6B8BF75BD7B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19D508-BB90-08D0-6F53-E8C38045538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0E839E-D895-3861-9FCA-7E1DB8C2C3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ECFE2F8-B75E-890E-EE66-AE2559B8E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999D5AB-66A9-CAA8-881E-249A81F0AE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FB8F24-4814-6B8A-19FB-70942E3C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DCB48E-B8A9-AEF3-4D08-D1A7F28178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90D3A0-6455-A458-7C36-50BFFB1A0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779" y="1961287"/>
            <a:ext cx="3932137" cy="3957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854626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B8919-508E-C74D-9E2D-E09F1491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54973-0E2B-55B8-D20B-4BD424D7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أحدد الصفة التي أريد أن أنعت بها الطفل سعيدا.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F9F97B-B67F-0FDC-0AA0-0432551735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FB699C-CE0F-1EF8-D844-F5C39D2B9F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E8FA7E-CE23-77F8-84BA-E8F25FB3895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C3892-64D3-F981-F502-4A9A9141B6B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BC015E-DF6D-F1F8-C9ED-3AE026A415B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C10C62D-5182-DADB-540F-FADB85439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D7B6B5-BF4C-6B84-6693-50CF366C74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58C843-1426-C4F6-0864-87784FEB9F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468F672-EC95-ED28-9275-015C892F04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BBF059-83C8-7923-08F4-144ED18FC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8374" y="1999095"/>
            <a:ext cx="3932137" cy="3957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Phylactère : pensées 7">
            <a:extLst>
              <a:ext uri="{FF2B5EF4-FFF2-40B4-BE49-F238E27FC236}">
                <a16:creationId xmlns:a16="http://schemas.microsoft.com/office/drawing/2014/main" id="{6C532097-57C9-1CB6-02FE-13B773ECB595}"/>
              </a:ext>
            </a:extLst>
          </p:cNvPr>
          <p:cNvSpPr/>
          <p:nvPr/>
        </p:nvSpPr>
        <p:spPr>
          <a:xfrm>
            <a:off x="689157" y="1498656"/>
            <a:ext cx="2865120" cy="1646739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سَأَصِفُ في ٱلطِّفْلِ سَعيدٍ؟ </a:t>
            </a:r>
            <a:endParaRPr lang="fr-FR" sz="24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24306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D4900-903C-0F32-74CC-3421232F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FF600-E01D-D447-1C2F-1BBED82DA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أريد وصف سرعة سعيد في الركض.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123366-0E43-C716-B618-DCD384743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9098DE-45B2-BDC1-15E4-B925A4A4EC0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AF36F6-8B08-0921-5584-6DECEAA191E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442D8-A458-8A45-84F0-A6E15280DCC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5BA193-F147-53FB-F016-C24DCE83F62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F54D270-C6E1-1EC0-E037-E2F5E1D20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215111E-DA7C-FE62-EBCE-5C3235882D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370CE24-7B10-4448-5765-ABE6AA040D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2BCD0F0-B335-9B7F-05DE-DD6580D7FB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AE930A-681C-4F9D-7B40-0DD312337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549" y="2122831"/>
            <a:ext cx="3932137" cy="3957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Phylactère : pensées 3">
            <a:extLst>
              <a:ext uri="{FF2B5EF4-FFF2-40B4-BE49-F238E27FC236}">
                <a16:creationId xmlns:a16="http://schemas.microsoft.com/office/drawing/2014/main" id="{BAB8748E-E27A-EAD7-9D96-F09EA51C4921}"/>
              </a:ext>
            </a:extLst>
          </p:cNvPr>
          <p:cNvSpPr/>
          <p:nvPr/>
        </p:nvSpPr>
        <p:spPr>
          <a:xfrm>
            <a:off x="855332" y="2122831"/>
            <a:ext cx="2865120" cy="1146300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يَرْكُضُ سَعيدٌ بِسُرْعَةٍ.</a:t>
            </a:r>
            <a:endParaRPr lang="fr-FR" sz="24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291691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8499D-76E7-2C29-310A-B36E63738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D3A0C-CFAE-43A5-1A55-EDE30D82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أحدد الشيء المعروف بالسرعة. مثلا أطرح السؤال التالي: ما الحيوان المعروف بالسرعة؟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979140-C566-A581-44D3-192B452752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FF9E1B-95F8-E34B-BE1C-2392B915C5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2698BA-B38A-78BA-DE67-D3E9E7B966D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F61A97-3419-7B00-AE76-F12056E07FE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48C5AE-B69A-85A5-7A3C-AFE0F3AEA02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D26B970-790C-1FAE-B39F-9BE1A4510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2CAFEA6-74BE-4229-94DF-B0C74C748B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7BD942B-4BFD-55DF-1323-281D3F5682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EE6281-3CB1-43A7-ED48-0B93D987DB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AC82DF-D56B-75FC-DA6F-080BBC8B8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848" y="2144167"/>
            <a:ext cx="3932137" cy="3957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Phylactère : pensées 7">
            <a:extLst>
              <a:ext uri="{FF2B5EF4-FFF2-40B4-BE49-F238E27FC236}">
                <a16:creationId xmlns:a16="http://schemas.microsoft.com/office/drawing/2014/main" id="{DE9E1991-0C7B-3DFF-86D5-F590A41D7DB6}"/>
              </a:ext>
            </a:extLst>
          </p:cNvPr>
          <p:cNvSpPr/>
          <p:nvPr/>
        </p:nvSpPr>
        <p:spPr>
          <a:xfrm>
            <a:off x="1100631" y="1643728"/>
            <a:ext cx="2865120" cy="1646739"/>
          </a:xfrm>
          <a:prstGeom prst="cloudCallout">
            <a:avLst>
              <a:gd name="adj1" fmla="val 57891"/>
              <a:gd name="adj2" fmla="val 6064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2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ٱلْحَيَوانُ</a:t>
            </a:r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ٱلْمَعْروفُ</a:t>
            </a:r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بِٱلسُّرْعَةِ</a:t>
            </a:r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24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28133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A8192-37F3-D1B3-AB03-6FFC83806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38D67C-92DF-2656-8D51-A0434F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أختار الأرنب لأنه معروف بالسرعة. سعيد والأرنب يتشابهان في السرعة.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5195E2-7490-BF79-B561-26480878BB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C982DF-6CDD-E869-705D-97CCB14655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45C868-6C91-1079-57E6-F8F3A713E44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B1860D-6C71-896F-E466-97365AE7D22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CCD50F-14B0-EA63-7352-8B2D42C4D94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0342E3-CDE1-405C-B7F6-F3A1487E2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3B128D9-A9F4-0885-8555-6BD9531979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3240A8E-5F81-C586-DCA8-87A316DE68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2C0A7B8-4B1A-BF97-4D50-14FB5FC5C8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96BAE2A-ED10-DC5D-AF55-F992E5EB0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26" y="2746592"/>
            <a:ext cx="3348943" cy="3065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771CE2-3639-D198-340C-486A35BA2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4974" y="2746592"/>
            <a:ext cx="3271336" cy="3065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Phylactère : pensées 4">
            <a:extLst>
              <a:ext uri="{FF2B5EF4-FFF2-40B4-BE49-F238E27FC236}">
                <a16:creationId xmlns:a16="http://schemas.microsoft.com/office/drawing/2014/main" id="{27077026-AB4E-D85A-331D-79B9A6F71FC4}"/>
              </a:ext>
            </a:extLst>
          </p:cNvPr>
          <p:cNvSpPr/>
          <p:nvPr/>
        </p:nvSpPr>
        <p:spPr>
          <a:xfrm>
            <a:off x="2745091" y="1584000"/>
            <a:ext cx="2865120" cy="1646739"/>
          </a:xfrm>
          <a:prstGeom prst="cloudCallout">
            <a:avLst>
              <a:gd name="adj1" fmla="val 3281"/>
              <a:gd name="adj2" fmla="val 74222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سَعيدٌ </a:t>
            </a:r>
            <a:r>
              <a:rPr lang="ar-MA" sz="2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وَٱلأَرْنَبُ</a:t>
            </a:r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سَريعانِ مَعاً.</a:t>
            </a:r>
            <a:endParaRPr lang="fr-FR" sz="24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372594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9AD9B-88D2-706E-1FBC-6C3F4F6E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99EEC-BC1A-2566-598B-749BD4B48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أعبر عن ذلك باستعمال أسلوب التشبيه فأقول: سعيد كالأرنب في السرعة.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C59B51-75AA-64A1-9956-1362F1E256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31C6B5-8944-65C8-561A-AB97C7F9A6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D8570D-6CD9-27CB-1576-181BE6ABD8E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7BB3C-42FC-2DDA-BD21-ECEA73477FF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50544E-F2F3-A52D-7D7B-1C6216788F5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453EF20-7E0E-3C23-F116-9F13DCF2F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172FA4-3ECE-B57E-F4DA-A19F512581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B19A0C-F436-3C0B-5007-317AFC3B30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362E91-0152-E2F8-75A2-A1E3D2FE48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28B590-6A5D-AA4B-6C67-AABF65077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44" y="2927532"/>
            <a:ext cx="3348943" cy="3065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E797C8-C81D-5F1A-614C-8B77560A3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7492" y="2927532"/>
            <a:ext cx="3271336" cy="3065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Phylactère : pensées 10">
            <a:extLst>
              <a:ext uri="{FF2B5EF4-FFF2-40B4-BE49-F238E27FC236}">
                <a16:creationId xmlns:a16="http://schemas.microsoft.com/office/drawing/2014/main" id="{BA03A819-24CA-4C7E-F968-10D1D33BBE59}"/>
              </a:ext>
            </a:extLst>
          </p:cNvPr>
          <p:cNvSpPr/>
          <p:nvPr/>
        </p:nvSpPr>
        <p:spPr>
          <a:xfrm>
            <a:off x="1815733" y="1584000"/>
            <a:ext cx="5128872" cy="1646739"/>
          </a:xfrm>
          <a:prstGeom prst="cloudCallout">
            <a:avLst>
              <a:gd name="adj1" fmla="val 3281"/>
              <a:gd name="adj2" fmla="val 74222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سَعيدٌ </a:t>
            </a:r>
            <a:r>
              <a:rPr lang="ar-MA" sz="2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كَٱلْأَرْنَبِ</a:t>
            </a:r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2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ٱلسُّرْعَةِ</a:t>
            </a:r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782176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4FBBA-65BA-4E01-2C3B-B6BB11BD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251E82-7D2E-FCD6-98AE-B1B4DC4F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سعيد كالأرنب في السرعة.( الإشارة إلى أركان  التشبيه)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6A5DCF-4F30-73CD-C5AD-6BF65DC3E9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90F5CC-27A0-22FE-EA26-7A269390CA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E505BC-868C-F9F4-E7D2-3FFDF4BCB56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2F71F-5DBD-CAE6-EDB4-5CDBD0C60E2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CDF21F-8B32-B345-41E6-F02D91641E5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AFD4D4B-8233-D167-DD17-10E6632E5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19C36CA-0C01-FBDD-09A9-E2B3C78D92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79634A-4349-E682-FEF2-DB5C1080AF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AFA6B2A-75C0-69EA-71F9-824A153301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952317F-B8DA-F77D-D43B-93BC01C89DD9}"/>
              </a:ext>
            </a:extLst>
          </p:cNvPr>
          <p:cNvSpPr/>
          <p:nvPr/>
        </p:nvSpPr>
        <p:spPr>
          <a:xfrm>
            <a:off x="406868" y="3270923"/>
            <a:ext cx="8367290" cy="1089822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سَعيدٌ</a:t>
            </a:r>
            <a:r>
              <a:rPr lang="ar-MA" sz="6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</a:t>
            </a:r>
            <a:r>
              <a:rPr lang="ar-MA" sz="6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ٱلْأَرْنَبِ</a:t>
            </a:r>
            <a:r>
              <a:rPr lang="ar-MA" sz="6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</a:t>
            </a:r>
            <a:r>
              <a:rPr lang="ar-MA" sz="6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ٱلسُّرْعَةِ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BDE8D03-A7E1-3D2C-ECD7-9721C54CC4B2}"/>
              </a:ext>
            </a:extLst>
          </p:cNvPr>
          <p:cNvSpPr/>
          <p:nvPr/>
        </p:nvSpPr>
        <p:spPr>
          <a:xfrm>
            <a:off x="5597340" y="1968472"/>
            <a:ext cx="2649894" cy="1035698"/>
          </a:xfrm>
          <a:prstGeom prst="wedgeRoundRectCallout">
            <a:avLst>
              <a:gd name="adj1" fmla="val -17641"/>
              <a:gd name="adj2" fmla="val 110848"/>
              <a:gd name="adj3" fmla="val 16667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اَلْمُشَبَّهُ</a:t>
            </a:r>
            <a:endParaRPr lang="fr-FR" sz="60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6550921B-DF77-D41D-7220-A7BABC491647}"/>
              </a:ext>
            </a:extLst>
          </p:cNvPr>
          <p:cNvSpPr/>
          <p:nvPr/>
        </p:nvSpPr>
        <p:spPr>
          <a:xfrm>
            <a:off x="2226121" y="1584000"/>
            <a:ext cx="2649894" cy="1035698"/>
          </a:xfrm>
          <a:prstGeom prst="wedgeRoundRectCallout">
            <a:avLst>
              <a:gd name="adj1" fmla="val 87970"/>
              <a:gd name="adj2" fmla="val 150788"/>
              <a:gd name="adj3" fmla="val 16667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أَداةُ </a:t>
            </a:r>
            <a:r>
              <a:rPr lang="ar-MA" sz="6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endParaRPr lang="fr-FR" sz="60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9A08855E-6B26-ABA1-0739-15D2F59E4E23}"/>
              </a:ext>
            </a:extLst>
          </p:cNvPr>
          <p:cNvSpPr/>
          <p:nvPr/>
        </p:nvSpPr>
        <p:spPr>
          <a:xfrm>
            <a:off x="641255" y="4878594"/>
            <a:ext cx="2649894" cy="873340"/>
          </a:xfrm>
          <a:prstGeom prst="wedgeRoundRectCallout">
            <a:avLst>
              <a:gd name="adj1" fmla="val 37970"/>
              <a:gd name="adj2" fmla="val -136599"/>
              <a:gd name="adj3" fmla="val 16667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وَجْهُ </a:t>
            </a:r>
            <a:r>
              <a:rPr lang="ar-MA" sz="6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ٱلشَّبَهِ</a:t>
            </a:r>
            <a:r>
              <a:rPr lang="ar-MA" sz="6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60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3740EC6E-B99A-4710-CC76-FDBBD4DEB748}"/>
              </a:ext>
            </a:extLst>
          </p:cNvPr>
          <p:cNvSpPr/>
          <p:nvPr/>
        </p:nvSpPr>
        <p:spPr>
          <a:xfrm>
            <a:off x="4272393" y="4538490"/>
            <a:ext cx="2649894" cy="1035698"/>
          </a:xfrm>
          <a:prstGeom prst="wedgeRoundRectCallout">
            <a:avLst>
              <a:gd name="adj1" fmla="val -35003"/>
              <a:gd name="adj2" fmla="val -99242"/>
              <a:gd name="adj3" fmla="val 16667"/>
            </a:avLst>
          </a:prstGeom>
          <a:ln>
            <a:solidFill>
              <a:srgbClr val="0097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اَلْمُشَبَّهُ بِهِ</a:t>
            </a:r>
            <a:endParaRPr lang="fr-FR" sz="60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271670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21A3B-77BB-3647-8C0B-2FD2C020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CB5BAD-CADB-A942-D820-46597C3E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أن أستعمل عبارة أخرى من قبيل: مثل، فأقول: سعيد مثل الأرنب في السرعة. من يردد؟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EE10CC-F86A-F0B9-7B46-8E3DC2FF5C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49ECAE-6452-2908-13C4-FD37E55725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DB4E3D-2A3F-AB07-63B5-7FCC02CCB62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6E3521-4D02-8D88-0677-C23645D064B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208D92-2FC3-178D-7B76-5C92CF6670E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C7B413E-C432-8B8D-2771-312726F1A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059EB6-A6DD-72C1-4108-46E0B09FB5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EE8001D-C8FC-6F44-AC0E-86AEDC83EE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B36678-F9C0-E286-ABDF-71FCBBF84F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EF72D0-A627-1843-E5F7-BEE3986AF1A8}"/>
              </a:ext>
            </a:extLst>
          </p:cNvPr>
          <p:cNvSpPr/>
          <p:nvPr/>
        </p:nvSpPr>
        <p:spPr>
          <a:xfrm>
            <a:off x="704167" y="3316285"/>
            <a:ext cx="7044413" cy="1089822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سَعيدٌ 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مِثْلُ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ٱلْأَرْنَبِ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6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ٱلسُّرْعَةِ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69761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تنظيم حصص الأسبوع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نشاط اعتيادي</a:t>
            </a:r>
            <a:r>
              <a:rPr lang="fr-FR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أساليب</a:t>
            </a:r>
            <a:r>
              <a:rPr lang="fr-FR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استماع وتحدث .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48000" y="3429000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3-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2338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الحصة-2- 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 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الحصة-3-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0864E-7F0C-4F24-FF02-7657C2224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48143-B5C8-6FD9-CD1D-FE19721A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أن أستعمل عبارة أخرى من قبيل: أشبه بـ، فأقول: سعيد أشبه بالأرنب في السرعة. من يردد؟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345DC6D-CE26-C93B-A7E4-8590822C9C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9C34F8-E9A3-E93B-BC63-CE942101DB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2D42C4-365E-4DB7-2C81-613DD368162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63471C-C8F8-A03A-C955-0C0D92C5934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006ACB-C1EE-352F-8693-F979D51FC9A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70C91A2-070C-9949-5E95-4DFD051B4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C3EE2B4-5DA6-B2E7-4454-BABF0AF946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ECE82B-4600-021B-936F-DE273A0A87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BAC8C2-3EC5-5A02-6E29-908D05C656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5502867-46ED-8ECE-5BBA-B6CB843FF462}"/>
              </a:ext>
            </a:extLst>
          </p:cNvPr>
          <p:cNvSpPr/>
          <p:nvPr/>
        </p:nvSpPr>
        <p:spPr>
          <a:xfrm>
            <a:off x="964804" y="3429000"/>
            <a:ext cx="7044413" cy="1089822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سَعيدٌ 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أَشْبَهُ </a:t>
            </a:r>
            <a:r>
              <a:rPr lang="ar-MA" sz="66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lang="ar-MA" sz="6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ِٱلْأَرْنَبِ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6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ٱلسُّرْعَةِ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052567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B42A1-1064-7FAC-CAE6-A4E6FAB23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52B521-D135-2632-11A9-EB5A621A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أن أستعمل أداة أخرى من قبيل: كأن. فأقول ( مطالبة التلاميذ بترديد العبارة.)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3D53709-36EA-2CCC-432A-209A55E1B4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F38AA2-0ED1-D8F6-FE28-D96614344CF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BC1707-1AC2-129C-86E3-E95EA1466EF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522894-27B2-3AA1-2F14-9F0A18B12B3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3DCB5-D003-78E1-054D-4768CFAB77E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84A214F-67DB-63BF-2656-2B8138A12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A135ED9-1BEF-49F2-C025-583002A9B8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9B90D14-8A24-63A8-49DF-C4980F248C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BEAD84-DD35-D7C8-762B-C58535726D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3563D55-FA19-9408-BDE2-9153EB8129A6}"/>
              </a:ext>
            </a:extLst>
          </p:cNvPr>
          <p:cNvSpPr/>
          <p:nvPr/>
        </p:nvSpPr>
        <p:spPr>
          <a:xfrm>
            <a:off x="402335" y="3279709"/>
            <a:ext cx="8429147" cy="1089822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يَرْكُضُ </a:t>
            </a:r>
            <a:r>
              <a:rPr lang="ar-MA" sz="6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سَعيدٌ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6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ٱلسّاحَةِ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كَأَنَّهُ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أَرْنَبٌ</a:t>
            </a:r>
            <a:r>
              <a:rPr lang="ar-MA" sz="6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بَرِّيٌّ.</a:t>
            </a:r>
            <a:endParaRPr lang="fr-FR" sz="6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938706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46F91-98DD-95A6-7CEA-4D3ED7174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63816-E1E3-0ED5-5981-BB12EA60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أتذكر طريقة استعمال أسلوب التشبيه في وصف شخص.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40A0BA-455C-E2A5-DBFB-562DB9595D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E4D936-75EB-1A11-67C1-6BAD7C09C0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9B866-B555-9D51-C508-4191805BA1A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B36058-20A7-E2FB-934E-6BB83C5DFA3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55AD8D-DC2F-6D0B-5C38-EC02389F410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5B2617B-F2E6-4408-8D05-BA10F18D4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3AA88FC-9A09-0863-EC14-46BA876BDA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ADAF8CF-A386-DCF4-3C7F-655BC4EA74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95B34C-1FF7-F4C8-B3C8-29EF2F6C71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3D28BCF-D01B-74EA-17EF-FE587ABB2302}"/>
              </a:ext>
            </a:extLst>
          </p:cNvPr>
          <p:cNvSpPr/>
          <p:nvPr/>
        </p:nvSpPr>
        <p:spPr>
          <a:xfrm>
            <a:off x="632373" y="2157984"/>
            <a:ext cx="7625947" cy="3306053"/>
          </a:xfrm>
          <a:prstGeom prst="roundRect">
            <a:avLst>
              <a:gd name="adj" fmla="val 19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ٱلصِّفَةَ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أُرِيدُ أَنْ أَنْعَتَ بِها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ٱلشَّخْصَ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457200" marR="0" lvl="0" indent="-45720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أَبْحَثُ عَنْ شَيْءٍ يُعْرَفُ بِتِلْكَ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ٱلصِّفَةِ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457200" marR="0" lvl="0" indent="-45720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أُعَبِّرُ عَنِ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ٱلشَّبَهِ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مُسْتَعْمِلاً أَداةً مِنْ قَبيلِ: </a:t>
            </a:r>
            <a:r>
              <a:rPr lang="ar-MA" sz="3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كَأَنَّ – كَـ – أَشْبَهُ بِـ – مِثْلَ...</a:t>
            </a:r>
          </a:p>
        </p:txBody>
      </p:sp>
    </p:spTree>
    <p:extLst>
      <p:ext uri="{BB962C8B-B14F-4D97-AF65-F5344CB8AC3E}">
        <p14:creationId xmlns:p14="http://schemas.microsoft.com/office/powerpoint/2010/main" val="395721269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A8DDF-C550-F37E-8691-C6B56195A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9BD8F9-B3D0-9CBE-FD0F-3E956DF6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9700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 دوركم. ستقومون بوصف أم الطفلة أمينة بطلة نص "حلم الطفولة".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95352C-57DC-D884-A5DA-6B6679DB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1EBAA8-F1C0-2F96-2064-468C25179D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FD646C-4801-2E81-6BA2-B90877FD1D9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92C947-C72B-F562-CA35-D32DEDAD44D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A93F2A-90BA-2EE9-0D46-AD3D7CFBE80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36D8B07-4C77-8FEA-A992-BBD48FB1C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E61F1BA-D518-11EC-67D1-01E4270CBA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5B933D6-CDB8-B4C8-0764-9BC41CCD0F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dessin humoristique, Visage humain, Personnage de fic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A725A1-7624-040B-8E6D-AA5F64C1F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720" y="1920128"/>
            <a:ext cx="4032180" cy="42817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9DAA90-55E5-D139-5DAA-4BE4F7444F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107181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8A321-5CB5-DEFB-E507-6754187BF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614E29-1AE3-1DA8-774C-AC653E632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9700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أولا. من يحدد صفة تتصف بها أم أمينة؟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CC04CAC-647D-0899-61B1-0F25557A9C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FBEFDA-49DD-41A4-302A-DFFBDEC936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4BD0CB-5D49-C3E9-40C1-5339013FF2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ECE2EC-20FB-1EA8-9296-30725DA7A04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235F74-DB56-6A29-99B8-33B161AB12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4A8D0-2397-1B82-C446-1B6AC9CCD44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749BFF8-5021-F945-ECBD-41ADAB43F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42C576B-BC39-1CB9-BFDB-3E424D3D93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E8016EE-EF7F-AEB1-3E4D-4C53292900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dessin humoristique, Visage humain, Personnage de fic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EBB1BA-1CE1-BBAF-0EEF-B68DBD12B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720" y="1920128"/>
            <a:ext cx="4032180" cy="42817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066440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0E3A7-CAA2-6826-3600-EA19AC93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E26F5-1434-1F9E-730C-885E7730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9700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أن نقول أيضا : الأم صبورة ( مطالبة تلميذين بترديد العبارة.)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F8648B-5405-27BF-15FB-ECC3E0A6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24308F-4C8F-5610-767A-56F9362846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E23160-7485-5C8B-C90C-411E91F5250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6D3B90-BA38-A4BC-CFC5-8AB5A57EB0E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ED97B9-928D-3418-75C1-2DFBB7A2076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C03CA65-4A78-A685-2F5D-13BD6778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8D1EE1C-11B8-654B-08C9-4AEB3B4BF3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4AAE96-EB60-219D-5E44-6290BCA036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1351F6F-CD8D-4AA7-EC09-AC02DFF32665}"/>
              </a:ext>
            </a:extLst>
          </p:cNvPr>
          <p:cNvSpPr/>
          <p:nvPr/>
        </p:nvSpPr>
        <p:spPr>
          <a:xfrm>
            <a:off x="1749096" y="5148909"/>
            <a:ext cx="4954555" cy="1183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اَلْأُمُّ صَبورَةٌ. </a:t>
            </a:r>
            <a:endParaRPr lang="fr-FR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56D2B8A-45B8-C42A-42F1-3A4581195C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dessin humoristique, Visage humain, Personnage de fic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F5E82C-8319-C7D6-E031-4812F7328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354" y="1873561"/>
            <a:ext cx="2701713" cy="28689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363908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C4AC-7E37-5CCC-76DE-8F649E38D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C7E5A-2258-C9F7-AC37-A6092385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9700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شيئا  يتميز بصفة الصبر؟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BE7341A-A8FA-C380-6EF1-25C36EEA7D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655CCB-9336-9C3C-6CD6-7D38E26E88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557B22-CD46-E687-2024-436869C0E0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815834-1943-7D8A-85FA-6180BE5AE5D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09A012-963C-2ADF-F12F-C14A1F31B5A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642A00-BBBA-2B04-4E17-948EB22BBA1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C30590A-88FC-D247-B603-E5A40AD7D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E78A1C-AD95-8381-650E-D4576A5C3A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D57E9F2-F47A-8DA1-2A7E-E0D6D82597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21DE0EC-B12F-B665-0721-0141BCBC86C0}"/>
              </a:ext>
            </a:extLst>
          </p:cNvPr>
          <p:cNvSpPr/>
          <p:nvPr/>
        </p:nvSpPr>
        <p:spPr>
          <a:xfrm>
            <a:off x="1732570" y="5148909"/>
            <a:ext cx="4954555" cy="1183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اَلْأُمُّ صَبورَةٌ. </a:t>
            </a:r>
            <a:endParaRPr lang="fr-FR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 2" descr="Une image contenant dessin humoristique, Visage humain, Personnage de fiction, Dessin animé&#10;&#10;Le contenu généré par l’IA peut être incorrect.">
            <a:extLst>
              <a:ext uri="{FF2B5EF4-FFF2-40B4-BE49-F238E27FC236}">
                <a16:creationId xmlns:a16="http://schemas.microsoft.com/office/drawing/2014/main" id="{045F1061-8626-5A23-D89F-D7DB5119E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354" y="1873561"/>
            <a:ext cx="2701713" cy="28689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107612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DBA48-4189-15A8-C7B4-921A9826F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ECF203-2ED4-8B21-C195-969E2179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9700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اقتراح الجمل لأنه معروف بالصبر: نقول  الأم والجمل متشابهان في الصبر. من يردد الجملة؟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47C534-E0DC-8680-0D1A-4E03222D3F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7B57E4-D213-390F-2D0C-0899106D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6377F6-7A81-C82C-8E2A-9CFF8EBE17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0036F7-EE3A-B6C5-3D12-90AC47A690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24193B-0442-1E0D-35BA-EE47DF3530C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3A5AC9-BC4C-180E-DBD3-07055F6A4CE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5862824-D98D-C7C5-8AFC-9E8F7E3F7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B81AE28-A158-1037-6341-680D060E38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59095E-D2EB-195C-A2CD-18F823A927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11197E-55D7-1468-15C5-3B9DD5B10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250" y="1917862"/>
            <a:ext cx="2557933" cy="2920028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15A2910-8FBC-6BC2-EE81-62A4EEDCE8FD}"/>
              </a:ext>
            </a:extLst>
          </p:cNvPr>
          <p:cNvSpPr/>
          <p:nvPr/>
        </p:nvSpPr>
        <p:spPr>
          <a:xfrm>
            <a:off x="1322295" y="5265100"/>
            <a:ext cx="6086226" cy="1183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اَلْأُمُّ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وَٱلْجَمَلُ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مُتَشابِهانِ في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ٱلصَّبْرِ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FR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 2" descr="Une image contenant dessin humoristique, Visage humain, Personnage de fic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3DC880-3403-CD91-51F6-1BD41F6EF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087" y="1943424"/>
            <a:ext cx="2701713" cy="28689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9566748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CC5F1-07B8-86AB-E5A8-1A6E8385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F5671-EFEF-2004-F926-600C47842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9700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يصف الأم مستعملا أسلوب التشبيه؟ (مطالبة التلاميذ بتغيير الأداة  بعد كل محاولة.)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394BF9-DF4E-4592-3ABF-DDE00398A6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ACD710-0BD2-A47B-6333-F817C7B8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8EB01E-C905-4DE1-BBAF-7D5C240AC4E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A1A65A-B5CF-A7B8-1208-66F23FC2EEE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5BA7AF-1E7F-73F0-4116-3BE108C15E9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55FBF0-C550-96C5-E136-AF9A29BC1ED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E828361-EE65-20AF-1F71-F398FCA4D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9651531-9307-8449-3609-8A8760AB1E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1072A1A-A393-7FFF-E0C1-3451465A2F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B113A5E-71C2-3FF8-4529-F0A23794EF0C}"/>
              </a:ext>
            </a:extLst>
          </p:cNvPr>
          <p:cNvSpPr txBox="1"/>
          <p:nvPr/>
        </p:nvSpPr>
        <p:spPr>
          <a:xfrm>
            <a:off x="2127154" y="4169714"/>
            <a:ext cx="3955479" cy="248578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97B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2800" dirty="0">
                <a:solidFill>
                  <a:srgbClr val="424D7B"/>
                </a:solidFill>
              </a:rPr>
              <a:t>أَدَواتُ </a:t>
            </a:r>
            <a:r>
              <a:rPr lang="ar-MA" sz="2800" dirty="0" err="1">
                <a:solidFill>
                  <a:srgbClr val="424D7B"/>
                </a:solidFill>
              </a:rPr>
              <a:t>ٱلتَّشْبيهِ</a:t>
            </a:r>
            <a:r>
              <a:rPr lang="ar-MA" sz="2800" dirty="0">
                <a:solidFill>
                  <a:srgbClr val="424D7B"/>
                </a:solidFill>
              </a:rPr>
              <a:t>: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..................كَـ............في ............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..........مِثْلُ.................في............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..........كَأَنَّها..............في .............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.............أَشْبَهُ بِـ......في.................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A733E8-710B-C3DA-A7CB-C93A4197D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901" y="1765462"/>
            <a:ext cx="1984974" cy="2265962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 descr="Une image contenant dessin humoristique, Visage humain, Personnage de fiction, Dessin animé&#10;&#10;Le contenu généré par l’IA peut être incorrect.">
            <a:extLst>
              <a:ext uri="{FF2B5EF4-FFF2-40B4-BE49-F238E27FC236}">
                <a16:creationId xmlns:a16="http://schemas.microsoft.com/office/drawing/2014/main" id="{0EA3EE28-E5A3-6E99-46BE-F89205E0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944" y="1791025"/>
            <a:ext cx="2096548" cy="2226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4418197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E6415-904D-8206-0992-0E87CF6DA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493BE-BE4B-6439-F365-BCC8D54F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113753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شخصا ثم يقدم وصفا له باستعمال أسلوب التشبيه؟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CCC59CD-905C-3988-B523-5F5E429450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960D08-097D-28A6-FEE9-2C4F2FCFB2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363BE9-9966-2BA3-83D1-D84AFB9B83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1EDB8-3D79-687C-097B-EDD77E0E1B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055861-42C0-5327-4E5F-8661A85175A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0B7340-E272-1663-0706-E09425C5F8B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223822F-0858-DB4F-06AE-E2F2BE004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054A611-DE7D-C198-D511-B469153639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353C47-964D-0751-3D09-5871113781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7F7DE67-119A-AB71-794E-59060DA1D98A}"/>
              </a:ext>
            </a:extLst>
          </p:cNvPr>
          <p:cNvSpPr txBox="1"/>
          <p:nvPr/>
        </p:nvSpPr>
        <p:spPr>
          <a:xfrm>
            <a:off x="689869" y="2509780"/>
            <a:ext cx="7764262" cy="8512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أَصِفُ شَخْصاً مِنِ </a:t>
            </a:r>
            <a:r>
              <a:rPr lang="ar-MA" dirty="0" err="1">
                <a:solidFill>
                  <a:srgbClr val="424D7B"/>
                </a:solidFill>
              </a:rPr>
              <a:t>ٱخْتِياري</a:t>
            </a:r>
            <a:r>
              <a:rPr lang="ar-MA" dirty="0">
                <a:solidFill>
                  <a:srgbClr val="424D7B"/>
                </a:solidFill>
              </a:rPr>
              <a:t> بِٱسْتِعْمالِ أُسْلوبِ </a:t>
            </a:r>
            <a:r>
              <a:rPr lang="ar-MA" dirty="0" err="1">
                <a:solidFill>
                  <a:srgbClr val="424D7B"/>
                </a:solidFill>
              </a:rPr>
              <a:t>ٱلتَّشْبيهِ</a:t>
            </a:r>
            <a:r>
              <a:rPr lang="ar-MA" dirty="0">
                <a:solidFill>
                  <a:srgbClr val="424D7B"/>
                </a:solidFill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A20AD9-1CE1-F363-27AC-A751E37CF601}"/>
              </a:ext>
            </a:extLst>
          </p:cNvPr>
          <p:cNvSpPr txBox="1"/>
          <p:nvPr/>
        </p:nvSpPr>
        <p:spPr>
          <a:xfrm>
            <a:off x="2526703" y="3883656"/>
            <a:ext cx="3955479" cy="248578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97B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2800" dirty="0">
                <a:solidFill>
                  <a:srgbClr val="424D7B"/>
                </a:solidFill>
              </a:rPr>
              <a:t>أَدَواتُ </a:t>
            </a:r>
            <a:r>
              <a:rPr lang="ar-MA" sz="2800" dirty="0" err="1">
                <a:solidFill>
                  <a:srgbClr val="424D7B"/>
                </a:solidFill>
              </a:rPr>
              <a:t>ٱلتَّشْبيهِ</a:t>
            </a:r>
            <a:r>
              <a:rPr lang="ar-MA" sz="2800" dirty="0">
                <a:solidFill>
                  <a:srgbClr val="424D7B"/>
                </a:solidFill>
              </a:rPr>
              <a:t>: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..................كَـ............في ............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..........مِثْلُ.................في............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..........كَأَنَّها..............في .............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.............أَشْبَهُ بِـ......في.................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38058795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646B30-F978-45D4-55D2-5FE6B14C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AEB737-FBC0-A401-DCEA-9D4962175E9C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أسلوب التشبيه.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C9655B-0AF3-8A01-C0A4-5CD860EFE746}"/>
              </a:ext>
            </a:extLst>
          </p:cNvPr>
          <p:cNvSpPr txBox="1"/>
          <p:nvPr/>
        </p:nvSpPr>
        <p:spPr>
          <a:xfrm>
            <a:off x="5785196" y="3380220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0C9FE0-1F20-CE1E-992A-CCA73304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CFB23-F31C-8EBA-D492-2E6DA976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3" y="4525100"/>
            <a:ext cx="5472000" cy="1405870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994135E-407B-06C4-975A-CB35349A33A4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العالم قرية صغيرة.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C042A9-A6FB-027E-822A-3A2515D019CF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187F0B4-C451-AE1A-0B32-824CF19FAD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03622" y="4737196"/>
            <a:ext cx="424748" cy="540000"/>
          </a:xfrm>
          <a:prstGeom prst="rect">
            <a:avLst/>
          </a:prstGeom>
        </p:spPr>
      </p:pic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B94D9441-2A4A-179F-EDA7-8A9183A64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505230-1D3F-59AA-1B2A-6A4A01A848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D16EF83-71A7-F438-E203-7B9D81BC4F29}"/>
              </a:ext>
            </a:extLst>
          </p:cNvPr>
          <p:cNvSpPr txBox="1">
            <a:spLocks/>
          </p:cNvSpPr>
          <p:nvPr/>
        </p:nvSpPr>
        <p:spPr>
          <a:xfrm>
            <a:off x="506482" y="2192613"/>
            <a:ext cx="6173094" cy="120011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r>
              <a:rPr lang="fr-FR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7" grpId="0"/>
      <p:bldP spid="1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53F7-9158-F2D9-6389-F5DDCEF01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6D5DA-7916-6EA6-800D-7B27A09A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الصفحة "78". أنجزوا نشاط " أتدرب مع زملائي " وناقشوا  بشكل ثنائي أجوبتكم.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1BFD73-B2F1-4EB7-CFCA-8412A50E55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3FCB44-3442-1BA9-857F-4E7178442E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D0C063-10E5-B180-E4FC-47D908B093D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3F7815-91A7-5826-1A42-6241D3C55A1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D6C4A5-9034-25CA-ECA2-2FAA430EFE4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B2440C6-D546-92BA-381A-1B23C5738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78FDF19-24B9-9C02-B2BC-EF3A26A3EE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1898C2C-3ADF-9A41-354D-44D4AC8F3E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ED623A6-8E3B-9D8A-4DBD-DC55E88A1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71" y="1476000"/>
            <a:ext cx="3629205" cy="494425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18C75AF-A8A2-2C17-F592-6E20049291BA}"/>
              </a:ext>
            </a:extLst>
          </p:cNvPr>
          <p:cNvSpPr/>
          <p:nvPr/>
        </p:nvSpPr>
        <p:spPr>
          <a:xfrm flipV="1">
            <a:off x="2411771" y="3463044"/>
            <a:ext cx="3629205" cy="14307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B7ED84-D728-132B-7217-7195D15D1B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127346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29962-2397-DA56-5869-85AFB5BF7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25E27-4E9B-DC78-93EB-D142C928E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نصحح جماعة. (مطالبة التلاميذ بإعادة الجمل مع تغيير أداة التشبيه.)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E6C71DD-270D-464F-77BF-B44CC3F7B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B98040-F1CD-67BF-60C1-1D17D39A88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3E6E6E-6E4A-78A0-A464-C414E68731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C547A2-163C-BB6F-CA18-196C83C6BF2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883AD4-AC48-00FF-63A5-5DAE7845BA1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7336B0-645C-B35B-B1F3-FE28488F692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DA389CD-53D1-0039-A3EF-7D6F53BF9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DBC0385-6165-4CA3-804E-765D1F91AD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BFDD72-5C04-F7F1-7232-4233F8D962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86D89AC7-D680-FEFB-6CD6-F023989ED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771" y="1476000"/>
            <a:ext cx="3629205" cy="494425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5A3738-D174-4F49-E693-7B69993FB606}"/>
              </a:ext>
            </a:extLst>
          </p:cNvPr>
          <p:cNvSpPr/>
          <p:nvPr/>
        </p:nvSpPr>
        <p:spPr>
          <a:xfrm flipV="1">
            <a:off x="2411771" y="3463044"/>
            <a:ext cx="3629205" cy="14307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053356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08F66-168C-68CD-4384-E369AEEE6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10C80-8439-2A94-1468-645BF91A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كراساتكم( جميع الأجوبة المناسبة مقبولة).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F58741-F9D0-B96F-A0B1-D1CA0C7721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60561B-7A42-C8D9-7601-1A3E4D644C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01C570-E54F-31C6-2B93-14703BAE3E1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355F46-3938-841F-A837-7C0B8040495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D30665-EF89-10DF-1D03-FDEB34740C4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9E82406-1F5A-9D1D-AD82-AD1A684D0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8F1E29F-45DF-FA10-799C-1CC47DC7CD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FA70640-F730-CDCE-FA92-AEA1064357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DC7A3F9-ACD8-AF10-A7FE-BFF9A30E3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30" y="2465333"/>
            <a:ext cx="8103140" cy="348376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BABFCAA-DC3A-93B6-3A22-C1F29D86C657}"/>
              </a:ext>
            </a:extLst>
          </p:cNvPr>
          <p:cNvSpPr txBox="1"/>
          <p:nvPr/>
        </p:nvSpPr>
        <p:spPr>
          <a:xfrm>
            <a:off x="3579848" y="4066161"/>
            <a:ext cx="160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</a:rPr>
              <a:t>اَلْجَمَلُ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0A4AF5-5BA8-1D6E-6E48-B096D9A31DF2}"/>
              </a:ext>
            </a:extLst>
          </p:cNvPr>
          <p:cNvSpPr txBox="1"/>
          <p:nvPr/>
        </p:nvSpPr>
        <p:spPr>
          <a:xfrm>
            <a:off x="3701911" y="4785574"/>
            <a:ext cx="160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</a:rPr>
              <a:t>اَلْأَسَدُ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86CFF5-AC0B-3ADA-2472-FBECF19CFC69}"/>
              </a:ext>
            </a:extLst>
          </p:cNvPr>
          <p:cNvSpPr txBox="1"/>
          <p:nvPr/>
        </p:nvSpPr>
        <p:spPr>
          <a:xfrm>
            <a:off x="3729075" y="5378962"/>
            <a:ext cx="160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</a:rPr>
              <a:t>اَلْبَرْقُ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C8ABEC-42A1-F74D-69C5-4C3030C69197}"/>
              </a:ext>
            </a:extLst>
          </p:cNvPr>
          <p:cNvSpPr txBox="1"/>
          <p:nvPr/>
        </p:nvSpPr>
        <p:spPr>
          <a:xfrm>
            <a:off x="478686" y="5456783"/>
            <a:ext cx="310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000" b="1" dirty="0">
                <a:solidFill>
                  <a:srgbClr val="C00000"/>
                </a:solidFill>
              </a:rPr>
              <a:t>اَلْوَقْتُ كَأَنَّهُ بَرْقٌ في سُرْعَةِ مُرورِهِ.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63CC2A-DFF8-6696-1ACB-5E799EA1784D}"/>
              </a:ext>
            </a:extLst>
          </p:cNvPr>
          <p:cNvSpPr txBox="1"/>
          <p:nvPr/>
        </p:nvSpPr>
        <p:spPr>
          <a:xfrm>
            <a:off x="429243" y="4849150"/>
            <a:ext cx="310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000" b="1" dirty="0">
                <a:solidFill>
                  <a:srgbClr val="C00000"/>
                </a:solidFill>
              </a:rPr>
              <a:t>اَلْجُنْدِيُّ مِثْلُ </a:t>
            </a:r>
            <a:r>
              <a:rPr lang="ar-MA" sz="2000" b="1" dirty="0" err="1">
                <a:solidFill>
                  <a:srgbClr val="C00000"/>
                </a:solidFill>
              </a:rPr>
              <a:t>ٱلْأَسَدِ</a:t>
            </a:r>
            <a:r>
              <a:rPr lang="ar-MA" sz="2000" b="1" dirty="0">
                <a:solidFill>
                  <a:srgbClr val="C00000"/>
                </a:solidFill>
              </a:rPr>
              <a:t> في </a:t>
            </a:r>
            <a:r>
              <a:rPr lang="ar-MA" sz="2000" b="1" dirty="0" err="1">
                <a:solidFill>
                  <a:srgbClr val="C00000"/>
                </a:solidFill>
              </a:rPr>
              <a:t>ٱلشَّجاعَةِ</a:t>
            </a:r>
            <a:r>
              <a:rPr lang="ar-MA" sz="2000" b="1" dirty="0">
                <a:solidFill>
                  <a:srgbClr val="C00000"/>
                </a:solidFill>
              </a:rPr>
              <a:t>.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4E0F4E2-19A7-E8B4-9F6B-B8341CF39067}"/>
              </a:ext>
            </a:extLst>
          </p:cNvPr>
          <p:cNvSpPr txBox="1"/>
          <p:nvPr/>
        </p:nvSpPr>
        <p:spPr>
          <a:xfrm>
            <a:off x="457691" y="4160019"/>
            <a:ext cx="310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000" b="1" dirty="0">
                <a:solidFill>
                  <a:srgbClr val="C00000"/>
                </a:solidFill>
              </a:rPr>
              <a:t>اَلْأُمُّ أَشْبَهُ </a:t>
            </a:r>
            <a:r>
              <a:rPr lang="ar-MA" sz="2000" b="1" dirty="0" err="1">
                <a:solidFill>
                  <a:srgbClr val="C00000"/>
                </a:solidFill>
              </a:rPr>
              <a:t>بِٱلْجَمَلِ</a:t>
            </a:r>
            <a:r>
              <a:rPr lang="ar-MA" sz="2000" b="1" dirty="0">
                <a:solidFill>
                  <a:srgbClr val="C00000"/>
                </a:solidFill>
              </a:rPr>
              <a:t> في صَبْرِها.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BF8C13-678E-A93A-01F3-9709E9C27E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994368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1389025" y="2472366"/>
            <a:ext cx="5871065" cy="1368307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تذكير؛ 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أخذ الكلمة والتحدث باسترسال لمناقشة فكرة "العالم قرية صغيرة".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3984172" y="1771950"/>
            <a:ext cx="3114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8EB0DFC-9E1B-05EC-D378-0EE9375C15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53598" y="1966748"/>
            <a:ext cx="572538" cy="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ستواصلون مناقشة  نص</a:t>
            </a:r>
            <a:r>
              <a:rPr lang="fr-FR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«العالم قرية صغيرة».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E375C4-AF8B-E6FF-6249-7996B33300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90C21-AB68-424F-77DA-7218E4F97D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91222-9EC9-F454-8EF6-EB9106CED6D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F8F5C-91E7-9713-B689-43F31D4DBCD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2C1E-08A5-3BF9-DBF1-4992FFD26F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E38EBA-B3F1-E297-41D0-CB4C0D95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E71F21-F211-6D02-D20A-B479F6B86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D23CD7-C609-3226-81BC-8735D75A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1C495F-8577-B7B1-EA59-468CBFDB9898}"/>
              </a:ext>
            </a:extLst>
          </p:cNvPr>
          <p:cNvSpPr txBox="1"/>
          <p:nvPr/>
        </p:nvSpPr>
        <p:spPr>
          <a:xfrm>
            <a:off x="1782556" y="2930389"/>
            <a:ext cx="5165704" cy="146423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ٱلْعالَمُ قَرْيَةٌ صَغيرَةٌ</a:t>
            </a:r>
            <a:endParaRPr lang="fr-FR"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4296DE-3E51-CCCE-B219-D1E8579102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6905C-B577-1BCE-82CA-8FFB78EED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2D823-BC3C-8236-11C9-E4217A358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نتذكر، في البداية، معاني المفردات التالية. من يختار مفردة ويقدم معناها؟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763DB4-9042-9A48-405B-ABC4BDF64A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30E4C8-F165-752D-94BA-5ACFE281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385D208-638A-FB13-38A7-A0291A385D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9F2BB7-0674-7C0A-FC4E-A72B0B4CED2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812B4-BF14-A144-C4B3-47095A03B4D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773987-7EE1-C3DE-A4EB-FD126FD6CBD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E3A5F1-0FC9-1D50-E749-894E458696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4F786A-046F-A678-37AA-DC0677716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770EE0-0A98-E3CE-7B72-C500D38298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7BF2982D-ADC5-EBFB-5413-743DDE47AD87}"/>
              </a:ext>
            </a:extLst>
          </p:cNvPr>
          <p:cNvSpPr txBox="1"/>
          <p:nvPr/>
        </p:nvSpPr>
        <p:spPr>
          <a:xfrm>
            <a:off x="1410747" y="2509644"/>
            <a:ext cx="257877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اَلْمُنْعَزِلةُ</a:t>
            </a:r>
            <a:endParaRPr dirty="0"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135CC00A-9904-9E8E-9504-734F98E0CB00}"/>
              </a:ext>
            </a:extLst>
          </p:cNvPr>
          <p:cNvSpPr txBox="1"/>
          <p:nvPr/>
        </p:nvSpPr>
        <p:spPr>
          <a:xfrm>
            <a:off x="5284071" y="2441804"/>
            <a:ext cx="274320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مَوْقِعٌ ٱفْتِراضِيٌّ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06272D99-4AE5-D328-3F9D-03B43858B3F3}"/>
              </a:ext>
            </a:extLst>
          </p:cNvPr>
          <p:cNvSpPr txBox="1"/>
          <p:nvPr/>
        </p:nvSpPr>
        <p:spPr>
          <a:xfrm>
            <a:off x="5363004" y="4093983"/>
            <a:ext cx="257877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اَلتَّواصُلُ</a:t>
            </a:r>
            <a:endParaRPr dirty="0"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0BC95136-A3C2-CDFB-A9DB-4A2EE978EEAD}"/>
              </a:ext>
            </a:extLst>
          </p:cNvPr>
          <p:cNvSpPr txBox="1"/>
          <p:nvPr/>
        </p:nvSpPr>
        <p:spPr>
          <a:xfrm>
            <a:off x="1410747" y="3961839"/>
            <a:ext cx="264162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اَلْعَصْرِيَّةُ</a:t>
            </a:r>
            <a:endParaRPr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16617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1377C-7C94-0CB6-FA08-23F5DACF5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B23446-AD52-FA3C-6612-4D91D970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5BA3BF-AA9D-0916-0AD1-EB66C3DEDB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19ADAD46-74D1-A857-2D89-113F15F0C640}"/>
              </a:ext>
            </a:extLst>
          </p:cNvPr>
          <p:cNvSpPr/>
          <p:nvPr/>
        </p:nvSpPr>
        <p:spPr>
          <a:xfrm>
            <a:off x="5457811" y="5715187"/>
            <a:ext cx="708024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C7A6A9F5-91FB-F561-CC3D-7A693831CD30}"/>
              </a:ext>
            </a:extLst>
          </p:cNvPr>
          <p:cNvSpPr/>
          <p:nvPr/>
        </p:nvSpPr>
        <p:spPr>
          <a:xfrm>
            <a:off x="5379786" y="2300067"/>
            <a:ext cx="708024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87AE8BBC-9525-5738-90D4-BFA227195FA7}"/>
              </a:ext>
            </a:extLst>
          </p:cNvPr>
          <p:cNvSpPr/>
          <p:nvPr/>
        </p:nvSpPr>
        <p:spPr>
          <a:xfrm>
            <a:off x="5393527" y="4543679"/>
            <a:ext cx="708024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681E6767-E925-CAB3-70FC-F96C0616FF2A}"/>
              </a:ext>
            </a:extLst>
          </p:cNvPr>
          <p:cNvSpPr/>
          <p:nvPr/>
        </p:nvSpPr>
        <p:spPr>
          <a:xfrm>
            <a:off x="5393527" y="3411467"/>
            <a:ext cx="757853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BB3B7E27-6DD0-1413-350E-25EB0444711A}"/>
              </a:ext>
            </a:extLst>
          </p:cNvPr>
          <p:cNvSpPr txBox="1"/>
          <p:nvPr/>
        </p:nvSpPr>
        <p:spPr>
          <a:xfrm>
            <a:off x="494622" y="2111645"/>
            <a:ext cx="4910451" cy="6469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3200" dirty="0">
                <a:sym typeface="Sakkal Majalla"/>
              </a:rPr>
              <a:t>مِنَصَّةٌ إِلِكْترونِيَّةٌ لِتَبادُلِ </a:t>
            </a:r>
            <a:r>
              <a:rPr lang="ar-MA" sz="3200" dirty="0" err="1">
                <a:sym typeface="Sakkal Majalla"/>
              </a:rPr>
              <a:t>ٱلْمَعْلوماتِ</a:t>
            </a:r>
            <a:r>
              <a:rPr lang="ar-MA" sz="3200" dirty="0">
                <a:sym typeface="Sakkal Majalla"/>
              </a:rPr>
              <a:t> </a:t>
            </a:r>
            <a:r>
              <a:rPr lang="ar-MA" sz="3200" dirty="0" err="1">
                <a:sym typeface="Sakkal Majalla"/>
              </a:rPr>
              <a:t>وَٱلْأَخْبارِ</a:t>
            </a:r>
            <a:r>
              <a:rPr lang="ar-MA" sz="3200" dirty="0">
                <a:sym typeface="Sakkal Majalla"/>
              </a:rPr>
              <a:t>.</a:t>
            </a: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F1AD64E1-38FC-9DC6-8295-C5CF8E91E9D5}"/>
              </a:ext>
            </a:extLst>
          </p:cNvPr>
          <p:cNvSpPr txBox="1"/>
          <p:nvPr/>
        </p:nvSpPr>
        <p:spPr>
          <a:xfrm>
            <a:off x="494622" y="4284042"/>
            <a:ext cx="4910451" cy="8512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400" dirty="0">
                <a:sym typeface="Sakkal Majalla"/>
              </a:rPr>
              <a:t>اَلْجَديدَةُ /اَلْحَديثَةُ.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D850387C-D593-1CD5-CAF3-38FBC6287EEE}"/>
              </a:ext>
            </a:extLst>
          </p:cNvPr>
          <p:cNvSpPr txBox="1"/>
          <p:nvPr/>
        </p:nvSpPr>
        <p:spPr>
          <a:xfrm>
            <a:off x="494622" y="5483150"/>
            <a:ext cx="4910451" cy="7831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dirty="0">
                <a:sym typeface="Sakkal Majalla"/>
              </a:rPr>
              <a:t>تَبادُلُ </a:t>
            </a:r>
            <a:r>
              <a:rPr lang="ar-MA" sz="4000" dirty="0" err="1">
                <a:sym typeface="Sakkal Majalla"/>
              </a:rPr>
              <a:t>ٱلْمَعْلوماتِ</a:t>
            </a:r>
            <a:r>
              <a:rPr lang="ar-MA" sz="4000" dirty="0">
                <a:sym typeface="Sakkal Majalla"/>
              </a:rPr>
              <a:t> </a:t>
            </a:r>
            <a:r>
              <a:rPr lang="ar-MA" sz="4000" dirty="0" err="1">
                <a:sym typeface="Sakkal Majalla"/>
              </a:rPr>
              <a:t>وَٱلْأَفْكارِ</a:t>
            </a:r>
            <a:r>
              <a:rPr lang="ar-MA" sz="4000" dirty="0">
                <a:sym typeface="Sakkal Majalla"/>
              </a:rPr>
              <a:t> بَيْنَ </a:t>
            </a:r>
            <a:r>
              <a:rPr lang="ar-MA" sz="4000" dirty="0" err="1">
                <a:sym typeface="Sakkal Majalla"/>
              </a:rPr>
              <a:t>ٱلنّاسِ</a:t>
            </a:r>
            <a:r>
              <a:rPr lang="ar-MA" sz="4000" dirty="0">
                <a:sym typeface="Sakkal Majalla"/>
              </a:rPr>
              <a:t>.</a:t>
            </a: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75458216-BF83-2904-BC7B-D26FB4C1FE8A}"/>
              </a:ext>
            </a:extLst>
          </p:cNvPr>
          <p:cNvSpPr txBox="1"/>
          <p:nvPr/>
        </p:nvSpPr>
        <p:spPr>
          <a:xfrm>
            <a:off x="494622" y="3133346"/>
            <a:ext cx="4898905" cy="8512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400" dirty="0">
                <a:sym typeface="Sakkal Majalla"/>
              </a:rPr>
              <a:t>اَلْمُتَباعِدَةُ  /اَلْمُنْفَصِلَةُ.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8F4FBB3-DCAC-C147-C2BB-D329A0D22E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058D75C-7156-4770-41DE-7922CD8242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C9D473-B543-7896-F261-3ED61C9B655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953C84-8FF6-1AFE-616E-3AE64C82D30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2DE03-E82A-7AC4-1DEA-0AB60430C3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90528EC-C23A-3AE6-1B2E-07D2D5E5F7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3448949-9CD5-4CF9-303A-DAC6F0018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AF3EF28-935D-12BF-AF88-EE7680DBE2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48071F55-C5D7-E154-E6A8-D77C4FAE598F}"/>
              </a:ext>
            </a:extLst>
          </p:cNvPr>
          <p:cNvSpPr txBox="1"/>
          <p:nvPr/>
        </p:nvSpPr>
        <p:spPr>
          <a:xfrm>
            <a:off x="6087810" y="3118617"/>
            <a:ext cx="2365763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اَلْمُنْعَزِلةُ</a:t>
            </a:r>
            <a:endParaRPr dirty="0"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1CB005E6-8E6B-1AA2-7C85-618FF251D299}"/>
              </a:ext>
            </a:extLst>
          </p:cNvPr>
          <p:cNvSpPr txBox="1"/>
          <p:nvPr/>
        </p:nvSpPr>
        <p:spPr>
          <a:xfrm>
            <a:off x="6101552" y="1975438"/>
            <a:ext cx="235202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مَوْقِعٌ ٱفْتِراضِيٌّ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9D18C861-5650-5CB4-89ED-207582207D6F}"/>
              </a:ext>
            </a:extLst>
          </p:cNvPr>
          <p:cNvSpPr txBox="1"/>
          <p:nvPr/>
        </p:nvSpPr>
        <p:spPr>
          <a:xfrm>
            <a:off x="6101551" y="5404976"/>
            <a:ext cx="235202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اَلتَّواصُلُ</a:t>
            </a:r>
            <a:endParaRPr dirty="0"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B903B56C-24C8-B29A-03F8-FF807B719D45}"/>
              </a:ext>
            </a:extLst>
          </p:cNvPr>
          <p:cNvSpPr txBox="1"/>
          <p:nvPr/>
        </p:nvSpPr>
        <p:spPr>
          <a:xfrm>
            <a:off x="6101551" y="4233468"/>
            <a:ext cx="235202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اَلْعَصْرِيَّةُ</a:t>
            </a:r>
            <a:endParaRPr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173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3F0E6-2650-609A-3F6F-C457DB9E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65A5E2-3E73-578F-E6C8-DBA0EA2A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استمعوا إلى النص كي تسترجعوا أفكاره. </a:t>
            </a:r>
          </a:p>
        </p:txBody>
      </p:sp>
      <p:pic>
        <p:nvPicPr>
          <p:cNvPr id="15" name="Espace réservé pour une image  1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CE48526-9DFE-EE1E-DCAF-20223E46FD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8941B2-AEFB-46CE-6A7E-69C7DC6076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02398E-5ED3-60F1-E3FA-72DD30F08B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957CA-1BB7-893E-8E4F-B25314D0DD4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334B3E-6760-E05A-1476-95670086514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015E23-F748-E052-A07F-C26DA9A7D75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A53520-A716-C5FC-A2EA-DA6EEAC654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DA8618-DF34-5891-8B0D-49FEE9A0F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6F402C-BE0E-86FA-4FAC-A8BB8792256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3EF8E28-905B-757B-BD52-27D411DCE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329" y="6040818"/>
            <a:ext cx="679395" cy="679395"/>
          </a:xfrm>
          <a:prstGeom prst="rect">
            <a:avLst/>
          </a:prstGeom>
        </p:spPr>
      </p:pic>
      <p:pic>
        <p:nvPicPr>
          <p:cNvPr id="5" name="WhatsApp Video 2025-12-03 at 09.13.46">
            <a:hlinkClick r:id="" action="ppaction://media"/>
            <a:extLst>
              <a:ext uri="{FF2B5EF4-FFF2-40B4-BE49-F238E27FC236}">
                <a16:creationId xmlns:a16="http://schemas.microsoft.com/office/drawing/2014/main" id="{20FFEDD0-2EAA-BFA7-AFA5-6A5085C86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166" y="1923950"/>
            <a:ext cx="7474183" cy="460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64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F2A39-ADB2-3D62-E565-D820D18C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490F44-3E43-71E5-CDF6-34EB9512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الأفكار التي علقت في أذهانكم حول موضوع النص؟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267899-492C-88E5-11AF-EDA27A299EE3}"/>
              </a:ext>
            </a:extLst>
          </p:cNvPr>
          <p:cNvSpPr txBox="1"/>
          <p:nvPr/>
        </p:nvSpPr>
        <p:spPr>
          <a:xfrm>
            <a:off x="1620226" y="2867144"/>
            <a:ext cx="5490364" cy="112371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أَتَذَكَّرُ أَفْكارَ ٱلنَّصِّ.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A684C09-C09D-57AF-5D7D-41BC0A00C6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975FA-9A5F-5883-1D42-7DB7297032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98FFD4-FE0F-3821-3289-EB8B8EBAC3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D91900-3B1A-ADA1-1171-96708740CBB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07A861-D523-CF52-1F3E-97E91A1E378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F90240-225C-0D60-6607-630AEF9B684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43BAEE4-392E-719A-330D-BB0F7C3A1B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4FDF07-0BE2-9352-4C22-29E4AC6F2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469AD5-851E-52E4-38E0-25D380CE93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96013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21139-6B22-0E8A-891B-4C6077B1C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B3B72-9A2E-C555-0B7B-FF6FEC36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الفكرة  الرئيسة التي ناقشها النص؟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118C9A3-C1BF-3409-0FB7-9A563593C0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D928AD-E87D-F866-3F43-8670B0FCB4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5B2C6A-5A77-6420-AC7F-616BD07407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035BA5-59AB-4AA6-6BAE-725D5DD8455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164AAE-035E-E0A0-5A1B-B17C00062C2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C90D87-A3A3-3055-4744-BC03DFE070E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42DA3F6-27BD-8F59-388F-79558F6390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50BDBFC-1719-5B1D-144E-9B2DCAF78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F62DA8F-2B92-465B-8703-88B7E0E392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B70513-1806-0977-A1F2-2132F47FC7B6}"/>
              </a:ext>
            </a:extLst>
          </p:cNvPr>
          <p:cNvSpPr txBox="1"/>
          <p:nvPr/>
        </p:nvSpPr>
        <p:spPr>
          <a:xfrm>
            <a:off x="1620226" y="2867144"/>
            <a:ext cx="5490364" cy="214526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ٱلْفِكْرَةُ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ٱلرَّئيسَةُ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ٱلَّتي ناقَشَها ٱلنَّصُّ؟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899461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توظيف أسلوب التشبيه لوصف شخص</a:t>
              </a:r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مناقشة  فكرة "العالم قرية صغيرة".</a:t>
              </a:r>
            </a:p>
          </p:txBody>
        </p:sp>
      </p:grpSp>
      <p:sp>
        <p:nvSpPr>
          <p:cNvPr id="5" name="TextBox 9">
            <a:extLst>
              <a:ext uri="{FF2B5EF4-FFF2-40B4-BE49-F238E27FC236}">
                <a16:creationId xmlns:a16="http://schemas.microsoft.com/office/drawing/2014/main" id="{829403E2-0622-826F-2F50-A008F166F2F0}"/>
              </a:ext>
            </a:extLst>
          </p:cNvPr>
          <p:cNvSpPr txBox="1"/>
          <p:nvPr/>
        </p:nvSpPr>
        <p:spPr>
          <a:xfrm>
            <a:off x="1177279" y="188878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63BD7-0C89-6993-1FE2-22FCC65B1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6DDE3-F8C3-D6CB-11E0-D7F37343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ناقش النص الفكرة الرئيسة  التالية . من يقرؤها؟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1D47A7-1E78-2319-7AB7-4E814528CD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8DAF09-19C5-1046-A9FD-A55CF4BBBD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118CD0-74D0-5C0F-4980-D9D5BD3481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2051B3-A645-110A-63DE-8A58CE61DA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BF9996-F8EF-4ABE-17E3-EA434177217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102635-BB43-5580-84FD-9392A602E03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68E1DEE-085A-1D2A-BAE0-9175181EB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A918D3A-F944-48C7-50B8-35CBCCA7D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10AC31C-D495-5665-CD14-5C67AA01B1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4889CB-AD1A-A7BD-D739-36938273D2E3}"/>
              </a:ext>
            </a:extLst>
          </p:cNvPr>
          <p:cNvSpPr txBox="1"/>
          <p:nvPr/>
        </p:nvSpPr>
        <p:spPr>
          <a:xfrm>
            <a:off x="1418628" y="2803838"/>
            <a:ext cx="6171629" cy="214526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ساهَمَتْ عِدَّةُ عَوامِلَ في تَحَوُّلِ ٱلْعالَمِ إِلى قَرْيَةٍ صَغيرَةٍ.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105240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76281-356D-6C3F-FCA2-19163E1D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B204C-5345-314D-E582-B2506391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 كل منكم سيحاول تقديم توضيحا للفكرة من خلال الإجابة عن سؤالين على الكراسة.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5C96ED0-B63E-A5A5-7914-1F723CA024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1261D9-89B6-41A1-3D45-4BC76008A1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ABECC5-B6E2-5855-5B09-CEEB3E8E097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50629F-8887-3A88-0499-E6B6199F6FC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03408F-2997-517A-82DF-3FBBF0453E2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88E3EA6-3E36-01F4-098A-15F094AF37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8E1FD85-35C4-6FFE-431F-2C1A3D455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91C9CEF-E0A6-4531-BD2B-821ED2310A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7259D2-B34A-0EE8-0197-2B717F419657}"/>
              </a:ext>
            </a:extLst>
          </p:cNvPr>
          <p:cNvSpPr txBox="1"/>
          <p:nvPr/>
        </p:nvSpPr>
        <p:spPr>
          <a:xfrm>
            <a:off x="1418628" y="2803838"/>
            <a:ext cx="6171629" cy="214526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ساهَمَتْ عِدَّةُ عَوامِلَ في تَحَوُّلِ ٱلْعالَمِ إِلى قَرْيَةٍ صَغيرَةٍ.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1843897-A4A9-9031-B048-0CDC6BF024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11629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01181-FFEA-5CEE-FF0B-7F61F24A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9C307-2C79-BE90-88F9-3A82E13A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79.  أجيبوا عن السؤالين واستعدوا للتحدث باسترسال.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150C3A-6FC8-8293-3D53-2EA48EC63E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796814-C399-48A0-EDF7-F07A7C3D8B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5F1773-5C1C-7EE9-F288-6AA996024AC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B4784-1679-5698-53BB-D40D2EA2F0C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8B2C80-3887-29D2-4A74-71CE168585B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934131-B1E0-9987-75B8-3C6F5DB7799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03B68C4-4072-2F3C-E0E6-54B8B7CA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A60A884-16A5-A1E8-C4FE-B766FEECB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0E00F0-2131-887B-E6FD-1AF53EEF7A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texte, capture d’écran, lettr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D89EB2BF-6A4D-38DE-243C-CCDDF0E7D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092" y="1471387"/>
            <a:ext cx="3426730" cy="50656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748B7A-BFFE-B616-13FC-B068B85235DE}"/>
              </a:ext>
            </a:extLst>
          </p:cNvPr>
          <p:cNvSpPr/>
          <p:nvPr/>
        </p:nvSpPr>
        <p:spPr>
          <a:xfrm flipV="1">
            <a:off x="2574093" y="2101170"/>
            <a:ext cx="3252776" cy="10311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Image 8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C017CDA8-1224-D9F9-00BF-3567707C4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1" y="1494052"/>
            <a:ext cx="1055076" cy="121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665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376CD-1843-06DD-B7A7-59268187C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A2D58-CE03-3098-4E3F-38E82939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يتحدث باسترسال للإجابة عن السؤالين معا.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D1F375-A6BA-37C0-3D2B-CFD36D87B1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16FDE5-D456-8426-524D-BC486E6A4C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959E42-2148-89B4-02BF-B368B8AC1B3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466AB3-4A0D-633B-1337-69C97F1A037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2D67C3-152F-6446-1333-0449B30D3BD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47D1344-A4F4-29EC-B051-0060CF683A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6800028-B374-7353-8144-A99F65DC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DD994B9-8E3B-C2D2-602D-DCBA1943E8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51D8A05-6B6C-67AF-DCD9-13EA13328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97" y="3030755"/>
            <a:ext cx="7721891" cy="2076266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 16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62B9F7F7-8CA5-1ABE-C252-AEB200584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476000"/>
            <a:ext cx="1240542" cy="1427275"/>
          </a:xfrm>
          <a:prstGeom prst="rect">
            <a:avLst/>
          </a:prstGeom>
        </p:spPr>
      </p:pic>
      <p:pic>
        <p:nvPicPr>
          <p:cNvPr id="25" name="Espace réservé pour une image  2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0CC7EE-7F73-5411-EA56-DE2F4A797C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3052973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2FAFD-5BB5-939F-C8B8-08DEC8088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64BB5F-AF25-A71D-5765-7BF97806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نشاط « أتحدث باسترسال» .  من يقرأ التعليمة؟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E46E2A-9829-765F-5BEA-3450D3CBF3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B633EA-CD2D-F047-6B8E-B400E6FA08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DBAA5D-31CC-58F0-8A27-7265175B48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5725B-D087-1088-53D2-5E1E69FE5A9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05C-ECCC-2DC0-BAED-380D20C7568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5D9606-07AF-F363-E261-4AF3EF04EDE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30DAF35-C3DC-861C-9B27-158C786CD7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70ECC5C-690A-8223-398F-EBE1DACFF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38AD51D-84D9-580B-5825-B84FE0D06B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E0A439A8-226F-2DE1-A1E3-AB9C61E93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17" y="2046035"/>
            <a:ext cx="7373566" cy="3868382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718081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77AA3-4EC3-8BB7-12E9-6F26BE552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FD25D-9574-2A8F-27C9-B83EF6E43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70" y="774000"/>
            <a:ext cx="7270109" cy="612000"/>
          </a:xfrm>
        </p:spPr>
        <p:txBody>
          <a:bodyPr>
            <a:normAutofit/>
          </a:bodyPr>
          <a:lstStyle/>
          <a:p>
            <a:r>
              <a:rPr lang="ar-MA" sz="21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للتحدث باسترسال ( يمكنكم تسجيل معلومات مكان النقط أو على الهامش باستعمال قلم الرصاص.)</a:t>
            </a:r>
          </a:p>
        </p:txBody>
      </p:sp>
      <p:pic>
        <p:nvPicPr>
          <p:cNvPr id="10" name="Image 9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4CEFE3D3-1B07-9A8A-B021-4454803C2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3" y="1440488"/>
            <a:ext cx="701558" cy="8071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C5CC51-8778-868D-1BB0-4F4DA780F9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A9AC46-AC90-FC13-2AA6-03D223C38B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6C1742-BEB3-C1A7-255F-58A332FE5C4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C19FB8-C770-FA32-8394-D6D64EF398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3E05BB-181B-E435-F4C2-450D1725442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62E9272-2A7B-C614-BB53-604E441561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1B24441-1E80-83AC-4E9D-EBE395B40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C36B5D6-393D-60D1-4C59-CFE90E2A89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51A5F2-5959-9C3F-D03C-BAF3AE58AA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3A6AB8F5-BCF1-7CB3-4C71-A38BAAFCBC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217" y="2046035"/>
            <a:ext cx="7373566" cy="3868382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730026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8D105-BC86-23A2-5D5B-8F099EB5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045E6-0574-A487-47D0-557DA21D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يتحدث  باسترسال؟ </a:t>
            </a:r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(مناقشة كل محاولة وفق الضوابط التالية ومطالبة التلاميذ بتسجيل النتيجة على كراساتهم).</a:t>
            </a:r>
            <a:endParaRPr lang="a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EBC4483-597C-99AB-77C2-C4BE98C99F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82FA8F-3C33-8CB5-4A94-09F0F662D9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5D9463-2EF4-D0ED-9DC1-C692D2F778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E13F3B-003C-760A-3B17-7E8D2FB4DF5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98C485-A69A-736E-EBA7-A4EC7D96F66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CCF3CB-B446-C724-3A78-7F65530A9AA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2E190D-024A-94C6-A5E3-90BE7153EA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18D29D4-2A17-D524-5A3E-CF0067090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65CE33-2E1C-D6CB-60A2-82764665AC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7690FA40-B195-BD99-D16D-1AC0E8E4A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137" y="1972294"/>
            <a:ext cx="7461115" cy="35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38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591DD-921C-1237-CE16-517555A46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2CEAD-C3C2-4D53-08FA-82CDA667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مقترح آخر. من يقرأ؟ 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6B49036-A2E1-3222-FD4C-137CFC1B59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0B432F0-B505-ADBA-F407-00020EF13B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82CF4-0D31-61B5-F6C8-6ECDB62D34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8DEA7F-E71A-3FB8-D3D9-03AEE6854DA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80231-D84E-A8E7-F7D0-2DAF926B33A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4D7CA7-5BD4-60C0-B3E6-D6F5365B09E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D97AFC5-2DD1-EC2E-E8F9-653A7F392F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67738E1-8D18-92F3-E523-EC817D132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F7AC0BD-61CB-38DB-0693-29A5BB8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E6C1E4A-72AC-F442-3831-C029702AF91E}"/>
              </a:ext>
            </a:extLst>
          </p:cNvPr>
          <p:cNvSpPr txBox="1"/>
          <p:nvPr/>
        </p:nvSpPr>
        <p:spPr>
          <a:xfrm>
            <a:off x="582423" y="2017949"/>
            <a:ext cx="7979153" cy="440120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اَلْعالَمُ 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ٱلْيَوْمَ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أَشْبَهُ ما يَكونُ 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بِقَرْيَةٍ صَغيرَةٍ 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ٱخْتَفَتْ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فيها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ٱلْمَسافَاتُ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وَتَبَدَّدَتْ فيها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ٱلْحُدودُ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وَذلِكَ بِفَضْلِ 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ٱلشَّبَكَةِ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ٱلْعَنْكَبوتِيَّةِ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 وَفَّرَتْ فَضاءات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 واسِعَةً لِـلتَّواصُلِ وَتَبادُلِ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ٱلْمَعْلوماتِ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ٱلْمُتَنَوِّعَةِ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وَٱلْأَخْبارِ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ٱلْمُتَعَدِّدَةِ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عِلاوَةً عَلى ذلِكَ، فَوَسائِلُ 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ٱلنَّقْلِ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ٱلْحَديثَةُ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وَٱلسَّريعَةُ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جَعَلَتِ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ٱلتَّنَقُّلَ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ٱلدُّوَلِ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وَٱلشُّعوبِ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أَسْهَلَ 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كَأَنَّهُ مُجَرَّدُ 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رِحْلَةٍ قَصيرَةٍ لا تَتَجاوَزُ ساعاتٍ مَعْدودَةً.</a:t>
            </a:r>
          </a:p>
        </p:txBody>
      </p:sp>
    </p:spTree>
    <p:extLst>
      <p:ext uri="{BB962C8B-B14F-4D97-AF65-F5344CB8AC3E}">
        <p14:creationId xmlns:p14="http://schemas.microsoft.com/office/powerpoint/2010/main" val="1073184013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B"/>
                </a:solidFill>
              </a:rPr>
              <a:t>اختتام الحصة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64A58B-3081-F13C-E162-95546B71E6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B578B6-3636-C2E0-6AC7-877BE3DD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A0FEAF2-5D5D-4999-2988-901983B208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2DC4E0-FCDE-879C-2550-ABC21BA79E4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080834-2C4A-0DF2-F1EF-35D96C758C1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CB52D9-AE20-6B86-D415-45E61273CF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51DBB54-3DBC-B4AE-3123-170FC2DECB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C6DB2B0-59DC-947D-CAE1-BBF73C20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505C385-07C3-373F-1273-2D8E6C07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CD9D8456-8B02-228C-D01B-86B3F614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بمعنى أسلوب التشبيه  وعناصره مستعينا بالأساليب  التالي: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97BC5D-C1C7-06E4-98C3-BF5857B5377E}"/>
              </a:ext>
            </a:extLst>
          </p:cNvPr>
          <p:cNvSpPr txBox="1"/>
          <p:nvPr/>
        </p:nvSpPr>
        <p:spPr>
          <a:xfrm>
            <a:off x="721302" y="2491240"/>
            <a:ext cx="7701396" cy="255389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يُساعِدُني أُسْلوبُ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ٱلتَّشْبيهِ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......... وَيَتَكَوَّنُ مِنْ أَرْبَعَةِ عَناصِرَ وَهِيَ: ..... وَ....... وَ .... وَأَداةُ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ٱلتَّشْبيهِ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مِنْ قَبيلِ: كَ - ..........</a:t>
            </a:r>
          </a:p>
        </p:txBody>
      </p:sp>
    </p:spTree>
    <p:extLst>
      <p:ext uri="{BB962C8B-B14F-4D97-AF65-F5344CB8AC3E}">
        <p14:creationId xmlns:p14="http://schemas.microsoft.com/office/powerpoint/2010/main" val="113492888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</a:t>
            </a:r>
            <a:r>
              <a:rPr lang="fr-FR" sz="2800" b="1" dirty="0"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09021-4131-0DB5-A4FE-98A98328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19AE8C91-CAA3-1D8A-9F68-0EC088DD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  أمام النشاط الأخير على الصفحة 78. أنجزوه  على كراستكم سنصححه في الحصة المقبلة. </a:t>
            </a: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67EBDE-A906-552A-CD34-D604707222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FEA8B6-005B-5666-4DDB-7708788F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A266FB-7638-1D2A-7F3B-D86303FA0D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88B9B1-C707-DEC7-FE9D-B7D9589FB97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CC40B1-FFC5-A4A8-9F43-BB693551676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D58822-B2A1-A117-1170-1322620861B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3CC75A-2480-43F1-F447-152B44EB2C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4C4E3C-878B-777A-791A-F32DF64406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10F5CA-348E-B0BC-681D-8A43B4678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178F5DA-B2D9-3679-E27E-37DC9AD1A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606" y="1476000"/>
            <a:ext cx="3629205" cy="494425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EC5CA16-5804-077D-8397-E0B5B321B005}"/>
              </a:ext>
            </a:extLst>
          </p:cNvPr>
          <p:cNvSpPr/>
          <p:nvPr/>
        </p:nvSpPr>
        <p:spPr>
          <a:xfrm flipV="1">
            <a:off x="2458605" y="4945707"/>
            <a:ext cx="3629205" cy="9589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17877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CA50F92-FB84-432E-5762-E2E60F539B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A0434C8-2170-6832-EE53-279CA538D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767811" y="214635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235E55-B7D9-E2BB-FC1E-E9537E048F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41C6B8-F593-9AD0-4CF6-1C2E024441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815AF8-8A8B-063E-CA7A-C96F888F608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7DD8B-51D4-95F5-75BF-56B5AF6FA1F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041AB2-242E-0BD7-512C-0672FCA17A7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936AAF-1C90-4CFC-B822-F650823C803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7DAA4A-C43A-7F2C-64CF-A3F83664AE6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E0C509-DDE6-C2DE-E7D9-08179C802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DD214-F1F9-72F5-52C0-68CDA25C5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B69BB2F-9F82-95A5-92E3-FC13816A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B532B4-8962-F7B6-2446-6963CF69DC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56A475F4-F61B-2DAA-9ED6-59F2C93F6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976165-A650-BA08-EF40-068D2CBF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05EC69-C774-1A23-A9CC-61C9D1BE7ED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EA4B0F-8E76-43D4-6390-E92A18B2625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E3C217-18A4-F049-769E-37A9DFB5FDA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B7501-F26D-B167-1E3D-0213B028CA6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CBDFA0-05CC-AFE2-18B2-4FA6404F385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DF23BB-2675-B0D1-9739-06F08AC6CDC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3222CA-F905-744A-1F55-6F4D5D2F17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5BCD2AA-78F5-2D42-5510-E32E7B01E5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329" y="6040818"/>
            <a:ext cx="679395" cy="6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بكم، سنبدأ حصة اللغة العربية.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8C94562-EF9B-0A79-1970-A52C49F4E0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669453-2366-E043-7B8D-D8FA36CF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BECE65-F696-8EA6-99A2-891C8266B8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FAD1A9-25AE-0BFA-F8D0-18688ACCC4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6791F5-8C68-84B6-9962-3A65D6D4EF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5C615-CF1B-CD01-0AD7-1855726807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907E2-26DE-90D6-7588-1486E57EC7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4F8E3-B232-3B55-85BC-03FFCF7382F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AEC49D-E9CC-31BD-0B19-39C24778986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9">
            <a:extLst>
              <a:ext uri="{FF2B5EF4-FFF2-40B4-BE49-F238E27FC236}">
                <a16:creationId xmlns:a16="http://schemas.microsoft.com/office/drawing/2014/main" id="{62E9970F-DE98-4759-56D3-46F8FAF0A7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4" r="-6244"/>
          <a:stretch>
            <a:fillRect/>
          </a:stretch>
        </p:blipFill>
        <p:spPr>
          <a:xfrm>
            <a:off x="173633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الكراسة والدفتر  واللوحة  في القمطر.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221FBF-7131-09D4-A21E-7B2B820F87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E60F3FA8-9849-037F-D835-4C08A1F99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848" y="1848490"/>
            <a:ext cx="6996640" cy="39354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28A927-EED3-060F-4850-809E07517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52B3FB8-9625-E828-732E-9B316C1289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308E10B-608C-1FF7-3C68-94D7C3D6DD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495A6D-EA62-C997-D0FD-563FE08DA58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939619-9DBA-5D83-E133-7CA05D84CB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8B4F5B-1DD3-93DB-9EF4-359628E28E9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18070-1C32-8A40-4183-2D49C63A496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E1E1AE-447E-1473-3906-0089BAE37A8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39DB474-0859-DA31-3019-C6951FDDE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195405"/>
            <a:ext cx="500996" cy="5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67" y="819538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يذكرنا بها.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221FBF-7131-09D4-A21E-7B2B820F87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155295-E08E-C18B-E91C-527147125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75FB4F-841D-25EB-F793-A6289A1B90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332E6B-83D0-543A-7DE2-11A5C0E8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4C07F2C-7865-F5C7-7C44-E0F0EFC394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0416D2-BFE2-BA79-26F4-4ACFA66C39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354A2C-5CA6-B9D9-016D-6ACED998AD0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6557E6-4651-7D63-A37E-21A8E08330B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AEEA80-9E8E-1F04-7A22-EABE361ABB7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748FF8-AD33-BB16-FD2E-3CAFB61B7A3E}"/>
              </a:ext>
            </a:extLst>
          </p:cNvPr>
          <p:cNvSpPr txBox="1">
            <a:spLocks/>
          </p:cNvSpPr>
          <p:nvPr/>
        </p:nvSpPr>
        <p:spPr>
          <a:xfrm>
            <a:off x="1590761" y="3510017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أُصَحِّحُ أَخْطائي عَلى كُرّاسَتي وَدَفْتَري.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7E308AE-6E18-58E9-1AC0-589235A3E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" y="2098144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869A22-8776-A4D0-49F3-5E95807A6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10" y="3228047"/>
            <a:ext cx="955347" cy="95534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A643D5D-D143-6F31-D21A-BB4C67C07907}"/>
              </a:ext>
            </a:extLst>
          </p:cNvPr>
          <p:cNvSpPr/>
          <p:nvPr/>
        </p:nvSpPr>
        <p:spPr>
          <a:xfrm>
            <a:off x="6761247" y="2070249"/>
            <a:ext cx="958027" cy="95534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Image 8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9B6421-4730-40B6-E836-6D74ECA79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12" y="2133356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8007C3-371A-0FE7-FA71-6E5C8EB14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71" y="2175491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 1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F048407-2EA8-D89D-B5DA-44232FD746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55" y="2090387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916911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قراءة الحصة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17911</TotalTime>
  <Words>1874</Words>
  <Application>Microsoft Office PowerPoint</Application>
  <PresentationFormat>Affichage à l'écran (4:3)</PresentationFormat>
  <Paragraphs>402</Paragraphs>
  <Slides>63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21</vt:i4>
      </vt:variant>
      <vt:variant>
        <vt:lpstr>Titres des diapositives</vt:lpstr>
      </vt:variant>
      <vt:variant>
        <vt:i4>63</vt:i4>
      </vt:variant>
    </vt:vector>
  </HeadingPairs>
  <TitlesOfParts>
    <vt:vector size="96" baseType="lpstr">
      <vt:lpstr>Aptos Display</vt:lpstr>
      <vt:lpstr>Modern Love</vt:lpstr>
      <vt:lpstr>Times New Roman</vt:lpstr>
      <vt:lpstr>Calibri</vt:lpstr>
      <vt:lpstr>Microsoft Uighur</vt:lpstr>
      <vt:lpstr>Wingdings</vt:lpstr>
      <vt:lpstr>Aptos</vt:lpstr>
      <vt:lpstr>Sakkal Majalla</vt:lpstr>
      <vt:lpstr>Dosis</vt:lpstr>
      <vt:lpstr>Dosis Medium</vt:lpstr>
      <vt:lpstr>Dosis ExtraBold</vt:lpstr>
      <vt:lpstr>Arial</vt:lpstr>
      <vt:lpstr>00_Env-Enseignant</vt:lpstr>
      <vt:lpstr>Conception personnalisée</vt:lpstr>
      <vt:lpstr>1_قراءة الحصة 1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بكم، سنبدأ حصة اللغة العربية.</vt:lpstr>
      <vt:lpstr>ضعوا الكراسة والدفتر  واللوحة  في القمطر.</vt:lpstr>
      <vt:lpstr>حاولوا الالتزام  بهذه السلوكات. من يذكرنا بها.</vt:lpstr>
      <vt:lpstr>نبدأ حصتنا بنشاط الطلاقة. من يذكرنا بضوابط القراءة بطلاقة؟</vt:lpstr>
      <vt:lpstr>من يقرأ ؟ الفائز من لم يرتكب أي خطأ.</vt:lpstr>
      <vt:lpstr>الفائزون في هذه الحصة هم ........................................................................... </vt:lpstr>
      <vt:lpstr>بعد قراءتكم للنص، أجيبوا عن السؤال التالي على دفاتر البحث؟</vt:lpstr>
      <vt:lpstr>من يجيب عن السؤال ؟ </vt:lpstr>
      <vt:lpstr>Présentation PowerPoint</vt:lpstr>
      <vt:lpstr>في هذه الحصة سنتعلم كيف نستعمل أسلوب التشبيه لوصف شخص.</vt:lpstr>
      <vt:lpstr> في البداية من يذكرنا بمعنى الوصف؟  </vt:lpstr>
      <vt:lpstr>نتذكر جماعة. من يقرأ؟ </vt:lpstr>
      <vt:lpstr>الآن، ماذا نقصد بالتشبيه؟ (ما معنى التشبيه). </vt:lpstr>
      <vt:lpstr>لنتعرف جماعة على معنى التشبيه من خلال التعريف التالي. من يقرأ؟</vt:lpstr>
      <vt:lpstr>كيف أستعمل أسلوب التشبيه لوصف شخص؟</vt:lpstr>
      <vt:lpstr>انتبهوا معي ولاحظوا كيف سأصف الطفل "سعيدا" باستعمال أسلوب التشبيه.</vt:lpstr>
      <vt:lpstr>أحدد الصفة التي أريد أن أنعت بها الطفل سعيدا.</vt:lpstr>
      <vt:lpstr>أريد وصف سرعة سعيد في الركض.</vt:lpstr>
      <vt:lpstr>أحدد الشيء المعروف بالسرعة. مثلا أطرح السؤال التالي: ما الحيوان المعروف بالسرعة؟</vt:lpstr>
      <vt:lpstr>أختار الأرنب لأنه معروف بالسرعة. سعيد والأرنب يتشابهان في السرعة.</vt:lpstr>
      <vt:lpstr>أعبر عن ذلك باستعمال أسلوب التشبيه فأقول: سعيد كالأرنب في السرعة.</vt:lpstr>
      <vt:lpstr>سعيد كالأرنب في السرعة.( الإشارة إلى أركان  التشبيه)</vt:lpstr>
      <vt:lpstr>يمكن أن أستعمل عبارة أخرى من قبيل: مثل، فأقول: سعيد مثل الأرنب في السرعة. من يردد؟</vt:lpstr>
      <vt:lpstr>يمكن أن أستعمل عبارة أخرى من قبيل: أشبه بـ، فأقول: سعيد أشبه بالأرنب في السرعة. من يردد؟</vt:lpstr>
      <vt:lpstr>يمكن أن أستعمل أداة أخرى من قبيل: كأن. فأقول ( مطالبة التلاميذ بترديد العبارة.)</vt:lpstr>
      <vt:lpstr>أتذكر طريقة استعمال أسلوب التشبيه في وصف شخص.</vt:lpstr>
      <vt:lpstr> الآن دوركم. ستقومون بوصف أم الطفلة أمينة بطلة نص "حلم الطفولة".</vt:lpstr>
      <vt:lpstr>أولا. من يحدد صفة تتصف بها أم أمينة؟</vt:lpstr>
      <vt:lpstr>يمكن أن نقول أيضا : الأم صبورة ( مطالبة تلميذين بترديد العبارة.)</vt:lpstr>
      <vt:lpstr>من يحدد شيئا  يتميز بصفة الصبر؟</vt:lpstr>
      <vt:lpstr>يمكن اقتراح الجمل لأنه معروف بالصبر: نقول  الأم والجمل متشابهان في الصبر. من يردد الجملة؟ </vt:lpstr>
      <vt:lpstr>من يصف الأم مستعملا أسلوب التشبيه؟ (مطالبة التلاميذ بتغيير الأداة  بعد كل محاولة.)</vt:lpstr>
      <vt:lpstr>من يختار شخصا ثم يقدم وصفا له باستعمال أسلوب التشبيه؟</vt:lpstr>
      <vt:lpstr> خذوا كراساتكم الصفحة "78". أنجزوا نشاط " أتدرب مع زملائي " وناقشوا  بشكل ثنائي أجوبتكم.</vt:lpstr>
      <vt:lpstr> نصحح جماعة. (مطالبة التلاميذ بإعادة الجمل مع تغيير أداة التشبيه.)</vt:lpstr>
      <vt:lpstr>صححوا على كراساتكم( جميع الأجوبة المناسبة مقبولة). </vt:lpstr>
      <vt:lpstr>Présentation PowerPoint</vt:lpstr>
      <vt:lpstr>ستواصلون مناقشة  نص  «العالم قرية صغيرة». </vt:lpstr>
      <vt:lpstr>نتذكر، في البداية، معاني المفردات التالية. من يختار مفردة ويقدم معناها؟</vt:lpstr>
      <vt:lpstr>نصحح جماعة. من يقرأ ؟</vt:lpstr>
      <vt:lpstr>استمعوا إلى النص كي تسترجعوا أفكاره. </vt:lpstr>
      <vt:lpstr>ما الأفكار التي علقت في أذهانكم حول موضوع النص؟ </vt:lpstr>
      <vt:lpstr>ما الفكرة  الرئيسة التي ناقشها النص؟</vt:lpstr>
      <vt:lpstr>ناقش النص الفكرة الرئيسة  التالية . من يقرؤها؟ </vt:lpstr>
      <vt:lpstr>خذوا كراساتكم . كل منكم سيحاول تقديم توضيحا للفكرة من خلال الإجابة عن سؤالين على الكراسة. </vt:lpstr>
      <vt:lpstr>خذوا كراساتكم الصفحة 79.  أجيبوا عن السؤالين واستعدوا للتحدث باسترسال.</vt:lpstr>
      <vt:lpstr>من يتحدث باسترسال للإجابة عن السؤالين معا.</vt:lpstr>
      <vt:lpstr>ننتقل إلى نشاط « أتحدث باسترسال» .  من يقرأ التعليمة؟</vt:lpstr>
      <vt:lpstr>استعدوا للتحدث باسترسال ( يمكنكم تسجيل معلومات مكان النقط أو على الهامش باستعمال قلم الرصاص.)</vt:lpstr>
      <vt:lpstr>من يتحدث  باسترسال؟ (مناقشة كل محاولة وفق الضوابط التالية ومطالبة التلاميذ بتسجيل النتيجة على كراساتهم).</vt:lpstr>
      <vt:lpstr>هذا مقترح آخر. من يقرأ؟ </vt:lpstr>
      <vt:lpstr>اختتام الحصة</vt:lpstr>
      <vt:lpstr>من يذكرنا بمعنى أسلوب التشبيه  وعناصره مستعينا بالأساليب  التالي:</vt:lpstr>
      <vt:lpstr>ضعوا علامة   أمام النشاط الأخير على الصفحة 78. أنجزوه  على كراستكم سنصححه في الحصة المقبلة.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209</cp:revision>
  <dcterms:created xsi:type="dcterms:W3CDTF">2023-09-20T21:35:22Z</dcterms:created>
  <dcterms:modified xsi:type="dcterms:W3CDTF">2025-12-20T09:17:33Z</dcterms:modified>
</cp:coreProperties>
</file>