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0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2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3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  <p:sldMasterId id="2147483681" r:id="rId2"/>
    <p:sldMasterId id="2147483689" r:id="rId3"/>
    <p:sldMasterId id="2147483694" r:id="rId4"/>
    <p:sldMasterId id="2147483705" r:id="rId5"/>
    <p:sldMasterId id="2147483714" r:id="rId6"/>
    <p:sldMasterId id="2147483809" r:id="rId7"/>
    <p:sldMasterId id="2147483753" r:id="rId8"/>
    <p:sldMasterId id="2147483822" r:id="rId9"/>
    <p:sldMasterId id="2147483764" r:id="rId10"/>
    <p:sldMasterId id="2147483775" r:id="rId11"/>
    <p:sldMasterId id="2147483786" r:id="rId12"/>
    <p:sldMasterId id="2147483845" r:id="rId13"/>
    <p:sldMasterId id="2147483868" r:id="rId14"/>
    <p:sldMasterId id="2147483741" r:id="rId15"/>
    <p:sldMasterId id="2147483878" r:id="rId16"/>
    <p:sldMasterId id="2147483888" r:id="rId17"/>
    <p:sldMasterId id="2147483898" r:id="rId18"/>
    <p:sldMasterId id="2147483686" r:id="rId19"/>
  </p:sldMasterIdLst>
  <p:notesMasterIdLst>
    <p:notesMasterId r:id="rId79"/>
  </p:notesMasterIdLst>
  <p:handoutMasterIdLst>
    <p:handoutMasterId r:id="rId80"/>
  </p:handoutMasterIdLst>
  <p:sldIdLst>
    <p:sldId id="2147482712" r:id="rId20"/>
    <p:sldId id="2147482653" r:id="rId21"/>
    <p:sldId id="2147482463" r:id="rId22"/>
    <p:sldId id="2147482654" r:id="rId23"/>
    <p:sldId id="2147482616" r:id="rId24"/>
    <p:sldId id="2147482450" r:id="rId25"/>
    <p:sldId id="2147482691" r:id="rId26"/>
    <p:sldId id="2147482658" r:id="rId27"/>
    <p:sldId id="2147482657" r:id="rId28"/>
    <p:sldId id="2147482656" r:id="rId29"/>
    <p:sldId id="2147482709" r:id="rId30"/>
    <p:sldId id="2147482708" r:id="rId31"/>
    <p:sldId id="2147482509" r:id="rId32"/>
    <p:sldId id="2147482713" r:id="rId33"/>
    <p:sldId id="2147482458" r:id="rId34"/>
    <p:sldId id="2147482693" r:id="rId35"/>
    <p:sldId id="2147482635" r:id="rId36"/>
    <p:sldId id="2147482707" r:id="rId37"/>
    <p:sldId id="2147482467" r:id="rId38"/>
    <p:sldId id="2147482511" r:id="rId39"/>
    <p:sldId id="2147482512" r:id="rId40"/>
    <p:sldId id="2147482636" r:id="rId41"/>
    <p:sldId id="2147482637" r:id="rId42"/>
    <p:sldId id="2147482643" r:id="rId43"/>
    <p:sldId id="2147482518" r:id="rId44"/>
    <p:sldId id="2147482645" r:id="rId45"/>
    <p:sldId id="2147482644" r:id="rId46"/>
    <p:sldId id="2147482522" r:id="rId47"/>
    <p:sldId id="2147482639" r:id="rId48"/>
    <p:sldId id="2147482539" r:id="rId49"/>
    <p:sldId id="2147482541" r:id="rId50"/>
    <p:sldId id="2147482543" r:id="rId51"/>
    <p:sldId id="2147482742" r:id="rId52"/>
    <p:sldId id="2147482722" r:id="rId53"/>
    <p:sldId id="2147482732" r:id="rId54"/>
    <p:sldId id="2147482733" r:id="rId55"/>
    <p:sldId id="2147482480" r:id="rId56"/>
    <p:sldId id="2147482723" r:id="rId57"/>
    <p:sldId id="2147482724" r:id="rId58"/>
    <p:sldId id="2147482725" r:id="rId59"/>
    <p:sldId id="2147482726" r:id="rId60"/>
    <p:sldId id="2147482727" r:id="rId61"/>
    <p:sldId id="2147482694" r:id="rId62"/>
    <p:sldId id="2147482466" r:id="rId63"/>
    <p:sldId id="2147482623" r:id="rId64"/>
    <p:sldId id="2147482734" r:id="rId65"/>
    <p:sldId id="2147482735" r:id="rId66"/>
    <p:sldId id="2147482736" r:id="rId67"/>
    <p:sldId id="2147482737" r:id="rId68"/>
    <p:sldId id="2147482738" r:id="rId69"/>
    <p:sldId id="2147482739" r:id="rId70"/>
    <p:sldId id="2147482740" r:id="rId71"/>
    <p:sldId id="2147482741" r:id="rId72"/>
    <p:sldId id="2147482704" r:id="rId73"/>
    <p:sldId id="2147482553" r:id="rId74"/>
    <p:sldId id="2147482576" r:id="rId75"/>
    <p:sldId id="2147482705" r:id="rId76"/>
    <p:sldId id="2147482706" r:id="rId77"/>
    <p:sldId id="2147482671" r:id="rId78"/>
  </p:sldIdLst>
  <p:sldSz cx="9144000" cy="6858000" type="screen4x3"/>
  <p:notesSz cx="6858000" cy="9144000"/>
  <p:embeddedFontLst>
    <p:embeddedFont>
      <p:font typeface="Dosis" pitchFamily="2" charset="0"/>
      <p:regular r:id="rId81"/>
      <p:bold r:id="rId82"/>
    </p:embeddedFont>
    <p:embeddedFont>
      <p:font typeface="Dosis ExtraBold" pitchFamily="2" charset="0"/>
      <p:bold r:id="rId83"/>
    </p:embeddedFont>
    <p:embeddedFont>
      <p:font typeface="Dosis Medium" pitchFamily="2" charset="0"/>
      <p:regular r:id="rId84"/>
    </p:embeddedFont>
    <p:embeddedFont>
      <p:font typeface="Microsoft Uighur" panose="02000000000000000000" pitchFamily="2" charset="-78"/>
      <p:regular r:id="rId85"/>
      <p:bold r:id="rId86"/>
    </p:embeddedFont>
    <p:embeddedFont>
      <p:font typeface="Modern Love" panose="04090805081005020601" pitchFamily="82" charset="0"/>
      <p:regular r:id="rId87"/>
    </p:embeddedFont>
    <p:embeddedFont>
      <p:font typeface="Sakkal Majalla" panose="02000000000000000000" pitchFamily="2" charset="-78"/>
      <p:regular r:id="rId88"/>
      <p:bold r:id="rId8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604" userDrawn="1">
          <p15:clr>
            <a:srgbClr val="A4A3A4"/>
          </p15:clr>
        </p15:guide>
        <p15:guide id="2" orient="horz" pos="731" userDrawn="1">
          <p15:clr>
            <a:srgbClr val="A4A3A4"/>
          </p15:clr>
        </p15:guide>
        <p15:guide id="3" orient="horz" pos="2568" userDrawn="1">
          <p15:clr>
            <a:srgbClr val="A4A3A4"/>
          </p15:clr>
        </p15:guide>
        <p15:guide id="4" pos="5035" userDrawn="1">
          <p15:clr>
            <a:srgbClr val="A4A3A4"/>
          </p15:clr>
        </p15:guide>
        <p15:guide id="5" pos="3016" userDrawn="1">
          <p15:clr>
            <a:srgbClr val="A4A3A4"/>
          </p15:clr>
        </p15:guide>
        <p15:guide id="6" orient="horz" pos="935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pos="3946" userDrawn="1">
          <p15:clr>
            <a:srgbClr val="A4A3A4"/>
          </p15:clr>
        </p15:guide>
        <p15:guide id="9" pos="183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D6E9EA"/>
    <a:srgbClr val="424D7C"/>
    <a:srgbClr val="424D7B"/>
    <a:srgbClr val="565F88"/>
    <a:srgbClr val="FFFFFF"/>
    <a:srgbClr val="F7FBFB"/>
    <a:srgbClr val="F3F8F9"/>
    <a:srgbClr val="7F7F7F"/>
    <a:srgbClr val="B35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76" autoAdjust="0"/>
    <p:restoredTop sz="95005" autoAdjust="0"/>
  </p:normalViewPr>
  <p:slideViewPr>
    <p:cSldViewPr snapToGrid="0">
      <p:cViewPr varScale="1">
        <p:scale>
          <a:sx n="71" d="100"/>
          <a:sy n="71" d="100"/>
        </p:scale>
        <p:origin x="1128" y="28"/>
      </p:cViewPr>
      <p:guideLst>
        <p:guide pos="4604"/>
        <p:guide orient="horz" pos="731"/>
        <p:guide orient="horz" pos="2568"/>
        <p:guide pos="5035"/>
        <p:guide pos="3016"/>
        <p:guide orient="horz" pos="935"/>
        <p:guide orient="horz" pos="4156"/>
        <p:guide pos="3946"/>
        <p:guide pos="183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7.xml"/><Relationship Id="rId21" Type="http://schemas.openxmlformats.org/officeDocument/2006/relationships/slide" Target="slides/slide2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84" Type="http://schemas.openxmlformats.org/officeDocument/2006/relationships/font" Target="fonts/font4.fntdata"/><Relationship Id="rId89" Type="http://schemas.openxmlformats.org/officeDocument/2006/relationships/font" Target="fonts/font9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74" Type="http://schemas.openxmlformats.org/officeDocument/2006/relationships/slide" Target="slides/slide55.xml"/><Relationship Id="rId79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presProps" Target="presProps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slide" Target="slides/slide53.xml"/><Relationship Id="rId80" Type="http://schemas.openxmlformats.org/officeDocument/2006/relationships/handoutMaster" Target="handoutMasters/handoutMaster1.xml"/><Relationship Id="rId85" Type="http://schemas.openxmlformats.org/officeDocument/2006/relationships/font" Target="fonts/font5.fntdata"/><Relationship Id="rId9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slide" Target="slides/slide51.xml"/><Relationship Id="rId75" Type="http://schemas.openxmlformats.org/officeDocument/2006/relationships/slide" Target="slides/slide56.xml"/><Relationship Id="rId83" Type="http://schemas.openxmlformats.org/officeDocument/2006/relationships/font" Target="fonts/font3.fntdata"/><Relationship Id="rId88" Type="http://schemas.openxmlformats.org/officeDocument/2006/relationships/font" Target="fonts/font8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slide" Target="slides/slide54.xml"/><Relationship Id="rId78" Type="http://schemas.openxmlformats.org/officeDocument/2006/relationships/slide" Target="slides/slide59.xml"/><Relationship Id="rId81" Type="http://schemas.openxmlformats.org/officeDocument/2006/relationships/font" Target="fonts/font1.fntdata"/><Relationship Id="rId86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0.xml"/><Relationship Id="rId34" Type="http://schemas.openxmlformats.org/officeDocument/2006/relationships/slide" Target="slides/slide15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76" Type="http://schemas.openxmlformats.org/officeDocument/2006/relationships/slide" Target="slides/slide5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2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0.xml"/><Relationship Id="rId24" Type="http://schemas.openxmlformats.org/officeDocument/2006/relationships/slide" Target="slides/slide5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66" Type="http://schemas.openxmlformats.org/officeDocument/2006/relationships/slide" Target="slides/slide47.xml"/><Relationship Id="rId87" Type="http://schemas.openxmlformats.org/officeDocument/2006/relationships/font" Target="fonts/font7.fntdata"/><Relationship Id="rId61" Type="http://schemas.openxmlformats.org/officeDocument/2006/relationships/slide" Target="slides/slide42.xml"/><Relationship Id="rId82" Type="http://schemas.openxmlformats.org/officeDocument/2006/relationships/font" Target="fonts/font2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56" Type="http://schemas.openxmlformats.org/officeDocument/2006/relationships/slide" Target="slides/slide37.xml"/><Relationship Id="rId77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20/12/2025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265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9E685-F3CC-70B8-9A91-25AE55598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DA3D6F0-1494-381C-787D-0E6BB6817B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9C3BFCB-5C49-6098-FAE6-24FA0CB87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599CDD1-169C-B3BF-6A5A-AF8BBC9CA9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346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7579E-3EF3-7164-D1BE-85558B11C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C06FDF7-BECF-E0D7-EDB2-ED5D193251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EE335C-9C0D-B2F7-5212-C383D3B74B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23C1819-84AF-3FCB-5BF9-A03A550DFA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878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BBC96-5396-741F-E243-AB40A4ABE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8D00387-3F56-FDDB-461D-E7008D2FD0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AB20D0-E81A-0F79-F109-FA610B2E3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C4EBCE4-B54F-5C08-9BEC-CC94FAB55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4147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38A719-38D9-5957-FECD-CDA055753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90D6A3D-C0A3-27D9-50AB-30F9E5E253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62E45D2-6853-B695-1019-6952359D8A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4199C6-0D4D-218A-31AF-D4527F8EE5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541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96D3F-DA64-4BE5-48C8-7CC98E5C4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70C88F9-8059-C206-9E8C-E479EEC60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40E6B73-E82A-546F-9B3C-6F7916987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8D58E7-346D-39A5-1332-486C3648BE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331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5F725-7D2E-567B-5AE6-A90403A78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9539C41-627C-E2B4-2273-48622DC54D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FFE1060-331C-985E-6E01-8F7CB8245B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E5C972-F241-B23A-65B0-A1300F895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483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6F459-96A1-B31A-BE64-9F54BD0BA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CD47EAD-BC54-E854-1D35-497430CFB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100EA9-7DE4-F935-5DB0-6EF8CA5891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D624328-DEB4-81FB-AB37-1E0EFA8CB2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6414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1D190-7991-176C-25D0-A36414067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64EFCD6-8735-3B67-6313-62A72DAC05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2BE91CC-7A55-11B6-864E-BBA6F28F75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9FF6FE0-1A3E-CA62-D17C-583F992BE1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9594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5.png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5.png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7271936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6817533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699225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021003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040906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188758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5924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978951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3902585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3268864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282441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9135653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6423438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24509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9768221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4809969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5884760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74136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3103190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9217318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873859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487468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321844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647493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03231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5475348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052546912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0038721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24750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347124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77863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243567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675649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8580017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843034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6079314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4830844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338062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487373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08264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247287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2392236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60385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4784478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3221419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4973144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507210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7102748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894906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32777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3027711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016235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253356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4035877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162175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0066465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761693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6057332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3003391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3173716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167603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2710547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872442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83671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C04457CE-2674-00FF-B457-164A14F9F8C1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D1647BD8-D0EF-FFD8-0233-DEF614C87B30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78A58007-5BF9-E7EB-B934-A2C8DD778E34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F447AD8-B2FC-DABE-696C-EE46D160B9E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7" name="Espace réservé pour une image  7">
            <a:extLst>
              <a:ext uri="{FF2B5EF4-FFF2-40B4-BE49-F238E27FC236}">
                <a16:creationId xmlns:a16="http://schemas.microsoft.com/office/drawing/2014/main" id="{66CEB575-04CB-EA87-6CDE-3D2AA305119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A73DE861-2C8E-759D-7DF5-BDA6CC7A172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E404EE88-926B-2B8F-B69A-BDF103458D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B85C8C59-B1ED-47C6-6925-3ADA0AADE0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2B006DDD-20F0-9EDB-056C-72CB101FDEF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244EF1C0-4898-CB45-BC95-2FCE045E842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189D414B-CDC1-76E6-8EE9-8447A81160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D24D249C-7E72-7446-546F-9079DBD744A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9061855E-5CD4-306E-062A-EE722ED3D0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D4FF850B-3562-93BE-043F-B34327DE37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DEAD9C32-1158-5117-57F3-5CF15B42FA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C03B568E-3C1A-C168-E692-F5B086D3D2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395434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139124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7958700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BD4D41F4-3664-3A1A-0470-15CE30FE0F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/>
        </p:blipFill>
        <p:spPr>
          <a:xfrm>
            <a:off x="277196" y="2783826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29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DA2542-9AC5-DCDC-AF49-1F6CE5C75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ED84C29-7BE7-3E51-4AF9-37E0F325F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AA04CE5-24DB-624C-FD53-2CEB951085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FBC43D7-84B0-E9A6-5B45-408799ED6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E1DB376A-F881-4C2E-AAB6-5165B89F9932}" type="datetimeFigureOut">
              <a:rPr lang="fr-FR" smtClean="0"/>
              <a:pPr/>
              <a:t>20/12/2025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D07A60-8DE8-FC6B-9EB5-17829303E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484F8DB-0E67-88EC-90F4-719A75B6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96C5F69F-825F-43D4-AE64-FA989942600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7599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6EA8CE-2500-9232-3B64-9EB0C53E6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528853929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414685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618186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9513811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17036" y="3685915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26868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36702" y="368449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DF8CA187-277E-D884-A04A-FAC631D20BA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D28D6E13-CE7C-3AA2-BA3B-DC6CD649F4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1317036" y="5815518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7" name="Espace réservé du texte 14">
            <a:extLst>
              <a:ext uri="{FF2B5EF4-FFF2-40B4-BE49-F238E27FC236}">
                <a16:creationId xmlns:a16="http://schemas.microsoft.com/office/drawing/2014/main" id="{ECD382B3-33FC-44FE-1048-5D0CE2CE997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26867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id="{CD8708A4-6F99-5164-BF09-15B2DB4FF88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336702" y="5814101"/>
            <a:ext cx="1490261" cy="285502"/>
          </a:xfrm>
          <a:prstGeom prst="roundRect">
            <a:avLst/>
          </a:prstGeom>
          <a:ln>
            <a:noFill/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9" name="Espace réservé pour une image  14">
            <a:extLst>
              <a:ext uri="{FF2B5EF4-FFF2-40B4-BE49-F238E27FC236}">
                <a16:creationId xmlns:a16="http://schemas.microsoft.com/office/drawing/2014/main" id="{AE406E7C-D00B-DEB0-24F6-92F072697076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14">
            <a:extLst>
              <a:ext uri="{FF2B5EF4-FFF2-40B4-BE49-F238E27FC236}">
                <a16:creationId xmlns:a16="http://schemas.microsoft.com/office/drawing/2014/main" id="{0524C2B1-20EB-8315-907C-49253251B7F8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14">
            <a:extLst>
              <a:ext uri="{FF2B5EF4-FFF2-40B4-BE49-F238E27FC236}">
                <a16:creationId xmlns:a16="http://schemas.microsoft.com/office/drawing/2014/main" id="{41329BE8-BAA0-EF9E-D4E2-4B4B6608C078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F601B3E1-0300-A2A5-660F-929F9F0FC2FC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88D384C2-3D24-54ED-ECDC-EBB2F11E1BC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F6F13977-CAA0-99E8-DDF8-6CAE2E046C22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617825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Voc-03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CD64E387-0E8D-8AF1-4814-8865F3DE654E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920000" y="6768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C80A6BE9-AA1D-D46D-57A5-4AB6E31AC78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74000" y="2160000"/>
            <a:ext cx="2880000" cy="288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468121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22103" y="5219103"/>
            <a:ext cx="2899793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3522370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979103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6">
            <a:extLst>
              <a:ext uri="{FF2B5EF4-FFF2-40B4-BE49-F238E27FC236}">
                <a16:creationId xmlns:a16="http://schemas.microsoft.com/office/drawing/2014/main" id="{37C26F73-B599-DCB0-6DEF-AD612BD94F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5661585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9286596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2037477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61098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5592099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825961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38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385930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832575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949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045339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6444720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  <a:latin typeface="Microsoft Uighur" panose="02000000000000000000" pitchFamily="2" charset="-78"/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81872051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099857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7075166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273373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3868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443709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684063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5424720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420993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39404919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650501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1357240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53936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6277148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079411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84609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3320276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866933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1055434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495779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7982655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72062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jp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0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03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0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12.xml"/><Relationship Id="rId15" Type="http://schemas.openxmlformats.org/officeDocument/2006/relationships/image" Target="../media/image11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118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21.xml"/><Relationship Id="rId15" Type="http://schemas.openxmlformats.org/officeDocument/2006/relationships/image" Target="../media/image7.png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0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8.xml"/><Relationship Id="rId21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0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52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72.xml"/><Relationship Id="rId10" Type="http://schemas.openxmlformats.org/officeDocument/2006/relationships/theme" Target="../theme/theme1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image" Target="../media/image6.jpg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theme" Target="../theme/theme18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2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3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1.png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39.xml"/><Relationship Id="rId9" Type="http://schemas.openxmlformats.org/officeDocument/2006/relationships/theme" Target="../theme/theme4.xml"/><Relationship Id="rId1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6.xml"/><Relationship Id="rId7" Type="http://schemas.openxmlformats.org/officeDocument/2006/relationships/theme" Target="../theme/theme5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4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60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3.xml"/><Relationship Id="rId15" Type="http://schemas.openxmlformats.org/officeDocument/2006/relationships/image" Target="../media/image7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9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2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image" Target="../media/image10.png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image" Target="../media/image8.png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image" Target="../media/image7.pn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image" Target="../media/image12.bin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theme" Target="../theme/theme9.xml"/><Relationship Id="rId28" Type="http://schemas.openxmlformats.org/officeDocument/2006/relationships/image" Target="../media/image11.png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737" r:id="rId10"/>
    <p:sldLayoutId id="2147483685" r:id="rId11"/>
    <p:sldLayoutId id="2147483684" r:id="rId12"/>
    <p:sldLayoutId id="2147483679" r:id="rId13"/>
    <p:sldLayoutId id="2147483731" r:id="rId14"/>
    <p:sldLayoutId id="2147483730" r:id="rId15"/>
    <p:sldLayoutId id="2147483680" r:id="rId16"/>
    <p:sldLayoutId id="2147483732" r:id="rId17"/>
    <p:sldLayoutId id="2147483733" r:id="rId18"/>
    <p:sldLayoutId id="2147483675" r:id="rId19"/>
    <p:sldLayoutId id="2147483676" r:id="rId20"/>
    <p:sldLayoutId id="2147483677" r:id="rId21"/>
    <p:sldLayoutId id="2147483909" r:id="rId22"/>
    <p:sldLayoutId id="2147483926" r:id="rId23"/>
    <p:sldLayoutId id="2147483912" r:id="rId24"/>
    <p:sldLayoutId id="2147483914" r:id="rId25"/>
    <p:sldLayoutId id="2147483916" r:id="rId26"/>
    <p:sldLayoutId id="2147483922" r:id="rId27"/>
    <p:sldLayoutId id="2147483925" r:id="rId2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8193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  <p:sldLayoutId id="2147483852" r:id="rId7"/>
    <p:sldLayoutId id="2147483853" r:id="rId8"/>
    <p:sldLayoutId id="2147483854" r:id="rId9"/>
    <p:sldLayoutId id="2147483855" r:id="rId10"/>
    <p:sldLayoutId id="2147483856" r:id="rId11"/>
    <p:sldLayoutId id="2147483857" r:id="rId12"/>
    <p:sldLayoutId id="2147483858" r:id="rId13"/>
    <p:sldLayoutId id="2147483859" r:id="rId14"/>
    <p:sldLayoutId id="2147483860" r:id="rId15"/>
    <p:sldLayoutId id="2147483861" r:id="rId16"/>
    <p:sldLayoutId id="2147483862" r:id="rId17"/>
    <p:sldLayoutId id="2147483863" r:id="rId18"/>
    <p:sldLayoutId id="2147483864" r:id="rId19"/>
    <p:sldLayoutId id="2147483865" r:id="rId20"/>
    <p:sldLayoutId id="2147483866" r:id="rId21"/>
    <p:sldLayoutId id="214748386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57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20/12/2025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903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738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919" r:id="rId10"/>
    <p:sldLayoutId id="2147483920" r:id="rId11"/>
    <p:sldLayoutId id="2147483921" r:id="rId12"/>
    <p:sldLayoutId id="2147483923" r:id="rId1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828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24" r:id="rId10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16826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8C672FF-D059-2364-A963-FC086371020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FF7B44-1932-2617-0EDC-6908863C44D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4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205A615-1503-28EB-B901-5BFC87861A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99F7D7D-2090-3400-190B-845DA2CB88E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E2E54B-FD28-B52D-DCCC-12DBFE8C42D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18DDF5-8871-9FAE-A723-2B7794A61F68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E8E6AF-9897-FC71-A344-E7665DFB0556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DCDF16-70F3-CAE8-4328-3353317D1154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3F6C8B-4F28-90BE-5C66-387580110C3D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A09A5-75C3-736E-6991-D5332F66BE09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8999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29" r:id="rId3"/>
    <p:sldLayoutId id="2147483703" r:id="rId4"/>
    <p:sldLayoutId id="2147483704" r:id="rId5"/>
    <p:sldLayoutId id="2147483695" r:id="rId6"/>
    <p:sldLayoutId id="2147483696" r:id="rId7"/>
    <p:sldLayoutId id="2147483697" r:id="rId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5" y="156376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382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E016904-6F46-09E8-C1C0-78260130546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672C625-EB13-11A3-6F6A-D6FD7C8C046F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3DD0163-06DF-56BF-33D4-597DEAB7357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D619C3-84E1-C72B-7D79-7E9C4B86B28E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6421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1" r:id="rId5"/>
    <p:sldLayoutId id="2147483710" r:id="rId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8AD3C54-C939-464C-9E89-A2F6C600FD3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DBE9F41-C45C-094C-BFF8-2F692996B3E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799798-8277-644F-8F22-22FFB59C547F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A0D109-5E82-D945-8319-12DFE4CAC68B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8122A7-868A-FD4D-AA94-EA1EB7D3F6A1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C16EF97F-5640-BB46-BDA9-0494A95591C9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9F011F9-34F4-C14F-B4FA-38686BA56B2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023136-14E8-E541-A181-5005D8A5D8AA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02765D7-49F7-B641-9F9C-0C4ACF99ED36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9E2E418-61F3-A545-BF58-E571FAC11143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4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8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2.gif"/><Relationship Id="rId4" Type="http://schemas.openxmlformats.org/officeDocument/2006/relationships/image" Target="../media/image42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89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46.png"/><Relationship Id="rId4" Type="http://schemas.openxmlformats.org/officeDocument/2006/relationships/image" Target="../media/image29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4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49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6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openxmlformats.org/officeDocument/2006/relationships/image" Target="../media/image46.png"/><Relationship Id="rId4" Type="http://schemas.openxmlformats.org/officeDocument/2006/relationships/image" Target="../media/image30.png"/><Relationship Id="rId9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2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10" Type="http://schemas.openxmlformats.org/officeDocument/2006/relationships/image" Target="../media/image22.gif"/><Relationship Id="rId4" Type="http://schemas.openxmlformats.org/officeDocument/2006/relationships/image" Target="../media/image42.png"/><Relationship Id="rId9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92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8.png"/><Relationship Id="rId5" Type="http://schemas.openxmlformats.org/officeDocument/2006/relationships/image" Target="../media/image52.png"/><Relationship Id="rId10" Type="http://schemas.openxmlformats.org/officeDocument/2006/relationships/image" Target="../media/image22.gif"/><Relationship Id="rId4" Type="http://schemas.openxmlformats.org/officeDocument/2006/relationships/image" Target="../media/image18.png"/><Relationship Id="rId9" Type="http://schemas.openxmlformats.org/officeDocument/2006/relationships/image" Target="../media/image3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bin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4.png"/><Relationship Id="rId12" Type="http://schemas.openxmlformats.org/officeDocument/2006/relationships/image" Target="../media/image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9.xml"/><Relationship Id="rId6" Type="http://schemas.openxmlformats.org/officeDocument/2006/relationships/image" Target="../media/image18.png"/><Relationship Id="rId11" Type="http://schemas.openxmlformats.org/officeDocument/2006/relationships/image" Target="../media/image38.png"/><Relationship Id="rId5" Type="http://schemas.openxmlformats.org/officeDocument/2006/relationships/image" Target="../media/image31.png"/><Relationship Id="rId10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79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2.gif"/><Relationship Id="rId4" Type="http://schemas.openxmlformats.org/officeDocument/2006/relationships/image" Target="../media/image39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4F0B6E03-1439-7466-D429-6ADC1A9A8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94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97597-38FE-F6DB-CBD7-B6780DBA3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D4C79-814D-6F48-AC7A-37D443789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399" y="797800"/>
            <a:ext cx="7010889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حصتنا بتصحيح الواجب المنزلي شفهيا.  خذوا كراساتكم، الصفحة رقم 78- 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C31C33E-65AD-562B-61ED-24AADA515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79D8FA0-F82C-9647-14B8-4C986D0C24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62ED77-6B9C-48AD-52D3-456EC632F86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C982C6-650B-E119-91A1-8AAA8B02D4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93C08C-A105-668F-4D50-73A398FC7CC1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03F3D4-77D3-AF27-F6D7-CA583E545B9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9F613F8-423D-4DAF-5963-E10B194C63F4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3F3215-31F9-FF65-7105-F3C4EFB0EEA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A461EA4-DB94-BC42-2980-391FDF11AB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4E8AFFB-0360-17FB-A0C2-49A505EE2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8606" y="1476000"/>
            <a:ext cx="3629205" cy="494425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4986E9E-CA16-EF68-A165-E854F71BC444}"/>
              </a:ext>
            </a:extLst>
          </p:cNvPr>
          <p:cNvSpPr/>
          <p:nvPr/>
        </p:nvSpPr>
        <p:spPr>
          <a:xfrm flipV="1">
            <a:off x="2458605" y="4945707"/>
            <a:ext cx="3629205" cy="9589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3433138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A2F3A-1F40-AF7B-4C56-BD882BEB5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C1374A-B847-230A-916C-5B3FE7585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868" y="797801"/>
            <a:ext cx="7241020" cy="612000"/>
          </a:xfrm>
        </p:spPr>
        <p:txBody>
          <a:bodyPr>
            <a:normAutofit fontScale="90000"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وصف الأطفال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باستعمال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أسلوب التشبيه؟( تناقش الأجوبة قبل الانتقال إلى الكلمة الموالية ).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A07A3A6-4E74-3915-4DB1-3C806C923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3013D3B-F381-AE6D-0622-3B62C825F0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4FAFF26-3C1F-6E52-0E6B-2DC85619DE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BD7838E-444A-E558-8A72-50BD6F35249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92955B-E397-A77D-8723-71FD5A7BB82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DA211D-3B2F-A8FC-57D4-096D38B05881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09F626-4C5F-8BC1-565F-63ADBFEC49FB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148086-E8C3-9026-1729-C405C7B4C85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Image 10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F85F15DB-CF4D-6C44-2E7E-083FD7098D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8606" y="1476000"/>
            <a:ext cx="3629205" cy="494425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5F7795C5-4B54-E925-53C4-946DF2546029}"/>
              </a:ext>
            </a:extLst>
          </p:cNvPr>
          <p:cNvSpPr/>
          <p:nvPr/>
        </p:nvSpPr>
        <p:spPr>
          <a:xfrm flipV="1">
            <a:off x="2458605" y="4945707"/>
            <a:ext cx="3629205" cy="95898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5A63166-3D39-032B-0D9E-DA3F4A4D9F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213733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ACCA3-1AD8-671A-92BC-EA569F6E2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6E0115-01A7-F4EF-934E-DEF056952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275" y="772819"/>
            <a:ext cx="7217002" cy="680424"/>
          </a:xfrm>
        </p:spPr>
        <p:txBody>
          <a:bodyPr>
            <a:noAutofit/>
          </a:bodyPr>
          <a:lstStyle/>
          <a:p>
            <a:r>
              <a:rPr lang="ar-MA" sz="23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ستواصلون توضيح وتفسير فكرة 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7F85E7-566B-3FE6-1D64-CFF09F905B44}"/>
              </a:ext>
            </a:extLst>
          </p:cNvPr>
          <p:cNvSpPr/>
          <p:nvPr/>
        </p:nvSpPr>
        <p:spPr>
          <a:xfrm>
            <a:off x="1794484" y="2563948"/>
            <a:ext cx="5198404" cy="1587863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أُوَضِّحُ فِكْرَةً</a:t>
            </a:r>
            <a:endParaRPr lang="fr-FR" sz="88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047637-C56F-9D46-F6CD-D3C4F300E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E82D63-47BD-49D2-8BFA-471F0DC3BF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A12D36F-CEF9-1BA0-6DEC-4811027ABD8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18EBFD-69B5-7F7B-104F-A078F0D23E9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D12AAFC-6512-2AD0-9882-15E8846AC084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1F4C20-93AE-1DF8-7EFA-4657BC9B8C1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C8D73E-6C2D-8B13-8C84-D6B840CA874E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627F67-C0F7-59E0-7747-FEA853EF291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3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0084902-939B-D6E7-9846-2BED248A289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333127183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2DAC-24B9-84B4-5719-BBC8ECEE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D6402-A406-2130-4C41-590FB7910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2" y="750504"/>
            <a:ext cx="7149552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فكروا في تفسير وتوضيح للفكرة التالية مستعملين  الأساليب المقترحة.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BEC4634-CC71-F0B5-DC18-67BCE111C1BF}"/>
              </a:ext>
            </a:extLst>
          </p:cNvPr>
          <p:cNvSpPr/>
          <p:nvPr/>
        </p:nvSpPr>
        <p:spPr>
          <a:xfrm>
            <a:off x="1047751" y="4878251"/>
            <a:ext cx="6999513" cy="1412240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18" name="Image 17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6DC18CC9-3244-4B20-B5EF-C67BE90F22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3" r="-7543"/>
          <a:stretch>
            <a:fillRect/>
          </a:stretch>
        </p:blipFill>
        <p:spPr>
          <a:xfrm>
            <a:off x="401712" y="1484313"/>
            <a:ext cx="720000" cy="720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2CCDEA-D025-5504-3195-15EF444F41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90E5A5-7405-B37E-5BFE-A74D5DB255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1001BA0-CDD3-6066-85B4-A3D995F46B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400EC4B-2F02-7C75-25FA-4E6B60CF12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ED86E2-F144-9F04-0808-CA8AFBBC335E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1A01FC0-6C5B-ECC9-1CF3-3315F8A5141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F12E23-01C6-CC6B-519D-05FAD06F25E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4EBC8C-DA89-1ED2-E239-64531597745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05DDA8-74D7-71E7-FDD5-722CAD943C7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1522603-D4F5-A391-5F1C-1028611C82F7}"/>
              </a:ext>
            </a:extLst>
          </p:cNvPr>
          <p:cNvSpPr/>
          <p:nvPr/>
        </p:nvSpPr>
        <p:spPr>
          <a:xfrm>
            <a:off x="3301999" y="2473659"/>
            <a:ext cx="5361737" cy="122468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اَلْقِراءَةُ مُفيدَةٌ لِلْإِنْسانِ.</a:t>
            </a:r>
            <a:endParaRPr lang="fr-FR" sz="4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B96540C-FB1B-C337-17B3-F26F4F2B7B2B}"/>
              </a:ext>
            </a:extLst>
          </p:cNvPr>
          <p:cNvSpPr/>
          <p:nvPr/>
        </p:nvSpPr>
        <p:spPr>
          <a:xfrm>
            <a:off x="501820" y="4232877"/>
            <a:ext cx="7220049" cy="195052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.......لِأَنَّها......كَما أَنَّها..... إِلى جانِبِ ذلِكَ، فَهِيَ.....</a:t>
            </a:r>
            <a:endParaRPr lang="fr-FR" sz="4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D98E5B9B-E41B-6609-707E-E3C571554850}"/>
              </a:ext>
            </a:extLst>
          </p:cNvPr>
          <p:cNvSpPr/>
          <p:nvPr/>
        </p:nvSpPr>
        <p:spPr>
          <a:xfrm>
            <a:off x="5161280" y="1584960"/>
            <a:ext cx="2560589" cy="8632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اَلْفِكْرَةُ 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9B438051-15FE-B90E-60C9-1788E39AC648}"/>
              </a:ext>
            </a:extLst>
          </p:cNvPr>
          <p:cNvSpPr/>
          <p:nvPr/>
        </p:nvSpPr>
        <p:spPr>
          <a:xfrm>
            <a:off x="599440" y="3339098"/>
            <a:ext cx="2560589" cy="8632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اَلْأَساليبُ 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17370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42D59-4A3C-C562-F6DE-D60F8E493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3CD729-98EC-FB67-9B62-9EA83783E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12" y="750504"/>
            <a:ext cx="7149552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يتحدث باسترسال ويقدم تفسيرا للفكرة؟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(الفائز من قدم تفسيرا مناسبا وتحدث بلغة سليمة.)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F8305FE6-28CE-9271-2437-80FDF571C489}"/>
              </a:ext>
            </a:extLst>
          </p:cNvPr>
          <p:cNvSpPr/>
          <p:nvPr/>
        </p:nvSpPr>
        <p:spPr>
          <a:xfrm>
            <a:off x="1047751" y="4878251"/>
            <a:ext cx="6999513" cy="1412240"/>
          </a:xfrm>
          <a:prstGeom prst="roundRect">
            <a:avLst/>
          </a:prstGeom>
          <a:ln w="381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FR" sz="48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F859CD-57E5-3CCB-F6C5-6D8913942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269B31E-F03F-9D12-37D4-768C2B9292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032F21-617F-0AD5-D875-0F8769ECCE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D1CE97D-99D4-EFFE-4F26-A6703FF931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AAC1D3-7E94-85AD-7E0E-30D729FD7FA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BA6949-EC93-6128-FDBB-DAFF02E84DC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4EB5AC-AC1F-2213-40A2-B773FB8809F7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2F14C89-AFC3-5B3D-DC8F-1EDB3FBC0A9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326C94E9-DC47-12A4-E7EC-73E05DD6D1C3}"/>
              </a:ext>
            </a:extLst>
          </p:cNvPr>
          <p:cNvSpPr/>
          <p:nvPr/>
        </p:nvSpPr>
        <p:spPr>
          <a:xfrm>
            <a:off x="3301999" y="2473659"/>
            <a:ext cx="5361737" cy="122468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اَلْقِراءَةُ مُفيدَةٌ لِلْإِنْسانِ.</a:t>
            </a:r>
            <a:endParaRPr lang="fr-FR" sz="4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887F602-BCDE-952F-4CD9-E2539FD7E183}"/>
              </a:ext>
            </a:extLst>
          </p:cNvPr>
          <p:cNvSpPr/>
          <p:nvPr/>
        </p:nvSpPr>
        <p:spPr>
          <a:xfrm>
            <a:off x="501820" y="4232877"/>
            <a:ext cx="7220049" cy="1950527"/>
          </a:xfrm>
          <a:prstGeom prst="round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MA" sz="44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.......لِأَنَّها......كَما أَنَّها..... إِلى جانِبِ ذلِكَ، فَهِيَ.....</a:t>
            </a:r>
            <a:endParaRPr lang="fr-FR" sz="44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258C004-DB3C-FB8E-2A55-BDDA8CE21FAA}"/>
              </a:ext>
            </a:extLst>
          </p:cNvPr>
          <p:cNvSpPr/>
          <p:nvPr/>
        </p:nvSpPr>
        <p:spPr>
          <a:xfrm>
            <a:off x="5161280" y="1584960"/>
            <a:ext cx="2560589" cy="8632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اَلْفِكْرَةُ 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98FBF1D-29D1-612A-A213-E580C5A0F636}"/>
              </a:ext>
            </a:extLst>
          </p:cNvPr>
          <p:cNvSpPr/>
          <p:nvPr/>
        </p:nvSpPr>
        <p:spPr>
          <a:xfrm>
            <a:off x="599440" y="3339098"/>
            <a:ext cx="2560589" cy="86329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</a:rPr>
              <a:t>اَلْأَساليبُ </a:t>
            </a:r>
            <a:endParaRPr lang="fr-FR" sz="4000" b="1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B48810A-03D4-EED4-1CF5-81137AAAFB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216238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9C1C0-F0C3-D271-54D1-D4BDBE7CE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34F8FE-3046-4FDF-F77C-FA049451A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48" y="781472"/>
            <a:ext cx="6840000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هم..........................................................................</a:t>
            </a:r>
          </a:p>
        </p:txBody>
      </p:sp>
      <p:pic>
        <p:nvPicPr>
          <p:cNvPr id="7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9AD48B3-0B4A-BE7C-AFF5-8A5E444E57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36201C7-6842-AFE2-AE6A-1EA231323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2B29CE-1F20-5482-EDC2-4B59F99C51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64F0242-70C2-F831-DC63-AAC75B05FDC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FA9521-0D29-3C1B-44A0-370A27B33290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D2D5478-7F8A-AB54-E0C9-1A55EFB37AA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4B7EE8-BFE4-FF9C-8E0B-FCACD797A6E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D90111-98D5-98EF-0AE3-91F0383C65EB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C1E96D-8F89-4DB2-F9FC-A4BFCE7259B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3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F9E557-5FA8-A6F2-BF29-88A6D3053D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B62BB46-2723-165C-A7FD-5413E3632BF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932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1C966-51B4-D718-7372-A41E81AD16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3">
            <a:extLst>
              <a:ext uri="{FF2B5EF4-FFF2-40B4-BE49-F238E27FC236}">
                <a16:creationId xmlns:a16="http://schemas.microsoft.com/office/drawing/2014/main" id="{4262EBFC-FFD6-15CE-8236-CCCB8C84A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202" y="939382"/>
            <a:ext cx="670101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قراءة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79B1F8AD-CCCA-0C49-7196-F2D91EFA9A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4BB62C2-0AA9-48E8-8FEB-2FD1D03FC1C6}"/>
              </a:ext>
            </a:extLst>
          </p:cNvPr>
          <p:cNvSpPr txBox="1">
            <a:spLocks/>
          </p:cNvSpPr>
          <p:nvPr/>
        </p:nvSpPr>
        <p:spPr>
          <a:xfrm>
            <a:off x="2322000" y="272019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Font typeface="Arial" panose="020B0604020202020204" pitchFamily="34" charset="0"/>
              <a:buChar char="•"/>
            </a:pPr>
            <a:r>
              <a:rPr lang="tzm-Arab-MA" sz="2800" b="1" dirty="0">
                <a:cs typeface="Microsoft Uighur" panose="02000000000000000000" pitchFamily="2" charset="-78"/>
              </a:rPr>
              <a:t>أستعد للفهم؛</a:t>
            </a:r>
          </a:p>
          <a:p>
            <a:pPr algn="r" rtl="1">
              <a:buFont typeface="Arial" panose="020B0604020202020204" pitchFamily="34" charset="0"/>
              <a:buChar char="•"/>
            </a:pPr>
            <a:r>
              <a:rPr lang="tzm-Arab-MA" sz="2800" b="1" dirty="0">
                <a:cs typeface="Microsoft Uighur" panose="02000000000000000000" pitchFamily="2" charset="-78"/>
              </a:rPr>
              <a:t>أقرأ </a:t>
            </a:r>
            <a:r>
              <a:rPr lang="ar-MA" sz="2800" b="1" dirty="0">
                <a:cs typeface="Microsoft Uighur" panose="02000000000000000000" pitchFamily="2" charset="-78"/>
              </a:rPr>
              <a:t>النص </a:t>
            </a:r>
            <a:r>
              <a:rPr lang="tzm-Arab-MA" sz="2800" b="1" dirty="0">
                <a:cs typeface="Microsoft Uighur" panose="02000000000000000000" pitchFamily="2" charset="-78"/>
              </a:rPr>
              <a:t> بطلاقة و</a:t>
            </a:r>
            <a:r>
              <a:rPr lang="ar-MA" sz="2800" b="1" dirty="0">
                <a:cs typeface="Microsoft Uighur" panose="02000000000000000000" pitchFamily="2" charset="-78"/>
              </a:rPr>
              <a:t>أ</a:t>
            </a:r>
            <a:r>
              <a:rPr lang="tzm-Arab-MA" sz="2800" b="1" dirty="0">
                <a:cs typeface="Microsoft Uighur" panose="02000000000000000000" pitchFamily="2" charset="-78"/>
              </a:rPr>
              <a:t>فهمه فهما عاما</a:t>
            </a:r>
            <a:r>
              <a:rPr lang="ar-MA" sz="2800" b="1" dirty="0">
                <a:cs typeface="Microsoft Uighur" panose="02000000000000000000" pitchFamily="2" charset="-78"/>
              </a:rPr>
              <a:t>.</a:t>
            </a:r>
            <a:endParaRPr lang="tzm-Arab-MA" sz="2800" b="1" dirty="0"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AADE237A-100A-4FF7-91B5-2D1E5CB0FF63}"/>
              </a:ext>
            </a:extLst>
          </p:cNvPr>
          <p:cNvSpPr txBox="1"/>
          <p:nvPr/>
        </p:nvSpPr>
        <p:spPr>
          <a:xfrm>
            <a:off x="3713218" y="1777877"/>
            <a:ext cx="3457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اكتشاف العالم الجديد( ح1).</a:t>
            </a:r>
            <a:endParaRPr lang="fr-MA" sz="36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18B8A8F-4D2F-8E8A-F89F-7026C9CA1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3" name="Image 8">
            <a:extLst>
              <a:ext uri="{FF2B5EF4-FFF2-40B4-BE49-F238E27FC236}">
                <a16:creationId xmlns:a16="http://schemas.microsoft.com/office/drawing/2014/main" id="{A4C950B7-959B-AF20-5037-B68221182C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15259" y="1074200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3F1B840-A860-E6EA-13B3-59E2AA4022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6629" y="1768045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505" y="789637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سندرس نصا بعنوان « اكتشاف العالم الجديد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»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سنبدأ بنشاط أستعد لفهم النص.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88E9D2-E0D0-B95A-82F8-28DA9393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3C9E7B-DFA1-F61C-C4E1-43CFE1B17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7CC480-C975-3E10-D5F6-362EE74D6A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B9CC8F-CFE7-C1F7-EF1B-E3F816316E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712DE1-D964-F4C7-73D2-D286190F48B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4A0838-B903-163B-0B78-132C8BFFAC2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2F6814-2FCC-3756-1F2E-FFC5336511E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49A57D-2E48-F54A-ADC3-37A2B4DD507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7E6715E4-4DF9-8E36-66B3-95F3AE7B86BE}"/>
              </a:ext>
            </a:extLst>
          </p:cNvPr>
          <p:cNvSpPr txBox="1"/>
          <p:nvPr/>
        </p:nvSpPr>
        <p:spPr>
          <a:xfrm>
            <a:off x="1539974" y="2962396"/>
            <a:ext cx="5645332" cy="1327978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7200" b="1" dirty="0">
                <a:solidFill>
                  <a:srgbClr val="424D7B"/>
                </a:solidFill>
                <a:sym typeface="Sakkal Majalla"/>
              </a:rPr>
              <a:t>أَسْتَعِدُّ لِفَهْمِ ٱلنَّصِّ.</a:t>
            </a:r>
          </a:p>
        </p:txBody>
      </p:sp>
      <p:pic>
        <p:nvPicPr>
          <p:cNvPr id="6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5F6E6D-1895-9C60-F0DE-B70521C84A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3127067634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212A7-1856-C90C-485D-3519C6A90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D2829-9DAD-99E8-7A7F-74E69E839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48" y="789635"/>
            <a:ext cx="6840000" cy="612000"/>
          </a:xfrm>
        </p:spPr>
        <p:txBody>
          <a:bodyPr>
            <a:no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مفردات ستساعدكم  على فهم النص.  من يقرأ ؟ </a:t>
            </a: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F875384E-7607-AE9C-E328-CA4E1C3003E6}"/>
              </a:ext>
            </a:extLst>
          </p:cNvPr>
          <p:cNvSpPr txBox="1"/>
          <p:nvPr/>
        </p:nvSpPr>
        <p:spPr>
          <a:xfrm>
            <a:off x="5058111" y="4322399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002060"/>
                </a:solidFill>
                <a:sym typeface="Sakkal Majalla"/>
              </a:rPr>
              <a:t>اَلْإِلْحاحُ</a:t>
            </a:r>
            <a:endParaRPr sz="4000" b="1" dirty="0">
              <a:solidFill>
                <a:srgbClr val="424D7B"/>
              </a:solidFill>
              <a:sym typeface="Calibri"/>
            </a:endParaRP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A44B5446-D938-10E0-A659-249505D8E25E}"/>
              </a:ext>
            </a:extLst>
          </p:cNvPr>
          <p:cNvSpPr txBox="1"/>
          <p:nvPr/>
        </p:nvSpPr>
        <p:spPr>
          <a:xfrm>
            <a:off x="1420383" y="2749244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اَلِاكْتِشافُ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BD6AD1D9-0CB4-52A1-0B28-5812EF3EB70C}"/>
              </a:ext>
            </a:extLst>
          </p:cNvPr>
          <p:cNvSpPr txBox="1"/>
          <p:nvPr/>
        </p:nvSpPr>
        <p:spPr>
          <a:xfrm>
            <a:off x="1420383" y="4322399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424D7B"/>
                </a:solidFill>
                <a:sym typeface="Sakkal Majalla"/>
              </a:rPr>
              <a:t>اَلْإِقْناعُ 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8CE4AF16-0FC0-34DA-AD30-744F5B31AB16}"/>
              </a:ext>
            </a:extLst>
          </p:cNvPr>
          <p:cNvSpPr txBox="1"/>
          <p:nvPr/>
        </p:nvSpPr>
        <p:spPr>
          <a:xfrm>
            <a:off x="5058111" y="2749244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اَلْعالَمُ ٱلْجَديدُ  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DA2DD8A-4ABE-5354-B2F9-42044243DAD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1B48142-9474-3A73-8B13-3512D9AED0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427C2B6-E06D-60AE-F430-822E946E12C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BEBFF11-3E02-9309-9B1C-860C7118B3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C2305C2-E5DB-AF61-38B0-7DD150DE6AC0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B1B5A3B-67EB-F9BB-C684-B5116C5E011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0A5C8F7-AC3B-3DBF-2403-59D3707DD14B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1FD98A5-1D86-87D9-C7C0-A1B3E46E67A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6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556A77-D4DA-67EF-843D-B2DE333B146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</p:spTree>
    <p:extLst>
      <p:ext uri="{BB962C8B-B14F-4D97-AF65-F5344CB8AC3E}">
        <p14:creationId xmlns:p14="http://schemas.microsoft.com/office/powerpoint/2010/main" val="109113506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08A44-980E-6EB7-9033-B991449F2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58C0B7-D3BE-5701-8533-85EB33EF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288" y="780984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عبارة 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العالم الجديد»؟ ثم آخر  يحاول تركيبها في جملة مفيدة.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22E97B-A311-7FF1-630F-40407F38BE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A0F59E-8024-1B66-7D3C-87F7A87FF10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2A196D2A-8572-8404-C3A0-FCC8BB6B77AC}"/>
              </a:ext>
            </a:extLst>
          </p:cNvPr>
          <p:cNvSpPr txBox="1"/>
          <p:nvPr/>
        </p:nvSpPr>
        <p:spPr>
          <a:xfrm>
            <a:off x="940202" y="3422878"/>
            <a:ext cx="3640314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>
              <a:defRPr/>
            </a:pPr>
            <a:r>
              <a:rPr lang="ar-MA" b="1" dirty="0">
                <a:solidFill>
                  <a:srgbClr val="424D7B"/>
                </a:solidFill>
              </a:rPr>
              <a:t>اَلْقارَّةُ </a:t>
            </a:r>
            <a:r>
              <a:rPr lang="ar-MA" b="1" dirty="0" err="1">
                <a:solidFill>
                  <a:srgbClr val="424D7B"/>
                </a:solidFill>
              </a:rPr>
              <a:t>ٱلأَمْريكِيَّةُ</a:t>
            </a:r>
            <a:endParaRPr lang="ar-MA" b="1" dirty="0">
              <a:solidFill>
                <a:srgbClr val="424D7B"/>
              </a:solidFill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id="{0C4B4AF2-7084-CD8E-7C39-11AC19C95051}"/>
              </a:ext>
            </a:extLst>
          </p:cNvPr>
          <p:cNvSpPr txBox="1"/>
          <p:nvPr/>
        </p:nvSpPr>
        <p:spPr>
          <a:xfrm>
            <a:off x="5683034" y="3422878"/>
            <a:ext cx="2817008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C00000"/>
                </a:solidFill>
                <a:sym typeface="Sakkal Majalla"/>
              </a:rPr>
              <a:t>اَلْعالَمُ ٱلْجَديدُ</a:t>
            </a:r>
          </a:p>
        </p:txBody>
      </p:sp>
      <p:pic>
        <p:nvPicPr>
          <p:cNvPr id="24" name="Image 2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A7EEA70-5280-3163-DF99-26A0D753E2E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4747558" y="3552706"/>
            <a:ext cx="925916" cy="789529"/>
          </a:xfrm>
          <a:prstGeom prst="roundRect">
            <a:avLst/>
          </a:prstGeom>
          <a:noFill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338511B-9D51-EDBB-389E-B8EE272064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8392321-A0E6-BA90-7C32-FAB06A6C1F9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455DEF8C-B88F-CD98-1478-23D456DE6F5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53A66FF-08CB-9873-C587-0636CCACE051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BE36AF-4024-8733-4425-F0DD819028E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DBEE6D-FF59-1C43-30C3-2A0E8F88B4A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CE2A54-8A23-CBDD-6924-92B738826CA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80456636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7A91555-B438-D33B-CC13-6782496F4FD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للإجابة.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التعليمات.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فيديو.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154048" cy="547687"/>
          </a:xfrm>
          <a:prstGeom prst="roundRect">
            <a:avLst/>
          </a:prstGeom>
        </p:spPr>
        <p:txBody>
          <a:bodyPr/>
          <a:lstStyle/>
          <a:p>
            <a:r>
              <a:rPr lang="ar-MA" b="1" dirty="0"/>
              <a:t>المرور بين الصفوف للمساعدة و تصحيح الإنجازات.</a:t>
            </a:r>
            <a:endParaRPr lang="fr-MA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عمل في ثنائيات.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نهاية الشريط، المرور إلى الشريحة الموالية.</a:t>
            </a:r>
            <a:endParaRPr lang="fr-MA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22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2E92E-1A97-00AD-BD78-F2EBB86CE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541B9F-4A4C-9316-7A2E-AF46CBB3D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81" y="789637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كلمة « الاكتشاف»؟ ثم آخر  يحاول تركيبها في جملة مفيدة.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79CD0C-A0AE-9ED7-CBB3-A2707CEEC5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6336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4293FB-11F3-D0DC-AE15-BAA2E8F47BB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0EFD0B-4FAB-AEDA-9B5D-EAB07BB2C6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8DF5BF-F6D8-F6E8-DA4B-00E84BAAF52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5443A30-EC82-26D5-1287-CF25E343849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2CF8BA-1C43-A832-3AC1-AE629CAA14FA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09382A-65F0-1E5F-2C50-B0AF3388812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865795-B67B-9DCE-C76F-CC27366ABC5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51CAB8-EE1E-7D71-E86B-CC213F41B46D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7" name="Google Shape;452;p158">
            <a:extLst>
              <a:ext uri="{FF2B5EF4-FFF2-40B4-BE49-F238E27FC236}">
                <a16:creationId xmlns:a16="http://schemas.microsoft.com/office/drawing/2014/main" id="{1E795F00-4BA8-45DE-8F82-2B767E4981A1}"/>
              </a:ext>
            </a:extLst>
          </p:cNvPr>
          <p:cNvSpPr txBox="1"/>
          <p:nvPr/>
        </p:nvSpPr>
        <p:spPr>
          <a:xfrm>
            <a:off x="392154" y="2889227"/>
            <a:ext cx="5444943" cy="17366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b="1" dirty="0">
                <a:solidFill>
                  <a:srgbClr val="424D7B"/>
                </a:solidFill>
                <a:sym typeface="Sakkal Majalla"/>
              </a:rPr>
              <a:t>اَلْعُثورُ عَلى شَيْءٍ جَديدٍ، أَوْ مَعْلومَةٍ جَديدَةٍ لَمْ تَكُنْ مَعْروفَةً سابِقاً. </a:t>
            </a: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id="{8F26EEAE-CAE8-69A8-BFCB-F14A5CC5C726}"/>
              </a:ext>
            </a:extLst>
          </p:cNvPr>
          <p:cNvSpPr txBox="1"/>
          <p:nvPr/>
        </p:nvSpPr>
        <p:spPr>
          <a:xfrm>
            <a:off x="6730258" y="3387137"/>
            <a:ext cx="1785259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اَلِاكْتِشافُ </a:t>
            </a:r>
            <a:endParaRPr lang="ar-MA" sz="4800" dirty="0">
              <a:sym typeface="Calibri"/>
            </a:endParaRP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2D3E788-FE9B-3F80-E735-DE6290AE486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804310" y="3452050"/>
            <a:ext cx="925916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0380433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E3BEC-01E7-124A-9BBB-37ADC9CC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4A260E-A9AA-2450-BFF1-5FDAD655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90" y="789637"/>
            <a:ext cx="6840000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معنى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الإقناع» ؟ ثم آخر  يحاول تركيبها في جملة مفيدة.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BBA964-0F6F-CDC2-E8EC-1847ECB824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E2B706-D7B4-716C-7159-937A98A65F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E2C5A84-0F09-80F7-34D0-3CE4DBE37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AE93B93-628E-2262-0BC9-E7036695FC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EC61076-1093-B0B4-1351-8D26F5E4568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C2B487-1D82-3307-6B91-9DB1E90C721D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308F4B-CAAA-9FAF-821D-160DD0ADDAF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38CBB3-CF12-9201-44DE-9E092043EC1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4A7F0FC-23C2-F30B-E675-B6646BE8888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E3EA77F1-0A22-A5E6-1E22-133DF3FAD172}"/>
              </a:ext>
            </a:extLst>
          </p:cNvPr>
          <p:cNvSpPr txBox="1"/>
          <p:nvPr/>
        </p:nvSpPr>
        <p:spPr>
          <a:xfrm>
            <a:off x="451060" y="2495244"/>
            <a:ext cx="4759456" cy="286031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sz="5400" b="1" dirty="0">
                <a:solidFill>
                  <a:srgbClr val="424D7B"/>
                </a:solidFill>
                <a:sym typeface="Sakkal Majalla"/>
              </a:rPr>
              <a:t>جَعْلُ شَخْصٍ يَقْبَلُ فِكْرَةً أَوْ رَأْياً بَعْدَ تَقْديمِ مُبَرِّراتٍ مُناسِبَةٍ.</a:t>
            </a: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AB21F578-7E9B-C7D0-7FAE-C5F0089D1E4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050215" y="3442954"/>
            <a:ext cx="925916" cy="789529"/>
          </a:xfrm>
          <a:prstGeom prst="roundRect">
            <a:avLst/>
          </a:prstGeom>
          <a:noFill/>
        </p:spPr>
      </p:pic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E9ADD3B2-E274-2E85-C7BB-CB5A42B02DEB}"/>
              </a:ext>
            </a:extLst>
          </p:cNvPr>
          <p:cNvSpPr txBox="1"/>
          <p:nvPr/>
        </p:nvSpPr>
        <p:spPr>
          <a:xfrm>
            <a:off x="5837097" y="2969419"/>
            <a:ext cx="2817008" cy="17366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b="1" dirty="0">
                <a:solidFill>
                  <a:srgbClr val="C00000"/>
                </a:solidFill>
                <a:sym typeface="Sakkal Majalla"/>
              </a:rPr>
              <a:t>اَلْإِقْناعُ </a:t>
            </a:r>
          </a:p>
          <a:p>
            <a:r>
              <a:rPr lang="ar-MA" b="1" dirty="0">
                <a:solidFill>
                  <a:srgbClr val="C00000"/>
                </a:solidFill>
                <a:sym typeface="Sakkal Majalla"/>
              </a:rPr>
              <a:t>مِنْ فِعْلِ ( أَقْنَعَ)</a:t>
            </a:r>
            <a:endParaRPr b="1" dirty="0">
              <a:solidFill>
                <a:srgbClr val="424D7C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321309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451EA-7A29-AB04-3B11-F5E19C47A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0BC13-87EE-D64A-9010-16055597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163" y="789637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مرادفات  كلمة « الإلحاح» ؟ ثم آخر يحاول تركيبها في جملة مفيدة.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3C136A9-CDFB-9CDA-CB94-E03FE908C3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C068451-5187-D1E4-B502-8364EF311D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0C88FBC-9E73-4476-591E-55DD998940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0E8C4B-3856-9358-F4A9-E9DA1EDB54A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F0E7DA6-79C0-C169-01A8-DE51698514B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3156A8-09E6-4BC2-A6D2-8649FDAAF364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778118-80D8-A3DB-9941-BF49FE40B87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C3E665-F558-B286-C69E-6AA5122672D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D174EB-D3F3-4953-2810-436EFB68CE3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Google Shape;452;p158">
            <a:extLst>
              <a:ext uri="{FF2B5EF4-FFF2-40B4-BE49-F238E27FC236}">
                <a16:creationId xmlns:a16="http://schemas.microsoft.com/office/drawing/2014/main" id="{F76F7B16-B5AA-CC48-9963-89799F669991}"/>
              </a:ext>
            </a:extLst>
          </p:cNvPr>
          <p:cNvSpPr txBox="1"/>
          <p:nvPr/>
        </p:nvSpPr>
        <p:spPr>
          <a:xfrm>
            <a:off x="1367847" y="3505285"/>
            <a:ext cx="3600046" cy="9193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>
              <a:defRPr/>
            </a:pPr>
            <a:r>
              <a:rPr lang="ar-MA" b="1" dirty="0">
                <a:solidFill>
                  <a:srgbClr val="424D7B"/>
                </a:solidFill>
                <a:sym typeface="Sakkal Majalla"/>
              </a:rPr>
              <a:t>اَلْإِصْرارٌ </a:t>
            </a:r>
            <a:r>
              <a:rPr lang="ar-MA" b="1" dirty="0" err="1">
                <a:solidFill>
                  <a:srgbClr val="424D7B"/>
                </a:solidFill>
                <a:sym typeface="Sakkal Majalla"/>
              </a:rPr>
              <a:t>وَٱلْمُثابَرَةٌ</a:t>
            </a:r>
            <a:r>
              <a:rPr lang="ar-MA" b="1" dirty="0">
                <a:solidFill>
                  <a:srgbClr val="424D7B"/>
                </a:solidFill>
                <a:sym typeface="Sakkal Majalla"/>
              </a:rPr>
              <a:t>. 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id="{018F9A81-BF65-2F94-3B9F-487DC8539576}"/>
              </a:ext>
            </a:extLst>
          </p:cNvPr>
          <p:cNvSpPr txBox="1"/>
          <p:nvPr/>
        </p:nvSpPr>
        <p:spPr>
          <a:xfrm>
            <a:off x="5976131" y="3096663"/>
            <a:ext cx="2666822" cy="17366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1">
                <a:solidFill>
                  <a:srgbClr val="C00000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800" dirty="0">
                <a:sym typeface="Sakkal Majalla"/>
              </a:rPr>
              <a:t>اَلْإِلْحاحُ</a:t>
            </a:r>
          </a:p>
          <a:p>
            <a:r>
              <a:rPr lang="ar-MA" sz="4800" dirty="0">
                <a:sym typeface="Sakkal Majalla"/>
              </a:rPr>
              <a:t>مِنْ فِعْلِ ( أَلَحَّ)</a:t>
            </a:r>
            <a:endParaRPr lang="ar-MA" sz="4800" dirty="0">
              <a:sym typeface="Calibri"/>
            </a:endParaRPr>
          </a:p>
        </p:txBody>
      </p:sp>
      <p:pic>
        <p:nvPicPr>
          <p:cNvPr id="16" name="Image 1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028A264-907F-CAF6-D9E7-FD1F1CD8D0D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424D7B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>
            <a:off x="5172817" y="3570199"/>
            <a:ext cx="925916" cy="789529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024106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E45D2-BACE-532B-399A-7EEAB0BC9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58F9D0-193D-F4FB-D00A-8305FE49D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6" y="797801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كلمة ويقدم معناها؟ </a:t>
            </a: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5F210A6-A00A-CD61-9081-C114690937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828000" cy="828000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7AE82A-0AF3-6F00-C4B8-E0F069C65B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C070D3-00D6-3F34-9416-EB72A1F480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AB2E06-8B2B-F146-8333-DE326B6028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B21FF33-A349-68E0-02E7-709779F0FE1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8331BA3-D1E3-B4FF-CAC1-463828C0F661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2E442-C088-F9BF-44BF-4B505AB3509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B66254-E5C1-318C-39F2-E797FCBA3DC2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B22B5E-A3BA-2B66-1EFA-223982C5321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id="{207EBCD7-5A7E-2ED5-7B1F-F9DBF8EE19A1}"/>
              </a:ext>
            </a:extLst>
          </p:cNvPr>
          <p:cNvSpPr txBox="1"/>
          <p:nvPr/>
        </p:nvSpPr>
        <p:spPr>
          <a:xfrm>
            <a:off x="5058111" y="4322399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002060"/>
                </a:solidFill>
                <a:sym typeface="Sakkal Majalla"/>
              </a:rPr>
              <a:t>اَلْإِلْحاحُ</a:t>
            </a:r>
            <a:endParaRPr sz="4000" b="1" dirty="0">
              <a:solidFill>
                <a:srgbClr val="424D7B"/>
              </a:solidFill>
              <a:sym typeface="Calibri"/>
            </a:endParaRPr>
          </a:p>
        </p:txBody>
      </p:sp>
      <p:sp>
        <p:nvSpPr>
          <p:cNvPr id="4" name="Google Shape;452;p158">
            <a:extLst>
              <a:ext uri="{FF2B5EF4-FFF2-40B4-BE49-F238E27FC236}">
                <a16:creationId xmlns:a16="http://schemas.microsoft.com/office/drawing/2014/main" id="{ABA885DE-6E65-923E-6949-B84F61CDE9E3}"/>
              </a:ext>
            </a:extLst>
          </p:cNvPr>
          <p:cNvSpPr txBox="1"/>
          <p:nvPr/>
        </p:nvSpPr>
        <p:spPr>
          <a:xfrm>
            <a:off x="1420383" y="2749244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اَلِاكْتِشافُ</a:t>
            </a:r>
          </a:p>
        </p:txBody>
      </p:sp>
      <p:sp>
        <p:nvSpPr>
          <p:cNvPr id="5" name="Google Shape;452;p158">
            <a:extLst>
              <a:ext uri="{FF2B5EF4-FFF2-40B4-BE49-F238E27FC236}">
                <a16:creationId xmlns:a16="http://schemas.microsoft.com/office/drawing/2014/main" id="{14C28258-3279-B0CD-5C2C-7582731458D4}"/>
              </a:ext>
            </a:extLst>
          </p:cNvPr>
          <p:cNvSpPr txBox="1"/>
          <p:nvPr/>
        </p:nvSpPr>
        <p:spPr>
          <a:xfrm>
            <a:off x="1420383" y="4322399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sz="4000" b="1" dirty="0">
                <a:solidFill>
                  <a:srgbClr val="424D7B"/>
                </a:solidFill>
                <a:sym typeface="Sakkal Majalla"/>
              </a:rPr>
              <a:t>اَلْإِقْناعُ </a:t>
            </a: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id="{1D181CBD-0D0E-988C-E510-DBF6A071E0AC}"/>
              </a:ext>
            </a:extLst>
          </p:cNvPr>
          <p:cNvSpPr txBox="1"/>
          <p:nvPr/>
        </p:nvSpPr>
        <p:spPr>
          <a:xfrm>
            <a:off x="5058111" y="2749244"/>
            <a:ext cx="2700000" cy="7831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ar-MA" sz="40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اَلْعالَمُ ٱلْجَديدُ  </a:t>
            </a:r>
            <a:endParaRPr sz="40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339499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79C83-5E80-E4BA-E4CF-5F2A1300E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E49B1-F7CA-5A3D-8E56-FFFCB3A39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657" y="821805"/>
            <a:ext cx="6840000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بشكل ثنائي بناء توقع حول مضمون النص من خلال العنوان والصور المرفقة به.</a:t>
            </a:r>
            <a:endParaRPr lang="ar-AE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556D2565-8AD4-E679-8E20-0D8789D3D3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87215" y="2893242"/>
            <a:ext cx="5004154" cy="133058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8B2DC"/>
            </a:solidFill>
          </a:ln>
        </p:spPr>
        <p:txBody>
          <a:bodyPr/>
          <a:lstStyle/>
          <a:p>
            <a:r>
              <a:rPr lang="ar-MA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اِكْتِشافُ ٱلْعالَمِ ٱلْجَديدِ</a:t>
            </a:r>
            <a:endParaRPr lang="fr-MA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3B05D13-F60B-33B5-8F0E-08FD60B947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CF66D0-7BA8-309F-A055-BC6A711E8D4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FEAA794-EDE2-9C0C-ED55-744039F58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C808B39-BC5E-155D-96D3-AEA797C439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4B87FCA-2703-6537-DB7F-C3036253BEC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7230E4-5B5A-6FB1-81E5-933ED342483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4A4F15-F5C0-D110-479F-DDFB5265160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2802E3-FCCB-F873-30E1-48E91CDD843F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69BD58C-433A-FFE1-75F7-AEA6E695D94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1414339964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09833-31A8-CBDE-615E-C379EFA1D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ED6A7D-F0EA-A52D-2556-736457C26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05" y="796821"/>
            <a:ext cx="7159695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التوقع؟  ما الذي جعلكما تتوقعان ذلك؟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C531C17-400C-817A-E69C-D8E12C7915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BA68CC71-173E-3B56-76FF-D8ED582C598D}"/>
              </a:ext>
            </a:extLst>
          </p:cNvPr>
          <p:cNvSpPr/>
          <p:nvPr/>
        </p:nvSpPr>
        <p:spPr>
          <a:xfrm>
            <a:off x="176911" y="4714801"/>
            <a:ext cx="8297719" cy="1445226"/>
          </a:xfrm>
          <a:prstGeom prst="wedgeRoundRectCallout">
            <a:avLst>
              <a:gd name="adj1" fmla="val -12457"/>
              <a:gd name="adj2" fmla="val -49257"/>
              <a:gd name="adj3" fmla="val 16667"/>
            </a:avLst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Low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ar-MA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  <a:p>
            <a:pPr marL="0" marR="0" lvl="0" indent="0" algn="justLow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 </a:t>
            </a:r>
            <a:endParaRPr kumimoji="0" lang="fr-MA" sz="4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07E7E59-14B2-AFCF-AA0B-47A97099F4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9E6F22-5646-BEFC-E599-E6457192A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B41C37E-2DB1-2358-21D5-D161A035965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1532807-5DD5-35DE-FBBD-00D70FEAE2D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3DB1FF-7EFC-14E6-AEBC-6233AEDD8206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61C032-AB3A-9598-3D5B-6EE2BCD23204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DA1993-E5BD-FDB9-11DE-D8B35C92C70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BA14BA-F4C2-1366-91EF-55D7D61DAE2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Google Shape;452;p158">
            <a:extLst>
              <a:ext uri="{FF2B5EF4-FFF2-40B4-BE49-F238E27FC236}">
                <a16:creationId xmlns:a16="http://schemas.microsoft.com/office/drawing/2014/main" id="{E96D5E9E-0B9A-CC16-2D6E-FA4457FE4AB5}"/>
              </a:ext>
            </a:extLst>
          </p:cNvPr>
          <p:cNvSpPr txBox="1"/>
          <p:nvPr/>
        </p:nvSpPr>
        <p:spPr>
          <a:xfrm>
            <a:off x="821519" y="3286760"/>
            <a:ext cx="7500961" cy="1090041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defTabSz="4572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أَعْتَقِدُ أَنَّ ٱلنَّصَّ سَيَتَحَدَّثُ عَنْ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....................</a:t>
            </a:r>
            <a:r>
              <a:rPr kumimoji="0" lang="ar-AE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؟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3969343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DA238-A82A-2E87-0598-E02381180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024081-AF34-7570-6C31-8CF72D39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77" y="804984"/>
            <a:ext cx="7083188" cy="6120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كراساتكم: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ص80 .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مقدمة النص وعناوين المراجع المعتمدة من طرف الكاتب،  بالإضافة إلى التعليقات  المرفقة بالصور،  وحاولوا التحقق من توقعاتكم.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8ED32B-3D58-D7DF-51DE-8635723235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A6F888-D9DA-C6DC-7744-B743F55FB7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44DE7B8-A008-4F51-B236-4C988D7BF9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58C3D80-63B1-62A5-EA17-DF0DC96804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504D1D8-DA87-09C7-84A4-FF159E05302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FF34325-3E25-9CA9-3742-C430D828437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E9E135-7B93-EC40-539D-1C0624DBE14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EBA3F3E-CEC4-FD03-6A75-EE6AD1A82C6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88C1563-BC98-568B-0D70-AB46169DE4E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horloge, Horloge murale, cercle&#10;&#10;Le contenu généré par l’IA peut être incorrect.">
            <a:extLst>
              <a:ext uri="{FF2B5EF4-FFF2-40B4-BE49-F238E27FC236}">
                <a16:creationId xmlns:a16="http://schemas.microsoft.com/office/drawing/2014/main" id="{82856450-05C4-8FFF-AB9D-25C48C5652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0" y="1416984"/>
            <a:ext cx="739018" cy="850500"/>
          </a:xfrm>
          <a:prstGeom prst="rect">
            <a:avLst/>
          </a:prstGeom>
        </p:spPr>
      </p:pic>
      <p:pic>
        <p:nvPicPr>
          <p:cNvPr id="6" name="Image 5" descr="Une image contenant texte, capture d’écran, lettre, personne&#10;&#10;Le contenu généré par l’IA peut être incorrect.">
            <a:extLst>
              <a:ext uri="{FF2B5EF4-FFF2-40B4-BE49-F238E27FC236}">
                <a16:creationId xmlns:a16="http://schemas.microsoft.com/office/drawing/2014/main" id="{AB39F29D-7666-E4C8-6445-EFC26C7E2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2027" y="1861289"/>
            <a:ext cx="2433224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Image 15" descr="Une image contenant transport, embarcation, texte, bateau&#10;&#10;Le contenu généré par l’IA peut être incorrect.">
            <a:extLst>
              <a:ext uri="{FF2B5EF4-FFF2-40B4-BE49-F238E27FC236}">
                <a16:creationId xmlns:a16="http://schemas.microsoft.com/office/drawing/2014/main" id="{3F7B83E5-1360-39DF-524C-52B1FACE92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259" y="2236641"/>
            <a:ext cx="2722768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Image 17" descr="Une image contenant texte, lettr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910435D5-7413-F68B-96C6-08915CC47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15" y="2430073"/>
            <a:ext cx="2722767" cy="38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51057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C5E09-F5DA-0B49-9775-BB9C951F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F0F323-10F7-A8B6-CF34-FB6E1DF24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845" y="713710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توقعه؟ ثم يوضح لزملائه كيف تمكن من التحقق منه. 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463B9248-AAE7-956E-FF13-18825AF24B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8170" y="3550243"/>
            <a:ext cx="3739243" cy="793157"/>
          </a:xfrm>
        </p:spPr>
        <p:txBody>
          <a:bodyPr/>
          <a:lstStyle/>
          <a:p>
            <a:r>
              <a:rPr lang="ar-MA" sz="44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أَتَحَقَّقُ مِنْ تَوقُّعي.</a:t>
            </a:r>
            <a:endParaRPr lang="fr-MA" sz="440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D42598D-8DCB-5C33-FB1E-F7B960BED4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F54454-B7AE-3024-4AC8-3B2171A2B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CE4828E-C029-C3F5-8EEC-8C2B9AE48F3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97EC70-794E-3CEB-D1C0-796BC3F09F6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D9496E5-5672-48EF-F7F8-DC66193C489E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9072B48-EA64-9CCB-9421-6EFB147BFF4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FD9AFF-E9AC-2F2F-7E19-FDC550275DF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29C4D0-DFF6-07EC-6328-D6002222D8C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Espace réservé pour une image  10">
            <a:extLst>
              <a:ext uri="{FF2B5EF4-FFF2-40B4-BE49-F238E27FC236}">
                <a16:creationId xmlns:a16="http://schemas.microsoft.com/office/drawing/2014/main" id="{07179D7E-C41E-9249-A5E4-B0BA571D7B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4221" y="2547030"/>
            <a:ext cx="2879725" cy="2879725"/>
          </a:xfrm>
        </p:spPr>
      </p:pic>
      <p:pic>
        <p:nvPicPr>
          <p:cNvPr id="22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12FAA0-94F7-4C97-7A1F-3103898396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5136" y="713710"/>
            <a:ext cx="792000" cy="791999"/>
          </a:xfrm>
        </p:spPr>
      </p:pic>
    </p:spTree>
    <p:extLst>
      <p:ext uri="{BB962C8B-B14F-4D97-AF65-F5344CB8AC3E}">
        <p14:creationId xmlns:p14="http://schemas.microsoft.com/office/powerpoint/2010/main" val="2467685982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9B7F5-A5B7-BD77-D1EB-E31EE0B80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6DBFF-E764-935D-815C-1244CB52D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707" y="746648"/>
            <a:ext cx="691220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سأقرأ الصفحة الأولى وتتممون قراءة النص. انتبهوا وضعوا أصابعكم تحت كل كلمة أقرؤها.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407BAA-A986-0063-9B75-4FB8A96B9E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52990F1-5335-67F4-C6A1-D159FEEF9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1990E89-A1F7-C7CD-F6CD-2CE29FDCBA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5FEE2F-8F08-5449-E528-71B04DE498F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CB8866-7DC8-C38B-FFBA-7142A097554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95569-DBB5-36BD-9544-144330F92DF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55A9E6-BB85-AD36-7980-518BD7CAD13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B8413B-6473-C090-B993-8FECD9DBC67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3" name="Image 2" descr="Une image contenant texte, capture d’écran, lettre, personne&#10;&#10;Le contenu généré par l’IA peut être incorrect.">
            <a:extLst>
              <a:ext uri="{FF2B5EF4-FFF2-40B4-BE49-F238E27FC236}">
                <a16:creationId xmlns:a16="http://schemas.microsoft.com/office/drawing/2014/main" id="{674F6288-429C-1B76-20F3-9DD2ACBC07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2027" y="1861289"/>
            <a:ext cx="2433224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Image 24" descr="Une image contenant transport, embarcation, texte, bateau&#10;&#10;Le contenu généré par l’IA peut être incorrect.">
            <a:extLst>
              <a:ext uri="{FF2B5EF4-FFF2-40B4-BE49-F238E27FC236}">
                <a16:creationId xmlns:a16="http://schemas.microsoft.com/office/drawing/2014/main" id="{9A0F0916-D37E-A305-9E9F-89D253514B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259" y="2236641"/>
            <a:ext cx="2722768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Image 25" descr="Une image contenant texte, lettr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4E51BC9F-912A-9FEA-BE1D-EAFD98C55B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015" y="2430073"/>
            <a:ext cx="2722767" cy="3816375"/>
          </a:xfrm>
          <a:prstGeom prst="rect">
            <a:avLst/>
          </a:prstGeom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1E72350-F480-16FF-5883-277A132633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0286558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5ED6F-31B7-EC11-BF1C-6DB8E166F0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7CD8F0-8994-42C9-91CB-6C674F8D7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11" y="797313"/>
            <a:ext cx="6873018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مثلي مستحضرا الضوابط التالية؟ </a:t>
            </a:r>
          </a:p>
        </p:txBody>
      </p:sp>
      <p:pic>
        <p:nvPicPr>
          <p:cNvPr id="8" name="Image 7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ACB44862-8138-150F-4E8A-324A2353E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22960" y="1484313"/>
            <a:ext cx="720000" cy="720000"/>
          </a:xfrm>
          <a:prstGeom prst="rect">
            <a:avLst/>
          </a:prstGeom>
        </p:spPr>
      </p:pic>
      <p:pic>
        <p:nvPicPr>
          <p:cNvPr id="19" name="Espace réservé pour une image  18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D18D054-6DC4-8212-83DD-40ACA69F1C6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606D4DE-DBD1-DB95-90EB-62928C852B9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9593DC-0990-74FB-9420-F3AA2D0AB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59990A1-002F-F7FA-BDB7-35A963CE969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444E633-9C88-418D-5BB2-D6ACB5A0E13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15238E1-AE82-2056-036F-F77F72B4822E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93DDFB-21EE-EA2C-2C39-72CB107E2FD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843D9C-7E28-5F00-F1AE-85F4AB794436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</a:t>
            </a:r>
            <a:r>
              <a:rPr lang="f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1</a:t>
            </a:r>
            <a:endParaRPr lang="ar-MA" sz="2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DB192B-9B42-8669-92DD-35C0A9D12E0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id="{3D54986E-9B2A-A986-0D97-ECEF18211400}"/>
              </a:ext>
            </a:extLst>
          </p:cNvPr>
          <p:cNvSpPr txBox="1">
            <a:spLocks/>
          </p:cNvSpPr>
          <p:nvPr/>
        </p:nvSpPr>
        <p:spPr>
          <a:xfrm>
            <a:off x="1246561" y="4878411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أَتَوَقَّفُ عِنْدَ عَلاماتِ </a:t>
            </a:r>
            <a:r>
              <a:rPr lang="ar-MA" dirty="0" err="1"/>
              <a:t>ٱلْتَّرْقيمِ</a:t>
            </a:r>
            <a:r>
              <a:rPr lang="ar-MA" dirty="0"/>
              <a:t> ثُمَّ أُواصِلُ.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EC34190-824A-7302-C49F-0B3C2DF633CC}"/>
              </a:ext>
            </a:extLst>
          </p:cNvPr>
          <p:cNvSpPr/>
          <p:nvPr/>
        </p:nvSpPr>
        <p:spPr>
          <a:xfrm>
            <a:off x="7349819" y="3968909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3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33AB845-57B4-869C-9E98-FED33124D486}"/>
              </a:ext>
            </a:extLst>
          </p:cNvPr>
          <p:cNvSpPr/>
          <p:nvPr/>
        </p:nvSpPr>
        <p:spPr>
          <a:xfrm>
            <a:off x="7349819" y="4864663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4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28" name="Espace réservé du texte 2">
            <a:extLst>
              <a:ext uri="{FF2B5EF4-FFF2-40B4-BE49-F238E27FC236}">
                <a16:creationId xmlns:a16="http://schemas.microsoft.com/office/drawing/2014/main" id="{D18DAB8E-7949-68B8-26EF-CB36E591EE72}"/>
              </a:ext>
            </a:extLst>
          </p:cNvPr>
          <p:cNvSpPr txBox="1">
            <a:spLocks/>
          </p:cNvSpPr>
          <p:nvPr/>
        </p:nvSpPr>
        <p:spPr>
          <a:xfrm>
            <a:off x="1246561" y="2122045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أَتَذَكَّرُ أَنَّ </a:t>
            </a:r>
            <a:r>
              <a:rPr lang="ar-MA" sz="2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ٱلْقِراءَةَ</a:t>
            </a:r>
            <a:r>
              <a:rPr lang="ar-MA" sz="2800" b="1" dirty="0">
                <a:solidFill>
                  <a:srgbClr val="C00000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بِشَكْلٍ سَريعٍ جِدّاً تَجْعَلُني أَرْتَكِبُ أَخْطاءً كَثيرَةً.</a:t>
            </a:r>
            <a:endParaRPr lang="ar-MA" sz="2800" b="1" dirty="0">
              <a:solidFill>
                <a:srgbClr val="C00000"/>
              </a:solidFill>
            </a:endParaRPr>
          </a:p>
        </p:txBody>
      </p:sp>
      <p:sp>
        <p:nvSpPr>
          <p:cNvPr id="29" name="Espace réservé du texte 2">
            <a:extLst>
              <a:ext uri="{FF2B5EF4-FFF2-40B4-BE49-F238E27FC236}">
                <a16:creationId xmlns:a16="http://schemas.microsoft.com/office/drawing/2014/main" id="{F798C69F-267C-8BE0-BAB0-497002F1E4C3}"/>
              </a:ext>
            </a:extLst>
          </p:cNvPr>
          <p:cNvSpPr txBox="1">
            <a:spLocks/>
          </p:cNvSpPr>
          <p:nvPr/>
        </p:nvSpPr>
        <p:spPr>
          <a:xfrm>
            <a:off x="1246561" y="3070350"/>
            <a:ext cx="5924616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 أُرَكِّزُ أَثْناءَ </a:t>
            </a:r>
            <a:r>
              <a:rPr lang="ar-MA" dirty="0" err="1"/>
              <a:t>ٱلْقِراءَةِ</a:t>
            </a:r>
            <a:r>
              <a:rPr lang="ar-MA" dirty="0"/>
              <a:t> لِتَجَنُّبِ ٱلْأَخْطاءِ. </a:t>
            </a:r>
          </a:p>
        </p:txBody>
      </p:sp>
      <p:sp>
        <p:nvSpPr>
          <p:cNvPr id="30" name="Espace réservé du texte 2">
            <a:extLst>
              <a:ext uri="{FF2B5EF4-FFF2-40B4-BE49-F238E27FC236}">
                <a16:creationId xmlns:a16="http://schemas.microsoft.com/office/drawing/2014/main" id="{F92263A2-576B-EA74-5924-5813B3A246FC}"/>
              </a:ext>
            </a:extLst>
          </p:cNvPr>
          <p:cNvSpPr txBox="1">
            <a:spLocks/>
          </p:cNvSpPr>
          <p:nvPr/>
        </p:nvSpPr>
        <p:spPr>
          <a:xfrm>
            <a:off x="1246561" y="3979726"/>
            <a:ext cx="5903741" cy="51849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ar-MA" dirty="0"/>
              <a:t>لا أَنْطِقُ هَمْزَةَ </a:t>
            </a:r>
            <a:r>
              <a:rPr lang="ar-MA" dirty="0" err="1"/>
              <a:t>ٱلْوَصْلِ</a:t>
            </a:r>
            <a:r>
              <a:rPr lang="ar-MA" dirty="0"/>
              <a:t> وَسْطَ </a:t>
            </a:r>
            <a:r>
              <a:rPr lang="ar-MA" dirty="0" err="1"/>
              <a:t>ٱلْكَلامِ</a:t>
            </a:r>
            <a:r>
              <a:rPr lang="ar-MA" dirty="0"/>
              <a:t>.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4C883B7A-2FC8-1913-B086-75DED8949711}"/>
              </a:ext>
            </a:extLst>
          </p:cNvPr>
          <p:cNvSpPr/>
          <p:nvPr/>
        </p:nvSpPr>
        <p:spPr>
          <a:xfrm>
            <a:off x="7349818" y="2122045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1</a:t>
            </a:r>
            <a:endParaRPr lang="fr-FR" b="1" dirty="0">
              <a:solidFill>
                <a:srgbClr val="002060"/>
              </a:solidFill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9B4666F-BD2F-9B5A-0914-5262127B2110}"/>
              </a:ext>
            </a:extLst>
          </p:cNvPr>
          <p:cNvSpPr/>
          <p:nvPr/>
        </p:nvSpPr>
        <p:spPr>
          <a:xfrm>
            <a:off x="7349819" y="3070350"/>
            <a:ext cx="469025" cy="51849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000" b="1" dirty="0">
                <a:solidFill>
                  <a:srgbClr val="002060"/>
                </a:solidFill>
              </a:rPr>
              <a:t>2</a:t>
            </a:r>
            <a:endParaRPr lang="fr-FR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08815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A20148-2B99-4C3A-ECD5-449BA0E04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BAE4CE-18FA-B625-3C67-E7F29A6BC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تنظيم حصص الأسبوع</a:t>
            </a:r>
            <a:endParaRPr lang="fr-MA" sz="4000" dirty="0">
              <a:solidFill>
                <a:srgbClr val="424D7B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3289A5B1-DE17-E9A3-1D8E-56E8E0110BD6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DCDC143-8B24-4843-86BB-2B0DBBBD68DA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2" name="Organigramme : Terminateur 31">
              <a:extLst>
                <a:ext uri="{FF2B5EF4-FFF2-40B4-BE49-F238E27FC236}">
                  <a16:creationId xmlns:a16="http://schemas.microsoft.com/office/drawing/2014/main" id="{8F7016AE-6E7D-C5E1-1392-4B947A32F4C1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2D08C7F-8116-726E-1F2E-D7ACA16CA582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D76FDAC0-F733-876D-E04C-06F1FE50672A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35" name="Organigramme : Terminateur 34">
              <a:extLst>
                <a:ext uri="{FF2B5EF4-FFF2-40B4-BE49-F238E27FC236}">
                  <a16:creationId xmlns:a16="http://schemas.microsoft.com/office/drawing/2014/main" id="{CEF3B679-CE32-B946-2F1C-6A20ED883AED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21B9D7A0-9AD7-B6EA-733F-EFD900DCDC3D}"/>
              </a:ext>
            </a:extLst>
          </p:cNvPr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40" name="Rectangle : coins arrondis 39">
              <a:extLst>
                <a:ext uri="{FF2B5EF4-FFF2-40B4-BE49-F238E27FC236}">
                  <a16:creationId xmlns:a16="http://schemas.microsoft.com/office/drawing/2014/main" id="{EB30F66A-3674-5C0C-C6EB-5E8ED7688111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1" name="Organigramme : Terminateur 40">
              <a:extLst>
                <a:ext uri="{FF2B5EF4-FFF2-40B4-BE49-F238E27FC236}">
                  <a16:creationId xmlns:a16="http://schemas.microsoft.com/office/drawing/2014/main" id="{781FCA4B-89F8-56D0-7DD8-5CDFFBF3896F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5 -</a:t>
              </a:r>
            </a:p>
          </p:txBody>
        </p:sp>
      </p:grp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24715921-1294-7DE1-B6CF-0E5DC005B0BC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43" name="Rectangle : coins arrondis 42">
              <a:extLst>
                <a:ext uri="{FF2B5EF4-FFF2-40B4-BE49-F238E27FC236}">
                  <a16:creationId xmlns:a16="http://schemas.microsoft.com/office/drawing/2014/main" id="{0CAE514A-804B-C427-B7B0-9525541DAABA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4" name="Organigramme : Terminateur 43">
              <a:extLst>
                <a:ext uri="{FF2B5EF4-FFF2-40B4-BE49-F238E27FC236}">
                  <a16:creationId xmlns:a16="http://schemas.microsoft.com/office/drawing/2014/main" id="{DAAADEC1-ED47-3AA8-181A-D855B871BA04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08A3B4EA-BC81-0FB2-E70C-D4AFF83843F3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BD59AFF9-C5B7-45D5-5EC1-3444227F37A2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54877F6B-D745-1697-98F4-1D9035A0C0F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48" name="Organigramme : Terminateur 47">
              <a:extLst>
                <a:ext uri="{FF2B5EF4-FFF2-40B4-BE49-F238E27FC236}">
                  <a16:creationId xmlns:a16="http://schemas.microsoft.com/office/drawing/2014/main" id="{C5D4F533-CF58-D263-EE36-34C0477B6308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49" name="Espace réservé du texte 25">
            <a:extLst>
              <a:ext uri="{FF2B5EF4-FFF2-40B4-BE49-F238E27FC236}">
                <a16:creationId xmlns:a16="http://schemas.microsoft.com/office/drawing/2014/main" id="{F7F2D667-4F23-89B5-9996-088AAFE63AB6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 ـــ  الحصة</a:t>
            </a: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3.</a:t>
            </a:r>
            <a:endParaRPr lang="ar-SA" sz="1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ـــ الحصة</a:t>
            </a: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</a:p>
        </p:txBody>
      </p:sp>
      <p:sp>
        <p:nvSpPr>
          <p:cNvPr id="50" name="Espace réservé du texte 25">
            <a:extLst>
              <a:ext uri="{FF2B5EF4-FFF2-40B4-BE49-F238E27FC236}">
                <a16:creationId xmlns:a16="http://schemas.microsoft.com/office/drawing/2014/main" id="{C212CE26-3E6F-049C-DE0C-DE19DC78C511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الأساليب. 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الاستماع والتحدث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 </a:t>
            </a:r>
          </a:p>
        </p:txBody>
      </p:sp>
      <p:sp>
        <p:nvSpPr>
          <p:cNvPr id="51" name="Espace réservé du texte 25">
            <a:extLst>
              <a:ext uri="{FF2B5EF4-FFF2-40B4-BE49-F238E27FC236}">
                <a16:creationId xmlns:a16="http://schemas.microsoft.com/office/drawing/2014/main" id="{3863A646-1594-9F87-7F5A-C1BDA340B562}"/>
              </a:ext>
            </a:extLst>
          </p:cNvPr>
          <p:cNvSpPr txBox="1">
            <a:spLocks/>
          </p:cNvSpPr>
          <p:nvPr/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 -4-.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الحصة </a:t>
            </a: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5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.</a:t>
            </a:r>
          </a:p>
        </p:txBody>
      </p:sp>
      <p:sp>
        <p:nvSpPr>
          <p:cNvPr id="53" name="Espace réservé du texte 25">
            <a:extLst>
              <a:ext uri="{FF2B5EF4-FFF2-40B4-BE49-F238E27FC236}">
                <a16:creationId xmlns:a16="http://schemas.microsoft.com/office/drawing/2014/main" id="{BD986132-8EDE-9B83-E156-4492FE03912B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توليف (شكل وفهم)+ دعم.  </a:t>
            </a:r>
          </a:p>
        </p:txBody>
      </p:sp>
      <p:sp>
        <p:nvSpPr>
          <p:cNvPr id="54" name="Espace réservé du texte 25">
            <a:extLst>
              <a:ext uri="{FF2B5EF4-FFF2-40B4-BE49-F238E27FC236}">
                <a16:creationId xmlns:a16="http://schemas.microsoft.com/office/drawing/2014/main" id="{D7AFA33D-F53A-7DDF-6A58-68C06AE571CB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اعتيادي. 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الحصة-3- .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تراكيب</a:t>
            </a:r>
            <a:r>
              <a:rPr lang="ar-S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55" name="Image 54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6AA8B1E4-458E-1AE4-8FB9-7C39D5048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3930" y="3452101"/>
            <a:ext cx="3831420" cy="1362012"/>
          </a:xfrm>
          <a:prstGeom prst="rect">
            <a:avLst/>
          </a:prstGeom>
        </p:spPr>
      </p:pic>
      <p:sp>
        <p:nvSpPr>
          <p:cNvPr id="56" name="Espace réservé du texte 5">
            <a:extLst>
              <a:ext uri="{FF2B5EF4-FFF2-40B4-BE49-F238E27FC236}">
                <a16:creationId xmlns:a16="http://schemas.microsoft.com/office/drawing/2014/main" id="{5D2CCFAD-E418-03C6-17E9-CE4DB20BF67B}"/>
              </a:ext>
            </a:extLst>
          </p:cNvPr>
          <p:cNvSpPr txBox="1">
            <a:spLocks/>
          </p:cNvSpPr>
          <p:nvPr/>
        </p:nvSpPr>
        <p:spPr>
          <a:xfrm>
            <a:off x="4864353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نشاط اعتيادي. 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: الحصة -1- .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قراءة الحصة-2- .</a:t>
            </a:r>
          </a:p>
        </p:txBody>
      </p:sp>
      <p:sp>
        <p:nvSpPr>
          <p:cNvPr id="57" name="Organigramme : Terminateur 56">
            <a:extLst>
              <a:ext uri="{FF2B5EF4-FFF2-40B4-BE49-F238E27FC236}">
                <a16:creationId xmlns:a16="http://schemas.microsoft.com/office/drawing/2014/main" id="{B8F7E605-DAED-BC42-B63E-0CDAEED3579E}"/>
              </a:ext>
            </a:extLst>
          </p:cNvPr>
          <p:cNvSpPr/>
          <p:nvPr/>
        </p:nvSpPr>
        <p:spPr>
          <a:xfrm>
            <a:off x="7024611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b="1" dirty="0">
                <a:solidFill>
                  <a:srgbClr val="424D7B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2 - </a:t>
            </a:r>
            <a:endParaRPr lang="ar-MA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94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BCCC8-2409-7264-D38E-2006608B3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B02AAE-34FC-9C01-155E-A0FC565EA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نجيب جماعة عن بعض أسئلة الفهم. من يجيب عن السؤال التالي؟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65B9E9D-4889-8CD2-52B2-C8E746713E9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57F972A-CD1F-7A42-8CD2-AB3A9113C22C}"/>
              </a:ext>
            </a:extLst>
          </p:cNvPr>
          <p:cNvSpPr/>
          <p:nvPr/>
        </p:nvSpPr>
        <p:spPr>
          <a:xfrm>
            <a:off x="539933" y="2737693"/>
            <a:ext cx="7914639" cy="1940118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914400" rtl="1">
              <a:lnSpc>
                <a:spcPct val="107000"/>
              </a:lnSpc>
              <a:spcAft>
                <a:spcPts val="800"/>
              </a:spcAft>
              <a:tabLst>
                <a:tab pos="985838" algn="l"/>
              </a:tabLst>
              <a:defRPr/>
            </a:pPr>
            <a:r>
              <a:rPr lang="ar-AE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ar-AE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عَمَّ يَتَحَدَّثُ ٱلنَّصُّ</a:t>
            </a:r>
            <a:r>
              <a:rPr lang="ar-AE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ar-AE" sz="3600" b="1" kern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96CDF4-4D2C-AF5E-1CB9-29326855729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3F8E56-5ED7-BF5D-90F9-C5B244C471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087FB20-8160-9A83-931C-3FDD7CD883B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0A24D3B-E1D6-E4D7-20F7-87FC7458CB4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D2194C-56CA-4786-1EB7-FEB4300ACBC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79E3B2-FEBF-D5BB-1799-B07390911F0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BC1BAC-A8B8-E46F-A048-54E2EFF696D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6CFA62-DCE7-A57D-5D42-8E47B9359D2B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54697570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BBAF4A-0737-A826-C98E-A4952FED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508D06-AFCF-F905-1025-F73AD2876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1699B61-1066-C33A-16DA-C2C700EADC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760988C-3D8F-963B-3397-6DA5CACA652E}"/>
              </a:ext>
            </a:extLst>
          </p:cNvPr>
          <p:cNvSpPr/>
          <p:nvPr/>
        </p:nvSpPr>
        <p:spPr>
          <a:xfrm>
            <a:off x="776738" y="2847663"/>
            <a:ext cx="7607555" cy="197192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AE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ما ٱلْمَقْصودُ </a:t>
            </a:r>
            <a:r>
              <a:rPr lang="ar-MA" sz="36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بِٱلْعالَمِ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ٱلْجَديدِ؟</a:t>
            </a:r>
            <a:endParaRPr lang="ar-AE" sz="3600" b="1" kern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E51FEE0-F265-1439-A25D-E4A99A3E89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6D7AB8-5751-70B4-D3E1-D5514109C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254F073-33C0-5321-531C-67EC1A20A7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F387380-163D-FDF3-676D-8E245E07A7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806EE3-AE8B-6C1A-0F25-A64F461F1F96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99305E-D7B4-95A7-AD38-ECE58A16C48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91D15B-9516-5304-2548-233DE342902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5D3744-65F0-1AC1-81EA-51C41F6BBBC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377628956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BB74B-6984-3CF6-619B-974BEF87F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A900E7-A360-15AE-8F74-7F9904382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C075BD0-1417-EBE5-DEDD-FADDC96FF0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E92FFE1-ABA2-EFC5-FBEF-3D73EFB52B3F}"/>
              </a:ext>
            </a:extLst>
          </p:cNvPr>
          <p:cNvSpPr/>
          <p:nvPr/>
        </p:nvSpPr>
        <p:spPr>
          <a:xfrm>
            <a:off x="849277" y="2936782"/>
            <a:ext cx="7607555" cy="197192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مَنِ </a:t>
            </a:r>
            <a:r>
              <a:rPr lang="ar-MA" sz="36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ٱلرَّحَالَةُ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ٱلَّذي قامَ </a:t>
            </a:r>
            <a:r>
              <a:rPr lang="ar-MA" sz="36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بِٱلرِّحْلَةِ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  <a:endParaRPr lang="ar-AE" sz="3600" b="1" kern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01B364-7043-9AB3-FB2A-FF24D91C85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70EB15C-A5C5-C362-17C8-316573B8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CE9CDEA-461F-48B8-3413-FEFEBD985E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546B77-2FF9-2039-FE98-DD0419605B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13D24D-F08F-C524-5218-878E7358EEC6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B1E2E8-2D19-B742-2940-2381EB17210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28CF65-5462-7F56-F7DD-15C5C53F0C8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9FD1CE-30CE-9C64-0AAA-87E3FD533FE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7034710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613A8-8F39-19D9-DB7C-D5777E82D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8FEBAA-F807-7C1F-639F-B82275B5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يجيب عن السؤال التالي؟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D56A8D0-4490-27A2-921F-7CD88E0C1E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C107000-A2EC-36E7-E3CF-D2A8BD777E37}"/>
              </a:ext>
            </a:extLst>
          </p:cNvPr>
          <p:cNvSpPr/>
          <p:nvPr/>
        </p:nvSpPr>
        <p:spPr>
          <a:xfrm>
            <a:off x="849277" y="2936782"/>
            <a:ext cx="7607555" cy="1971923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lnSpc>
                <a:spcPct val="107000"/>
              </a:lnSpc>
              <a:spcAft>
                <a:spcPts val="800"/>
              </a:spcAft>
            </a:pP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ما </a:t>
            </a:r>
            <a:r>
              <a:rPr lang="ar-MA" sz="36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ٱلْمَراجِعُ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ٱلَّتي </a:t>
            </a:r>
            <a:r>
              <a:rPr lang="ar-MA" sz="36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ٱعْتَمَدَها</a:t>
            </a:r>
            <a:r>
              <a:rPr lang="ar-MA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ٱلْكاتِبُ؟</a:t>
            </a:r>
            <a:endParaRPr lang="ar-AE" sz="3600" b="1" kern="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8805B19-3C74-7D60-DA8F-9FDF76B636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A46F30-F69C-97F8-081F-10037A48F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44A5B6-FC3B-6CCF-7FAD-5E1EF3B85B5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53AFB4-0E65-1D2D-DE91-E8078A6514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FC29B3-336A-9E2F-4D3B-7ABDF3C42DBC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2C2A98-79F9-A0C3-6D59-41590986D45C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E5715-62D0-199F-99BD-12E1128EC9A9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17059A-EAE4-EBD5-E16A-3D1D83C334BE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610622666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F1F40-16DA-EF62-436A-EC6678EDC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E88AB0-4056-A748-189F-5CFB9DB65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القسم وأجيبوا عن الأسئلة التالية بعد تسجيل تاريخ اليوم.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638784F3-7313-7A23-38B9-CB180D842E61}"/>
              </a:ext>
            </a:extLst>
          </p:cNvPr>
          <p:cNvSpPr/>
          <p:nvPr/>
        </p:nvSpPr>
        <p:spPr>
          <a:xfrm>
            <a:off x="314960" y="1921286"/>
            <a:ext cx="8422640" cy="438807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مَتى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ٱنْطَلَقَتْ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رِحْلَةُ كُولومْبُوس؟</a:t>
            </a:r>
          </a:p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ٱلدَّوافِعُ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ٱلْحَقيقِيَّةُ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وَراءَ مُوافَقَةِ مَلِكَيْ إِسْبانيا عَلى تَمْويلِ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ٱلرِّحْلَةِ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ٱلْفِكْرَةُ ٱلَّتي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ٱنْطَلَقَ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مِنْها كُولومْبوس لِلْقِيامِ بِرِحْلَتِه؟</a:t>
            </a:r>
          </a:p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ٱلْقارَّةُ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ٱلَّتي كانَ كُولومْبوس يَهْدِفُ إِلى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ٱلْوُصولِ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إِلَيْها؟</a:t>
            </a:r>
          </a:p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لِماذا عادَ كُولومْبوس لِلإِبْحارِ مَرَّةً أُخْرى بِأُسْطولٍ أَكْبَرَ؟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AC61375-D690-01E3-576F-296BC18D44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6DA1D4-F926-D282-C88D-FA9B35F0A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473CD54-CE67-0312-8609-BDF95C90A5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F86E4B9-0D30-7A96-CEE1-2B7BB9C7858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9C20A5D-6ED9-AC89-F971-463B112C7BF0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8753C3-81A9-9DC7-ED4E-8927C1D9A3F2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7CF17F-C5B0-5EB9-081E-A6EDF315EF2B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0DD047-2B72-052A-F3D9-6EBF8A004AB7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pic>
        <p:nvPicPr>
          <p:cNvPr id="13" name="Image 12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34F94D16-267F-BDFA-AF50-544E9A4A08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51" y="1417181"/>
            <a:ext cx="823982" cy="948012"/>
          </a:xfrm>
          <a:prstGeom prst="rect">
            <a:avLst/>
          </a:prstGeom>
        </p:spPr>
      </p:pic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EEAA86-5EF3-36D0-B647-6D15EDA2B7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41457465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4D8A1-7E58-67B8-6544-55F3BD5E9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B12571-99A3-FFB1-A6A6-0D72570B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</a:t>
            </a:r>
          </a:p>
        </p:txBody>
      </p:sp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EE79C82-0DDC-47AE-7985-E0B76C565D2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F09FA9-B075-48AB-235C-46FFA85074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088B13-8EF6-A3D8-6D20-DF1BD92D0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D07BE5-6E26-C19E-4BF3-F4062C434D6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A97FEE1-050E-2B8A-7F3D-402C5B3040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F9401E-0C09-4D02-5F93-F36B10244F96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0AFA6-D1B8-F2D8-4A10-3C83FC18226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BD22B5-6ED4-12C8-3FB9-B2D6B11641F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AE523D-ACAA-38B9-F12F-8C589AD08CB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38F08F08-8CEE-B49F-CA14-3EF6D6B3A877}"/>
              </a:ext>
            </a:extLst>
          </p:cNvPr>
          <p:cNvSpPr/>
          <p:nvPr/>
        </p:nvSpPr>
        <p:spPr>
          <a:xfrm>
            <a:off x="314960" y="1921286"/>
            <a:ext cx="8422640" cy="438807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مَتى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ٱنْطَلَقَتْ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رِحْلَةُ كُولومْبُوس؟</a:t>
            </a:r>
          </a:p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ٱلدَّوافِعُ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ٱلْحَقيقِيَّةُ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وَراءَ مُوافَقَةِ مَلِكَيْ إِسْبانيا عَلى تَمْويلِ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ٱلرِّحْلَةِ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ٱلْفِكْرَةُ ٱلَّتي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ٱنْطَلَقَ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مِنْها كُولومْبوس لِلْقِيامِ بِرِحْلَتِه؟</a:t>
            </a:r>
          </a:p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ٱلْقارَّةُ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ٱلَّتي كانَ كُولومْبوس يَهْدِفُ إِلى </a:t>
            </a:r>
            <a:r>
              <a:rPr lang="ar-MA" sz="3000" b="1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ٱلْوُصولِ</a:t>
            </a: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إِلَيْها؟</a:t>
            </a:r>
          </a:p>
          <a:p>
            <a:pPr marL="742950" indent="-742950" algn="r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30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لِماذا عادَ كُولومْبوس لِلإِبْحارِ مَرَّةً أُخْرى بِأُسْطولٍ أَكْبَرَ؟</a:t>
            </a:r>
          </a:p>
        </p:txBody>
      </p:sp>
    </p:spTree>
    <p:extLst>
      <p:ext uri="{BB962C8B-B14F-4D97-AF65-F5344CB8AC3E}">
        <p14:creationId xmlns:p14="http://schemas.microsoft.com/office/powerpoint/2010/main" val="295372405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AEDE53-6E48-5272-67BD-A3FD39C36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27FF5C-9DF1-568F-C2C9-88C2C673D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دفاتركم.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047DA0-51B4-432F-B8F4-4BC4472D9B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2A947D-4CD1-22A0-55F8-F0BCF4EA1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5533F6A-AEB1-B710-039E-937A0C1116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1F108F7-C6B0-AA2A-861F-23C6BF1BB0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79E5BA-044C-D5BE-3080-8C60AE4C33B3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5919A5-7191-9A17-5705-0E7B0ECCA72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2E8532-3BFE-500F-E025-29CA5FC6399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+mn-lt"/>
                <a:cs typeface="+mn-cs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98F727-C9DB-0A44-4287-91D1A05D496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62ECFF-91B8-B820-CF38-5735E9888499}"/>
              </a:ext>
            </a:extLst>
          </p:cNvPr>
          <p:cNvSpPr txBox="1"/>
          <p:nvPr/>
        </p:nvSpPr>
        <p:spPr>
          <a:xfrm>
            <a:off x="301679" y="2199354"/>
            <a:ext cx="8353806" cy="404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indent="-447675" algn="just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اِنْطَلَقَتْ رِحْلَةُ كُولومْبوس سنة 1429م.</a:t>
            </a:r>
          </a:p>
          <a:p>
            <a:pPr marL="447675" indent="-447675" algn="just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اَلرَّغْبَةُ في ٱلْحُصولِ عَلى ٱلثَّرَواتِ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وَٱلذَّهَبِ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ٱلْأراضي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ٱلْهِنْدِيَّةِ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هِيَ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ٱلدَّافِعُ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ٱلْحَقيقِيُّ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وَراءَ مُوافَقَةِ مَلِكَيْ إِسْبانيا عَلى تَمْويلِ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ٱلرِّحْلةِ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47675" indent="-447675" algn="just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اَلْفِكْرةُ ٱلَّتي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ٱنْطَلَقَ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مِنْها كُولومْبوس في رِحْلَتِه هِيَ أَنَّ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ٱلْأرْضَ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كُرَوِيَّةُ ٱلشَّكْلِ، وَيُمْكِنُهُ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ٱلْوُصولُ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إِلى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ٱلْهِنْدِ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عَبْرَ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ٱلْغَرْبِ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بَدَلَ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ٱلطَّريقَةِ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ٱلْمَعْهودةِ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نَحْوَ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ٱلشَّرْقِ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47675" indent="-447675" algn="just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اَلْقارَّةُ ٱلَّتي كانَ كُولومْبوس يَهْدِفُ إِلى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ٱلْوُصولِ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إِلَيْها هِيَ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ٱلْقارَّةُ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ٱلآسْيَوِيِّةُ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ٱلْأَراضي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ٱلْهِنْدِيَّةُ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marL="447675" indent="-447675" algn="just" defTabSz="914400" rtl="1">
              <a:lnSpc>
                <a:spcPct val="107000"/>
              </a:lnSpc>
              <a:spcAft>
                <a:spcPts val="800"/>
              </a:spcAft>
              <a:buAutoNum type="arabicPeriod"/>
            </a:pP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عادَ كُولومْبوس لِلإِبْحارِ مَرَّةً أُخْرى بِأُسْطولٍ أَكْبَرَ رَغْبَةً مِنْهُ في جَلْبِ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ٱلْمَزيدِ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مِنَ </a:t>
            </a:r>
            <a:r>
              <a:rPr lang="ar-MA" sz="24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ٱلذَّهَبِ</a:t>
            </a:r>
            <a:r>
              <a:rPr lang="ar-MA" sz="2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ar-AE" sz="24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0F0F2F-06BE-D8E6-DBA0-755033D4D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763912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BDC562-D3C4-F0FC-6D1B-4106B842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226888" cy="657292"/>
          </a:xfrm>
        </p:spPr>
        <p:txBody>
          <a:bodyPr>
            <a:noAutofit/>
          </a:bodyPr>
          <a:lstStyle/>
          <a:p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سنلعب لعبة المرادفات.  خذوا ألواحكم . الفائز من استطاع تحديد أكبر عدد من المرادفات.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0B27676-1EFD-FFD2-7B9B-952BBDC5080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8ECC11D-F2C0-E2DB-1727-8CDB35D908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64D9F7-947C-2278-DB7F-63C965B0EF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9627BE-2485-36E7-51C7-F3CEA09A0F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954A4C-7FDD-658C-A6BC-49BC3C057068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9404B0-7678-8B4E-1DBC-D2BAABE234E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0DC08F-1228-1EA5-BF54-A8DA8A2E6CE6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4976EE-4F25-6F9F-4CDC-419C90FC91E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5583B2D-E0BD-EA2B-FB5E-D514B7737E17}"/>
              </a:ext>
            </a:extLst>
          </p:cNvPr>
          <p:cNvSpPr txBox="1"/>
          <p:nvPr/>
        </p:nvSpPr>
        <p:spPr>
          <a:xfrm>
            <a:off x="1916102" y="2718662"/>
            <a:ext cx="4980187" cy="16004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لُعْبَةُ </a:t>
            </a:r>
            <a:r>
              <a:rPr lang="ar-MA" sz="88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ٱلْمُرادِفاتِ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07F7156-3EC5-5052-34E6-7CC37D484FD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781450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90343E-9022-4C67-434E-7D1A0F57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555002-B2DB-127F-4971-A4A5A69B4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226888" cy="657292"/>
          </a:xfrm>
        </p:spPr>
        <p:txBody>
          <a:bodyPr>
            <a:noAutofit/>
          </a:bodyPr>
          <a:lstStyle/>
          <a:p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مرادف الكلمة التالية. بعد رفع الألواح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F11E924-37E5-1FFD-4C88-A328116BA9C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7DA19A-30A5-4E7F-C534-DDB972439D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CE2F2EC-9E66-AD9F-9EBF-00B495AA922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480A923-3D1B-6733-082E-3F00F59D68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D75AF63-7DD3-E1E3-58D3-430D5AD4C735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C13133-BC87-48D3-0C29-CBB26A6D070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DB4439-B9A9-A796-981E-F75F3D23B997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83E9D9-9C2C-7612-2ED8-1D021A005CD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0755FF4-490A-863F-F923-FA565013BB19}"/>
              </a:ext>
            </a:extLst>
          </p:cNvPr>
          <p:cNvSpPr txBox="1"/>
          <p:nvPr/>
        </p:nvSpPr>
        <p:spPr>
          <a:xfrm>
            <a:off x="1916102" y="2718662"/>
            <a:ext cx="4980187" cy="16004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اَلرَّحالَةُ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09B3CA4-38AA-EB8B-3934-D5E2C4576C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6628567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6AD5E-005C-F1FB-D680-1DEDB01B2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44330-1D5B-71FB-81A7-BB0B71779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226888" cy="657292"/>
          </a:xfrm>
        </p:spPr>
        <p:txBody>
          <a:bodyPr>
            <a:noAutofit/>
          </a:bodyPr>
          <a:lstStyle/>
          <a:p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مرادف الكلمة التالية. بعد رفع الألواح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E675A0-15BB-9A14-4BFD-9291CB30D6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C8B017-044C-831A-D047-720FBCDD18A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D40677-01C0-FA57-78BD-2759F7222BD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89E45AD-ED20-035E-3CC9-C74CC0B5B2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4B88654-0553-5A2D-5F47-C705FFCCC98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8F7217-686B-03E2-16A8-55CAF189D326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435440-2864-1FAE-B5F2-A4296DBC5F1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94F617-DFEC-FEB6-CADB-B37A8EE762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4AE19DD-F9B3-D873-36E2-593C655990F2}"/>
              </a:ext>
            </a:extLst>
          </p:cNvPr>
          <p:cNvSpPr txBox="1"/>
          <p:nvPr/>
        </p:nvSpPr>
        <p:spPr>
          <a:xfrm>
            <a:off x="1916102" y="2860902"/>
            <a:ext cx="4980187" cy="16004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إِصْرارٌ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A28CB2D-A13F-26B6-19F7-652E0286AA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2161290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43148-13BE-E3B3-B215-39952649D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6EE256CC-ABA3-3B01-5503-8108B8682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</a:rPr>
              <a:t>هيكلة حصة اليوم</a:t>
            </a:r>
            <a:endParaRPr lang="fr-MA" sz="4000" dirty="0">
              <a:solidFill>
                <a:srgbClr val="424D7B"/>
              </a:solidFill>
            </a:endParaRPr>
          </a:p>
        </p:txBody>
      </p:sp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05D5509-3856-DB7A-3B4A-E3829BC28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1929B8-EF3D-B6AC-C28F-C083F5B83CAD}"/>
              </a:ext>
            </a:extLst>
          </p:cNvPr>
          <p:cNvSpPr txBox="1"/>
          <p:nvPr/>
        </p:nvSpPr>
        <p:spPr>
          <a:xfrm>
            <a:off x="5295606" y="2122576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AA44DA1-D6F0-FE69-7419-E3E7F0FF5A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22B3382F-79D4-189D-59BB-AF7940C391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11540" y="1993082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5646B30-F978-45D4-55D2-5FE6B14C9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13AEB737-FBC0-A401-DCEA-9D4962175E9C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أستعد للفهم؛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أقرأ النص   بطلاقة و أفهمه فهما عاما.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0C9655B-0AF3-8A01-C0A4-5CD860EFE746}"/>
              </a:ext>
            </a:extLst>
          </p:cNvPr>
          <p:cNvSpPr txBox="1"/>
          <p:nvPr/>
        </p:nvSpPr>
        <p:spPr>
          <a:xfrm>
            <a:off x="4042731" y="3380220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- 02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 اكتشاف العالم الجديد ( ح1)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70C9FE0-1F20-CE1E-992A-CCA73304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57397" y="3430505"/>
            <a:ext cx="536339" cy="540000"/>
          </a:xfrm>
          <a:prstGeom prst="rect">
            <a:avLst/>
          </a:prstGeom>
        </p:spPr>
      </p:pic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67CFB23-F31C-8EBA-D492-2E6DA9760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7994135E-407B-06C4-975A-CB35349A33A4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1600" b="1" dirty="0">
                <a:cs typeface="Microsoft Uighur" panose="02000000000000000000" pitchFamily="2" charset="-78"/>
              </a:rPr>
              <a:t>أستخرج وأستنتج معلومات من  النص.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5C042A9-A6FB-027E-822A-3A2515D019CF}"/>
              </a:ext>
            </a:extLst>
          </p:cNvPr>
          <p:cNvSpPr txBox="1"/>
          <p:nvPr/>
        </p:nvSpPr>
        <p:spPr>
          <a:xfrm>
            <a:off x="3810000" y="4692778"/>
            <a:ext cx="2792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: اكتشاف العالم الجديد( ح2) </a:t>
            </a:r>
          </a:p>
        </p:txBody>
      </p:sp>
      <p:pic>
        <p:nvPicPr>
          <p:cNvPr id="20" name="Espace réservé pour une image  20">
            <a:extLst>
              <a:ext uri="{FF2B5EF4-FFF2-40B4-BE49-F238E27FC236}">
                <a16:creationId xmlns:a16="http://schemas.microsoft.com/office/drawing/2014/main" id="{B94D9441-2A4A-179F-EDA7-8A9183A645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8640" y="4530539"/>
            <a:ext cx="468000" cy="468000"/>
          </a:xfrm>
          <a:prstGeom prst="rect">
            <a:avLst/>
          </a:prstGeom>
        </p:spPr>
      </p:pic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8B505230-1D3F-59AA-1B2A-6A4A01A848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0639" y="3251156"/>
            <a:ext cx="468000" cy="468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BD16EF83-71A7-F438-E203-7B9D81BC4F29}"/>
              </a:ext>
            </a:extLst>
          </p:cNvPr>
          <p:cNvSpPr txBox="1">
            <a:spLocks/>
          </p:cNvSpPr>
          <p:nvPr/>
        </p:nvSpPr>
        <p:spPr>
          <a:xfrm>
            <a:off x="2102784" y="2439773"/>
            <a:ext cx="4576792" cy="760471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SzPct val="50000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B611447-48CD-76E7-3EE7-59F8DA55F5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03494" y="4649446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89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7" grpId="0"/>
      <p:bldP spid="18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3C80F-1426-02A8-A1AE-1A40EA1A4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84D79A-24B9-FB67-D065-F1B4E473A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226888" cy="657292"/>
          </a:xfrm>
        </p:spPr>
        <p:txBody>
          <a:bodyPr>
            <a:noAutofit/>
          </a:bodyPr>
          <a:lstStyle/>
          <a:p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مرادف الكلمة التالية. بعد رفع الألواح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737F1BF-1FCC-0F73-A785-78C2951F20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9AA6354-A0A0-F842-73C3-67C6F74F00D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1628CF-045C-BC0B-961C-73A6A525C9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A1874C5-4419-7630-ECB6-1C321668E8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6B743B7-3985-6A25-5F33-A716872702AE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1A5777-265D-E4E2-AF50-C757969E0EB8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99630F-ECCB-14FF-6DA5-D20B4AFE5F8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EAF2FF-FF0D-3644-D680-3A00908DD3C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F354101-2613-2463-F80C-778AAF007F15}"/>
              </a:ext>
            </a:extLst>
          </p:cNvPr>
          <p:cNvSpPr txBox="1"/>
          <p:nvPr/>
        </p:nvSpPr>
        <p:spPr>
          <a:xfrm>
            <a:off x="1916102" y="2860902"/>
            <a:ext cx="4980187" cy="16004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عَزيمَةٌ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78D65A7-3BCE-0A2F-2109-089925C0D11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1333049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069CC-FED2-218A-CEC0-0AB2C9D4FC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9A059-5958-4C3F-5DC2-57482C99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226888" cy="657292"/>
          </a:xfrm>
        </p:spPr>
        <p:txBody>
          <a:bodyPr>
            <a:noAutofit/>
          </a:bodyPr>
          <a:lstStyle/>
          <a:p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مرادف الكلمة التالية. بعد رفع الألواح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8A9F215-8DE5-BEF9-4BED-1DD8205254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D62504D-9C89-6700-231B-DE79884179B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3535723-96B0-8ED6-9477-B403936EEE0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00046B5-9574-73D6-B69B-5E5F06BC758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C43784-1C6F-ECBA-B03F-B41F2AEF3FD1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73772D-322E-7C15-7E45-AB075CE4B53A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42FE03-EECD-FCBD-F3C0-12639740538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F378A2-523C-8BC5-FC25-C579451C02F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74F8F09-16E4-1418-CF1A-DC8305587DE4}"/>
              </a:ext>
            </a:extLst>
          </p:cNvPr>
          <p:cNvSpPr txBox="1"/>
          <p:nvPr/>
        </p:nvSpPr>
        <p:spPr>
          <a:xfrm>
            <a:off x="1916102" y="2860902"/>
            <a:ext cx="4980187" cy="16004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يَحْفَظُ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AF5A041-C042-B507-35F4-AD266032A8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664057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7A3B59-6A18-EA44-45F8-DD158A3BA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FAFFC-C0CF-8AC5-742C-C9CA3B88B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00" y="769354"/>
            <a:ext cx="7226888" cy="657292"/>
          </a:xfrm>
        </p:spPr>
        <p:txBody>
          <a:bodyPr>
            <a:noAutofit/>
          </a:bodyPr>
          <a:lstStyle/>
          <a:p>
            <a:r>
              <a:rPr lang="ar-MA" sz="2200" b="1" dirty="0">
                <a:solidFill>
                  <a:srgbClr val="7A7A7A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على ألواحكم مرادف الكلمة التالية. بعد رفع الألواح يتم إقصاء أصحاب الإجابات الخاطئة.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4F5EA7F-7F15-1BD8-99A2-E9DFAD3620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033151-75C8-A4D4-0D2D-127BEDA8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92DBAAE-AC4A-A38B-9FCB-F00290AD65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BF1FF14-4422-F484-16D7-EBE3BA281B5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DDBE11-70A8-0AA3-2B49-0CECF5B9EED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افتتاح الحصة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B08419-E53E-587A-803D-F2BD353B6ECE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+mn-lt"/>
                <a:cs typeface="+mn-cs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BCC427-B0DE-DB40-1C58-E94849E9CB1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قراءة ح1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AB918F-BA46-FF24-C9A9-11B07525B84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</a:rPr>
              <a:t>اختــتام الحــصة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AC73C2-28A6-441B-24BE-5863978F915F}"/>
              </a:ext>
            </a:extLst>
          </p:cNvPr>
          <p:cNvSpPr txBox="1"/>
          <p:nvPr/>
        </p:nvSpPr>
        <p:spPr>
          <a:xfrm>
            <a:off x="1916102" y="2860902"/>
            <a:ext cx="4980187" cy="160043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88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فَهِمَ</a:t>
            </a:r>
            <a:endParaRPr lang="fr-FR" sz="88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E4EB1A7-7B07-FDBC-3FD1-EA315258511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4702616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1599424" y="3159000"/>
            <a:ext cx="5945152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أستخرج وأستنتج  معلومات من النص.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2392471" y="1771950"/>
            <a:ext cx="47064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اكتشاف العالم الجديد( ح2).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3384" y="982567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0451" y="1771031"/>
            <a:ext cx="540000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9FFE0-0A16-D2F7-F1E0-101628ADD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CBB223-EB0E-5E27-31BC-9EC218B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00" y="813149"/>
            <a:ext cx="6840000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نواصل قراءة النص . من يقرأ  محترما ضوابط القراءة بطلاقة؟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988E9D2-E0D0-B95A-82F8-28DA9393DF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43C9E7B-DFA1-F61C-C4E1-43CFE1B17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57CC480-C975-3E10-D5F6-362EE74D6A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3B9CC8F-CFE7-C1F7-EF1B-E3F816316E4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712DE1-D964-F4C7-73D2-D286190F48B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4A0838-B903-163B-0B78-132C8BFFAC29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2F6814-2FCC-3756-1F2E-FFC5336511E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849A57D-2E48-F54A-ADC3-37A2B4DD507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21F8C2-6443-8A32-03CE-D76DF8C411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7" name="Image 6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35C8B03-0424-A120-33C6-1FFD4F75E3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22960" y="1484313"/>
            <a:ext cx="720000" cy="720000"/>
          </a:xfrm>
          <a:prstGeom prst="rect">
            <a:avLst/>
          </a:prstGeom>
        </p:spPr>
      </p:pic>
      <p:pic>
        <p:nvPicPr>
          <p:cNvPr id="26" name="Image 25" descr="Une image contenant texte, capture d’écran, lettre, personne&#10;&#10;Le contenu généré par l’IA peut être incorrect.">
            <a:extLst>
              <a:ext uri="{FF2B5EF4-FFF2-40B4-BE49-F238E27FC236}">
                <a16:creationId xmlns:a16="http://schemas.microsoft.com/office/drawing/2014/main" id="{E0C2EC55-9033-EA71-4198-204A1EB55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2027" y="1861289"/>
            <a:ext cx="2433224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Image 26" descr="Une image contenant transport, embarcation, texte, bateau&#10;&#10;Le contenu généré par l’IA peut être incorrect.">
            <a:extLst>
              <a:ext uri="{FF2B5EF4-FFF2-40B4-BE49-F238E27FC236}">
                <a16:creationId xmlns:a16="http://schemas.microsoft.com/office/drawing/2014/main" id="{5B338E7F-36CF-3EAB-0C9E-93B942FEC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9259" y="2236641"/>
            <a:ext cx="2722768" cy="3816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Image 27" descr="Une image contenant texte, lettr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7EADFE4D-29E1-D869-FBA0-CD1B7FEFA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015" y="2430073"/>
            <a:ext cx="2722767" cy="38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61399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1AB3C-5865-9364-02C6-4DCF080D8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4C2E75-39CA-5849-BF72-041CB8B7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ننتقل إلى التدرب على استراتيجيات الفهم . من يذكرنا بالخطوات التي نتبعها  لاستخراج معلومات من النص؟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A7C7D1-54B2-6E32-1A11-AC52A4DEB23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0CEDA6-E9C2-1F6D-1076-F76DA7C56DA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D2A534-63C9-B731-D438-BAFA2CFE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D863C0-1F72-4AE7-52E9-26F2147E1B2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90122A-2A82-A9DC-A3A0-B9D35F1D6CA4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54CB2C-A232-126E-111D-CCE0545CC23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45D4E58-DCA7-A307-D849-C615EA7AF27E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164336-4A47-E9C9-C690-4CD0F78E2F9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0EBC8D-DF37-E6BF-86AA-2D482956F6B7}"/>
              </a:ext>
            </a:extLst>
          </p:cNvPr>
          <p:cNvSpPr txBox="1"/>
          <p:nvPr/>
        </p:nvSpPr>
        <p:spPr>
          <a:xfrm>
            <a:off x="798529" y="2712720"/>
            <a:ext cx="7413247" cy="194095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لِاسْتِخْراجِ مَعْلومَةٍ مِنَ نَصٍّ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7F983FC-871A-9E2A-D34A-B84DB7E8E5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373123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950BA4-73D3-2AA3-69C2-541DBACA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BD8A2E-CB75-1ED9-2124-236467DE7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6A9741-8038-ADD5-170B-7FE4EAD77D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3EB853-0E3B-845E-2BD9-16DFA6F6575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BDB3D37-F8A9-EBAD-1AC2-2C180C50A9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57DB4E6-8A2D-E1BC-A0C3-28E6AE880BF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E019B9B-B26A-17AB-DD01-3420CAE8D0C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34367EA-7F2E-4A3F-0981-AADE22DA123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E551ACE-4190-9428-B580-5198C190A0C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C72325-4AB0-C076-57B7-97526C3BF59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B04906D7-C7D5-454A-C4EF-BD35B7E757A0}"/>
              </a:ext>
            </a:extLst>
          </p:cNvPr>
          <p:cNvSpPr/>
          <p:nvPr/>
        </p:nvSpPr>
        <p:spPr>
          <a:xfrm>
            <a:off x="652936" y="1913139"/>
            <a:ext cx="7343192" cy="427871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ٱلسُّؤالَ وَأُحَدِّدُ ٱلْكَلِماتِ ٱلْمَفاتيحَ 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 تُساعِدُني عَلى فَهْمِهِ وَتَحْديدِ 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أَعودُ إِلى ٱلنَّصِّ وَأَقومُ بِقِراءَةٍ مَسْحِيَّةٍ لِلْبَحْثِ عَنِ ٱلْمَعْلومَةِ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اِنْطِلاقاً مِنَ ٱلْكَلِماتِ ٱلْمَفاتيحِ أَوْ ما يَدُلُّ عَلَيْها؛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أَصوغُ ٱلْإِجابَةَ في جُمْلَةٍ مُفيدَةٍ.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0E8D7F-3117-A44C-5D47-A35D2F2ABD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22222102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5105E-58FB-B2D9-4CE8-E97E90229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8AB532-473B-F33E-969B-78FC7D3E5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بالخطوات التي نتبعها  لاستنتاج  معلومات غير واردة بشكل مباشر في النص؟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AD80C5-8132-EA57-34AA-690CF0808D9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BA589B-693C-3D98-D735-D9D6E3D9AE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354B252-C125-8281-5037-6D57030010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0320396-4453-02B1-8D89-FE9D4F1B8A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E79D05-6960-663F-6B49-C504E36F4EBA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F66BC82-1CC6-D3CD-052D-02F143C114EB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BCB918-235F-3C9F-E0AE-E225D5C1C75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987599-F43D-6A90-B81B-0E125E86B831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2586D21-90F7-2479-0726-3698C50FBD30}"/>
              </a:ext>
            </a:extLst>
          </p:cNvPr>
          <p:cNvSpPr txBox="1"/>
          <p:nvPr/>
        </p:nvSpPr>
        <p:spPr>
          <a:xfrm>
            <a:off x="798529" y="2682240"/>
            <a:ext cx="7413247" cy="194095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ٱلْخُطواتُ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نَتَّبِعُها لِاسْتِنْتاجِ مَعْلومَةٍ مِنَ نَصٍّ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E0B511F-019A-2569-9910-EFDED15BDDB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420826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60A35-8811-9871-2EC1-EB3224502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BC9960-D71B-9F0D-2E46-8784C8E1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7627FE6-F8A4-6D14-27ED-111EE86250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4AFA8A5-2F2D-954D-A326-7E2284B7B60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0625F96-A977-03E9-3CBA-086398326B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D81D1EF-F518-1068-6D9E-885452AB7CF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0CD34E9-ECAC-8B71-DDB7-2A685C57BDD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8B5FFC-7118-A2FA-6336-B8CCC6A442F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3C31E5-B281-7426-3EAB-6B907C2C04AD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4D83883-A888-563A-2F1B-CA20BFEF1BD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EBEC427-4154-F6EF-8D11-139A7C34119F}"/>
              </a:ext>
            </a:extLst>
          </p:cNvPr>
          <p:cNvSpPr/>
          <p:nvPr/>
        </p:nvSpPr>
        <p:spPr>
          <a:xfrm>
            <a:off x="586287" y="1671804"/>
            <a:ext cx="7559662" cy="4624953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أَقْرَأُ ٱلسُّؤالَ وَأُحَدِّدُ ٱلْكَلِماتِ ٱلْمَفاتيحَ 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ٱلَّتي تُساعِدُني عَلى فَهْمِهِ  وَتَحْديدِ  </a:t>
            </a:r>
            <a:r>
              <a:rPr lang="ar-MA" sz="4000" b="1" kern="0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أَعودُ إِلى ٱلنَّصِّ وَأَقومُ بِقِراءَةٍ مَسْحِيَّةٍ لِلْبَحْثِ عَنِ ٱلْكَلِماتِ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وَٱلْعِباراتِ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ٱلدّالَّةِ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ٱلْمَعْلومَةِ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ٱلْمَطْلوبَةِ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؛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742950" marR="0" lvl="0" indent="-742950" algn="just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أَسْتَنْتِجُ ٱلْمَعْلومَةَ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ٱلْمَطْلوبَةَ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kumimoji="0" lang="ar-MA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وَأَصوغُها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في جُمْلَةٍ مُفيدَةٍ</a:t>
            </a:r>
            <a:r>
              <a:rPr lang="ar-MA" sz="4000" b="1" kern="0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196B962-0770-102A-152A-BDCC0A86DDC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132960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76873-CAA6-EAA1-0C24-59B46178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A4F84D-BC76-FA0F-2D41-06D543AE4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بالفرق بين استخراج  واستنتاج معلومات من نص؟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B0320B0-A6D9-E085-A13E-B6A39E72D98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67BCBE-9AA7-1145-AF0A-BDFA8EC6B4E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F14E2E-FADC-6ED8-0424-EDB4F49E5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74335A4-F5EC-3CF1-87CA-FD6099924B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E331E48-C6D7-0C3A-0615-5818CCCED7D9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C266339-D72D-4E66-0C11-07B2F1EA478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E25DAB-6EDF-0F67-C28F-5812D223F83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90CBFB-C39C-33AA-01B3-E1F7B45DB91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9B7560-3628-EDD4-90BF-4F7AFDF41F11}"/>
              </a:ext>
            </a:extLst>
          </p:cNvPr>
          <p:cNvSpPr txBox="1"/>
          <p:nvPr/>
        </p:nvSpPr>
        <p:spPr>
          <a:xfrm>
            <a:off x="865376" y="2702560"/>
            <a:ext cx="7413247" cy="1940957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ٱلْفَرْقُ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ٱسْتِخْراجِ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وَٱسْتِنْتاجِ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مَعْلوماتٍ مِنَ نَصٍّ </a:t>
            </a:r>
            <a:r>
              <a:rPr lang="ar-MA" sz="5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ٱنْطِلاقاً</a:t>
            </a:r>
            <a:r>
              <a:rPr lang="ar-MA" sz="5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مِنْ سُؤالٍ؟</a:t>
            </a:r>
            <a:endParaRPr lang="fr-FR" sz="5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907B09F-D760-021C-F89B-2DA8CCE0A2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1014484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C776E2-EBEC-1C84-DDC0-0CA04883D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71852"/>
            <a:ext cx="7886700" cy="720000"/>
          </a:xfrm>
        </p:spPr>
        <p:txBody>
          <a:bodyPr/>
          <a:lstStyle/>
          <a:p>
            <a:pPr rtl="1"/>
            <a:r>
              <a:rPr lang="ar-MA" sz="4800" dirty="0">
                <a:solidFill>
                  <a:srgbClr val="424D7B"/>
                </a:solidFill>
                <a:latin typeface="Microsoft Uighur" panose="02000000000000000000" pitchFamily="2" charset="-78"/>
              </a:rPr>
              <a:t>عند نهاية الحصة</a:t>
            </a:r>
            <a:endParaRPr lang="fr-MA" sz="48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C32D811D-513D-A436-3C80-C06072DD69AB}"/>
              </a:ext>
            </a:extLst>
          </p:cNvPr>
          <p:cNvSpPr txBox="1"/>
          <p:nvPr/>
        </p:nvSpPr>
        <p:spPr>
          <a:xfrm>
            <a:off x="1437307" y="2029408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ar-MA" sz="3200" b="1" kern="0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 من المتعلمين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على: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1177279" y="2948767"/>
            <a:ext cx="6696000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479176" y="3134373"/>
              <a:ext cx="504323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التعبير شفهيا لتفسير  فكرة؛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1177279" y="3839548"/>
            <a:ext cx="6696000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735256" y="3122463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قراءة النص  بطلاقة وفهمه فهما عاما؛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1177279" y="4730329"/>
            <a:ext cx="6696000" cy="890781"/>
            <a:chOff x="1331545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591573" y="312246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استخراج واستنتاج معلومات من النص.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27F37-F18B-35CC-8B92-AB54DB570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F5BC82-B85C-1BDC-0A8D-505681B94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جميعا. من يقرأ؟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D37925-B9F4-65D6-8B11-86A12EDB2CE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B12898-BC3C-4CF9-C984-2B8A5B3DF8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DB28F9-617A-E6D0-629F-62C985613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0F8BFED-340A-3052-4601-1AB44BF5A75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EBC8C39-1F9E-A391-F5E0-4972C1D45284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725828-9D49-33F2-D409-4A193A6E7A9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CE8A3F1-5D11-580A-A31D-EB3A9B9E0D29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99EAF0-6254-F7F9-18B6-A863E640FDF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50CF325-D54C-DAB4-A069-50F2971495FD}"/>
              </a:ext>
            </a:extLst>
          </p:cNvPr>
          <p:cNvSpPr/>
          <p:nvPr/>
        </p:nvSpPr>
        <p:spPr>
          <a:xfrm>
            <a:off x="755037" y="2056774"/>
            <a:ext cx="7596963" cy="3794579"/>
          </a:xfrm>
          <a:prstGeom prst="roundRect">
            <a:avLst/>
          </a:prstGeom>
          <a:ln w="28575">
            <a:solidFill>
              <a:srgbClr val="48B2D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اِسْتِخْراجُ مَعلوماتٍ مِنْ نَصٍّ يَكونُ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بِٱلْبَحْثِ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عَنْ مَعْلومَةٍ </a:t>
            </a: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وارِدَةٍ في ٱلنَّصِّ بِشَكْلٍ صَريحٍ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just" rtl="1"/>
            <a:endParaRPr lang="ar-MA" sz="4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اِسْتِنْتاجُ مَعلوماتٍ مِنْ نَصٍّ يَكونُ </a:t>
            </a:r>
            <a:r>
              <a:rPr lang="ar-MA" sz="40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بِٱسْتِنْتاجِ</a:t>
            </a:r>
            <a:r>
              <a:rPr lang="ar-MA" sz="40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مَعْلومَةٍ غَيْرِ وارِدَةٍ في ٱلنَّصِّ، 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مِنْ خِلالِ كَلِماتٍ أَوْ عِباراتٍ أَوْ إِشاراتٍ تَدُلُّ عَلَيْها في ٱلنَّصِّ. </a:t>
            </a:r>
          </a:p>
        </p:txBody>
      </p:sp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AFD79EB-B712-4CF0-2957-5F38E561457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61275148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D2CA5-7AFF-2CF1-DE8E-4A6EF3F2C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A2A70-BFEC-8638-CC2F-52E789384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خذوا كراساتكم الصفحة- 84-. أجيبوا على كراساتكم عن  أسئلة أوظف الاستراتيجيات لفهم النص.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6D2BC80-C84A-39CA-4171-ACE11ABFC14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82B224-DCC0-4790-6DD5-B4ACA22A7BE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BD327F0-5160-EEC8-1939-2D7E0DBCFB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87ADB63-8B3A-F70A-953B-DB4B5FDC43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6A1C529-535D-3C7A-2D0B-B156FBADBE5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170F8E-1926-4E0E-663C-B2FB08D0BB1E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CF6F950-EF21-C7A9-08ED-251D0368DAD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7A3F88-4C7B-6512-0E0D-40991E19B7F7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3E93CD-CFFD-FBA3-266F-21798B6DB174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5" name="Image 4" descr="Une image contenant texte, capture d’écran, Police, lettre&#10;&#10;Le contenu généré par l’IA peut être incorrect.">
            <a:extLst>
              <a:ext uri="{FF2B5EF4-FFF2-40B4-BE49-F238E27FC236}">
                <a16:creationId xmlns:a16="http://schemas.microsoft.com/office/drawing/2014/main" id="{C13DAC0B-F34A-8C8D-7351-E51D96AA87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2553" y="1611307"/>
            <a:ext cx="3320847" cy="4449871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9BD2D151-FF7F-C0DF-77D1-0A5344BFBE07}"/>
              </a:ext>
            </a:extLst>
          </p:cNvPr>
          <p:cNvSpPr/>
          <p:nvPr/>
        </p:nvSpPr>
        <p:spPr>
          <a:xfrm>
            <a:off x="2688957" y="3924636"/>
            <a:ext cx="3348037" cy="132205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  <p:pic>
        <p:nvPicPr>
          <p:cNvPr id="4" name="Image 3" descr="Une image contenant horloge, cercle, symbole, Graphique&#10;&#10;Le contenu généré par l’IA peut être incorrect.">
            <a:extLst>
              <a:ext uri="{FF2B5EF4-FFF2-40B4-BE49-F238E27FC236}">
                <a16:creationId xmlns:a16="http://schemas.microsoft.com/office/drawing/2014/main" id="{935E814E-8121-951C-9122-36C848009B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2" y="1408822"/>
            <a:ext cx="618665" cy="7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37964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C7A62-071B-A7E5-53C1-EEB39A81B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0210A-C93B-F351-49F9-9202BCFC3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من يحدد الكلمات المفاتيح التي ساعدته على فهم السؤال ثم يجيب عنه؟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2B8728-E850-6371-80D1-4D134984F4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11420DC-0D4B-A947-1321-7510420728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99F3F4-36C2-FC79-F4C2-48FA85BE5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8653A02-20F8-1CBD-7715-19DA2FBEF36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83B5F99-684C-1D4A-4E76-6A211906670F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5341613-5D43-7252-BF95-20DFABDB6DA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171BFB8-5565-A21E-9909-98BB628ACF00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89D72D-CFBC-05E1-1D29-92BC6CB14FBC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4" name="Image 3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6D6FC7A3-467F-A5BA-43C3-7326796446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1447" y="2104373"/>
            <a:ext cx="7094553" cy="3956805"/>
          </a:xfrm>
          <a:prstGeom prst="rect">
            <a:avLst/>
          </a:prstGeom>
        </p:spPr>
      </p:pic>
      <p:pic>
        <p:nvPicPr>
          <p:cNvPr id="10" name="Espace réservé pour une image  9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DC94FDF-1FD7-C49E-F640-373E2D0CB15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69598530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CAC7A-C33A-45B4-7DB0-4FB8AC194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A40EEF-6FC3-A8FE-BF2C-DC5CDC93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031" y="796822"/>
            <a:ext cx="7324857" cy="612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كراستكم. </a:t>
            </a: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AEB2780-57FC-F6A9-5857-440A2B7B43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095715-C094-E663-0BE2-FDD032BC7BA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07F51F-6170-AD6F-0E2A-6AEA99BDA0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5E30DF-CF7B-F062-AB5C-036D176E0F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C634461-0F14-12C3-CF90-47D6980C1B8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DAD8CE2-31F3-9E5C-3BF8-E1E2CC71F155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D6D695-A5A1-C87E-0A45-ACC134ACA8C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/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905F5D-3C55-01C7-E309-7AC1AD3AFF11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4CC0ABC-A592-FC84-4D5F-7E937F7DDF95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09914AC-D9C5-64A7-7FB6-56EFCA43C038}"/>
              </a:ext>
            </a:extLst>
          </p:cNvPr>
          <p:cNvSpPr txBox="1"/>
          <p:nvPr/>
        </p:nvSpPr>
        <p:spPr>
          <a:xfrm>
            <a:off x="531636" y="1853127"/>
            <a:ext cx="80977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rtl="1">
              <a:buFont typeface="+mj-lt"/>
              <a:buAutoNum type="arabicPeriod"/>
            </a:pP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اَلشَّخْصِيَّةُ ٱلَّتي يَتَحَدَّثُ عَنْها ٱلنَّصُّ هِيَ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ٱلرَّحّالَةُ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كْريسْتوفَرْ كولومْبوسْ.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اِنْطَلَقَتِ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ٱلرِّحْلَةُ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مَرْفَإِ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"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بَالوس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"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ٱلْإِسْبانِيِّ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صَيْفِ سَنَةِ 1492م.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تُمَثِّلُ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ٱلْخُطوطُ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عَلى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ٱلْخَريطَةِ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ٱلْمُرْفَقَةِ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بِٱلنَّصِّ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ٱلرِّحْلاتِ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ٱلَّتي قامَ بِها كْريسْتوفَرْ كولومْبوسْ نَحْوَ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ٱلْقارَّةِ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ٱلْأَمْريكِيَّةِ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14350" indent="-514350" algn="just" rtl="1">
              <a:buFont typeface="+mj-lt"/>
              <a:buAutoNum type="arabicPeriod"/>
            </a:pP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أَخَذَ ٱلْكاتِبُ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ٱلْخَريطَةَ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ٱلْمُرْفَقَةَ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بِٱلنَّصِّ</a:t>
            </a:r>
            <a:r>
              <a:rPr lang="ar-MA" sz="32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مِنْ مَوْسوعَةِ وَيكيبيدْيا.</a:t>
            </a:r>
            <a:endParaRPr lang="fr-FR" sz="3200" b="1" kern="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99688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اختتام الحصة</a:t>
            </a:r>
            <a:endParaRPr lang="fr-MA" sz="4000" dirty="0">
              <a:solidFill>
                <a:srgbClr val="424D7B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7471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036E3-A00E-57AE-5079-A315EF912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379F2C3-3298-A4E0-020C-AA3008783E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3778B9-02FC-1C84-32F8-147B6595DD4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833EBD-F03D-0C4F-714C-1F4E817AAB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76B0F7D6-B1D1-087C-C33E-C331799629D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AA9F625-E160-A640-F1F5-BC52A447B14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EFA43AE-C28C-0C32-EC27-74074078867B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081ACAA-9D9A-58D2-1A26-C4E2EEF7A2FD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E6010CE-096C-5439-060A-F89E38FE5C22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3B2681-7D51-C9E6-9418-52260AFA745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37C6E12A-B329-E145-1457-B68CDE69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493" y="789637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يذكرنا بأهم المعلومات التي قدمها النص؟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F89E124B-827B-AA86-2CC5-CBACF489549E}"/>
              </a:ext>
            </a:extLst>
          </p:cNvPr>
          <p:cNvSpPr/>
          <p:nvPr/>
        </p:nvSpPr>
        <p:spPr>
          <a:xfrm>
            <a:off x="1413929" y="3125183"/>
            <a:ext cx="6316142" cy="973394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أَهَمُّ </a:t>
            </a:r>
            <a:r>
              <a:rPr lang="ar-MA" sz="4800" b="1" kern="0" dirty="0" err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ٱلْمَعْلوماتِ</a:t>
            </a:r>
            <a:r>
              <a:rPr lang="ar-MA" sz="48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قَدَّمَها ٱلنَّصُّ؟</a:t>
            </a:r>
            <a:endParaRPr lang="ar-AE" sz="60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91484951"/>
      </p:ext>
    </p:extLst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13FCE5-677E-FE3E-BBE6-2C91F44C4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229C663-3EA6-FA24-2353-C7E2D997C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21" y="795361"/>
            <a:ext cx="7228479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النص وأنجزوا نشاط </a:t>
            </a:r>
            <a:r>
              <a:rPr lang="ar-S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أستعد لفهم النص» ثم ركبوا المفردات في جمل مفيدة أخرى.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B7E9324-AF56-B616-D068-AAA1BADE20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E4D454-37C9-BA67-12A8-F2490D60F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CAE894-7818-C777-B061-7848A986231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8083AFB-1544-BF8C-41C0-D286010F8AB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44947B-6C6D-5080-B75C-D04C3A7434D7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04A2F-A79E-EA60-B9DD-997DD2F57500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C22DE6-AB5F-102A-6C96-DA961C51246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FBF9D73-B3D7-4F4B-CD95-542ECC235680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" name="Image 1" descr="Une image contenant texte, capture d’écran, lettre, personne&#10;&#10;Le contenu généré par l’IA peut être incorrect.">
            <a:extLst>
              <a:ext uri="{FF2B5EF4-FFF2-40B4-BE49-F238E27FC236}">
                <a16:creationId xmlns:a16="http://schemas.microsoft.com/office/drawing/2014/main" id="{18884DDE-B464-9569-0849-496303687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8670" y="1961379"/>
            <a:ext cx="3198427" cy="46177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733F647-6632-81E4-8E0F-198CA7683DCF}"/>
              </a:ext>
            </a:extLst>
          </p:cNvPr>
          <p:cNvSpPr/>
          <p:nvPr/>
        </p:nvSpPr>
        <p:spPr>
          <a:xfrm>
            <a:off x="2638670" y="2346903"/>
            <a:ext cx="3198427" cy="69692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457200" rtl="0" eaLnBrk="1" latinLnBrk="0" hangingPunct="1"/>
            <a:endParaRPr lang="fr-MA"/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B563C8E-CF0B-06F6-4867-228F158B41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0" name="Image 19" descr="Une image contenant dessin humoristique, Dessin animé, clipart, Animation&#10;&#10;Le contenu généré par l’IA peut être incorrect.">
            <a:extLst>
              <a:ext uri="{FF2B5EF4-FFF2-40B4-BE49-F238E27FC236}">
                <a16:creationId xmlns:a16="http://schemas.microsoft.com/office/drawing/2014/main" id="{6C4A78CF-75A2-7A44-83C1-1BFBDCD375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5908" y="1407361"/>
            <a:ext cx="935692" cy="78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2503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409E05-2EF4-9677-012E-A5AB1F11F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F6E36227-7286-B443-BC41-8B070DFFE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520" y="814129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</a:p>
        </p:txBody>
      </p:sp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6BE5187A-8475-4D98-48E4-9DAC0BB16E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Espace réservé pour une image  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7C8782-6203-7C5B-6014-4CCF4E8ACC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2CB926-F9BF-3D05-5AA5-DA8C2877710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E77115-AE7B-5C0A-DD98-0FB8682B7F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BF6BCE4-3B10-5DA0-9B59-10FC3599FE6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B2D865C-B8B4-A13E-D22A-DE502CEDF3F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A857371-54A6-1EBD-0393-05C6358E24A2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9010F9-2680-8AC0-F141-9CEEE3362D4F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797A83-840E-5109-21EC-F2A18AF5EDEA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6FD757B-3DC8-9168-BCC5-30DCD57759E2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598DA2C-0378-C033-2EAC-0B15AD6890B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355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3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41383-F7EE-327F-33BA-06C5EF9C3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8D686B4-B322-2E07-1A01-45A3A97F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49" y="805965"/>
            <a:ext cx="6840000" cy="612000"/>
          </a:xfrm>
        </p:spPr>
        <p:txBody>
          <a:bodyPr/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E8759A-005C-0A11-C7E0-E2D8430481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6000" y="684000"/>
            <a:ext cx="792000" cy="792000"/>
          </a:xfrm>
        </p:spPr>
      </p:pic>
      <p:pic>
        <p:nvPicPr>
          <p:cNvPr id="6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71673734-A2F2-E499-2276-DFED04BA6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512" y="1861235"/>
            <a:ext cx="7038975" cy="39592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A5F8BC-F5AB-02DE-41FA-F046D5DBA5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8E92BF6-C870-3753-E013-BDE34905B0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4AE2A22-0903-10C5-8824-05D89974E25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AF2F24C-833F-FBED-D122-0BD20C3C7DD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43029A9-9BF9-46F7-3C6A-94387E89E164}"/>
              </a:ext>
            </a:extLst>
          </p:cNvPr>
          <p:cNvSpPr>
            <a:spLocks/>
          </p:cNvSpPr>
          <p:nvPr/>
        </p:nvSpPr>
        <p:spPr>
          <a:xfrm>
            <a:off x="6368639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01884B-09F1-8589-4048-787478D01D57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E3F640-6AF0-F652-10E9-C248BBF69C83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BE159A-351F-5A42-3DC0-00B50844A97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0B83AC84-D876-F321-B915-E642BFF177D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90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5" y="802314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بكم، سنبدأ  حصة اللغة العربية.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18509CD5-5EE6-20B2-9E57-6D55CAE9C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BFE07C4-7A29-4E39-7B67-790D2826615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829EE29-E929-4A99-6165-F2CB0A3A78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9EAEE2A-430D-8459-A8EF-A13494E138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218E5D8-90D9-C771-486F-B2C27A8A1986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8B6720-C76A-D4F7-DEBE-56337C751EF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741B62-D1E4-1860-5DB5-70D5DA18D119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759C50-5F62-3D35-B658-E215912A2B6F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1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C55421F-9D56-F07D-4FF2-DFA45858F0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4" name="Espace réservé pour une image  19">
            <a:extLst>
              <a:ext uri="{FF2B5EF4-FFF2-40B4-BE49-F238E27FC236}">
                <a16:creationId xmlns:a16="http://schemas.microsoft.com/office/drawing/2014/main" id="{77F6F6D6-EA25-8B44-FACE-C2AD231099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56" r="-9820" b="6442"/>
          <a:stretch/>
        </p:blipFill>
        <p:spPr>
          <a:xfrm>
            <a:off x="1360449" y="1854666"/>
            <a:ext cx="5983326" cy="4233900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>
                <a:solidFill>
                  <a:srgbClr val="424D7B"/>
                </a:solidFill>
              </a:rPr>
              <a:t>  </a:t>
            </a:r>
            <a:r>
              <a:rPr lang="ar-MA" sz="4000" dirty="0">
                <a:solidFill>
                  <a:srgbClr val="424D7B"/>
                </a:solidFill>
              </a:rPr>
              <a:t>افتتاح الحصة</a:t>
            </a:r>
            <a:endParaRPr lang="fr-MA" sz="4400" dirty="0">
              <a:solidFill>
                <a:srgbClr val="424D7B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0854" y="1032302"/>
            <a:ext cx="396000" cy="396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57092" y="2542192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buFont typeface="Arial" panose="020B0604020202020204" pitchFamily="34" charset="0"/>
              <a:buChar char="•"/>
            </a:pPr>
            <a:r>
              <a:rPr lang="ar-MA" sz="2800" b="1" dirty="0">
                <a:cs typeface="Microsoft Uighur" panose="02000000000000000000" pitchFamily="2" charset="-78"/>
              </a:rPr>
              <a:t>نشاط اعتيادي</a:t>
            </a:r>
            <a:r>
              <a:rPr lang="fr-FR" sz="2800" b="1" dirty="0">
                <a:cs typeface="Microsoft Uighur" panose="02000000000000000000" pitchFamily="2" charset="-78"/>
              </a:rPr>
              <a:t>.</a:t>
            </a:r>
            <a:r>
              <a:rPr lang="ar-MA" sz="2800" b="1" dirty="0"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72743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6190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76682-A17B-E1C4-657B-E3C81EFC0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60627B-8985-735E-E933-7766FBAB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985" y="801585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بهذه السلوكات. من يذكرنا بها؟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79E414-29E4-FDCA-5C70-F0878F80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A1ADA95-1060-83B6-1C73-B52E6086A7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8A827A-19B0-E5B4-617E-0F3E1D028EB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B585F1-423C-267A-8052-18A234B079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94385EE-14A9-0D95-A1E4-116D16F5EA85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28FC89-5722-796F-394E-7AC23B28E643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75D6B00-2426-A2BD-9DF5-8425F7807388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165BF4-F5DC-7E07-B6D0-7C160CB70113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7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0974A66-B713-72F4-EA69-43CFE16BFA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D64C6320-40C2-9B2A-766E-C80D50370BBF}"/>
              </a:ext>
            </a:extLst>
          </p:cNvPr>
          <p:cNvSpPr txBox="1">
            <a:spLocks/>
          </p:cNvSpPr>
          <p:nvPr/>
        </p:nvSpPr>
        <p:spPr>
          <a:xfrm>
            <a:off x="1590761" y="3510017"/>
            <a:ext cx="4698960" cy="683605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أُصَحِّحُ أَخْطائي عَلى كُرّاسَتي وَدَفْتَري.</a:t>
            </a:r>
            <a:endParaRPr lang="ar-MA" sz="3200" b="1" dirty="0">
              <a:solidFill>
                <a:srgbClr val="424D7B"/>
              </a:solidFill>
            </a:endParaRPr>
          </a:p>
        </p:txBody>
      </p:sp>
      <p:pic>
        <p:nvPicPr>
          <p:cNvPr id="14" name="Image 13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1EB9E602-9D34-E9CC-5959-BE44898D1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2098144"/>
            <a:ext cx="1047241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 14" descr="Une image contenant Animation, dessin humoristique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FEA894-FCDC-B09B-13BD-EA613576EA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10" y="3228047"/>
            <a:ext cx="955347" cy="955347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181D4B00-9F5E-01A1-291D-A31579C39D2B}"/>
              </a:ext>
            </a:extLst>
          </p:cNvPr>
          <p:cNvSpPr/>
          <p:nvPr/>
        </p:nvSpPr>
        <p:spPr>
          <a:xfrm>
            <a:off x="6761247" y="2070249"/>
            <a:ext cx="958027" cy="95534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7" name="Image 16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1DB55D8-0483-470E-489F-005E52BBDE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12" y="2133356"/>
            <a:ext cx="1047240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B00D808-9D5A-F808-9373-3A8C7B1D56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571" y="2175491"/>
            <a:ext cx="1047240" cy="857862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 18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67F7ED34-AAA3-C93D-D52A-E167657EF7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55" y="2090387"/>
            <a:ext cx="1070218" cy="935209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1047951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FA265-D080-ACFB-A18F-2706B616D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A0DFA9-DFD7-53ED-E0D9-CC905003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761" y="805476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الكراسة والدفتر واللوحة في القمطر.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Wingdings" panose="05000000000000000000" pitchFamily="2" charset="2"/>
              </a:rPr>
              <a:t>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4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7DB0569B-332F-ED7E-D1C4-8B28574A5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116" y="1786494"/>
            <a:ext cx="6996640" cy="3935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90991F-A75E-6953-46A5-89F4F7FA9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2888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C689238-BD7D-CD7A-A229-4CC7806A075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7097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3219B3-4EFF-E0EF-45EB-5F064A6E170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811" y="141626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D0D8B6-75A5-22C8-3B67-03C7C4730D7B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7256" y="141626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973F27-E166-1671-D9EB-44699BA9223A}"/>
              </a:ext>
            </a:extLst>
          </p:cNvPr>
          <p:cNvSpPr>
            <a:spLocks/>
          </p:cNvSpPr>
          <p:nvPr/>
        </p:nvSpPr>
        <p:spPr>
          <a:xfrm>
            <a:off x="6362888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D894C8-1643-5D8B-9A5F-3FC9E02C09D5}"/>
              </a:ext>
            </a:extLst>
          </p:cNvPr>
          <p:cNvSpPr>
            <a:spLocks/>
          </p:cNvSpPr>
          <p:nvPr/>
        </p:nvSpPr>
        <p:spPr>
          <a:xfrm>
            <a:off x="2702553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33A17C-1915-C1A3-9C97-08820F78056C}"/>
              </a:ext>
            </a:extLst>
          </p:cNvPr>
          <p:cNvSpPr>
            <a:spLocks/>
          </p:cNvSpPr>
          <p:nvPr/>
        </p:nvSpPr>
        <p:spPr>
          <a:xfrm>
            <a:off x="4580516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ح1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40DF00-B31B-D62F-2D3F-8BC7CA378409}"/>
              </a:ext>
            </a:extLst>
          </p:cNvPr>
          <p:cNvSpPr>
            <a:spLocks/>
          </p:cNvSpPr>
          <p:nvPr/>
        </p:nvSpPr>
        <p:spPr>
          <a:xfrm>
            <a:off x="827215" y="13169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24" name="Espace réservé pour une image  1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950FE1C-7614-BF61-CCAB-C9DE4EAA0F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3C30F8E-7B60-4917-AB98-3BBBD913192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825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قراءة الحصة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قراءة الحصة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افتتاح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18154</TotalTime>
  <Words>1824</Words>
  <Application>Microsoft Office PowerPoint</Application>
  <PresentationFormat>Affichage à l'écran (4:3)</PresentationFormat>
  <Paragraphs>404</Paragraphs>
  <Slides>59</Slides>
  <Notes>9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59</vt:i4>
      </vt:variant>
    </vt:vector>
  </HeadingPairs>
  <TitlesOfParts>
    <vt:vector size="89" baseType="lpstr">
      <vt:lpstr>Dosis</vt:lpstr>
      <vt:lpstr>Microsoft Uighur</vt:lpstr>
      <vt:lpstr>Aptos Display</vt:lpstr>
      <vt:lpstr>Dosis Medium</vt:lpstr>
      <vt:lpstr>Sakkal Majalla</vt:lpstr>
      <vt:lpstr>Dosis ExtraBold</vt:lpstr>
      <vt:lpstr>Wingdings</vt:lpstr>
      <vt:lpstr>Calibri</vt:lpstr>
      <vt:lpstr>Aptos</vt:lpstr>
      <vt:lpstr>Arial</vt:lpstr>
      <vt:lpstr>Modern Love</vt:lpstr>
      <vt:lpstr>00_Env-Enseignant</vt:lpstr>
      <vt:lpstr>2_Env-Apprenant_Tmplt</vt:lpstr>
      <vt:lpstr>01- نشاط اعتيادي</vt:lpstr>
      <vt:lpstr>02- معــــــــــجم</vt:lpstr>
      <vt:lpstr>03- استماع وتحدث</vt:lpstr>
      <vt:lpstr>04- قراءة/ كتابة</vt:lpstr>
      <vt:lpstr>6_04- قراءة/ كتابة</vt:lpstr>
      <vt:lpstr>1_04- قراءة/ كتابة</vt:lpstr>
      <vt:lpstr>1_01- نشاط اعتيادي</vt:lpstr>
      <vt:lpstr>2_04- قراءة/ كتابة</vt:lpstr>
      <vt:lpstr>3_04- قراءة/ كتابة</vt:lpstr>
      <vt:lpstr>4_04- قراءة/ كتابة</vt:lpstr>
      <vt:lpstr>قراءة الحصة 1</vt:lpstr>
      <vt:lpstr>قراءة الحصة 2</vt:lpstr>
      <vt:lpstr>1_Conception personnalisée</vt:lpstr>
      <vt:lpstr>افتتاح الحصة nv</vt:lpstr>
      <vt:lpstr>نشاط اعتيادي nv</vt:lpstr>
      <vt:lpstr>اختتام الحصة nv</vt:lpstr>
      <vt:lpstr>3_Env-Apprenant_Tmplt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مرحبا بكم، سنبدأ  حصة اللغة العربية.</vt:lpstr>
      <vt:lpstr>  افتتاح الحصة</vt:lpstr>
      <vt:lpstr>حاولوا الالتزام بهذه السلوكات. من يذكرنا بها؟</vt:lpstr>
      <vt:lpstr>ضعوا الكراسة والدفتر واللوحة في القمطر.</vt:lpstr>
      <vt:lpstr>نبدأ حصتنا بتصحيح الواجب المنزلي شفهيا.  خذوا كراساتكم، الصفحة رقم 78-  </vt:lpstr>
      <vt:lpstr>من يقرأ  وصف الأطفال باستعمال  أسلوب التشبيه؟( تناقش الأجوبة قبل الانتقال إلى الكلمة الموالية ).</vt:lpstr>
      <vt:lpstr>في هذه الحصة ستواصلون توضيح وتفسير فكرة .</vt:lpstr>
      <vt:lpstr>فكروا في تفسير وتوضيح للفكرة التالية مستعملين  الأساليب المقترحة.</vt:lpstr>
      <vt:lpstr>من يتحدث باسترسال ويقدم تفسيرا للفكرة؟ (الفائز من قدم تفسيرا مناسبا وتحدث بلغة سليمة.)</vt:lpstr>
      <vt:lpstr>الفائزون هم..........................................................................</vt:lpstr>
      <vt:lpstr>قراءة</vt:lpstr>
      <vt:lpstr> سندرس نصا بعنوان « اكتشاف العالم الجديد». سنبدأ بنشاط أستعد لفهم النص. </vt:lpstr>
      <vt:lpstr>هذه مفردات ستساعدكم  على فهم النص.  من يقرأ ؟ </vt:lpstr>
      <vt:lpstr>من يقرأ معنى عبارة  «العالم الجديد»؟ ثم آخر  يحاول تركيبها في جملة مفيدة.</vt:lpstr>
      <vt:lpstr>من يقرأ معنى كلمة « الاكتشاف»؟ ثم آخر  يحاول تركيبها في جملة مفيدة.</vt:lpstr>
      <vt:lpstr>من يقرأ معنى « الإقناع» ؟ ثم آخر  يحاول تركيبها في جملة مفيدة.</vt:lpstr>
      <vt:lpstr>من يقرأ مرادفات  كلمة « الإلحاح» ؟ ثم آخر يحاول تركيبها في جملة مفيدة.</vt:lpstr>
      <vt:lpstr>من يختار كلمة ويقدم معناها؟ </vt:lpstr>
      <vt:lpstr>حاولوا بشكل ثنائي بناء توقع حول مضمون النص من خلال العنوان والصور المرفقة به.</vt:lpstr>
      <vt:lpstr>من يقرأ التوقع؟  ما الذي جعلكما تتوقعان ذلك؟ </vt:lpstr>
      <vt:lpstr>خذوا كراساتكم: ص80 .اقرؤوا مقدمة النص وعناوين المراجع المعتمدة من طرف الكاتب،  بالإضافة إلى التعليقات  المرفقة بالصور،  وحاولوا التحقق من توقعاتكم.</vt:lpstr>
      <vt:lpstr>من يقرأ توقعه؟ ثم يوضح لزملائه كيف تمكن من التحقق منه. </vt:lpstr>
      <vt:lpstr>سأقرأ الصفحة الأولى وتتممون قراءة النص. انتبهوا وضعوا أصابعكم تحت كل كلمة أقرؤها.</vt:lpstr>
      <vt:lpstr>من يقرأ مثلي مستحضرا الضوابط التالية؟ </vt:lpstr>
      <vt:lpstr>نجيب جماعة عن بعض أسئلة الفهم. من يجيب عن السؤال التالي؟</vt:lpstr>
      <vt:lpstr>من يجيب عن السؤال التالي؟</vt:lpstr>
      <vt:lpstr>من يجيب عن السؤال التالي؟</vt:lpstr>
      <vt:lpstr>من يجيب عن السؤال التالي؟</vt:lpstr>
      <vt:lpstr>خذوا دفاتر القسم وأجيبوا عن الأسئلة التالية بعد تسجيل تاريخ اليوم. </vt:lpstr>
      <vt:lpstr>نصحح جماعة. </vt:lpstr>
      <vt:lpstr>صححوا على دفاتركم.</vt:lpstr>
      <vt:lpstr>سنلعب لعبة المرادفات.  خذوا ألواحكم . الفائز من استطاع تحديد أكبر عدد من المرادفات.</vt:lpstr>
      <vt:lpstr>اكتبوا على ألواحكم مرادف الكلمة التالية. بعد رفع الألواح يتم إقصاء أصحاب الإجابات الخاطئة.</vt:lpstr>
      <vt:lpstr>اكتبوا على ألواحكم مرادف الكلمة التالية. بعد رفع الألواح يتم إقصاء أصحاب الإجابات الخاطئة.</vt:lpstr>
      <vt:lpstr>اكتبوا على ألواحكم مرادف الكلمة التالية. بعد رفع الألواح يتم إقصاء أصحاب الإجابات الخاطئة.</vt:lpstr>
      <vt:lpstr>اكتبوا على ألواحكم مرادف الكلمة التالية. بعد رفع الألواح يتم إقصاء أصحاب الإجابات الخاطئة.</vt:lpstr>
      <vt:lpstr>اكتبوا على ألواحكم مرادف الكلمة التالية. بعد رفع الألواح يتم إقصاء أصحاب الإجابات الخاطئة.</vt:lpstr>
      <vt:lpstr>Présentation PowerPoint</vt:lpstr>
      <vt:lpstr>نواصل قراءة النص . من يقرأ  محترما ضوابط القراءة بطلاقة؟</vt:lpstr>
      <vt:lpstr>ننتقل إلى التدرب على استراتيجيات الفهم . من يذكرنا بالخطوات التي نتبعها  لاستخراج معلومات من النص؟ </vt:lpstr>
      <vt:lpstr>نصحح جماعة. من يقرأ؟</vt:lpstr>
      <vt:lpstr>من يذكرنا بالخطوات التي نتبعها  لاستنتاج  معلومات غير واردة بشكل مباشر في النص؟ </vt:lpstr>
      <vt:lpstr>نصحح جماعة. من يقرأ؟</vt:lpstr>
      <vt:lpstr>من يذكرنا بالفرق بين استخراج  واستنتاج معلومات من نص؟ </vt:lpstr>
      <vt:lpstr>نتذكر جميعا. من يقرأ؟</vt:lpstr>
      <vt:lpstr> خذوا كراساتكم الصفحة- 84-. أجيبوا على كراساتكم عن  أسئلة أوظف الاستراتيجيات لفهم النص.</vt:lpstr>
      <vt:lpstr>نصحح. من يحدد الكلمات المفاتيح التي ساعدته على فهم السؤال ثم يجيب عنه؟</vt:lpstr>
      <vt:lpstr>صححوا على كراستكم. </vt:lpstr>
      <vt:lpstr>اختتام الحصة</vt:lpstr>
      <vt:lpstr>من يذكرنا بأهم المعلومات التي قدمها النص؟ </vt:lpstr>
      <vt:lpstr>اقرؤوا النص وأنجزوا نشاط « أستعد لفهم النص» ثم ركبوا المفردات في جمل مفيدة أخرى.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209</cp:revision>
  <dcterms:created xsi:type="dcterms:W3CDTF">2023-09-20T21:35:22Z</dcterms:created>
  <dcterms:modified xsi:type="dcterms:W3CDTF">2025-12-20T09:35:28Z</dcterms:modified>
</cp:coreProperties>
</file>