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17" r:id="rId2"/>
    <p:sldMasterId id="2147483993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786" r:id="rId13"/>
    <p:sldMasterId id="2147483822" r:id="rId14"/>
    <p:sldMasterId id="2147483845" r:id="rId15"/>
    <p:sldMasterId id="2147483868" r:id="rId16"/>
    <p:sldMasterId id="2147483891" r:id="rId17"/>
    <p:sldMasterId id="2147483914" r:id="rId18"/>
    <p:sldMasterId id="2147483937" r:id="rId19"/>
    <p:sldMasterId id="2147483686" r:id="rId20"/>
  </p:sldMasterIdLst>
  <p:notesMasterIdLst>
    <p:notesMasterId r:id="rId102"/>
  </p:notesMasterIdLst>
  <p:handoutMasterIdLst>
    <p:handoutMasterId r:id="rId103"/>
  </p:handoutMasterIdLst>
  <p:sldIdLst>
    <p:sldId id="2147482577" r:id="rId21"/>
    <p:sldId id="2147482483" r:id="rId22"/>
    <p:sldId id="2147482469" r:id="rId23"/>
    <p:sldId id="2147482516" r:id="rId24"/>
    <p:sldId id="2147482616" r:id="rId25"/>
    <p:sldId id="2147482691" r:id="rId26"/>
    <p:sldId id="2147482453" r:id="rId27"/>
    <p:sldId id="2147482645" r:id="rId28"/>
    <p:sldId id="2147482632" r:id="rId29"/>
    <p:sldId id="2147482450" r:id="rId30"/>
    <p:sldId id="2147482635" r:id="rId31"/>
    <p:sldId id="2147482457" r:id="rId32"/>
    <p:sldId id="2147482459" r:id="rId33"/>
    <p:sldId id="2147482694" r:id="rId34"/>
    <p:sldId id="2147482466" r:id="rId35"/>
    <p:sldId id="2147482551" r:id="rId36"/>
    <p:sldId id="2147482706" r:id="rId37"/>
    <p:sldId id="2147482552" r:id="rId38"/>
    <p:sldId id="2147482553" r:id="rId39"/>
    <p:sldId id="2147482707" r:id="rId40"/>
    <p:sldId id="2147482732" r:id="rId41"/>
    <p:sldId id="2147482713" r:id="rId42"/>
    <p:sldId id="2147482709" r:id="rId43"/>
    <p:sldId id="2147482708" r:id="rId44"/>
    <p:sldId id="2147482735" r:id="rId45"/>
    <p:sldId id="2147482736" r:id="rId46"/>
    <p:sldId id="2147482737" r:id="rId47"/>
    <p:sldId id="2147482738" r:id="rId48"/>
    <p:sldId id="2147482734" r:id="rId49"/>
    <p:sldId id="2147482710" r:id="rId50"/>
    <p:sldId id="2147482739" r:id="rId51"/>
    <p:sldId id="2147482740" r:id="rId52"/>
    <p:sldId id="2147482742" r:id="rId53"/>
    <p:sldId id="2147482743" r:id="rId54"/>
    <p:sldId id="2147482744" r:id="rId55"/>
    <p:sldId id="2147482745" r:id="rId56"/>
    <p:sldId id="2147482746" r:id="rId57"/>
    <p:sldId id="2147482741" r:id="rId58"/>
    <p:sldId id="2147482695" r:id="rId59"/>
    <p:sldId id="2147482452" r:id="rId60"/>
    <p:sldId id="2147482747" r:id="rId61"/>
    <p:sldId id="2147482748" r:id="rId62"/>
    <p:sldId id="2147482636" r:id="rId63"/>
    <p:sldId id="2147482749" r:id="rId64"/>
    <p:sldId id="2147482750" r:id="rId65"/>
    <p:sldId id="2147482755" r:id="rId66"/>
    <p:sldId id="2147482600" r:id="rId67"/>
    <p:sldId id="2147482752" r:id="rId68"/>
    <p:sldId id="2147482753" r:id="rId69"/>
    <p:sldId id="2147482771" r:id="rId70"/>
    <p:sldId id="2147482754" r:id="rId71"/>
    <p:sldId id="2147482643" r:id="rId72"/>
    <p:sldId id="2147482574" r:id="rId73"/>
    <p:sldId id="2147482576" r:id="rId74"/>
    <p:sldId id="2147482637" r:id="rId75"/>
    <p:sldId id="2147482588" r:id="rId76"/>
    <p:sldId id="2147482589" r:id="rId77"/>
    <p:sldId id="2147482590" r:id="rId78"/>
    <p:sldId id="2147482729" r:id="rId79"/>
    <p:sldId id="2147482730" r:id="rId80"/>
    <p:sldId id="2147482593" r:id="rId81"/>
    <p:sldId id="2147482756" r:id="rId82"/>
    <p:sldId id="2147482757" r:id="rId83"/>
    <p:sldId id="2147482758" r:id="rId84"/>
    <p:sldId id="2147482759" r:id="rId85"/>
    <p:sldId id="2147482760" r:id="rId86"/>
    <p:sldId id="2147482761" r:id="rId87"/>
    <p:sldId id="2147482762" r:id="rId88"/>
    <p:sldId id="2147482764" r:id="rId89"/>
    <p:sldId id="2147482765" r:id="rId90"/>
    <p:sldId id="2147482768" r:id="rId91"/>
    <p:sldId id="2147482767" r:id="rId92"/>
    <p:sldId id="2147482731" r:id="rId93"/>
    <p:sldId id="2147482594" r:id="rId94"/>
    <p:sldId id="2147482769" r:id="rId95"/>
    <p:sldId id="2147482704" r:id="rId96"/>
    <p:sldId id="2147482585" r:id="rId97"/>
    <p:sldId id="2147482770" r:id="rId98"/>
    <p:sldId id="2147482584" r:id="rId99"/>
    <p:sldId id="2147482646" r:id="rId100"/>
    <p:sldId id="2147482634" r:id="rId101"/>
  </p:sldIdLst>
  <p:sldSz cx="9144000" cy="6858000" type="screen4x3"/>
  <p:notesSz cx="6858000" cy="9144000"/>
  <p:embeddedFontLst>
    <p:embeddedFont>
      <p:font typeface="Dosis" pitchFamily="2" charset="0"/>
      <p:regular r:id="rId104"/>
      <p:bold r:id="rId105"/>
    </p:embeddedFont>
    <p:embeddedFont>
      <p:font typeface="Dosis ExtraBold" pitchFamily="2" charset="0"/>
      <p:bold r:id="rId106"/>
    </p:embeddedFont>
    <p:embeddedFont>
      <p:font typeface="Dosis Medium" pitchFamily="2" charset="0"/>
      <p:regular r:id="rId107"/>
    </p:embeddedFont>
    <p:embeddedFont>
      <p:font typeface="Dosis SemiBold" pitchFamily="2" charset="0"/>
      <p:bold r:id="rId108"/>
    </p:embeddedFont>
    <p:embeddedFont>
      <p:font typeface="Microsoft Himalaya" panose="01010100010101010101" pitchFamily="2" charset="0"/>
      <p:regular r:id="rId109"/>
    </p:embeddedFont>
    <p:embeddedFont>
      <p:font typeface="Microsoft Uighur" panose="02000000000000000000" pitchFamily="2" charset="-78"/>
      <p:regular r:id="rId110"/>
      <p:bold r:id="rId111"/>
    </p:embeddedFont>
    <p:embeddedFont>
      <p:font typeface="Modern Love" panose="04090805081005020601" pitchFamily="82" charset="0"/>
      <p:regular r:id="rId1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4649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  <p15:guide id="4" pos="20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B2DC"/>
    <a:srgbClr val="424D7D"/>
    <a:srgbClr val="B1EDEA"/>
    <a:srgbClr val="424D7C"/>
    <a:srgbClr val="00ACA4"/>
    <a:srgbClr val="44A9C4"/>
    <a:srgbClr val="F0F9FE"/>
    <a:srgbClr val="56B64A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1" autoAdjust="0"/>
    <p:restoredTop sz="94694"/>
  </p:normalViewPr>
  <p:slideViewPr>
    <p:cSldViewPr snapToGrid="0">
      <p:cViewPr varScale="1">
        <p:scale>
          <a:sx n="75" d="100"/>
          <a:sy n="75" d="100"/>
        </p:scale>
        <p:origin x="850" y="30"/>
      </p:cViewPr>
      <p:guideLst>
        <p:guide orient="horz" pos="709"/>
        <p:guide pos="4649"/>
        <p:guide orient="horz" pos="2364"/>
        <p:guide pos="20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presProps" Target="presProps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font" Target="fonts/font3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font" Target="fonts/font6.fntdata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font" Target="fonts/font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font" Target="fonts/font7.fntdata"/><Relationship Id="rId115" Type="http://schemas.openxmlformats.org/officeDocument/2006/relationships/theme" Target="theme/theme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0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0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0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47212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6464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80848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08940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75663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232361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11565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46215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75826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9712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24127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529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56542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2358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0954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33958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54052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68574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846232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75685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356486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76597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366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781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27585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34709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7366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07046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82153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30543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9626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475654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2944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68371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0373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67622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238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94806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35497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48933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50018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6047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3920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304350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858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40740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19874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4140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35234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516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12766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98064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79982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857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96060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77373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70340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1740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54576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6492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0172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6685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1390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0473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6636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25278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489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78582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02100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82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857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530379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127476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8068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00881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2746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55413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73513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81892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81447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28279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38291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1767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18478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3177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72272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24304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798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6100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92962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80003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34127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90663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273729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58303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94337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36836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38110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6957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89760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93613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3914775" y="3030664"/>
            <a:ext cx="2511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 أعلام وعباقرة (ح1).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3691644" y="4338382"/>
            <a:ext cx="27782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: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أعلام وعباقرة (ح1).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56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73535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46388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194242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69714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36126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63460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63149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262470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67088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5293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28827-9D7B-BD7B-5FF2-E9C5AC23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52E91E-1D5F-8BC6-6314-02BF27C3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Uighur" panose="020000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066C0A-E56B-6EEC-07AB-66A5AE5F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0020F222-AF7F-4BD4-8DEA-DAAAA14FD818}" type="datetimeFigureOut">
              <a:rPr lang="fr-FR" smtClean="0"/>
              <a:pPr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4DA7D8-E5CB-A1C0-F691-E5595122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CF40F6-0BC6-ECA1-6378-91A0B1B9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8BFFB31-C8FC-4A97-A75D-25A10C5B44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224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2910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58620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1066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2615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504158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3093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758402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15338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38370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7086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30B8D-3DE2-63B3-8BCC-4DEBBF39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2023769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93889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7340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4571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961682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16459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49638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1054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08855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41740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976499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AD9A8-37BD-2F4B-962B-5215692B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688414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45729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46093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813934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7196F5-434B-E6A3-8B59-454C1414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644366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21884-CE0E-78CA-464D-1A34631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98997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471536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0B4589F-F8D1-AE9B-4570-F47E43C41E4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3B12415-9CB8-0801-A011-F9C9E226C9E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86684974-E575-018A-C0D1-97A7A3FB4204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9173FE5-036D-C1A0-9CC7-20BAF8C83C7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AB39CF56-E54B-71D6-BC24-890D71A58D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0349E33-294B-73DC-4A41-FC2D19FB04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87FA683D-71A4-D3A5-00E8-A058AB3B56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95DDA01B-BAFF-5C7F-9D7B-9176293DBA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2FD39393-DDDA-4042-AED6-50D7289F53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75003D90-B13D-C89A-555A-A63732CD7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C2B5F79-5CC8-E967-467A-31F01A715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24AD327-A861-CD32-3888-5270986FFD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46E61DF-E151-A023-2C83-24BED13077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B54A345-2DA1-1741-2E92-6FF549FF6D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2041873-770A-7A57-7AC3-641FB12891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EB6BFD29-E1CF-B513-0890-C3CE8B960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8817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3314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0A47-5D71-EF24-E74F-2D408F9C2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9BF73E-3493-5DC9-79F1-84B5C817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A97FAC-866D-87C3-B360-F402FF43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1B113A-3515-759F-84FD-798623DF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6A161-3616-7A97-D6EE-31421BF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5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D81E5-FA61-2C39-A232-70583909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EAB0C-4A69-8ED2-77B0-53CCF9D4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4E1C68-F4B7-3359-F1E0-D9C46C90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F353A1-E60D-B3B1-EBA4-D5F99601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3FD31-F473-BDF6-D4BF-E480F2EA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095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EAB20-9141-8145-5A31-28FC6CCF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E4AB4E-B0C7-03AF-C60D-030B7289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956BB-C3A9-EB01-DA5E-39BF9B7F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7DA7C7-2920-F4A7-24C7-D37524C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B76E7A-0BF5-B28C-1A84-E2C3DA62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8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B7461-F1DA-41F7-EA37-DA29AD2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A3E74-3CFA-57D0-F1B9-18F6F93AE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7918D7-3ED3-B41F-1BDD-0D28D632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6BA9D1-A51C-A65E-9D78-4DAE7F03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3ADE0B-0050-E70E-2D06-D7631757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CA56E2-79A3-EA83-C537-420C8AC9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1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626F4-8EBD-292E-23F0-56296815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6FA343-51A7-793D-F127-9B130697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E40778-FBAA-78B3-28A9-750F6897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A69A90-DF9B-0A25-D530-D7E348659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1F239B-BC35-92D3-212F-1F1E8ACC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02C09D-52D5-3649-63DA-CE6BF113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46B47B-D3BA-E6DB-C43E-20DF5E10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35103C0-8F43-D12A-0F87-7438231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84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9447B-AE32-70DF-5FC1-DCF0B0FD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08AB88-5928-DCFA-F5F9-3D2DD681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87ED62-09A8-C49B-9ED3-29974C9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753CB-4380-4645-42A2-F6601789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8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F3262D-B019-FDD5-BA78-04493B3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4C9E2B-8E3C-A354-24E4-188286AB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280F26-201D-672F-1201-0145BF75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52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98646-1208-C56C-685B-3AF14B1C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CF6332-6A3C-9474-1341-4245C222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4F85BD-FE51-AD01-7FAB-B65F38798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EE82F6-BCF8-7294-BC15-87BD8985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BCD290-9F96-96C4-6821-F5D122CB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194F83-5CF9-5565-8964-FE198061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824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2EDDF-96CE-ECCF-B8EE-81A507F2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CD28311-50C7-BC51-1E35-5EA20D009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079936-4ED5-D1C6-2E1C-88BE892B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057664-692A-138C-216F-E307B3AF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6EA5D8-91A6-1D18-C38C-96FB3405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9665A3-BD44-9EA5-EE81-6970503D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25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1F6B34-D9BA-E7B1-E86B-D61A10A1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F0B8FB-BD69-9DF4-6624-4530AF0C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30A48-3C3D-79F6-6DD2-D23DD762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42C5A6-090D-D5B1-AD11-0F1C2446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F6F21A-1A1D-CA8F-A36E-8C1011A0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64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CE87A36-481E-01E6-82C3-B632B370D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A7DB94-C957-A75E-6B24-CA5A16A3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CCB4A9-7981-C6B6-0988-8ED9732C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7E8552-9FE8-FFB6-5C47-AA869C97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319CB-E97E-00E5-317A-3A0C728E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2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2D435-08E3-4986-1540-576651D0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D57D7F-EBC4-0443-99CE-0F34E1EEE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85521F-90F4-316C-F403-815EE7B2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578FE-68E2-2732-547D-74965F0E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96576D-99C8-E73D-49D3-875E0508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FFF9F-ACB2-A4F9-8FED-57EDF319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C2E890-5BE2-00E7-7380-3ECC00C6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19ED0A-0CB3-0562-202D-AA5BD7FA3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88564F-CE6E-383E-1B60-3130B80A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42279-1DE6-D726-0381-51A85542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492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32D1E-5314-5F80-8A2B-F248C2B0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2D0736-4D7E-703C-6B54-2E46BC2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10C82-9A0E-FDA8-4C04-404C8DEC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27213F-62FD-BAC3-2965-749166D9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42B01-EBEB-C4AE-2F56-5645BD1C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28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8B642-E26F-83C9-BADB-9254EC12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85A4E-3597-F842-ED97-BFAEC66BC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1047D-14C1-1151-9D50-19C7F6677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1B4E3C-F4EC-354B-3271-A938F2E2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C34711-FB84-C03E-FD51-D8D19D81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610B66-C055-A486-8C38-506536A4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328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04AD7-0068-6BF5-D32B-C13EA9F3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748602-21C1-AB48-A82A-AE8B4B9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BB3BD5-85C9-43CB-9CF1-54C6D47CF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D7DACE-7372-B932-AFDF-95E723BD6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DA720C-DA4D-C971-2906-16A2807A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971964-9673-F858-D6A4-46686A58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76AAAC-B82B-95DF-D792-AABB8E9A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8BBF70-DA63-E23C-9D4C-9A9B229E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4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E348B-B8E2-3F23-6034-64FB699B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6CE88C-DFCD-6CC8-BE54-74E0E61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4C2E6C-AD02-F96C-135D-CE27C099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8D1302-D11D-AE59-7456-57504038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1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BA806C-0377-764D-B6FD-BB9E4BC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B82276-D647-405C-2716-0C27CE4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F3C518-B269-9760-0311-0EE9365E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788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064D3-2487-5E9F-8D69-1D90BCCC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E8E2B3-B4FF-5D89-E045-05A2162C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E07887-01E5-2756-92CD-4F486526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9E1739-6981-A565-A216-3659362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C38B6B-2F13-47D1-EAB1-AF68B19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389387-24A7-66A7-ECBB-A1538339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40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9F94CD-E0CD-1DE0-FEB5-E42081BA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D7F150-67FF-63EE-D452-51CF05B13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AE7BF-0688-0E09-4C8A-6F1FFDDA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814A12-816C-9235-BD49-A94BF08A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67726F-2041-C806-F7D1-C6E8BFDE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CCE98-5FB2-4D2C-7607-590C80CF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40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B0AA5-3170-EAF2-BE4B-9C2EAE95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82E298-3372-8ECC-770B-C353463A2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52DAB-098B-ED20-A994-ED6F25AD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EA4B8-CA79-50F4-0E10-1B8047D8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D038AA-AA59-5DDB-B8C0-719A18A8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16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913618-9901-12B5-DB1E-4225F245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E6295C-4846-94A1-26BD-0B026889A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97AB8C-BEA9-DBDA-0788-E8A03BE2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BDC7E-7449-D01B-B226-F33482E3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2B359-9D6B-B7C1-C5CE-6C574CC6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37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1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1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7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heme" Target="../theme/theme14.xml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7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61" r:id="rId22"/>
    <p:sldLayoutId id="2147484042" r:id="rId23"/>
    <p:sldLayoutId id="2147483962" r:id="rId24"/>
    <p:sldLayoutId id="2147483979" r:id="rId25"/>
    <p:sldLayoutId id="2147483980" r:id="rId26"/>
    <p:sldLayoutId id="2147483965" r:id="rId27"/>
    <p:sldLayoutId id="2147483966" r:id="rId28"/>
    <p:sldLayoutId id="2147483964" r:id="rId29"/>
    <p:sldLayoutId id="2147483963" r:id="rId30"/>
    <p:sldLayoutId id="2147484044" r:id="rId31"/>
    <p:sldLayoutId id="2147484043" r:id="rId3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179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07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0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9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5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8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09467B-4D7A-643B-F6DA-05855375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BF07B1-7124-D74B-8BC0-137DCC78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A1B23-2EB3-9590-8270-26DD9A26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C9111-B2A3-4439-A59F-C05ADDBFB1F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A6B9E-EB72-9691-8244-415022F0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BEB06-F3BE-0670-FFA7-F4FE263DA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5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DCB4D4-AC19-AA30-95A3-7F1CADB5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4A4193-FCD9-DEF6-452D-E63D39B5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F3F87-4CF0-60F2-3A18-45C63C17B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47BB9-34B2-4C22-8D27-190D4EBFA30E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0C8FBD-14DC-74BC-C0D2-606CDD32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6AD1BC-A684-ECF4-F80D-D6A3574B1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1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7.gif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png"/><Relationship Id="rId7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6.pn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openxmlformats.org/officeDocument/2006/relationships/image" Target="../media/image27.gif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2D2BE3-77E7-4F6B-872B-9DBDAAF20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7177E5E-58F9-710E-ED92-D96CECC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في هذه الحصة من النشاط الاعتيادي ستواصلون توضيح وتفسير فكرة 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A887B6-DD84-FB10-BE64-0A5061AB5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139461-01C1-AFB9-3832-F2D981AE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BD1B6A-F905-233B-3EBC-CC21FA06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B9C94A-271A-37F2-A970-9636F76550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E0FFF2-12CD-C10D-940D-CAD8F7BA21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59FEF1-A07C-737C-C8B8-E483523AC12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4C9AA0-B68E-7F4B-2DEC-7566B976DFD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34988-9B51-644F-D5DA-D9029FC6574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503B7A-0697-266A-715A-F68C5D9DEEE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F04E7F-12FC-9B43-DCDC-30663B47A606}"/>
              </a:ext>
            </a:extLst>
          </p:cNvPr>
          <p:cNvSpPr/>
          <p:nvPr/>
        </p:nvSpPr>
        <p:spPr>
          <a:xfrm>
            <a:off x="1008253" y="3065779"/>
            <a:ext cx="7127494" cy="1587863"/>
          </a:xfrm>
          <a:prstGeom prst="roundRect">
            <a:avLst/>
          </a:prstGeom>
          <a:ln w="28575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سَأَكْتُبُ فِقْرَةً لِتَفْسيرِ فِكْرَةٍ.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D1EAD-498E-3CCB-5410-A0987C34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98E19F2-FA39-DBB0-F9BF-84C98BEC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خذوا دفاتر البحث واكتبوا تفسيرا للفكرة التالية مستعملين  الأساليب المقترحة.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B1BDEAC-9E2C-79A7-A294-C2A04772BD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735B4E4-8991-CB91-9B7C-2762BBE4BF39}"/>
              </a:ext>
            </a:extLst>
          </p:cNvPr>
          <p:cNvSpPr/>
          <p:nvPr/>
        </p:nvSpPr>
        <p:spPr>
          <a:xfrm>
            <a:off x="660260" y="5402688"/>
            <a:ext cx="69995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10F9D7-7D9F-BF3C-CB51-FF0175CFA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21B476-8485-4938-2F69-4CFE57E10D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DC155D-D382-BF9B-E4ED-96FD98BB9D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A67929-B621-31DC-DE93-8510449A66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3EAB14-1B30-BC03-256B-D560EEC7FDF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5E3A28-65E1-00A2-B869-5905705E35A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6CA1F-788D-7F7F-D782-1F3F6CB5782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8B386-A9C7-BBEE-FF71-C7F1BC8B1C5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timer_3min">
            <a:hlinkClick r:id="" action="ppaction://media"/>
            <a:extLst>
              <a:ext uri="{FF2B5EF4-FFF2-40B4-BE49-F238E27FC236}">
                <a16:creationId xmlns:a16="http://schemas.microsoft.com/office/drawing/2014/main" id="{E3585771-0EFA-57A5-9876-D79610FF1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465" y="1416558"/>
            <a:ext cx="1080000" cy="1080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9236BE-2949-C2AF-35A2-6A3E3A45D01C}"/>
              </a:ext>
            </a:extLst>
          </p:cNvPr>
          <p:cNvSpPr/>
          <p:nvPr/>
        </p:nvSpPr>
        <p:spPr>
          <a:xfrm>
            <a:off x="660260" y="2969074"/>
            <a:ext cx="8016275" cy="1215486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تُساهِمُ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</a:rPr>
              <a:t>ٱلنَّظافَةُ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 في حِمايَةِ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</a:rPr>
              <a:t>ٱلْجِسْمِ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 مِنَ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</a:rPr>
              <a:t>ٱلْأَمْراضِ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.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D608051-9B31-81C2-81B0-6F7715B598E4}"/>
              </a:ext>
            </a:extLst>
          </p:cNvPr>
          <p:cNvSpPr/>
          <p:nvPr/>
        </p:nvSpPr>
        <p:spPr>
          <a:xfrm>
            <a:off x="1498126" y="5354665"/>
            <a:ext cx="6340541" cy="1021556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.......لِأَنَّها......كَما أَنَّها..... إِلى جانِبِ ذلِكَ، فَهِيَ.....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BDAD441-47CF-8FF9-FC3D-327BB4239A47}"/>
              </a:ext>
            </a:extLst>
          </p:cNvPr>
          <p:cNvSpPr/>
          <p:nvPr/>
        </p:nvSpPr>
        <p:spPr>
          <a:xfrm>
            <a:off x="3224858" y="1956558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اَلْفِكْرَةُ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08977C9-7A4C-E171-59C0-06C2B2D9F621}"/>
              </a:ext>
            </a:extLst>
          </p:cNvPr>
          <p:cNvSpPr/>
          <p:nvPr/>
        </p:nvSpPr>
        <p:spPr>
          <a:xfrm>
            <a:off x="3388101" y="4313952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اَلْأَساليبُ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1931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6" y="776096"/>
            <a:ext cx="6840000" cy="612000"/>
          </a:xfrm>
        </p:spPr>
        <p:txBody>
          <a:bodyPr/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عمله؟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39AF60-436E-9BB0-0D44-D08BE5E95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20CE76-9075-149E-CDE6-49FF69AF4901}"/>
              </a:ext>
            </a:extLst>
          </p:cNvPr>
          <p:cNvSpPr txBox="1"/>
          <p:nvPr/>
        </p:nvSpPr>
        <p:spPr>
          <a:xfrm>
            <a:off x="1502326" y="2585276"/>
            <a:ext cx="5480652" cy="1687447"/>
          </a:xfrm>
          <a:prstGeom prst="roundRect">
            <a:avLst/>
          </a:prstGeom>
          <a:ln w="38100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5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8800" dirty="0"/>
              <a:t>أَقْــــرَأُ إِنْتاجي.</a:t>
            </a:r>
            <a:endParaRPr lang="fr-FR" sz="8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A6D497-8156-B6A9-024F-3A80D28B5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BDCFC8-79D9-A5FF-5FC5-F8F1412E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30BA8C-E5B2-80DA-A932-743AEFA9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7F8083-C35A-B6E1-39C5-5717647B4B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3399CA-1EEC-4A9F-B02D-90C87994709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FB5E0-9E60-10D2-9724-CF11D014D1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52BD23-074B-0503-A117-DC45FCACC05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3C94ED-AF58-9AAA-CC20-C7B38D0EE78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الفائز في هذه الحصة هم ........................................................................... 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3669BA9-93F0-6705-0271-FB1BEBAD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9AA3A8-DB05-1050-0B4B-A00CD27625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7EC379-1CAD-AFF5-546D-FE1EDE45A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517BE1-1447-A5D5-998C-CF083E738E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8D99C8-8C4A-9235-A11E-E1EFCB0F9E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2ED599-8101-05AF-CE30-181B7B773C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A1B352-8885-C270-2B8A-F42810991CA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5A4533-593C-462D-A644-3F9C20DB426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1AC0F-CAB2-926D-D370-760B7C2B6F9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E1701E-FDFC-5000-2BDC-B6C2762E3A4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4166238-5BC4-6679-1377-E4314E4A1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تحديد الأفكار الرئيسة للنص.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اكتشاف العالم الجديد( ح3).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نبدأ حصتنا في القراءة بتصحيح الواجب المنزلي . خذوا دفاتر البحث.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043D07-14E5-3617-22A6-FAE7D05F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58C4FC-2B99-0025-37D3-4A64F9DB4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BE5327-17D6-3ED1-3BAC-A35DC18ECB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ABD4D6-23AC-501E-5B37-16BEEBD25E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030747-743A-06E1-5E4D-D1FA3F0A9C0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C766B-684A-1EB7-A35D-831443D0C6D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531089-1700-BABF-3B4A-CABCEB92317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FFA7B-B656-DA92-BB95-7806ACA22D0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5107A2-179E-F2C0-28E3-24020268F8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95A84F-C44E-7963-146D-93FCC92CAE30}"/>
              </a:ext>
            </a:extLst>
          </p:cNvPr>
          <p:cNvSpPr txBox="1"/>
          <p:nvPr/>
        </p:nvSpPr>
        <p:spPr>
          <a:xfrm>
            <a:off x="1517762" y="4583740"/>
            <a:ext cx="5713523" cy="1328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rtl="1"/>
            <a:endParaRPr lang="fr-FR" sz="72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CB0DDE-2EB2-A92B-8C4B-0FBD2F49DDA2}"/>
              </a:ext>
            </a:extLst>
          </p:cNvPr>
          <p:cNvSpPr txBox="1"/>
          <p:nvPr/>
        </p:nvSpPr>
        <p:spPr>
          <a:xfrm>
            <a:off x="1124344" y="3119509"/>
            <a:ext cx="6427694" cy="146423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أُصَحِّحُ ٱلْواجِبَ ٱلْمَنْزِلِيَّ.</a:t>
            </a:r>
            <a:endParaRPr lang="fr-FR" sz="80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BAD60-330F-D646-6CBB-8FDC90E6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1739E-7D28-87F0-BB31-6622F28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التعريف المناسب  لكلمة « الإلحاح»؟ ( المنهجية نفسها مع باقي المفردات.)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B19942-01EE-CE00-867B-88893B500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2EABB8-225D-EA54-A7E3-CFC77ABA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6BFB30-09DC-8A5C-FC70-95D3ACFAE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34C01C-3BFA-9CDE-0005-F6C2018D8A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5A856B-AF3C-DC2F-C506-E0B94AE655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C8171C-81C4-ED51-4208-8A440CBFE2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314FD-92EA-7777-45C1-C442679E657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CD50F3-425D-C0F9-038F-B5322FCBBCF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A71783-3DE0-25DB-86EB-268498E0D85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51E5234A-A629-511E-ECE2-A3A0655CE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746" y="1689734"/>
            <a:ext cx="3198427" cy="4617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8DA6E94-C8BB-17B8-7B20-82ED3EA9B2AF}"/>
              </a:ext>
            </a:extLst>
          </p:cNvPr>
          <p:cNvSpPr/>
          <p:nvPr/>
        </p:nvSpPr>
        <p:spPr>
          <a:xfrm>
            <a:off x="2616746" y="2075258"/>
            <a:ext cx="3198427" cy="6969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094447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9B2A-8F1C-7381-46DA-9AC8420E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499E6-31B0-757B-9E51-9CD85453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الجملة التي  وردت فيها كلمة «الإلحاح»؟ ( المنهجية نفسها مع باقي المفردات. ) 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65183D5-8DB6-2720-F184-C37CBFC326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9BE52A-1199-9E53-8506-BC57C571F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E0AADD-D985-F7E8-C67E-B667ACFE6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DBDCDA-FEFA-88EB-C43E-D91A0E7B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F77CD-A709-1279-F009-FFC5F7D11A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1380E0-BAE5-3092-BD4D-1B325F4D66A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AAC51E-0283-A0FE-1617-2F7159C8A84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5C37D1-CCB9-5A86-16F3-DEE0D5628B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6782E-B41B-FACE-532D-680C4B4EA30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56FCE00F-8325-CBF0-5695-F3BD32180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765" y="1521771"/>
            <a:ext cx="3198427" cy="4617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B60E41B-7E09-D725-F714-B3FA93CB1315}"/>
              </a:ext>
            </a:extLst>
          </p:cNvPr>
          <p:cNvSpPr/>
          <p:nvPr/>
        </p:nvSpPr>
        <p:spPr>
          <a:xfrm>
            <a:off x="2728766" y="1869782"/>
            <a:ext cx="3198427" cy="6969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55039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E233-F4AB-3194-3BB7-8A3575F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28550-B539-4451-738B-BA23AD8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6" y="757082"/>
            <a:ext cx="692552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مستحضرا ضوابط القراءة بطلاقة؟ 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D87609-F808-0462-20FE-E29329EC7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60E379-A8EB-01FB-4004-46BA619C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89E260-7544-A8C2-D13C-211FBD45F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D20785-4862-ED93-5BBD-4C18CC301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C1AA14-7A85-B7DA-08DD-567D38925E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2A387E-F9F2-D167-5D7D-9BF0784C956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5E623-F3AF-76B8-B893-69C995DA130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637C34-D059-6CCE-38B1-24325613F34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DEA88C-6110-E750-7D1C-37792D32627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D8846322-2B3E-CD4F-1606-49975C89F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27" y="1861289"/>
            <a:ext cx="2433224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 3" descr="Une image contenant transport, embarcation, texte, bateau&#10;&#10;Le contenu généré par l’IA peut être incorrect.">
            <a:extLst>
              <a:ext uri="{FF2B5EF4-FFF2-40B4-BE49-F238E27FC236}">
                <a16:creationId xmlns:a16="http://schemas.microsoft.com/office/drawing/2014/main" id="{E2FFEC51-32F2-54D8-2D0A-547BAADF9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259" y="2236641"/>
            <a:ext cx="2722768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 descr="Une image contenant texte, lettr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1A3648FA-490D-899B-2D48-A8DE40A77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015" y="2430073"/>
            <a:ext cx="2722767" cy="3816375"/>
          </a:xfrm>
          <a:prstGeom prst="rect">
            <a:avLst/>
          </a:prstGeom>
        </p:spPr>
      </p:pic>
      <p:pic>
        <p:nvPicPr>
          <p:cNvPr id="25" name="Image 24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7BDA2988-B385-292A-2267-1C7979228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6" y="1419511"/>
            <a:ext cx="754159" cy="8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7148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085B-B9C4-81E3-7329-9C6C441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69670-2C5E-3E19-35A6-C245464E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أسئلة الفهم . من يقرأ السؤال؟ ثم آخر  يجيب عنه.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6034FA-DA17-4DA0-6132-13C8CAB64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D29557-3D04-D793-8A0B-8A0ACC5E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A06003-D2FB-2E57-7369-88180E58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83ED95-751F-D9BD-9C56-BCA250DA2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30B739-F50B-17C2-B456-0530B6E3FA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E6E9D0-0F23-5C7D-1984-C0B4E33B104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3C233-9F48-8F76-C7E1-CDAE8FBCCB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56937-3D90-BF7D-9E07-6015A4EC56B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DAB03D-DC17-D0CC-4C27-8A3ACDC975C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734B1C-D8EE-894A-2A16-F4782EA08F1B}"/>
              </a:ext>
            </a:extLst>
          </p:cNvPr>
          <p:cNvSpPr txBox="1"/>
          <p:nvPr/>
        </p:nvSpPr>
        <p:spPr>
          <a:xfrm>
            <a:off x="1177047" y="3007941"/>
            <a:ext cx="6994187" cy="2145268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ٱسْمُ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ٱلرَّحالَةِ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ٱلَّذي يَتَحَدَّثُ عَنْهُ ٱلنَّصُّ؟</a:t>
            </a:r>
            <a:endParaRPr lang="fr-FR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03801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1400AC5-FD45-D92E-825C-DCAF84CF1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46FFA-7301-F93C-5C6F-BC748CDF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5A48E-BD51-3A96-6121-48E9B8BC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السؤال؟ ثم آخر  يجيب عنه.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ED3D51-0EE9-6A72-1DA0-1FDEDE0A2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502288-B4D8-3BAD-84B9-C4DBF44A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5FA2F3-3A67-A35A-3E71-04ED77EF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6C95B9-ACAC-8662-F34E-B94226C9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F8E175-98FF-5AE9-AAE5-D7239CB1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5C05CA-BB40-CCEF-B954-9585198738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F7CBD-3B8A-6169-F21E-333FD0E47AB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74E190-DB22-268B-CA07-72AAD2AC24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29F15D-6D5A-1717-FD8D-2AF4A20F615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F32A37-77E6-F5A2-581B-829944B2994F}"/>
              </a:ext>
            </a:extLst>
          </p:cNvPr>
          <p:cNvSpPr txBox="1"/>
          <p:nvPr/>
        </p:nvSpPr>
        <p:spPr>
          <a:xfrm>
            <a:off x="791288" y="2969299"/>
            <a:ext cx="7427730" cy="1736646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ٱلْهَدَفُ ٱلَّذي كانَ يَسْعى إِلَيْهِ كولومْبُوسَ مِنْ رِحْلَتِهِ؟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6334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1F20-1205-D40C-6DCC-3C6517BB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F1DDF-381B-DFE9-FDCB-05BC15BD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السؤال؟  ثم آخر  يجيب عنه.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C61392-B980-48CE-D14E-0F5B4A54DE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FE2E98-CE62-11C6-9CD0-24A4B8EB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157668-21CB-8193-7D4D-207BE8C66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55EF69-C1AC-55D3-9595-B5162E9C2A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279515-1B9D-E2B6-D81A-1736AC3B17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09BCA6-551D-F4F4-67A9-D090AC3A82B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6E94F-F1E5-E723-1C82-62B0279E429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D05EEC-2ED4-C040-3ADD-E6868FB3D99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459BCF-A035-FF75-3D1C-E7DFA540B4E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6116CF-EA3F-EC8D-70D9-A28590E329E0}"/>
              </a:ext>
            </a:extLst>
          </p:cNvPr>
          <p:cNvSpPr txBox="1"/>
          <p:nvPr/>
        </p:nvSpPr>
        <p:spPr>
          <a:xfrm>
            <a:off x="791288" y="2969299"/>
            <a:ext cx="7518994" cy="1736646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ٱلْفِكْرَةُ ٱلَّتي </a:t>
            </a:r>
            <a:r>
              <a:rPr lang="ar-S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ٱنْطَلَقَ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مِنْها كولومْبوس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لِلْقِيامِ 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رِحْلَتِهِ؟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330041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5AC1-0D63-2E1D-9751-B14589B5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540EF-EB27-8338-3E54-4DCD3982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هل تتفقون مع فكرة الإبحار غربا للوصول إلى الهند؟ لماذا؟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E7B2BF-9D6D-A499-504A-2811ED455B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C1F7540-8C70-BED4-F9D3-53A90D5F5CCB}"/>
              </a:ext>
            </a:extLst>
          </p:cNvPr>
          <p:cNvSpPr txBox="1"/>
          <p:nvPr/>
        </p:nvSpPr>
        <p:spPr>
          <a:xfrm>
            <a:off x="488124" y="4877650"/>
            <a:ext cx="77859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>
              <a:solidFill>
                <a:srgbClr val="424D7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B221B3-48C2-D8C4-2A9A-DF77FE19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FDCD1C-5FB1-E4AE-417A-366FE37C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F7BF89-0602-2612-E1CA-F45FC60F99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52FCCC-92B8-CD54-B0B5-EC5710C06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21915A-80C3-BBC0-499E-8EA9AF1E88D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3DB31-D43C-D254-4CFE-49ED770D86A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E9EC1E-0C96-4FE6-CADD-C65A413F82D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CE656E-C21A-6704-726E-D24987F5BAD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558469-671C-EE46-DB99-85A034A2BF42}"/>
              </a:ext>
            </a:extLst>
          </p:cNvPr>
          <p:cNvSpPr txBox="1"/>
          <p:nvPr/>
        </p:nvSpPr>
        <p:spPr>
          <a:xfrm>
            <a:off x="1855314" y="2693955"/>
            <a:ext cx="5645235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اَلْإِبْحارُ غَرْباً لِلْوُصولِ إِلى </a:t>
            </a:r>
            <a:r>
              <a:rPr lang="ar-MA" dirty="0" err="1"/>
              <a:t>ٱلْهِنْدِ</a:t>
            </a:r>
            <a:r>
              <a:rPr lang="ar-MA" dirty="0"/>
              <a:t>.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0D29F5-E00A-B456-310C-8E388A38C800}"/>
              </a:ext>
            </a:extLst>
          </p:cNvPr>
          <p:cNvSpPr txBox="1"/>
          <p:nvPr/>
        </p:nvSpPr>
        <p:spPr>
          <a:xfrm>
            <a:off x="5750129" y="4763090"/>
            <a:ext cx="2663686" cy="783193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مَعَ ٱلْفِكْرَةِ </a:t>
            </a:r>
            <a:endParaRPr lang="fr-FR" sz="4000" b="1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2C4A59-9EB2-6E71-F480-CF1467B71ABC}"/>
              </a:ext>
            </a:extLst>
          </p:cNvPr>
          <p:cNvSpPr txBox="1"/>
          <p:nvPr/>
        </p:nvSpPr>
        <p:spPr>
          <a:xfrm>
            <a:off x="523471" y="4729038"/>
            <a:ext cx="2663686" cy="851297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ضِدَّ ٱلْفِكْرَةِ</a:t>
            </a:r>
            <a:endParaRPr lang="fr-FR" sz="4400" b="1" dirty="0">
              <a:solidFill>
                <a:srgbClr val="424D7C"/>
              </a:solidFill>
            </a:endParaRPr>
          </a:p>
        </p:txBody>
      </p:sp>
      <p:pic>
        <p:nvPicPr>
          <p:cNvPr id="8" name="Picture 2" descr="Concept Thinking Doubting Finding Solutions Question Stock Vector ...">
            <a:extLst>
              <a:ext uri="{FF2B5EF4-FFF2-40B4-BE49-F238E27FC236}">
                <a16:creationId xmlns:a16="http://schemas.microsoft.com/office/drawing/2014/main" id="{FB0C5DA6-61AF-F9EC-C9F9-4BF7D4660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15456" r="27655" b="46234"/>
          <a:stretch>
            <a:fillRect/>
          </a:stretch>
        </p:blipFill>
        <p:spPr bwMode="auto">
          <a:xfrm flipH="1">
            <a:off x="3644898" y="4577301"/>
            <a:ext cx="1737604" cy="109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84630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781C-271B-C89B-D062-7A6D0C5A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32D16-7CCF-12CB-12FD-C45E1D4A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التدرب على صياغة الفكرة الرئيسة لفقرة. من يذكرنا بخطوات تحديدها؟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FBE028-DE93-3E7C-819D-EFB0F148D6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3B4F66-3A4D-F63D-E09F-3F631EB5C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712121-3F1F-059C-7A14-861311BF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0C976-0DD8-4001-9B16-6DD86909FA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4F3989-97FF-EB75-159B-0C886E52F7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2DCD8D-FA9D-09C4-0D0F-68CD021A5E0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484259-6537-4FF5-511F-BEC97C7A716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1D8C8-EF56-E403-B34B-E38C7EC7808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96D769-27C7-5E2D-735C-715E88AFE4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DC6D16-6ED0-DE92-FEC8-40C7FB620C39}"/>
              </a:ext>
            </a:extLst>
          </p:cNvPr>
          <p:cNvSpPr txBox="1"/>
          <p:nvPr/>
        </p:nvSpPr>
        <p:spPr>
          <a:xfrm>
            <a:off x="827215" y="2979783"/>
            <a:ext cx="7363196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لِتَحْديدِ ٱلْفِكْرَةِ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ٱلرَّئيسَةِ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لِفِقْرَةٍ؟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41304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E743-487A-472C-57FB-DE4F4111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CB918-F886-317A-030C-F41CF324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 خذوا كراساتكم الصفحة رقم -83-. سنحدد جماعة الفكرة الرئيسة للفقرة الأولى. من يقرؤها؟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3AAB91-39DA-9C37-B32B-54EE164870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14079D-4EDD-F412-4FC1-4FD4730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200644-F405-8D39-A52B-27317B3B7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4B2F5C-50CC-D369-B1BB-143F112B2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B00C11-721F-9FB1-71AB-8F9F2D91B7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99EF6F-7AAF-C5E8-5466-B8E52B72333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AACA1F-971D-1454-19AB-52E31AF29C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824EA6-88DE-F2ED-CBFE-F556147296F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FAF70B-D633-1AE7-AA46-6BC4F076036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CE94F67-BFB6-1BEC-B039-5376EBDF8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333" y="1547019"/>
            <a:ext cx="3352341" cy="4999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8901BAB-9AFF-A41C-4738-FFA26B238C9B}"/>
              </a:ext>
            </a:extLst>
          </p:cNvPr>
          <p:cNvSpPr/>
          <p:nvPr/>
        </p:nvSpPr>
        <p:spPr>
          <a:xfrm>
            <a:off x="2833333" y="2531263"/>
            <a:ext cx="3352341" cy="10971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306756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87553-F483-555D-17DB-8160AC441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B4EE0-04CE-7C55-DC10-300A4342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يحدد الكلمات المفاتيح في الفقرة؟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7A6CEE-9E23-47DE-243C-25AB1DDDED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6EC12C-595A-7650-EE75-4B6F396FE3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F22D202-D033-49D0-1827-84DBC283B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77419B-B582-6FEB-ABA1-9F21D4A4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D14231-AC71-3660-CE45-C36DB7DF80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6343FA-2704-5799-2741-03D32850973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105BD-AC6B-6BE7-D5C0-ADAACDCD69B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9B0B19-204F-9627-7D08-035BC1D9BA0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294C6D-DEC2-F000-CBEB-79DCF27394F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 descr="Une image contenant texte, Police, écriture manuscrite, reçu&#10;&#10;Le contenu généré par l’IA peut être incorrect.">
            <a:extLst>
              <a:ext uri="{FF2B5EF4-FFF2-40B4-BE49-F238E27FC236}">
                <a16:creationId xmlns:a16="http://schemas.microsoft.com/office/drawing/2014/main" id="{D1F0881E-67F1-2211-8D01-8F1260D6F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02" y="1877438"/>
            <a:ext cx="7704307" cy="42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549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4115C-FE3C-62E0-F180-C04A7C492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C0F8D-FE6B-1604-374C-A28E4608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 جماعة. من يقرأ الكلمات المفاتيح في الفقرة؟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9CA9B8-91E4-02B2-A240-BEBD65FF48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74A01E-07AA-E069-1ED7-A9314247FC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EC24B5-ADA9-0FBD-1863-F07D37A08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001558-C81D-C717-6293-90DED197EC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B55AB6-F7D7-B2BE-3714-9B873EDDB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E146BC-136C-D800-E328-892C9BAC583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8E5F34-F648-B7A1-08F2-D85EB613688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EFD070-A56E-8DEE-F127-FD6D99421BE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45FD98-28D4-64BB-4B47-A3E6CBE1866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D47A26D-8C5B-0409-3191-2ADE18413CF9}"/>
              </a:ext>
            </a:extLst>
          </p:cNvPr>
          <p:cNvGrpSpPr/>
          <p:nvPr/>
        </p:nvGrpSpPr>
        <p:grpSpPr>
          <a:xfrm>
            <a:off x="541131" y="1994171"/>
            <a:ext cx="7990026" cy="4107830"/>
            <a:chOff x="541131" y="2059371"/>
            <a:chExt cx="7928043" cy="4042629"/>
          </a:xfrm>
        </p:grpSpPr>
        <p:pic>
          <p:nvPicPr>
            <p:cNvPr id="6" name="Image 5" descr="Une image contenant texte, Police, écriture manuscrite, reçu&#10;&#10;Le contenu généré par l’IA peut être incorrect.">
              <a:extLst>
                <a:ext uri="{FF2B5EF4-FFF2-40B4-BE49-F238E27FC236}">
                  <a16:creationId xmlns:a16="http://schemas.microsoft.com/office/drawing/2014/main" id="{7134C7F1-57AB-F74F-6232-1271314B5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131" y="2059371"/>
              <a:ext cx="7928043" cy="4042629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E01AD3F-4466-81BA-D4C5-7BAE4F3C2F94}"/>
                </a:ext>
              </a:extLst>
            </p:cNvPr>
            <p:cNvCxnSpPr/>
            <p:nvPr/>
          </p:nvCxnSpPr>
          <p:spPr>
            <a:xfrm>
              <a:off x="5163671" y="2729753"/>
              <a:ext cx="133125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B95449E-2CDB-0584-31F9-27E6F2EA4B46}"/>
                </a:ext>
              </a:extLst>
            </p:cNvPr>
            <p:cNvCxnSpPr/>
            <p:nvPr/>
          </p:nvCxnSpPr>
          <p:spPr>
            <a:xfrm>
              <a:off x="3913094" y="4652682"/>
              <a:ext cx="179025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54F01C08-14A3-D47E-44DA-15E1D0D11363}"/>
                </a:ext>
              </a:extLst>
            </p:cNvPr>
            <p:cNvCxnSpPr>
              <a:cxnSpLocks/>
            </p:cNvCxnSpPr>
            <p:nvPr/>
          </p:nvCxnSpPr>
          <p:spPr>
            <a:xfrm>
              <a:off x="768559" y="4656974"/>
              <a:ext cx="139813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110E6B0-4155-43D4-52DF-4B0AC8FAFD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4929" y="5620871"/>
              <a:ext cx="91754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74911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6E8E-8E4B-F4CD-1CC2-B8C6A5AB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333DF-26B7-8731-7781-114F36E1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يستعين بالكلمات المفاتيح  للإجابة عن السؤال التالي :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7A91C8-21A5-314F-9810-E6E02F307B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062263-69BE-D296-4F4A-E1C5F58F16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7FF29E-478A-B379-E3FD-FCFFE40C0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D23778-A581-48C8-90F9-9C63E7C8D5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CE0F36-8D69-DC7D-176A-544EDD8986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C0FB55-D9DE-CBFF-3071-E77FB9EFD34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4737A-B6C9-3F66-0071-6B35F4307FB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FF0DA9-7E5C-C1F1-1186-226312836CE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7B0770-A144-6F75-709C-C82EC64FFD6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EEFC890-9D6E-1646-29DF-A58B9F770B63}"/>
              </a:ext>
            </a:extLst>
          </p:cNvPr>
          <p:cNvGrpSpPr/>
          <p:nvPr/>
        </p:nvGrpSpPr>
        <p:grpSpPr>
          <a:xfrm>
            <a:off x="1616245" y="3219854"/>
            <a:ext cx="5499746" cy="3018333"/>
            <a:chOff x="541131" y="2059371"/>
            <a:chExt cx="7928043" cy="4042629"/>
          </a:xfrm>
        </p:grpSpPr>
        <p:pic>
          <p:nvPicPr>
            <p:cNvPr id="24" name="Image 23" descr="Une image contenant texte, Police, écriture manuscrite, reçu&#10;&#10;Le contenu généré par l’IA peut être incorrect.">
              <a:extLst>
                <a:ext uri="{FF2B5EF4-FFF2-40B4-BE49-F238E27FC236}">
                  <a16:creationId xmlns:a16="http://schemas.microsoft.com/office/drawing/2014/main" id="{E38EA536-7292-BDE0-9237-24EECF259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131" y="2059371"/>
              <a:ext cx="7928043" cy="4042629"/>
            </a:xfrm>
            <a:prstGeom prst="rect">
              <a:avLst/>
            </a:prstGeom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9E931E6-11E2-0890-ECA5-7726F44791E2}"/>
                </a:ext>
              </a:extLst>
            </p:cNvPr>
            <p:cNvCxnSpPr/>
            <p:nvPr/>
          </p:nvCxnSpPr>
          <p:spPr>
            <a:xfrm>
              <a:off x="5163671" y="2729753"/>
              <a:ext cx="133125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F7C6383-1392-5027-7C4E-FF1573BF4C65}"/>
                </a:ext>
              </a:extLst>
            </p:cNvPr>
            <p:cNvCxnSpPr/>
            <p:nvPr/>
          </p:nvCxnSpPr>
          <p:spPr>
            <a:xfrm>
              <a:off x="3913094" y="4652682"/>
              <a:ext cx="179025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B0C8136D-F5F0-7EAD-600D-3FFB43E38B54}"/>
                </a:ext>
              </a:extLst>
            </p:cNvPr>
            <p:cNvCxnSpPr>
              <a:cxnSpLocks/>
            </p:cNvCxnSpPr>
            <p:nvPr/>
          </p:nvCxnSpPr>
          <p:spPr>
            <a:xfrm>
              <a:off x="768559" y="4656974"/>
              <a:ext cx="139813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5AC3F66-E7E9-2F6B-FA29-A90060373BBB}"/>
                </a:ext>
              </a:extLst>
            </p:cNvPr>
            <p:cNvCxnSpPr>
              <a:cxnSpLocks/>
            </p:cNvCxnSpPr>
            <p:nvPr/>
          </p:nvCxnSpPr>
          <p:spPr>
            <a:xfrm>
              <a:off x="6494929" y="5620871"/>
              <a:ext cx="91754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hylactère : pensées 28">
            <a:extLst>
              <a:ext uri="{FF2B5EF4-FFF2-40B4-BE49-F238E27FC236}">
                <a16:creationId xmlns:a16="http://schemas.microsoft.com/office/drawing/2014/main" id="{BA0D8C71-E87E-0F26-D638-AA54A18D7AEB}"/>
              </a:ext>
            </a:extLst>
          </p:cNvPr>
          <p:cNvSpPr/>
          <p:nvPr/>
        </p:nvSpPr>
        <p:spPr>
          <a:xfrm>
            <a:off x="1616245" y="1368000"/>
            <a:ext cx="4531636" cy="1764306"/>
          </a:xfrm>
          <a:prstGeom prst="cloudCallout">
            <a:avLst>
              <a:gd name="adj1" fmla="val 23387"/>
              <a:gd name="adj2" fmla="val 55884"/>
            </a:avLst>
          </a:prstGeom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عَمَّ تَتَحَدَّثُ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ٱلْفِقْرَةُ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51715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8CD3-48AA-B771-7287-C8BF12F03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7F2D6-6D45-49E9-16D9-3A9D389C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هذا مقترح آخر للفكرة الرئيسة. من يقرؤه؟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3D844D-A8E1-A842-727E-AB39C3FB9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9EF06A-FB98-7CE8-C1A5-81623987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58866B-C548-68BB-85A2-28E361765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600BE4-8EDE-5ABC-6B12-88D1B27CAD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2B70FC-762C-819A-DF05-84DA551078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9E4C89-FF3A-9B89-00AD-601F604DE20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D4921-06BE-C3A2-3D54-18FFD15A705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62AC9B-D904-D152-4C7E-7E72EB20D40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516DB2-15DD-D16C-FF21-AF1ADC32C7F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575016-9A81-B5B1-C543-5AD0CEE0DA17}"/>
              </a:ext>
            </a:extLst>
          </p:cNvPr>
          <p:cNvSpPr txBox="1"/>
          <p:nvPr/>
        </p:nvSpPr>
        <p:spPr>
          <a:xfrm>
            <a:off x="529075" y="2782898"/>
            <a:ext cx="8085849" cy="18388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يُعَدُّ </a:t>
            </a:r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كريسْتوفَر كولومْبوس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إِحْدى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لشَّخْصِيّات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ٱلْعالَمِيَّة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أَسْهَمَتْ </a:t>
            </a:r>
            <a:r>
              <a:rPr lang="ar-S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ٱكْتِشافاتُه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 في </a:t>
            </a:r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تَطَوُّرِ ٱ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</a:t>
            </a:r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مَعْرِفَةِ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477182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9F498-BBA4-8A6D-D136-6B0AB6F45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F337B-D1E3-D1EA-A9F7-2CF9B76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159637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cs typeface="Microsoft Uighur" panose="02000000000000000000" pitchFamily="2" charset="-78"/>
              </a:rPr>
              <a:t> خذوا دفاتر القسم  وسجلوا عليها الفكرة الرئيسة لكل فقرة بعد وضع خط تحت الكلمات المفاتيح على الكراسة.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49148D-8344-F45C-DB44-5B430BAF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03F2A7-7A5B-C267-4729-8B01A9739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4036AD-49EE-CBF5-E65C-9F8B0E3EB3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3F37D9-6E70-EFDC-B3A4-D1E4C439D8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4FDFC0-13DA-58FA-5B5B-31957F1F9B8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5F87D-0D4A-075C-1002-906B81056E7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F6D04-8F00-1EDF-482D-1DCE1247C72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FCBA28-7171-EB34-30E8-CDD65FDC42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77E7859-92D3-C2DE-81F1-191ED7B24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982" y="1554639"/>
            <a:ext cx="3352341" cy="4999412"/>
          </a:xfrm>
          <a:prstGeom prst="rect">
            <a:avLst/>
          </a:prstGeom>
        </p:spPr>
      </p:pic>
      <p:pic>
        <p:nvPicPr>
          <p:cNvPr id="3" name="Image 2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D63EF2E1-E15E-E67E-ECE2-97AD42A5E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6" y="1419511"/>
            <a:ext cx="754159" cy="86767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02C093-18BC-97C8-6122-B4B44C1DD5A1}"/>
              </a:ext>
            </a:extLst>
          </p:cNvPr>
          <p:cNvSpPr/>
          <p:nvPr/>
        </p:nvSpPr>
        <p:spPr>
          <a:xfrm>
            <a:off x="2828982" y="3543300"/>
            <a:ext cx="3352341" cy="264413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77E0C-929D-3EC4-210F-CECD373980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97559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S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  <a:endParaRPr lang="fr-FR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أساليب. 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والتحدث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5.</a:t>
            </a:r>
            <a:endParaRPr lang="ar-S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اعتيادي.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الحصة-3-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تراكيب.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637E5-09E4-96B9-00DC-9E034985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78B7-9DA8-35D9-B053-17728073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 جماعة من يقرأ  على كراسته الفقرة الأولى.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2E8040-50C3-D82F-5608-94E7B81B4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2AC923-41ED-A7D4-9899-37E567F1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31E8A7-C786-5A59-F219-3D8ECB246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C11173-27BD-0922-8537-B664CCAC7F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22C66E-8772-9D89-FD9B-B0ECCBDF42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5AA670-AA66-07C6-5E93-47EA87A7A3E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877D8-64C4-ACD0-4709-5E4A74B990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874CA-E887-4FB7-073D-E402B6D366A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302937-65EA-6F6F-39B9-77ADF140FE7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écriture manuscrite, nombre&#10;&#10;Le contenu généré par l’IA peut être incorrect.">
            <a:extLst>
              <a:ext uri="{FF2B5EF4-FFF2-40B4-BE49-F238E27FC236}">
                <a16:creationId xmlns:a16="http://schemas.microsoft.com/office/drawing/2014/main" id="{3EE670AA-CD3E-3F67-2AB8-D8AC759B7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58" y="2255778"/>
            <a:ext cx="7140389" cy="3617619"/>
          </a:xfrm>
          <a:prstGeom prst="roundRect">
            <a:avLst>
              <a:gd name="adj" fmla="val 16667"/>
            </a:avLst>
          </a:prstGeom>
          <a:ln w="5715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93624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78A9-038A-A5CE-647E-4C81D55A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28F53-1114-510C-4985-824BBDE3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يحدد الكلمات المفاتيح في الفقرة؟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AAABC17-EE9C-DF17-3E26-067A5C2706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4E0524-CB90-AB1E-14D2-22202C4D3E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BD0F90-B21D-6B74-B19F-A1B51039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9DF44B5-6994-6A34-B8CB-96636CC4B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A1EFC6-1AAF-81B6-CEFF-4EB8FEB26D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2BA2F0-33C2-B2E2-69E5-07BC12B7909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CED94C-7E81-4AFB-4DB9-74772FA2F7B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10E201-17EB-E354-F938-2DAF5A29F0D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7552C5-F1F7-A775-286A-E17D90471C0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écriture manuscrite, nombre&#10;&#10;Le contenu généré par l’IA peut être incorrect.">
            <a:extLst>
              <a:ext uri="{FF2B5EF4-FFF2-40B4-BE49-F238E27FC236}">
                <a16:creationId xmlns:a16="http://schemas.microsoft.com/office/drawing/2014/main" id="{26F61B99-3472-A28F-647B-AE88496F6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58" y="2255778"/>
            <a:ext cx="7140389" cy="3617619"/>
          </a:xfrm>
          <a:prstGeom prst="roundRect">
            <a:avLst>
              <a:gd name="adj" fmla="val 16667"/>
            </a:avLst>
          </a:prstGeom>
          <a:ln w="5715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334978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D6D22-8E67-F3B0-6C8B-437358501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EB5AB-3DEF-49F6-7ACB-69216ED8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الكلمات المفاتيح في الفقرة؟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AEBEB1D-D41F-18E2-F589-7843775E50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468F64-D377-1CE3-E262-DBCEA69C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FF9AB8-F3CA-85E2-0AFC-0A3F865F2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A1C4E0-A201-C686-20FD-D95EEC74CF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225A91-BA44-928F-3C49-533D2CEC28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664258-30E6-CA1F-904F-0FB1AA57FCD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B8ADE4-2169-2BF3-2B35-04DEAC45641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887A38-938C-100A-9A8B-B3CAF06B346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3662A-4F15-9057-114B-CB4FF2D9D23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écriture manuscrite, nombre&#10;&#10;Le contenu généré par l’IA peut être incorrect.">
            <a:extLst>
              <a:ext uri="{FF2B5EF4-FFF2-40B4-BE49-F238E27FC236}">
                <a16:creationId xmlns:a16="http://schemas.microsoft.com/office/drawing/2014/main" id="{07F25C2E-187F-145A-642C-4A4E66C06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58" y="2362782"/>
            <a:ext cx="7140389" cy="3617619"/>
          </a:xfrm>
          <a:prstGeom prst="roundRect">
            <a:avLst>
              <a:gd name="adj" fmla="val 16667"/>
            </a:avLst>
          </a:prstGeom>
          <a:ln w="5715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A7C11C0-51BA-2B8A-7B9F-ED619853F48C}"/>
              </a:ext>
            </a:extLst>
          </p:cNvPr>
          <p:cNvCxnSpPr/>
          <p:nvPr/>
        </p:nvCxnSpPr>
        <p:spPr>
          <a:xfrm>
            <a:off x="2437156" y="3259025"/>
            <a:ext cx="13416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5AC3CDF-330E-7DB6-AD8B-823AB7E13447}"/>
              </a:ext>
            </a:extLst>
          </p:cNvPr>
          <p:cNvCxnSpPr>
            <a:cxnSpLocks/>
          </p:cNvCxnSpPr>
          <p:nvPr/>
        </p:nvCxnSpPr>
        <p:spPr>
          <a:xfrm>
            <a:off x="3881336" y="3819987"/>
            <a:ext cx="16829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FCEBDE-F455-8699-85B9-9ABEED9C47BA}"/>
              </a:ext>
            </a:extLst>
          </p:cNvPr>
          <p:cNvCxnSpPr>
            <a:cxnSpLocks/>
          </p:cNvCxnSpPr>
          <p:nvPr/>
        </p:nvCxnSpPr>
        <p:spPr>
          <a:xfrm>
            <a:off x="1352145" y="3819987"/>
            <a:ext cx="5642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E6CC4DD-4233-9A56-A3D7-91BF9975BDA1}"/>
              </a:ext>
            </a:extLst>
          </p:cNvPr>
          <p:cNvCxnSpPr>
            <a:cxnSpLocks/>
          </p:cNvCxnSpPr>
          <p:nvPr/>
        </p:nvCxnSpPr>
        <p:spPr>
          <a:xfrm>
            <a:off x="6605081" y="4332310"/>
            <a:ext cx="9469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686F0-1848-604E-B634-BE6366325369}"/>
              </a:ext>
            </a:extLst>
          </p:cNvPr>
          <p:cNvCxnSpPr>
            <a:cxnSpLocks/>
          </p:cNvCxnSpPr>
          <p:nvPr/>
        </p:nvCxnSpPr>
        <p:spPr>
          <a:xfrm>
            <a:off x="4354837" y="5382898"/>
            <a:ext cx="11069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67197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214ED-D659-E57F-2E6F-793A08EA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26116-03C6-6BEE-B652-E8B5D9D8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هذا مقترح آخر للفكرة الرئيسة. من يقرؤه؟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F06F7D-D614-C3CF-01A8-0EA809A588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5FF107-6D13-6F8D-832F-EBBD70204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675C11-E28E-BB8D-5097-4D1CFE8AD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4A2F4-1AB9-407F-1275-80624381D5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238DD34-94FD-D60F-87D2-1A32240285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6B3F48-2D8D-9C72-357D-5B25888EAC3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F78A5D-9F79-8029-1552-CEE7A1EC42B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981DF6-0228-2777-030E-7A11DFD5778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56E36F-657E-8CF7-2B5E-953A1FD29C8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9A6DCD-9FBC-0A67-B2B8-5CDBD9E5297F}"/>
              </a:ext>
            </a:extLst>
          </p:cNvPr>
          <p:cNvSpPr txBox="1"/>
          <p:nvPr/>
        </p:nvSpPr>
        <p:spPr>
          <a:xfrm>
            <a:off x="529075" y="2442430"/>
            <a:ext cx="8085849" cy="28603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جَلْبُ كَمِّيَّةٍ كَبيرَةٍ مِنْ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ٱلذَّهَبِ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حَفَّزَ كْريسْتوفَرْ كولومْبوس عَلى 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ٱلْإِبْحارِ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جَديدٍ، مِمّا مَكَّنَهُ مِنْ تَحْقيقِ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ٱكْتِشافاتٍ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عَظيمَةٍ.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48928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3334-26A9-8B30-A085-44147BB9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38218-6D1A-1297-5320-61344AFF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الفقرة الثانية. من يقرؤها؟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02A4DF-A252-7B7F-F2BB-0C0EFFD60A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4F870F-3849-2318-B50B-30624F597F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19EEB7-7C34-1270-B294-7492105A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DE20E9-5BFD-86DA-4B74-AC574DEDE8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A21649-DDB1-653F-DEAE-778BC2D692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D69ABE-07A8-387D-A2B9-0A6CCB2F8C7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5192E2-9199-451D-A915-EB9C45708DA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085D9D-CFEA-866E-2514-0447EB6F83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6B01C-DB8B-8E78-2713-7D8AE542151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3A26877C-8BC6-6EAD-8E73-F79996558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60" y="2165555"/>
            <a:ext cx="7481786" cy="3583492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577514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D842-03D8-FCCA-D6CF-5B60CFAC9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C1CAE-BA60-609F-B0D0-37101D1D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يحدد الكلمات المفاتيح في الفقرة؟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107EF-B591-A2F5-0BAE-CD5ABDACE7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03E9B5-EBBE-574C-7A34-4D328410F9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ACA730-9845-3802-0541-85AB50815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3C25F2-665F-F83E-F012-B17B38E84B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8CC7D0C-988A-C333-AB59-1C73DFE0D0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FC77E5-2D7F-0150-A45B-5BA4C0C8763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9BA45C-A68F-BB00-2979-93D6B5B8FA8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56E3B0-CC82-C16B-C9CD-582DBA3D2F4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07E60A-1FB0-425F-3612-13D6D0EC05C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D63749D3-BE09-46D5-0282-EBC45344D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07" y="2204465"/>
            <a:ext cx="7481786" cy="3583492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360003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A905-F370-73F1-2E81-44C945646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881D0-CCA4-3589-5D61-4A619A2C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الكلمات المفاتيح في الفقرة؟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AC17614-CB80-1CBB-C6A3-46223A4BD3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9A56DD-9FCC-616B-773C-E2EEF76F7A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D7573A-CC59-812D-7F2D-CAA1CB966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E6E2AE-B369-95AA-A931-BBE38BD8E5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B86D18-03CE-106F-E4D5-0A183B8748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6AD967-2F2E-E57A-B021-568702B0A47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9811FB-F664-9BDD-1B94-D8F5C899CBD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B22E9-81C6-EB22-F601-643A522998C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7BF86B-0D8B-0742-7642-FFEC39C1CEF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8957DD5E-FB9A-BFCC-9574-E91B763EF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07" y="2204464"/>
            <a:ext cx="7481786" cy="3897535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D76F41B-1513-99E5-66F3-14999552B097}"/>
              </a:ext>
            </a:extLst>
          </p:cNvPr>
          <p:cNvCxnSpPr>
            <a:cxnSpLocks/>
          </p:cNvCxnSpPr>
          <p:nvPr/>
        </p:nvCxnSpPr>
        <p:spPr>
          <a:xfrm>
            <a:off x="7472373" y="3845829"/>
            <a:ext cx="4518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E3E1338-F0DB-54A7-9A80-77F7AF55958C}"/>
              </a:ext>
            </a:extLst>
          </p:cNvPr>
          <p:cNvCxnSpPr>
            <a:cxnSpLocks/>
          </p:cNvCxnSpPr>
          <p:nvPr/>
        </p:nvCxnSpPr>
        <p:spPr>
          <a:xfrm>
            <a:off x="4354837" y="3816548"/>
            <a:ext cx="148754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F544FE7-E3AD-56B3-0BD3-D8148B952DAB}"/>
              </a:ext>
            </a:extLst>
          </p:cNvPr>
          <p:cNvCxnSpPr>
            <a:cxnSpLocks/>
          </p:cNvCxnSpPr>
          <p:nvPr/>
        </p:nvCxnSpPr>
        <p:spPr>
          <a:xfrm>
            <a:off x="3394953" y="3816548"/>
            <a:ext cx="7457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879F90F-BA5B-85E5-70DD-56397140C670}"/>
              </a:ext>
            </a:extLst>
          </p:cNvPr>
          <p:cNvCxnSpPr>
            <a:cxnSpLocks/>
          </p:cNvCxnSpPr>
          <p:nvPr/>
        </p:nvCxnSpPr>
        <p:spPr>
          <a:xfrm>
            <a:off x="2095848" y="3816548"/>
            <a:ext cx="108311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624F01D-2A53-254C-C561-FAB9096F6A69}"/>
              </a:ext>
            </a:extLst>
          </p:cNvPr>
          <p:cNvCxnSpPr>
            <a:cxnSpLocks/>
          </p:cNvCxnSpPr>
          <p:nvPr/>
        </p:nvCxnSpPr>
        <p:spPr>
          <a:xfrm>
            <a:off x="1482959" y="4695477"/>
            <a:ext cx="10332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EC5773D-AA49-C743-F649-31F4149651D3}"/>
              </a:ext>
            </a:extLst>
          </p:cNvPr>
          <p:cNvCxnSpPr>
            <a:cxnSpLocks/>
          </p:cNvCxnSpPr>
          <p:nvPr/>
        </p:nvCxnSpPr>
        <p:spPr>
          <a:xfrm>
            <a:off x="4893013" y="4695477"/>
            <a:ext cx="72182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26130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EE28-9C4C-95BB-8722-8C1B52AA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18716-3D99-18F2-1E15-6AE54845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1966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هذا مقترح آخر للفكرة الرئيسة. من يقرؤه؟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25F641-E532-B99B-A773-B398B6C95A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634870-C775-193D-DBE5-6B3A3F7485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B74F48-050E-05F3-DDB4-C725F617F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C05D5D-7783-2035-9715-6079F4E031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ACF5F2-47A9-BCB5-27F1-C80ABC87A2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BF72A3-A446-37AE-BD6F-29624BC1EEC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7D7F76-8F27-AE58-5162-1E71195A68C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52E7D-9748-24C6-92C3-1CD6E3EEEB1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183D8-9042-6DBC-7725-A6AF1305A4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23B2B7-CDA5-FD53-F712-203520F73E97}"/>
              </a:ext>
            </a:extLst>
          </p:cNvPr>
          <p:cNvSpPr txBox="1"/>
          <p:nvPr/>
        </p:nvSpPr>
        <p:spPr>
          <a:xfrm>
            <a:off x="529075" y="2870447"/>
            <a:ext cx="8085849" cy="19409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تُوُفِّيَ كريسْتوفر كُولومْبوس دونَ أَنْ يُدْرِكَ أَنَّهُ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ٱكْتَشَفَ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أَرْضاً جَديدَةً وَهِيَ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ٱلْقارَّةُ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ٱلْأَمْريكِيَّةُ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392629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D8D1-D0BE-5690-E27E-9A37515D3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C5C51-7273-E720-BD77-5B26C770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صححوا على دفاتركم. (كل الصيغ المناسبة مقبولة.)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33C26F-C40E-5623-4069-ABDC0620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3C1150-4D86-B855-AD1B-EB7745395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DF7B0E-83AE-00D3-8BB9-6A4BF49686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D9A1C1-6412-7650-2B1F-037290D5AA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F38CD6-8EA6-6483-D582-1B539838935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C29980-B2E4-33B9-7388-4B0D6BB0E07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38327C-43C8-74A4-14DE-7A7FE7C9B72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E0AE16-4FC4-63C9-5A92-A0B946BE030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AC9B75-9192-E668-0DDE-5E862D4A8085}"/>
              </a:ext>
            </a:extLst>
          </p:cNvPr>
          <p:cNvSpPr txBox="1"/>
          <p:nvPr/>
        </p:nvSpPr>
        <p:spPr>
          <a:xfrm>
            <a:off x="478553" y="2217153"/>
            <a:ext cx="8040993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جَلْبُ كَمِّيَّةٍ كَبيرَةٍ مِنْ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ٱلذَّهَبِ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حَفَّزَ كريسْتوفر كولومْبوس عَلى 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ٱلْإِبْحارِ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جَديدٍ، مِمّا مَكَّنَهُ مِنْ تَحْقيقِ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ٱكْتِشافاتٍ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عَظيمَةٍ.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4965C5-1EA0-CC62-0D6F-2D8FD40454BA}"/>
              </a:ext>
            </a:extLst>
          </p:cNvPr>
          <p:cNvSpPr txBox="1"/>
          <p:nvPr/>
        </p:nvSpPr>
        <p:spPr>
          <a:xfrm>
            <a:off x="433697" y="4735025"/>
            <a:ext cx="8085849" cy="16004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تُوُفِّيَ كريسْتوفر كُولومْبوس دونَ أَنْ يُدْرِكَ أَنَّهُ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ٱكْتَشَفَ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أَرْضاً جَديدَةً وَهِيَ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ٱلْقارَّةُ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ٱلْأَمْريكِيَّةُ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988ACE8-3892-2F76-11C6-02DF4EFEE58A}"/>
              </a:ext>
            </a:extLst>
          </p:cNvPr>
          <p:cNvSpPr/>
          <p:nvPr/>
        </p:nvSpPr>
        <p:spPr>
          <a:xfrm>
            <a:off x="3123026" y="1469538"/>
            <a:ext cx="2491811" cy="7024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فِكْرَةُ </a:t>
            </a:r>
            <a:r>
              <a:rPr lang="ar-MA" sz="2400" b="1" dirty="0" err="1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ٱلْفِقْرَةِ</a:t>
            </a:r>
            <a:r>
              <a:rPr lang="ar-MA" sz="2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ٱلْأولى</a:t>
            </a:r>
            <a:endParaRPr lang="fr-FR" sz="2400" b="1" dirty="0">
              <a:solidFill>
                <a:srgbClr val="C00000"/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BA103DE-97E1-50EA-E285-44A8E673FD81}"/>
              </a:ext>
            </a:extLst>
          </p:cNvPr>
          <p:cNvSpPr/>
          <p:nvPr/>
        </p:nvSpPr>
        <p:spPr>
          <a:xfrm>
            <a:off x="3259246" y="4032598"/>
            <a:ext cx="2491811" cy="7024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فِكْرَةُ </a:t>
            </a:r>
            <a:r>
              <a:rPr lang="ar-MA" sz="2400" b="1" dirty="0" err="1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ٱلْفِقْرَةِ</a:t>
            </a:r>
            <a:r>
              <a:rPr lang="ar-MA" sz="2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ٱلثَّانِيَةِ</a:t>
            </a:r>
            <a:endParaRPr lang="fr-FR" sz="2400" b="1" dirty="0">
              <a:solidFill>
                <a:srgbClr val="C00000"/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74594B-80AB-E946-8785-6810202600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622628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28650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تراكيب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تحديد الحال ونوعه في جملة.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الحال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52602"/>
            <a:ext cx="4500000" cy="718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تحديد  أفكار النص.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4526838" y="338022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قراءة: اكتشاف العالم الجديد(ح3).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الحال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807C07-6711-BD48-D75B-F863F4F14D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96940" y="4728539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هذه الحصة ستتعرفون على ظاهرة الحال كظاهرة لغوية أخرى تساعد على الوصف.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91340B-6F15-3211-7C97-3EAEEF419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CEAEAB-8F16-B43F-C01E-65DF5482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F76979-7031-ADC8-8EB2-DBEAB787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A7497C-EC56-49C3-CE50-505220A9C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3A4DA8-DC16-5FD8-0668-236C5EFD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C205C6-755B-2308-FCEA-807F67FA5F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C13E42-64F2-8187-7FB6-00FBB0C95E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30DB68-A5F6-ECF9-CAE0-1786032B37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8C11DF-83CF-1D89-53A2-F774FB5DD5D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42865E-C63B-0572-488D-92D77DB44EC1}"/>
              </a:ext>
            </a:extLst>
          </p:cNvPr>
          <p:cNvSpPr txBox="1"/>
          <p:nvPr/>
        </p:nvSpPr>
        <p:spPr>
          <a:xfrm>
            <a:off x="2616784" y="3051659"/>
            <a:ext cx="3089275" cy="146423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8000" dirty="0"/>
              <a:t>اَلْحالُ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CA80B-2289-5D0E-D963-762FE3E0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B9DBB-C614-2ED8-5134-B4AFCD4B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لاحظوا الصورة التالية.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04673D-2F85-FF06-7988-D3A3012D2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42BB88-356A-CD1B-39F9-7ED811221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10CE71-F4CF-AF54-4933-731F20C758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4115B4-1B84-5485-BBCE-56487BBAA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D72148-D59B-3B0F-B77E-89192F5797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5E6230C-2799-E259-9BBD-61213F64017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24BE0-6D37-4BFD-165A-33A3D09D293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5C5ADE-95FC-AEA1-7433-586EBCDB38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7E84A-C1D1-6321-354A-3EB503409F4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38B40B-4DCE-0733-5C9B-DE36E742E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3" y="1586926"/>
            <a:ext cx="7147248" cy="49471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7980713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FD0E-5815-F864-9F57-90CAEB49D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1D97A-C5C3-3EFF-2FC5-026107DF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كيف وقفت التلميذة أمام المدرسة؟ ما حال التلميذة أثناء وقوفها أمام المدرسة؟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F39156-5F76-DA9D-B01F-8CAFDA6400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861FB4-5284-A428-9B66-101F1E252F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B03AD7-0DA1-54FA-F8F1-A01DC5D295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4B5F99-0028-7DC4-ABA1-5B35697C7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93BE50B-D79D-FB35-AE76-6B0A2990B7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DFC5EDF-23C5-29F5-BE30-A610104CB57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9D816A-609C-112B-0574-F340191E854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8EDE4B-14A9-458F-EA5E-2EB0D13327B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D4F51-587A-3E61-8789-BDA9A5B5388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54F5FE-D5CE-3443-C08D-91A4CFB0B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3" y="1586926"/>
            <a:ext cx="7147248" cy="49471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6779721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6EEC-C84C-FB7B-D877-3A4B7F2B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1426C-049B-09DF-1B91-605170C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يمكن أن نقول أيضا:  وقفت التلميذة أمام  المدرسة فَرِحَةً.  من يردد الجملة؟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387E40-3B2E-EEE8-6776-FE3A6D007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0E97FA-82A8-73B0-39D1-BEF8E3271BD8}"/>
              </a:ext>
            </a:extLst>
          </p:cNvPr>
          <p:cNvSpPr txBox="1"/>
          <p:nvPr/>
        </p:nvSpPr>
        <p:spPr>
          <a:xfrm>
            <a:off x="1235142" y="3251687"/>
            <a:ext cx="6673715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وَقَفَتِ </a:t>
            </a:r>
            <a:r>
              <a:rPr lang="ar-MA" dirty="0" err="1"/>
              <a:t>ٱلتِّلْميذَةُ</a:t>
            </a:r>
            <a:r>
              <a:rPr lang="ar-MA" dirty="0"/>
              <a:t> أَمامَ </a:t>
            </a:r>
            <a:r>
              <a:rPr lang="ar-MA" dirty="0" err="1"/>
              <a:t>ٱلْمَدْرَسَةِ</a:t>
            </a:r>
            <a:r>
              <a:rPr lang="ar-MA" dirty="0"/>
              <a:t> فَرِحَةً.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2F2A91-494C-2099-0505-AF8340CA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FBAFAB-9486-7369-A777-9566CB92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13610C-34EE-B67D-A0CA-FA5907C5D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9ABF4D-8305-67FD-EE77-7C724A9C14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901CFF-9F31-260E-7A2D-849A2786691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B307F-EC9B-97A1-029D-4B53E0F137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67387-502A-A0B5-5246-EE2AF7A731A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E1571-505C-2426-9180-CE4B7E667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0973717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E87B4-ACEC-3417-4A65-B83D5DDC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FEE9D-EBF5-BD29-F095-FD1D792E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يستبدل كلمة " فرحة" بكلمة أو  عبارة  أخرى تعبر عن حال الطفلة؟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9EBEDB-F6E5-0F1E-F6F6-4EFD36FB668D}"/>
              </a:ext>
            </a:extLst>
          </p:cNvPr>
          <p:cNvSpPr txBox="1"/>
          <p:nvPr/>
        </p:nvSpPr>
        <p:spPr>
          <a:xfrm>
            <a:off x="1235142" y="2969299"/>
            <a:ext cx="6673715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وَقَفَتِ </a:t>
            </a:r>
            <a:r>
              <a:rPr lang="ar-MA" dirty="0" err="1"/>
              <a:t>ٱلتِّلْميذَةُ</a:t>
            </a:r>
            <a:r>
              <a:rPr lang="ar-MA" dirty="0"/>
              <a:t> أَمامَ </a:t>
            </a:r>
            <a:r>
              <a:rPr lang="ar-MA" dirty="0" err="1"/>
              <a:t>ٱلْمَدْرَسَةِ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فَرِحَةً</a:t>
            </a:r>
            <a:r>
              <a:rPr lang="ar-MA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5F0E41-9A51-583C-3D88-C9FA3285C0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5DBB21-C0C5-98C4-7D2D-B3832EFAC2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92187E-3A4B-9EBC-B97D-5657A7EEC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374552-7300-0091-00B3-91CDCA7445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DAD3D8-B883-3EE3-06BD-5FDF66F5601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7E9C4-04A6-D5ED-A09C-EFA804CCDF9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43D89-1B90-0E64-F421-7B9E6BEEDB2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6B3F-EFC0-1344-48C5-F367C0ED343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F9EC0E-4E5E-C4BF-99DC-52FEBF20CA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060235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5C2EF-0CF8-6D00-D401-2D5AEE2F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844A0-AF8D-FCC3-17D5-CB51E995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هذه مقترحات أخرى من يقرؤها؟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5C5B07-E674-1966-72E8-693E1FB2CC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BBA3D8-7F46-2D7B-EB90-7844C6D513A5}"/>
              </a:ext>
            </a:extLst>
          </p:cNvPr>
          <p:cNvSpPr txBox="1"/>
          <p:nvPr/>
        </p:nvSpPr>
        <p:spPr>
          <a:xfrm>
            <a:off x="1021976" y="179773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وَقَفَتِ </a:t>
            </a:r>
            <a:r>
              <a:rPr lang="ar-MA" dirty="0" err="1"/>
              <a:t>ٱلتِّلْميذَةُ</a:t>
            </a:r>
            <a:r>
              <a:rPr lang="ar-MA" dirty="0"/>
              <a:t> أَمامَ </a:t>
            </a:r>
            <a:r>
              <a:rPr lang="ar-MA" dirty="0" err="1"/>
              <a:t>ٱلْمَدْرَسَةِ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فَرِحَةً</a:t>
            </a:r>
            <a:r>
              <a:rPr lang="ar-MA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3DFE94-094A-A484-9BAB-0CB876867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CA49D1-817D-D3F7-4F64-ED3DE7DB44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D9259E-D767-70E6-73FD-9C188F168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8755D0-63A5-AC50-B932-114928A056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6B00A2-440A-B958-B261-19A6816C8A7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65FA7-2632-20AE-9F74-9C1ADDAEEA6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0E0A1-14D4-3136-DAFE-000CF3C2B39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28BEB-2436-7E7E-C468-FA50DFC763C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A89B36-6E98-79F2-4817-187744957E50}"/>
              </a:ext>
            </a:extLst>
          </p:cNvPr>
          <p:cNvSpPr txBox="1"/>
          <p:nvPr/>
        </p:nvSpPr>
        <p:spPr>
          <a:xfrm>
            <a:off x="7112791" y="3347924"/>
            <a:ext cx="1693617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سَعيدةً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027AAF7-7652-6985-AB5F-279F49C9DAB0}"/>
              </a:ext>
            </a:extLst>
          </p:cNvPr>
          <p:cNvSpPr txBox="1"/>
          <p:nvPr/>
        </p:nvSpPr>
        <p:spPr>
          <a:xfrm>
            <a:off x="531764" y="3221465"/>
            <a:ext cx="227919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مَسْرورَةً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B2146-7DC3-39E8-7D68-EFD96587E2C2}"/>
              </a:ext>
            </a:extLst>
          </p:cNvPr>
          <p:cNvSpPr txBox="1"/>
          <p:nvPr/>
        </p:nvSpPr>
        <p:spPr>
          <a:xfrm>
            <a:off x="5165386" y="5033516"/>
            <a:ext cx="3641021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وَهِيَ تَحْمِلُ مِحْفَظَتَها.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0F2073-4D67-2373-A82E-DADD5A5FA659}"/>
              </a:ext>
            </a:extLst>
          </p:cNvPr>
          <p:cNvSpPr txBox="1"/>
          <p:nvPr/>
        </p:nvSpPr>
        <p:spPr>
          <a:xfrm>
            <a:off x="516380" y="5008649"/>
            <a:ext cx="309627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تَنْتَظِرُ زَميلَتَها.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035E856-E9FA-1C87-9C21-0B5AD4322B2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flipH="1">
            <a:off x="1671360" y="2717135"/>
            <a:ext cx="2819428" cy="504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FDC1113-409D-DD0E-DD54-FC7363B217A4}"/>
              </a:ext>
            </a:extLst>
          </p:cNvPr>
          <p:cNvCxnSpPr>
            <a:stCxn id="4" idx="2"/>
            <a:endCxn id="19" idx="0"/>
          </p:cNvCxnSpPr>
          <p:nvPr/>
        </p:nvCxnSpPr>
        <p:spPr>
          <a:xfrm flipH="1">
            <a:off x="2064516" y="2717135"/>
            <a:ext cx="2426272" cy="2291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D80E51A-DEF4-6ED8-0389-55B25F2080B2}"/>
              </a:ext>
            </a:extLst>
          </p:cNvPr>
          <p:cNvCxnSpPr>
            <a:stCxn id="4" idx="2"/>
            <a:endCxn id="14" idx="0"/>
          </p:cNvCxnSpPr>
          <p:nvPr/>
        </p:nvCxnSpPr>
        <p:spPr>
          <a:xfrm>
            <a:off x="4490788" y="2717135"/>
            <a:ext cx="3468812" cy="63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1579CEA-18F1-9007-9681-DD81C8809B2A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4490788" y="2717135"/>
            <a:ext cx="2495109" cy="2316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7704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73C6-254F-A334-0B94-870A9229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09703-5FBB-0771-7499-79936043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العبارات والكلمات المكتوبة بلون أحمر تسمى حال لاسم "التلميذة"  الذي يسمى صاحب الحال.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B25C3B-AE0B-61FE-5851-7FADB7134A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08D7AA-31BC-2CE1-4CE5-2D0BFD5B8D6A}"/>
              </a:ext>
            </a:extLst>
          </p:cNvPr>
          <p:cNvSpPr txBox="1"/>
          <p:nvPr/>
        </p:nvSpPr>
        <p:spPr>
          <a:xfrm>
            <a:off x="1021976" y="179773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وَقَفَتِ </a:t>
            </a:r>
            <a:r>
              <a:rPr lang="ar-MA" dirty="0" err="1"/>
              <a:t>ٱلتِّلْميذَةُ</a:t>
            </a:r>
            <a:r>
              <a:rPr lang="ar-MA" dirty="0"/>
              <a:t> أَمامَ </a:t>
            </a:r>
            <a:r>
              <a:rPr lang="ar-MA" dirty="0" err="1"/>
              <a:t>ٱلْمَدْرَسَةِ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فَرِحَةً</a:t>
            </a:r>
            <a:r>
              <a:rPr lang="ar-MA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77F6C0-82CA-F78D-A459-772A6429B4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425922-A418-0442-93D8-83FFB3D50D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0D57EC-C84F-0FC4-724B-F8FFB3AFB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CF9B5C-EA67-7CAC-EDD4-2940519845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80F1F7-CCC4-FA9F-27C8-C98985FC5A6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3DE0C-4517-51D3-7813-1585A5332AD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875861-9570-7B2D-00BC-FD9CA8E26B2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C9E8C-3A9B-900D-1D38-B06114D5A76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B1A1FC9-5F95-E5BA-E4BA-FB872AEB9F8A}"/>
              </a:ext>
            </a:extLst>
          </p:cNvPr>
          <p:cNvSpPr txBox="1"/>
          <p:nvPr/>
        </p:nvSpPr>
        <p:spPr>
          <a:xfrm>
            <a:off x="7112791" y="3347924"/>
            <a:ext cx="1693617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سَعيدةً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6F1DC2-F0D0-8CDA-43DE-6771AC1FB5F0}"/>
              </a:ext>
            </a:extLst>
          </p:cNvPr>
          <p:cNvSpPr txBox="1"/>
          <p:nvPr/>
        </p:nvSpPr>
        <p:spPr>
          <a:xfrm>
            <a:off x="531764" y="3221465"/>
            <a:ext cx="227919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مَسْرورَةً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7AD586-E287-3901-B89F-1E465C2C7327}"/>
              </a:ext>
            </a:extLst>
          </p:cNvPr>
          <p:cNvSpPr txBox="1"/>
          <p:nvPr/>
        </p:nvSpPr>
        <p:spPr>
          <a:xfrm>
            <a:off x="5165386" y="5033516"/>
            <a:ext cx="3641021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وَهِيَ تَحْمِلُ مِحْفَظَتَها.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94F622D-2DB3-96C5-6D9C-4DC0DAF97D2D}"/>
              </a:ext>
            </a:extLst>
          </p:cNvPr>
          <p:cNvSpPr txBox="1"/>
          <p:nvPr/>
        </p:nvSpPr>
        <p:spPr>
          <a:xfrm>
            <a:off x="516380" y="5008649"/>
            <a:ext cx="309627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تَنْتَظِرُ زَميلَتَها.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8E54965-031C-7CAC-B9B1-F4AB2EC36F27}"/>
              </a:ext>
            </a:extLst>
          </p:cNvPr>
          <p:cNvSpPr/>
          <p:nvPr/>
        </p:nvSpPr>
        <p:spPr>
          <a:xfrm>
            <a:off x="3730061" y="3181253"/>
            <a:ext cx="2261099" cy="1691003"/>
          </a:xfrm>
          <a:prstGeom prst="ellipse">
            <a:avLst/>
          </a:prstGeom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8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حَالٌ</a:t>
            </a:r>
            <a:r>
              <a:rPr lang="ar-MA" sz="3200" dirty="0"/>
              <a:t> </a:t>
            </a:r>
            <a:endParaRPr lang="fr-FR" sz="32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AF4B9BD-E02D-88AE-D436-BF7DDAE3F2FD}"/>
              </a:ext>
            </a:extLst>
          </p:cNvPr>
          <p:cNvCxnSpPr>
            <a:cxnSpLocks/>
            <a:stCxn id="13" idx="1"/>
            <a:endCxn id="17" idx="3"/>
          </p:cNvCxnSpPr>
          <p:nvPr/>
        </p:nvCxnSpPr>
        <p:spPr>
          <a:xfrm flipH="1">
            <a:off x="2810956" y="3428895"/>
            <a:ext cx="1250235" cy="252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3DBA032-4BE5-337C-AC2C-B8233A4F6E3C}"/>
              </a:ext>
            </a:extLst>
          </p:cNvPr>
          <p:cNvCxnSpPr>
            <a:stCxn id="13" idx="3"/>
          </p:cNvCxnSpPr>
          <p:nvPr/>
        </p:nvCxnSpPr>
        <p:spPr>
          <a:xfrm flipH="1">
            <a:off x="2598459" y="4624614"/>
            <a:ext cx="1462732" cy="34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D15A8F1-2218-3CA1-2B72-DFE3AFF41FC7}"/>
              </a:ext>
            </a:extLst>
          </p:cNvPr>
          <p:cNvCxnSpPr>
            <a:cxnSpLocks/>
            <a:stCxn id="13" idx="7"/>
            <a:endCxn id="14" idx="1"/>
          </p:cNvCxnSpPr>
          <p:nvPr/>
        </p:nvCxnSpPr>
        <p:spPr>
          <a:xfrm>
            <a:off x="5660030" y="3428895"/>
            <a:ext cx="1452761" cy="37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9694A38-2A25-E257-0F28-E38923ED1705}"/>
              </a:ext>
            </a:extLst>
          </p:cNvPr>
          <p:cNvCxnSpPr>
            <a:stCxn id="13" idx="5"/>
          </p:cNvCxnSpPr>
          <p:nvPr/>
        </p:nvCxnSpPr>
        <p:spPr>
          <a:xfrm>
            <a:off x="5660030" y="4624614"/>
            <a:ext cx="1665258" cy="36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1CB805A-DE01-26B5-148E-594D2D604762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2810956" y="2451370"/>
            <a:ext cx="2049655" cy="729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810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89A0-547A-0292-A057-2C1E4085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965A5-27C3-D0C4-FE26-A51E5274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لاحظوا الصورة التالية. من يجيب عن السؤال التالي: كيف هو العصفور عند النظر إلية؟</a:t>
            </a:r>
            <a:br>
              <a:rPr lang="ar-MA" sz="2400" b="1" dirty="0">
                <a:cs typeface="Microsoft Uighur" panose="02000000000000000000" pitchFamily="2" charset="-78"/>
              </a:rPr>
            </a:br>
            <a:r>
              <a:rPr lang="ar-MA" sz="2400" b="1" dirty="0">
                <a:cs typeface="Microsoft Uighur" panose="02000000000000000000" pitchFamily="2" charset="-78"/>
              </a:rPr>
              <a:t>( ما حال العصفور عند النظر إليه؟) 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CDC83F-6E0E-AB34-C0A1-EC8190AE25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66FACF-5CB5-60AF-09C8-38A3E8CF8F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7122A0-92BC-E7B4-DD14-61CDD4E8AA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07D21D-399B-9187-267B-F52E9B1F1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47CFB6-5273-0388-0DAC-8704851E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F90841B-86F6-A11F-1DB9-C4165E8468A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E1E191-9C92-196D-0D26-1DBAA9FDFF3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B56CCF-3E80-33F7-6340-42B8CA2811A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75BBBB-F305-7A89-E5DD-20C2569946B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 descr="Une image contenant oiseau, bec, faune, perché&#10;&#10;Le contenu généré par l’IA peut être incorrect.">
            <a:extLst>
              <a:ext uri="{FF2B5EF4-FFF2-40B4-BE49-F238E27FC236}">
                <a16:creationId xmlns:a16="http://schemas.microsoft.com/office/drawing/2014/main" id="{0943341D-78C4-5344-B0C0-D53353E23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438" y="1835649"/>
            <a:ext cx="4858428" cy="45726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9805074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47C5-3E81-2C7D-FE37-01CDD6E9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7A6C3-D4E0-FBFF-EDBC-522833FE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يمكن أن نقول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3A3F13-0EFF-A9F7-FAA2-478DC490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85CECD-1120-9998-0630-FFCB1072A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4D693D-F4D3-0428-766F-C5BEBC7EF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02FA05-CC6B-5682-F1E4-4F549ECCB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243184-68B2-A581-A8B5-68B863303DC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CB6104-D4D1-87B2-7D49-CFAC3DEC8FA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127098-76D6-ECC0-8B44-12FC3657FA7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48E64-62A8-DFD9-6728-F9429B4D00E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E04E6C-4F58-83A3-1BAC-C00D47FEA95B}"/>
              </a:ext>
            </a:extLst>
          </p:cNvPr>
          <p:cNvSpPr txBox="1"/>
          <p:nvPr/>
        </p:nvSpPr>
        <p:spPr>
          <a:xfrm>
            <a:off x="1780860" y="3484610"/>
            <a:ext cx="492358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نائِماً.</a:t>
            </a:r>
            <a:endParaRPr lang="ar-MA" dirty="0">
              <a:solidFill>
                <a:srgbClr val="C00000"/>
              </a:solidFill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FDE3C2-8AD5-7938-9217-6528AE1AC7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34261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6406-FE5B-67D1-6DA4-F9BBEA810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842AA-C5FA-C2E9-BDD8-3EF01141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يستبدل  كلمة  "نائما " بكلمة أو عبارة مناسبة. 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26ACD7-F083-836F-1D2B-0E3CC37DB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1BB33A-A802-15FC-E178-B3E141CB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1A9FA0-84DD-C337-C428-1D61D848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2320CC-C711-1F50-1D13-FE9B2988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9C3B99-73AB-17A5-925B-FEBDBB4F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46C357B-E2F2-1A40-CDE6-8131C4E048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FE8AAE-E4A7-95EC-CEB9-BCF2CC9EECB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F99BD-B831-ED93-184F-24A71A70436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81C9C3-09EB-5BA3-CAAE-A09D5D3392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527E0F-E05F-FB53-DEFD-87AB096BE174}"/>
              </a:ext>
            </a:extLst>
          </p:cNvPr>
          <p:cNvSpPr txBox="1"/>
          <p:nvPr/>
        </p:nvSpPr>
        <p:spPr>
          <a:xfrm>
            <a:off x="1256236" y="3492230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نائِماً</a:t>
            </a:r>
            <a:r>
              <a:rPr lang="ar-MA" dirty="0"/>
              <a:t>.</a:t>
            </a:r>
            <a:endParaRPr lang="a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457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31570" y="2669916"/>
            <a:ext cx="7441708" cy="1158852"/>
            <a:chOff x="1271380" y="2797430"/>
            <a:chExt cx="6756164" cy="95337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4" y="2797430"/>
              <a:ext cx="6696000" cy="95337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271380" y="3135001"/>
              <a:ext cx="5292634" cy="405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فقرة بسيطة لتفسير فكرة</a:t>
              </a:r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6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70752" y="3144421"/>
              <a:ext cx="493478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قراءة النص وتحديد أفكاره.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40" y="4730329"/>
            <a:ext cx="7375439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14514" y="3109579"/>
              <a:ext cx="493478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تحديد الحال ونوعه في جملة.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5BA1-859C-4CD4-09BC-9621F927F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C75DE-899A-0551-F434-4CBDFAD9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هذه مقترحات أخرى من يقرؤها؟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D24454-01B9-9006-6457-8C795C0B77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C60032-A130-E038-73BF-41E21D32CE2D}"/>
              </a:ext>
            </a:extLst>
          </p:cNvPr>
          <p:cNvSpPr txBox="1"/>
          <p:nvPr/>
        </p:nvSpPr>
        <p:spPr>
          <a:xfrm>
            <a:off x="1021976" y="179773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</a:t>
            </a:r>
            <a:r>
              <a:rPr lang="ar-MA" dirty="0">
                <a:solidFill>
                  <a:srgbClr val="FF0000"/>
                </a:solidFill>
              </a:rPr>
              <a:t>فَوْقَ </a:t>
            </a:r>
            <a:r>
              <a:rPr lang="ar-MA" dirty="0" err="1">
                <a:solidFill>
                  <a:srgbClr val="FF0000"/>
                </a:solidFill>
              </a:rPr>
              <a:t>ٱلْغُصْنِ</a:t>
            </a:r>
            <a:endParaRPr lang="ar-MA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54F7A4-A3C5-2A25-1398-7459488A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F11EA-A59E-E2DF-CF6A-04D108DC90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8D0BF8-A787-5D66-F00C-07D046EB2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69FBA5-18BE-6C4F-2D96-2FEDD6447E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517971-36CC-6A32-D0EB-07D9CDCB245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9FEA7-44B6-AF4B-9BAD-09241DAA82F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4D618F-020C-10B2-DC72-E353EAB672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DAFE0-3EBC-06A8-6FE6-E0D0094D9A9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7FF79B-E5DB-1669-2BC8-1E839D31BBD5}"/>
              </a:ext>
            </a:extLst>
          </p:cNvPr>
          <p:cNvSpPr txBox="1"/>
          <p:nvPr/>
        </p:nvSpPr>
        <p:spPr>
          <a:xfrm>
            <a:off x="5842379" y="3347924"/>
            <a:ext cx="2964029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وَحيداً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FD08AB-485A-F710-1D5E-A5F475A2A0A9}"/>
              </a:ext>
            </a:extLst>
          </p:cNvPr>
          <p:cNvSpPr txBox="1"/>
          <p:nvPr/>
        </p:nvSpPr>
        <p:spPr>
          <a:xfrm>
            <a:off x="531764" y="3221465"/>
            <a:ext cx="227919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يَبْني عُشَّهُ.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F54918-FBF8-8B9D-44E0-71D5C06A1B17}"/>
              </a:ext>
            </a:extLst>
          </p:cNvPr>
          <p:cNvSpPr txBox="1"/>
          <p:nvPr/>
        </p:nvSpPr>
        <p:spPr>
          <a:xfrm>
            <a:off x="4776282" y="5033516"/>
            <a:ext cx="4030126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 يُغَرِّدُ أَنْغاماً جَميلَةً.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30FF027-83A2-3A50-CDA0-F2C59A08B03F}"/>
              </a:ext>
            </a:extLst>
          </p:cNvPr>
          <p:cNvSpPr txBox="1"/>
          <p:nvPr/>
        </p:nvSpPr>
        <p:spPr>
          <a:xfrm>
            <a:off x="516380" y="5008649"/>
            <a:ext cx="309627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يُحَلِّقُ في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ٱلسَّماءِ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128B1DC-003C-E902-982F-1B635305090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flipH="1">
            <a:off x="1671360" y="2717135"/>
            <a:ext cx="2819428" cy="504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893A499-600C-7731-3B38-A738F8A6DB41}"/>
              </a:ext>
            </a:extLst>
          </p:cNvPr>
          <p:cNvCxnSpPr>
            <a:stCxn id="4" idx="2"/>
            <a:endCxn id="19" idx="0"/>
          </p:cNvCxnSpPr>
          <p:nvPr/>
        </p:nvCxnSpPr>
        <p:spPr>
          <a:xfrm flipH="1">
            <a:off x="2064516" y="2717135"/>
            <a:ext cx="2426272" cy="2291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AEF76C4-DF3A-D67E-C642-933AB9A3B288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>
            <a:off x="4490788" y="2717135"/>
            <a:ext cx="2833606" cy="63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657BD71-D5B2-D1EA-B53E-474403750937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4490788" y="2717135"/>
            <a:ext cx="2300557" cy="2316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93646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113A3-8322-4841-E3C8-4CF38C95D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350ED-C04D-C4E0-35BF-00BC6616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16" y="785183"/>
            <a:ext cx="684000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العبارات والكلمات المكتوبة بلون أحمر تسمى حال لاسم "العصفور" الذي يسمى صاحب الحال.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131AD3-CCF8-5585-729B-568D2AE538B1}"/>
              </a:ext>
            </a:extLst>
          </p:cNvPr>
          <p:cNvSpPr txBox="1"/>
          <p:nvPr/>
        </p:nvSpPr>
        <p:spPr>
          <a:xfrm>
            <a:off x="1021976" y="179773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فَوْقَ </a:t>
            </a:r>
            <a:r>
              <a:rPr lang="ar-MA" dirty="0" err="1">
                <a:solidFill>
                  <a:srgbClr val="C00000"/>
                </a:solidFill>
              </a:rPr>
              <a:t>ٱلْغُصْنِ</a:t>
            </a:r>
            <a:endParaRPr lang="ar-MA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6AD817-E948-F098-39FB-518F8A6085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C6A393-D7E7-1F48-A364-DB2D6B8BE9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902BF4-B0C2-DC87-389C-FAA1D29B0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DD8D37-DF25-75EB-AA12-769C6342BE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FF83D2-19BA-3BF3-F3B1-82E8447E0E9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7FFECC-FDA7-7ABB-85A3-467851FDA45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21529-43C8-0C48-468B-187A95ACB75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29D4C-CB23-41C7-0323-E909BD673B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464EE9-88EE-5410-F76B-1B4BE4729244}"/>
              </a:ext>
            </a:extLst>
          </p:cNvPr>
          <p:cNvSpPr txBox="1"/>
          <p:nvPr/>
        </p:nvSpPr>
        <p:spPr>
          <a:xfrm>
            <a:off x="5842379" y="3347924"/>
            <a:ext cx="2964029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وَحيداً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8A5FD6-A81F-C546-5155-2B9B239DB919}"/>
              </a:ext>
            </a:extLst>
          </p:cNvPr>
          <p:cNvSpPr txBox="1"/>
          <p:nvPr/>
        </p:nvSpPr>
        <p:spPr>
          <a:xfrm>
            <a:off x="615661" y="3196678"/>
            <a:ext cx="227919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يَبْني عُشَّهُ.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EDADDE-AD8A-5A83-4F42-ACB205076194}"/>
              </a:ext>
            </a:extLst>
          </p:cNvPr>
          <p:cNvSpPr txBox="1"/>
          <p:nvPr/>
        </p:nvSpPr>
        <p:spPr>
          <a:xfrm>
            <a:off x="4776282" y="5033516"/>
            <a:ext cx="4030126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 يُغَرِّدُ أَنْغاماً جَميلَةً.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D82FC7-2928-4BDA-6633-1BE10CE1961C}"/>
              </a:ext>
            </a:extLst>
          </p:cNvPr>
          <p:cNvSpPr txBox="1"/>
          <p:nvPr/>
        </p:nvSpPr>
        <p:spPr>
          <a:xfrm>
            <a:off x="516380" y="5008649"/>
            <a:ext cx="309627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يُحَلِّقُ في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ٱلسَّماءِ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7A6380-0E6D-0DCF-4EF9-1515C03EA07A}"/>
              </a:ext>
            </a:extLst>
          </p:cNvPr>
          <p:cNvSpPr/>
          <p:nvPr/>
        </p:nvSpPr>
        <p:spPr>
          <a:xfrm>
            <a:off x="3112102" y="3264144"/>
            <a:ext cx="2261099" cy="1691003"/>
          </a:xfrm>
          <a:prstGeom prst="ellipse">
            <a:avLst/>
          </a:prstGeom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حَالٌ</a:t>
            </a:r>
            <a:r>
              <a:rPr lang="ar-MA" sz="3200" dirty="0"/>
              <a:t> </a:t>
            </a:r>
            <a:endParaRPr lang="fr-FR" sz="3200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14FBB8-782E-0CFB-788B-852632466426}"/>
              </a:ext>
            </a:extLst>
          </p:cNvPr>
          <p:cNvCxnSpPr>
            <a:cxnSpLocks/>
            <a:stCxn id="13" idx="1"/>
            <a:endCxn id="17" idx="3"/>
          </p:cNvCxnSpPr>
          <p:nvPr/>
        </p:nvCxnSpPr>
        <p:spPr>
          <a:xfrm flipH="1">
            <a:off x="2894853" y="3511786"/>
            <a:ext cx="548379" cy="144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73FB73F-85A8-B554-4DA7-939BF03AA061}"/>
              </a:ext>
            </a:extLst>
          </p:cNvPr>
          <p:cNvCxnSpPr>
            <a:stCxn id="13" idx="3"/>
            <a:endCxn id="19" idx="0"/>
          </p:cNvCxnSpPr>
          <p:nvPr/>
        </p:nvCxnSpPr>
        <p:spPr>
          <a:xfrm flipH="1">
            <a:off x="2064516" y="4707505"/>
            <a:ext cx="1378716" cy="301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32BC38E-2F08-F472-CBDB-53793AECC52C}"/>
              </a:ext>
            </a:extLst>
          </p:cNvPr>
          <p:cNvCxnSpPr>
            <a:stCxn id="13" idx="7"/>
            <a:endCxn id="14" idx="1"/>
          </p:cNvCxnSpPr>
          <p:nvPr/>
        </p:nvCxnSpPr>
        <p:spPr>
          <a:xfrm>
            <a:off x="5042071" y="3511786"/>
            <a:ext cx="800308" cy="295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244A41E-62C8-1029-B3AB-F1B0F128C8D4}"/>
              </a:ext>
            </a:extLst>
          </p:cNvPr>
          <p:cNvCxnSpPr>
            <a:stCxn id="13" idx="5"/>
            <a:endCxn id="18" idx="0"/>
          </p:cNvCxnSpPr>
          <p:nvPr/>
        </p:nvCxnSpPr>
        <p:spPr>
          <a:xfrm>
            <a:off x="5042071" y="4707505"/>
            <a:ext cx="1749274" cy="32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2F937DC-084D-8C28-BFD1-3833B3D36143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3700044" y="2571870"/>
            <a:ext cx="542608" cy="692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0D346C-F43D-0546-F68D-0B1B4EB892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15024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3842F-012D-B08D-F0AB-E1D59189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0554B-297C-5A2A-EE40-FC5502B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3" y="760621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انتبهوا ولاحظوا كيف سأحدد الحال ونوعه في الجملة التالية.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B41CE2-F7BC-3986-B13B-F826117E10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74ACC2-4B02-BB01-F5D0-C7E50D14B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AAF62A-547A-9D2A-8025-21D7828A17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F60981-C3B1-F6EB-8255-AD51880B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2CC4D1-BFB2-4265-9354-77C3BABCA0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E3B762-1BF8-72ED-1784-718C4AA99CD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076DF9-0820-A776-C26E-E93064FB451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9E352-FD0B-42FB-3852-A47E49437CF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C449D9-6FE7-7865-EEC8-61A8B6ED68E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D7546F1-CC47-A06B-C451-885FA01F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32F4D3B-D068-6257-1CE9-570623A98415}"/>
              </a:ext>
            </a:extLst>
          </p:cNvPr>
          <p:cNvSpPr/>
          <p:nvPr/>
        </p:nvSpPr>
        <p:spPr>
          <a:xfrm>
            <a:off x="2039478" y="3142460"/>
            <a:ext cx="4653280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مُتْعَباً.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11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135E1-F472-2908-15A1-40D3220F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98E33-F7B1-441D-C71D-417261DD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756000"/>
            <a:ext cx="715579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أولا، أحدد الفعل في الجملة.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4854B1-7727-118A-3FEA-10D00EF9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6F5D2B-0358-5885-9855-B89BECB8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AF57B-C602-E601-5E32-DE2CC4E1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E599CA-FEA2-0398-BDB3-D445AF44E8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CEB61B-55F9-CD4D-D7E6-0475A5B006F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EA9A37-11F1-5362-8F31-6D9F2017AF9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02797-C4AE-979D-E234-B551F05FE67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46AD6-6AAA-9C6C-0238-E80D10BD8B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33F38B8-5575-2A52-3B86-0EB5E46AC3EC}"/>
              </a:ext>
            </a:extLst>
          </p:cNvPr>
          <p:cNvSpPr/>
          <p:nvPr/>
        </p:nvSpPr>
        <p:spPr>
          <a:xfrm>
            <a:off x="3288197" y="4018859"/>
            <a:ext cx="4653280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مُتْعَباً.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6086DA82-378E-DB43-FFC9-3BE39259FE79}"/>
              </a:ext>
            </a:extLst>
          </p:cNvPr>
          <p:cNvSpPr/>
          <p:nvPr/>
        </p:nvSpPr>
        <p:spPr>
          <a:xfrm>
            <a:off x="767379" y="1689734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فِعْلِيَّةٌ تَبْتَدِئُ بِفِعْلِ "عادَ".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8E424F-8961-1041-BF5A-D2DF88325C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06366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A96F6-4D67-4516-82DB-AB5948F0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957C37B-6EBD-1F42-8715-E4650938924B}"/>
              </a:ext>
            </a:extLst>
          </p:cNvPr>
          <p:cNvSpPr txBox="1">
            <a:spLocks/>
          </p:cNvSpPr>
          <p:nvPr/>
        </p:nvSpPr>
        <p:spPr>
          <a:xfrm>
            <a:off x="650708" y="77421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لتحديد الحال في جملة أطرح سؤالا مستعملا أداة: كيف؟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87A6F0-0790-B216-B0E5-1BA94D44CC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3019C0-71F7-0A3C-1666-F50E0E4AB2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C3D3D-D79B-7FD9-B82A-767F707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261853-9C82-9767-4E10-20BE25F0D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C9A89-E3B3-42CF-80C9-1D46441C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C07073-6733-4492-3643-AC41ED22ACC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17C4E-495D-2036-1BE2-0F868AF7621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FCE0C0-3F31-AE47-68DB-D2F04299079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177B60-2D89-EA83-5244-940902CFB8D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BC605C0-B793-3718-E7C0-B67B86FC3B45}"/>
              </a:ext>
            </a:extLst>
          </p:cNvPr>
          <p:cNvSpPr/>
          <p:nvPr/>
        </p:nvSpPr>
        <p:spPr>
          <a:xfrm>
            <a:off x="2898758" y="4255546"/>
            <a:ext cx="4653280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مُتْعَباً.</a:t>
            </a:r>
          </a:p>
        </p:txBody>
      </p:sp>
      <p:sp>
        <p:nvSpPr>
          <p:cNvPr id="3" name="Phylactère : pensées 2">
            <a:extLst>
              <a:ext uri="{FF2B5EF4-FFF2-40B4-BE49-F238E27FC236}">
                <a16:creationId xmlns:a16="http://schemas.microsoft.com/office/drawing/2014/main" id="{1E6C84B6-0A9D-DBD9-DA97-95E661EBCCFF}"/>
              </a:ext>
            </a:extLst>
          </p:cNvPr>
          <p:cNvSpPr/>
          <p:nvPr/>
        </p:nvSpPr>
        <p:spPr>
          <a:xfrm>
            <a:off x="965914" y="1994249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عادَ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ٱلْأَبُ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ٱلْعَمَلِ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622074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E7B0-0554-5668-8385-3396C16E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A3A949C-AC4E-7ED8-C86F-C56305F7968F}"/>
              </a:ext>
            </a:extLst>
          </p:cNvPr>
          <p:cNvSpPr txBox="1">
            <a:spLocks/>
          </p:cNvSpPr>
          <p:nvPr/>
        </p:nvSpPr>
        <p:spPr>
          <a:xfrm>
            <a:off x="718086" y="78103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أحدد في الجملة الكلمة أو العبارة التي تجيب عن السؤال.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7F1799-7C07-BED9-9318-048378ED04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D315BB-5F5A-DFBC-CCF5-307519EEC0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806F7B-4A53-2806-52FE-7F450F5BA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A0074E-FCA2-D0FF-EB3B-374DF37F8A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DE4663-4A24-CB9C-4303-5841F3B530C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8624AE-C424-A382-B32F-C8E19D11B1A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65E5AB-A407-F00B-E9FE-DC76A4EF995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B498E8-D911-F690-38CC-B37D7916051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6B2CF40-8C69-B06A-76DF-B3A3263A57D3}"/>
              </a:ext>
            </a:extLst>
          </p:cNvPr>
          <p:cNvSpPr/>
          <p:nvPr/>
        </p:nvSpPr>
        <p:spPr>
          <a:xfrm>
            <a:off x="2125173" y="3851686"/>
            <a:ext cx="4653280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مُتْعَباً.</a:t>
            </a:r>
          </a:p>
        </p:txBody>
      </p:sp>
      <p:sp>
        <p:nvSpPr>
          <p:cNvPr id="10" name="Phylactère : pensées 9">
            <a:extLst>
              <a:ext uri="{FF2B5EF4-FFF2-40B4-BE49-F238E27FC236}">
                <a16:creationId xmlns:a16="http://schemas.microsoft.com/office/drawing/2014/main" id="{DF836A11-CCEE-2A73-96A1-BC433E874D7E}"/>
              </a:ext>
            </a:extLst>
          </p:cNvPr>
          <p:cNvSpPr/>
          <p:nvPr/>
        </p:nvSpPr>
        <p:spPr>
          <a:xfrm>
            <a:off x="965914" y="1994249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عادَ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ٱلْأَبُ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ٱلْعَمَلِ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19F477-D4EE-DBC1-44C4-876668B45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20996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9002-4047-3EC8-35A9-D5FF85F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E3C70-6C8F-489B-C27D-074E525B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متعبا تبين حال الأب وهيئته عند عودته. إذن، فكلمة "متعبا" حال وصاحب الحال "الأب".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06AA294-6A2A-D66A-AAD1-30248A7EF6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27F040-5149-7586-1A80-27CF9B712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B57B3F-3405-6472-F50D-C140BEEB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C32F4A-3BF9-85B8-6963-F3686C1C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A4BA01-EFA7-1D61-760F-6EEC31968CE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B1BA63-A795-C092-9FB8-80B367AA0B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469469-7A2B-37DA-809D-79FD5827C8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1B8FC-EEF2-2F83-6FDD-C874BB65CB4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006B1C1-66EC-BB1E-C036-DE09269A5B8F}"/>
              </a:ext>
            </a:extLst>
          </p:cNvPr>
          <p:cNvSpPr/>
          <p:nvPr/>
        </p:nvSpPr>
        <p:spPr>
          <a:xfrm>
            <a:off x="2028197" y="4083109"/>
            <a:ext cx="4653280" cy="10002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مُتْعَباً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87A398A7-0C14-E9CC-2188-3F8DF056C178}"/>
              </a:ext>
            </a:extLst>
          </p:cNvPr>
          <p:cNvSpPr/>
          <p:nvPr/>
        </p:nvSpPr>
        <p:spPr>
          <a:xfrm>
            <a:off x="2160278" y="3082066"/>
            <a:ext cx="1402080" cy="609600"/>
          </a:xfrm>
          <a:prstGeom prst="wedgeRoundRectCallout">
            <a:avLst>
              <a:gd name="adj1" fmla="val -4166"/>
              <a:gd name="adj2" fmla="val 137500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حَالٌ 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F7F39BBC-4908-10E5-610D-C76ACCE79756}"/>
              </a:ext>
            </a:extLst>
          </p:cNvPr>
          <p:cNvSpPr/>
          <p:nvPr/>
        </p:nvSpPr>
        <p:spPr>
          <a:xfrm>
            <a:off x="4923800" y="2597068"/>
            <a:ext cx="2117139" cy="609600"/>
          </a:xfrm>
          <a:prstGeom prst="wedgeRoundRectCallout">
            <a:avLst>
              <a:gd name="adj1" fmla="val -22138"/>
              <a:gd name="adj2" fmla="val 19416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صاحِبُ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ٱلْحالِ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49DDDD-4B83-D6E6-FD58-47EE5813F4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419399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2DAAB-590B-69FD-E6E7-ABB62244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D9593-FDEE-8C40-81AC-D2CD78D7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الحال في هذه الجملة جاء مفردا ومنصوبا.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30BF130-2F35-6634-6B79-CFB524D9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C50A0E-BEDD-A2D5-0040-9176095C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110B2A-098A-D63B-2E50-6A54995F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4A0052C-92B1-BDEC-134D-FEBC4F403E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8947D3-AFF1-8023-551B-7DD8A8668E3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2F2072-DAFC-7A59-FBD6-C9858BA1FE3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098DB3-F256-4630-59F8-3949AB875E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CAA0D8-A01E-2AF5-6BE1-0D82175737A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33D8057-3052-D7A2-D990-5A5ED6517636}"/>
              </a:ext>
            </a:extLst>
          </p:cNvPr>
          <p:cNvSpPr/>
          <p:nvPr/>
        </p:nvSpPr>
        <p:spPr>
          <a:xfrm>
            <a:off x="2178513" y="3720039"/>
            <a:ext cx="4653280" cy="10002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مُتْعَباً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B4C467C-EBFF-5E8B-E7E7-384671592540}"/>
              </a:ext>
            </a:extLst>
          </p:cNvPr>
          <p:cNvSpPr/>
          <p:nvPr/>
        </p:nvSpPr>
        <p:spPr>
          <a:xfrm>
            <a:off x="2371554" y="5158925"/>
            <a:ext cx="1402080" cy="609600"/>
          </a:xfrm>
          <a:prstGeom prst="wedgeRoundRectCallout">
            <a:avLst>
              <a:gd name="adj1" fmla="val -4166"/>
              <a:gd name="adj2" fmla="val -157500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dirty="0"/>
              <a:t>حَالٌ </a:t>
            </a:r>
            <a:endParaRPr lang="fr-FR" dirty="0"/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6E428DF5-6925-8A2F-8954-E0FFA721CADE}"/>
              </a:ext>
            </a:extLst>
          </p:cNvPr>
          <p:cNvSpPr/>
          <p:nvPr/>
        </p:nvSpPr>
        <p:spPr>
          <a:xfrm>
            <a:off x="776433" y="2304027"/>
            <a:ext cx="1402080" cy="609600"/>
          </a:xfrm>
          <a:prstGeom prst="wedgeRoundRectCallout">
            <a:avLst>
              <a:gd name="adj1" fmla="val 91486"/>
              <a:gd name="adj2" fmla="val 23583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dirty="0"/>
              <a:t>مَنْصوبٌ  </a:t>
            </a:r>
            <a:endParaRPr lang="fr-FR" dirty="0"/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C0A8ACAA-EB6E-5EB2-0449-A69D640B6902}"/>
              </a:ext>
            </a:extLst>
          </p:cNvPr>
          <p:cNvSpPr/>
          <p:nvPr/>
        </p:nvSpPr>
        <p:spPr>
          <a:xfrm>
            <a:off x="3025326" y="2304027"/>
            <a:ext cx="1402080" cy="609600"/>
          </a:xfrm>
          <a:prstGeom prst="wedgeRoundRectCallout">
            <a:avLst>
              <a:gd name="adj1" fmla="val -49818"/>
              <a:gd name="adj2" fmla="val 22083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dirty="0"/>
              <a:t>مُفْرَدٌ</a:t>
            </a:r>
            <a:endParaRPr lang="fr-FR" dirty="0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7FD7343-201C-7EB9-3612-CFAA10D70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89521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319F-0440-2B8E-8BEA-610BCD92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768D4-9695-F103-54B1-B6EF6AA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الحال في هذه الجملة جاء مفردا ونكرة منصوبة وصاحب الحال معرفة.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0ECD67-2DAF-EF86-4C8F-803FB5EC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9CCA71-3A6D-1B0F-4B6C-DFC98ECD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855C63-9A32-1ADD-127B-EF6E2B179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DC67D70-CAE1-01FA-E63C-C4D705C0E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D27BFA-70D7-FA45-57E9-2860FBB53D3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E6306-D68E-F5AE-4175-4E0E5BCD981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14B004-CEFA-7CE6-586C-974FCDE7FD9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E45F2-DC4D-77B7-D7CE-5EB6723E945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5D94FBB-EB03-5986-2834-03F8183A234B}"/>
              </a:ext>
            </a:extLst>
          </p:cNvPr>
          <p:cNvSpPr/>
          <p:nvPr/>
        </p:nvSpPr>
        <p:spPr>
          <a:xfrm>
            <a:off x="2028197" y="3639356"/>
            <a:ext cx="4653280" cy="10002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مُتْعَباً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F282DA88-833F-B594-8273-1E88EEBF9A99}"/>
              </a:ext>
            </a:extLst>
          </p:cNvPr>
          <p:cNvSpPr/>
          <p:nvPr/>
        </p:nvSpPr>
        <p:spPr>
          <a:xfrm>
            <a:off x="2875010" y="2223344"/>
            <a:ext cx="1402080" cy="609600"/>
          </a:xfrm>
          <a:prstGeom prst="wedgeRoundRectCallout">
            <a:avLst>
              <a:gd name="adj1" fmla="val -49818"/>
              <a:gd name="adj2" fmla="val 22083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dirty="0"/>
              <a:t>نَكِرَةٌ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18D8FB3D-91E8-FFC6-3E71-8204B704670E}"/>
              </a:ext>
            </a:extLst>
          </p:cNvPr>
          <p:cNvSpPr/>
          <p:nvPr/>
        </p:nvSpPr>
        <p:spPr>
          <a:xfrm>
            <a:off x="5516610" y="2321750"/>
            <a:ext cx="1402080" cy="609600"/>
          </a:xfrm>
          <a:prstGeom prst="wedgeRoundRectCallout">
            <a:avLst>
              <a:gd name="adj1" fmla="val -49818"/>
              <a:gd name="adj2" fmla="val 220833"/>
              <a:gd name="adj3" fmla="val 16667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dirty="0"/>
              <a:t>مَعْرِفَةٌ</a:t>
            </a:r>
            <a:endParaRPr lang="fr-FR" dirty="0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94154E-2985-A3F1-3E68-DFD45DA07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410759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A225-E455-0F3C-7154-FB072C0A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6767D-4A42-8F22-B2CC-31A2593D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أتذكر: الحال المفرد يكون نكرة منصوبة وصاحب الحال يكون معرفة.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FA9325-983D-89B2-B140-FEB9582E6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DFAF88-F82C-F0E1-DCC3-2C3A1DFA2F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D9AF79-A2FE-B437-FE1A-0F488FFEB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CEEE87-14A1-0B28-2464-9AC187B2F8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878BBD-19E3-1F61-1B2C-E42FF3E18AB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F3E18-1023-1673-D516-04C65C229E7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8CCC46-30BC-C503-199A-199F69A35CC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C8CE31-13B1-7BF6-7847-56C11180C3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65E8807-3D44-27CB-88FC-2DF065998A5D}"/>
              </a:ext>
            </a:extLst>
          </p:cNvPr>
          <p:cNvSpPr/>
          <p:nvPr/>
        </p:nvSpPr>
        <p:spPr>
          <a:xfrm>
            <a:off x="2178513" y="3960682"/>
            <a:ext cx="4653280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عادَ </a:t>
            </a:r>
            <a:r>
              <a:rPr lang="ar-MA" sz="4000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ٱلْأَبُ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ٱلْعَمَلِ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مُتْعَبًا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0066A44B-17DF-F8F9-394D-5898920D9F86}"/>
              </a:ext>
            </a:extLst>
          </p:cNvPr>
          <p:cNvSpPr/>
          <p:nvPr/>
        </p:nvSpPr>
        <p:spPr>
          <a:xfrm>
            <a:off x="3174289" y="1584000"/>
            <a:ext cx="3863244" cy="1646739"/>
          </a:xfrm>
          <a:prstGeom prst="cloudCallout">
            <a:avLst>
              <a:gd name="adj1" fmla="val -20123"/>
              <a:gd name="adj2" fmla="val 85945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ٱلْمُفْرَدُ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يَكونُ نَكِرَةً مَنْصوبَةً وَصاحِبُ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ٱلْحالِ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يَكونُ مَعْرِفَةً.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555E5F-931A-49D9-8471-8DEB4EAADA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93369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872" y="1018536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7368-7D49-E9EE-24A1-EA167DEB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55477-6AF1-9078-EFC8-E6792132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 . دوركم ابحثوا عن الحال في الجملة التالية. من يحدد الفعل في الجملة؟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FF8C27-2985-EC8F-BEBA-5367072E5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841E30-08A8-2A5F-999D-5CE3834BA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234ADD-B042-C071-BA03-FEB5181BA7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324DE-6116-5F96-F656-26200FDD4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7F958E-8CD6-0D5F-AC5C-7FB554E639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EDEC2-6BFC-6806-FEB3-425D754E5C0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26B0-C0E4-65FC-090D-694E81C7777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C3233E-65E5-D0A1-1E6C-DA0749C9884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7D83C-F353-2C8B-E53F-6303CBE0B22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D925E4B-B229-2006-7479-2E8A292E8526}"/>
              </a:ext>
            </a:extLst>
          </p:cNvPr>
          <p:cNvSpPr/>
          <p:nvPr/>
        </p:nvSpPr>
        <p:spPr>
          <a:xfrm>
            <a:off x="499125" y="3118672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وَهُوَ يَحْمِلُ حَقيبَتَهُ.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4747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6ECFC-F1D7-286E-C6A0-6243CFA8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7C983-7B4C-5075-3016-4938CD51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7C9A9D-68E9-35D9-47FB-84042DE53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2418C6-6827-863A-5E20-30EA72AB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9E6754-05C0-7204-63A4-A8AD705EED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D6A1AD-00FD-1FA0-2006-05EF8FAA1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83DE26C-CDC8-7142-0AE0-3D70CF9B1D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B1F5EA-98D5-240D-08C5-60488D56E82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38C58D-63AD-E327-776F-BBD530D65B5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75B3C8-3319-C93A-D522-E056B93E2C2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B60B3-8003-A3BC-EE32-F0291BBA8BF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70035113-DBEF-6F25-D797-EF0AA93C612D}"/>
              </a:ext>
            </a:extLst>
          </p:cNvPr>
          <p:cNvSpPr/>
          <p:nvPr/>
        </p:nvSpPr>
        <p:spPr>
          <a:xfrm>
            <a:off x="2119717" y="1645864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فِعْلِيَّةٌ تَبْتَدِئُ بِفِعْلِ "غادَرَ".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0C808-C19C-681F-842E-5366144A90A7}"/>
              </a:ext>
            </a:extLst>
          </p:cNvPr>
          <p:cNvSpPr/>
          <p:nvPr/>
        </p:nvSpPr>
        <p:spPr>
          <a:xfrm>
            <a:off x="625679" y="3551219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وَهُوَ يَحْمِلُ حَقيبَتَهُ.</a:t>
            </a:r>
          </a:p>
        </p:txBody>
      </p:sp>
    </p:spTree>
    <p:extLst>
      <p:ext uri="{BB962C8B-B14F-4D97-AF65-F5344CB8AC3E}">
        <p14:creationId xmlns:p14="http://schemas.microsoft.com/office/powerpoint/2010/main" val="66106004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C1C3E-2C8E-C624-452E-EF9A12CC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96920-1A56-CDB6-63CF-2B8C515A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يطرح السؤال المناسب لتحديد الحال في الجملة؟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0CFC9A-AE79-2E68-8616-3115C14409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429088-A00F-C084-58F6-BC89785242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C864CE-E6BF-84ED-347D-235275B9D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39D4B0-46B8-7916-5E7F-C315AE6A36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2409B5-E2D2-E7BC-D4EE-16B122940CA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EF94A4-1049-3ABB-E049-15EA0B75D73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432E29-EBF9-BB89-59A8-3548677D7AE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44142D-E65D-23B0-5459-2981CA2B08E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12FBCD2-39B7-3F80-589D-9CB70FB04D82}"/>
              </a:ext>
            </a:extLst>
          </p:cNvPr>
          <p:cNvSpPr/>
          <p:nvPr/>
        </p:nvSpPr>
        <p:spPr>
          <a:xfrm>
            <a:off x="625679" y="3551219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وَهُوَ يَحْمِلُ حَقيبَتَهُ.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498A784-33D9-3884-7B94-8D83BB6A5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3890880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4F19-09C2-B6A2-42EA-154AB147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87B36-91F0-1AF2-A172-92F10FDE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نصحح. من يعيد طرح السؤال؟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C90674-3503-04DB-60B4-DD417967EE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226F7-2ECE-CD12-DF6B-4375AD9927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BB38C7-D9BD-FD41-6D98-AAC1005C8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6C41D8A-58AA-13C6-97CD-DA8425ED6C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F68738-0F36-FE94-0CDC-184AE618636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E454D8-E004-AD13-D367-0BCC5D0B8F5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B5253-6DD5-389C-9DA2-657BB1CED24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BF64C7-E901-9432-528E-42565946C65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2EDBB04-A141-7422-2A9D-72C6A2C358BD}"/>
              </a:ext>
            </a:extLst>
          </p:cNvPr>
          <p:cNvSpPr/>
          <p:nvPr/>
        </p:nvSpPr>
        <p:spPr>
          <a:xfrm>
            <a:off x="625679" y="3551219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وَهُوَ يَحْمِلُ حَقيبَتَهُ.</a:t>
            </a:r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C4E47454-C5AB-C73A-F850-12F87E13E3E0}"/>
              </a:ext>
            </a:extLst>
          </p:cNvPr>
          <p:cNvSpPr/>
          <p:nvPr/>
        </p:nvSpPr>
        <p:spPr>
          <a:xfrm>
            <a:off x="2180092" y="1645864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غادَرَ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ٱلْمُسافِرُ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ٱلْمَحَطَّةَ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43D706-24BE-6A4C-F5A7-F6477657C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770407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DDC1-7C72-E64A-5AC7-236B76ABE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2341B-23BF-1DE3-942A-2AA288C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يحدد في الجملة الكلمة أو العبارة التي تجيب عن السؤال؟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F198EF-A81F-CE1A-FFD3-B9D989B8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BD7A05-2012-83AF-BE4C-7701E44C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E56EC3-0CE6-1786-AA4A-6559FE6B5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0E133-B234-FEB8-FF93-E434DF62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9835FE-2016-8EE5-9270-DFC8DD7B85A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49E225-068D-A997-1F81-BF6DDF4D407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AA8248-A2B3-55D5-19F5-3CBB62C28EF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4D0FF5-0D99-46CF-2AEE-82A186B4D4E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A0D3B0-8C33-ED50-8FAA-DD20D7025BA2}"/>
              </a:ext>
            </a:extLst>
          </p:cNvPr>
          <p:cNvSpPr/>
          <p:nvPr/>
        </p:nvSpPr>
        <p:spPr>
          <a:xfrm>
            <a:off x="625679" y="3551219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وَهُوَ يَحْمِلُ حَقيبَتَهُ.</a:t>
            </a:r>
          </a:p>
        </p:txBody>
      </p:sp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BCFFDD00-C92D-3B23-FA54-E979EA0C160D}"/>
              </a:ext>
            </a:extLst>
          </p:cNvPr>
          <p:cNvSpPr/>
          <p:nvPr/>
        </p:nvSpPr>
        <p:spPr>
          <a:xfrm>
            <a:off x="2180092" y="1645864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غادَرَ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ٱلْمُسافِرُ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ٱلْمَحَطَّةَ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3BED66-6BE3-EB87-EF96-C9EC5DDAC4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3876144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AF3B-5051-E6F1-21F0-02EDF9FE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F5D86-6E0F-E2FB-5816-5BCF71D9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العبارة التي تجيب عن السؤال هي "هو يحمل حقيبته".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3E3618-61E6-040D-BD40-F35BD0A13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93E539-92DE-1B19-F2AA-F567D9F6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9F9058-6455-C0AD-3C27-1CBF9EEC63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B7601E-5751-BEDC-0271-BB2DC47ED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6EA2EFA-1545-6134-0338-2347CC634E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204785-7FC2-FAC1-FF73-553686E63AF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10FA42-89A8-A075-077A-094D4A0F4F8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55424-BC2C-EA0E-DD9A-54A486437E3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F3BEF8-A26F-5CF1-7137-DA97F021CD8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BE37A2C-C3DC-481D-E528-90DC75DF1B35}"/>
              </a:ext>
            </a:extLst>
          </p:cNvPr>
          <p:cNvSpPr/>
          <p:nvPr/>
        </p:nvSpPr>
        <p:spPr>
          <a:xfrm>
            <a:off x="565972" y="3429000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هُوَ يَحْمِلُ حَقيبَتَهُ.</a:t>
            </a:r>
          </a:p>
        </p:txBody>
      </p:sp>
    </p:spTree>
    <p:extLst>
      <p:ext uri="{BB962C8B-B14F-4D97-AF65-F5344CB8AC3E}">
        <p14:creationId xmlns:p14="http://schemas.microsoft.com/office/powerpoint/2010/main" val="775763837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661F9-8285-F3CE-9C04-AF5D2490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8E7FC-00B5-FDFC-6773-F8F475AC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العبارة تبين حال المسافر وهيئته عند مغادرته للمحطة. إذن، فـ "هو يحمل حقيبته" حال وصاحبه "المسافر".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A18105-8A30-0C77-8FDA-C454348D0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27D0F1-1028-A1A2-4599-AFD895B1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987E23-473E-9368-73B8-AC078EDB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80AADC-7CEA-19D9-1B5C-8A5E1FEF3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3C4AEE-64ED-D1EC-6B8F-9D87ECFE98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DDA2AE-CC28-1A3B-DF70-9E383DD2EB6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B2F58E-7A12-FCD7-F66A-97A33BDC307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A6CF3-FF06-3AFE-6D9D-7CF7C908860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27729B-27EA-EA07-8720-1329C6790B2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7703806-C704-8165-25E8-E54CE852D65C}"/>
              </a:ext>
            </a:extLst>
          </p:cNvPr>
          <p:cNvSpPr/>
          <p:nvPr/>
        </p:nvSpPr>
        <p:spPr>
          <a:xfrm>
            <a:off x="2043445" y="2028000"/>
            <a:ext cx="1402080" cy="609600"/>
          </a:xfrm>
          <a:prstGeom prst="wedgeRoundRectCallout">
            <a:avLst>
              <a:gd name="adj1" fmla="val 9602"/>
              <a:gd name="adj2" fmla="val 217500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حَالٌ 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39740F7-31AD-3A5C-4C7C-19BBD994A12D}"/>
              </a:ext>
            </a:extLst>
          </p:cNvPr>
          <p:cNvSpPr/>
          <p:nvPr/>
        </p:nvSpPr>
        <p:spPr>
          <a:xfrm>
            <a:off x="499125" y="3523130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هُوَ يَحْمِلُ حَقيبَتَهُ.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3E55D176-1BC3-C883-813C-6AEFCFE4CE3A}"/>
              </a:ext>
            </a:extLst>
          </p:cNvPr>
          <p:cNvSpPr/>
          <p:nvPr/>
        </p:nvSpPr>
        <p:spPr>
          <a:xfrm>
            <a:off x="6022305" y="2028000"/>
            <a:ext cx="2117139" cy="609600"/>
          </a:xfrm>
          <a:prstGeom prst="wedgeRoundRectCallout">
            <a:avLst>
              <a:gd name="adj1" fmla="val -16859"/>
              <a:gd name="adj2" fmla="val 252500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صاحِبُ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ٱلْحالِ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27483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93860-A187-F0DA-31EA-F8BD8C89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14608-52F5-3FFA-45F3-A2DD4A21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الآن. لنحدد نوع الحال. ما نوع الكلمة التي تبتدئ بها عبارة "هو يحمل حقيبته"؟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16219D-C4A9-1173-1354-36DB118A49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C76EF8-47BC-4A6F-3A3C-84DDDE11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7099B0-A990-3433-E7E2-1CE54BB3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1E84DE-545A-E699-A264-491D224935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5E52C3-3414-F8E1-0998-83D10454469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3CADF-5E62-728C-08D9-17B5BDCEA09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3E043B-A93C-AED0-11BF-171A4340110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60B17-C6E5-89AA-A739-EA2CCAFB98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0D28DA3-A43E-B138-F2B4-A59A0CD9541F}"/>
              </a:ext>
            </a:extLst>
          </p:cNvPr>
          <p:cNvSpPr/>
          <p:nvPr/>
        </p:nvSpPr>
        <p:spPr>
          <a:xfrm>
            <a:off x="499125" y="3523130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هُوَ يَحْمِلُ حَقيبَتَهُ.</a:t>
            </a:r>
          </a:p>
        </p:txBody>
      </p:sp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F331CB4E-5DD8-9E89-4ECF-C182DD4BE6AF}"/>
              </a:ext>
            </a:extLst>
          </p:cNvPr>
          <p:cNvSpPr/>
          <p:nvPr/>
        </p:nvSpPr>
        <p:spPr>
          <a:xfrm>
            <a:off x="453676" y="1631820"/>
            <a:ext cx="2865120" cy="1646739"/>
          </a:xfrm>
          <a:prstGeom prst="cloudCallout">
            <a:avLst>
              <a:gd name="adj1" fmla="val 66047"/>
              <a:gd name="adj2" fmla="val 10753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نَوْعُ ٱلْكَلِمَةِ ٱلَّتي تَبْتَدِئُ بِها ٱلْعِبارَةُ؟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7E20F4-DDAE-4C42-03DE-A04C820E75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03561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7433-61E4-BDDE-59F5-135514D76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A68DD-213C-173C-D679-42D27D8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ضمير منفصل. إذن الحال في الجملة  جاء جملة اسمية.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FC9E58-D20C-7CFA-D202-6A639EA1FA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AFF7DD-1ED7-7314-45BE-6D12B3797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FCC80C-86E1-68B5-43DB-4D25F37681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530D28-4AE6-04B6-C73B-4EDB0862A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658A6-27EB-2681-F150-017D706320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C5864D-E9BD-0945-5855-FDC445FE291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33714-405C-8429-37DE-88A2FD16680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BF87A-1A9F-5CB2-9E8F-5FDF8DA79F3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D3177-60B3-FD28-1389-09D79C7D45E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D0044A-B60F-D24B-94AC-2A7E1886C9A0}"/>
              </a:ext>
            </a:extLst>
          </p:cNvPr>
          <p:cNvSpPr/>
          <p:nvPr/>
        </p:nvSpPr>
        <p:spPr>
          <a:xfrm>
            <a:off x="499125" y="3630706"/>
            <a:ext cx="8012056" cy="11887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غادَرَ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ٱلْمُسافِرُ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ٱلْمَحَطَّةَ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وَ</a:t>
            </a:r>
            <a:r>
              <a:rPr lang="ar-MA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هُوَ</a:t>
            </a:r>
            <a:r>
              <a:rPr lang="ar-MA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يَحْمِلُ حَقيبَتَهُ.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C7C0B95B-3A9A-9A31-3849-1E08C7C74646}"/>
              </a:ext>
            </a:extLst>
          </p:cNvPr>
          <p:cNvSpPr/>
          <p:nvPr/>
        </p:nvSpPr>
        <p:spPr>
          <a:xfrm>
            <a:off x="2734325" y="2502249"/>
            <a:ext cx="2310179" cy="609600"/>
          </a:xfrm>
          <a:prstGeom prst="wedgeRoundRectCallout">
            <a:avLst>
              <a:gd name="adj1" fmla="val -543"/>
              <a:gd name="adj2" fmla="val 177500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ضَميرٌ مُنْفَصِلٌ 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7E5FE268-A37F-112E-46DF-5E45E626D99B}"/>
              </a:ext>
            </a:extLst>
          </p:cNvPr>
          <p:cNvSpPr/>
          <p:nvPr/>
        </p:nvSpPr>
        <p:spPr>
          <a:xfrm>
            <a:off x="1757575" y="5050506"/>
            <a:ext cx="2274555" cy="609600"/>
          </a:xfrm>
          <a:prstGeom prst="wedgeRoundRectCallout">
            <a:avLst>
              <a:gd name="adj1" fmla="val -2717"/>
              <a:gd name="adj2" fmla="val -11583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جُمْلَةٌ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ٱسْمِيَّةٌ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79568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7457-C8D9-7473-DA1B-029C93AB0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0FEBF-7F4C-B3C5-5F7C-6F057DC0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يذكرنا بالخطوات التي نسلكها لتحديد الحال في جملة؟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D9C296-C156-1F86-0409-42DA3843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A60E15-DE96-4981-1161-3343A3A4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A4820E2-3A45-3261-7ADA-1DBAD2709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14CAB8-1514-0AFD-093F-6637EAA3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46B634-8FF2-D2DF-0BD8-CB6243B001D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B57FBE-2936-1899-7863-F7831618CE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DF595-C2E4-9525-7E06-E14965F0DCD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723C83-9C4D-8D04-3891-30F2EC52EC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84FE4C-8876-9140-0231-3DAD163912D5}"/>
              </a:ext>
            </a:extLst>
          </p:cNvPr>
          <p:cNvSpPr txBox="1"/>
          <p:nvPr/>
        </p:nvSpPr>
        <p:spPr>
          <a:xfrm>
            <a:off x="748898" y="2904565"/>
            <a:ext cx="7655514" cy="1936804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مَا </a:t>
            </a:r>
            <a:r>
              <a:rPr lang="ar-MA" dirty="0" err="1"/>
              <a:t>ٱلْخُطُواتِ</a:t>
            </a:r>
            <a:r>
              <a:rPr lang="ar-MA" dirty="0"/>
              <a:t> ٱلَّتي نَسْلُكُها لِتَحْديدِ </a:t>
            </a:r>
            <a:r>
              <a:rPr lang="ar-MA" dirty="0" err="1"/>
              <a:t>ٱلْحالِ</a:t>
            </a:r>
            <a:r>
              <a:rPr lang="ar-MA" dirty="0"/>
              <a:t> في جُمْلَةٍ؟</a:t>
            </a:r>
            <a:endParaRPr lang="fr-FR" dirty="0"/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3227C6-F4A3-F2BF-721E-802A2F115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099203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مرحبا بكم، سنبدأ  حصة اللغة العربية.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EB4661-804A-874F-3334-524A28822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AF6DBF-7C4A-13D8-EABC-A55DF8CD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8EF176-DA5F-F0BF-43D6-C8222C7271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8DC1C0-5E7D-E21A-F4A7-0FAC0AE5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5C7331-2E1B-1D4F-8698-B5438E8435C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1EE04-BD75-4BCD-075C-5D181BDE32B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FCD100-A106-5D38-3211-02B3FCAAA91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62351-46D6-346C-C214-CE2CF74F5B3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6511498-68E7-B5EE-4854-C1B180044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7A0CC41B-834E-7A90-FDB0-CEF36DB8F6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745330" y="1788608"/>
            <a:ext cx="6937337" cy="46248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DA2AB-DD4F-1179-7FE8-F4959E0AB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FD6FB-75A5-525A-6380-5723D4F6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6D622D-413B-15AD-A745-C569973691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0497C2-96D9-8F6B-CC25-7BD5B2EB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F23AE9-BA02-4E49-F47E-69EDE8C51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EEBA48-783F-06E9-6635-FC49D4C3AE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C13F3F-3AE6-7BD8-6FC3-66613C6F12E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479D-251B-5021-5ADB-0E9FD9D775F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8D2939-FFFB-E9BC-B1D8-CACCFA890B2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B8C61B-BF9E-663A-7C75-FD1E8177F09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1637103-55D5-5711-F614-4AFB83D9CD21}"/>
              </a:ext>
            </a:extLst>
          </p:cNvPr>
          <p:cNvSpPr/>
          <p:nvPr/>
        </p:nvSpPr>
        <p:spPr>
          <a:xfrm>
            <a:off x="843121" y="2252784"/>
            <a:ext cx="7324063" cy="3021026"/>
          </a:xfrm>
          <a:prstGeom prst="roundRect">
            <a:avLst>
              <a:gd name="adj" fmla="val 19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أُحَدِّدُ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ٱلْفِعْلَ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في ٱلْجُمْلَةِ؛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أَطْرَحُ سُؤالاً مُسْتَعْمِلاً صيغَةَ : كَيْفَ + اَلْفِعْلِ...؟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لْحالُ في ٱلْجُمْلَةِ هُوَ ٱلْكَلِمَةُ أَوِ ٱلْعِبارَةُ ٱلَّتي تُجيبُ عَنِ ٱلسُّؤالِ.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C9DCC9-9E70-2DDB-2E65-2A60BC6A73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3793411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10176-C8AA-ED52-3C56-B1E8EBF5E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99D63-0E23-78C7-7EFE-AB230A2E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نعود إلى  جملة وصف العصفور. ما نوع الحال في كل مقترح؟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13121F-7A23-70E2-E382-9087182E0C60}"/>
              </a:ext>
            </a:extLst>
          </p:cNvPr>
          <p:cNvSpPr txBox="1"/>
          <p:nvPr/>
        </p:nvSpPr>
        <p:spPr>
          <a:xfrm>
            <a:off x="1021976" y="182448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فَوْقَ </a:t>
            </a:r>
            <a:r>
              <a:rPr lang="ar-MA" dirty="0" err="1">
                <a:solidFill>
                  <a:srgbClr val="C00000"/>
                </a:solidFill>
              </a:rPr>
              <a:t>ٱلْغُصْنِ</a:t>
            </a:r>
            <a:endParaRPr lang="ar-MA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9FCF21-3DB3-2053-7CFF-CAFFA97B52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64A3EF-ADC8-2CC1-AE6A-057AE6904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6889A4-64F3-9CE6-ED7C-9F5AF6BBC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FA622B-4020-DB8E-F998-492B96FEAF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EC17AE-BDB9-F18A-AC9A-011CAA3DCEC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1D985C-E0CF-ED36-A5F6-194125F911A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454512-8F12-0B19-EF7D-C12FF310E85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116F0-28A4-8ADB-A8C3-52821FAFCA6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F3CBA9-18C4-1FCF-CA23-C0358B423C2D}"/>
              </a:ext>
            </a:extLst>
          </p:cNvPr>
          <p:cNvSpPr txBox="1"/>
          <p:nvPr/>
        </p:nvSpPr>
        <p:spPr>
          <a:xfrm>
            <a:off x="5842379" y="3347924"/>
            <a:ext cx="2964029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وَحيداً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81C71F-E6F3-7BBF-9EE6-3360DDE95420}"/>
              </a:ext>
            </a:extLst>
          </p:cNvPr>
          <p:cNvSpPr txBox="1"/>
          <p:nvPr/>
        </p:nvSpPr>
        <p:spPr>
          <a:xfrm>
            <a:off x="531764" y="3221465"/>
            <a:ext cx="227919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يَبْني عُشَّهُ.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316F3CC-31FD-A59E-E150-9AC771DDC8A5}"/>
              </a:ext>
            </a:extLst>
          </p:cNvPr>
          <p:cNvSpPr txBox="1"/>
          <p:nvPr/>
        </p:nvSpPr>
        <p:spPr>
          <a:xfrm>
            <a:off x="4776282" y="5033516"/>
            <a:ext cx="4030126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 يُغَرِّدُ أَنْغاماً جَميلَةً.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1918DD2-E816-FAFB-CE28-95E879D53368}"/>
              </a:ext>
            </a:extLst>
          </p:cNvPr>
          <p:cNvSpPr txBox="1"/>
          <p:nvPr/>
        </p:nvSpPr>
        <p:spPr>
          <a:xfrm>
            <a:off x="516380" y="5008649"/>
            <a:ext cx="309627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يُحَلِّقُ في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ٱلسَّماءِ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023CA94-BEFF-4918-6413-986A63A4821A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flipH="1">
            <a:off x="1671360" y="2743885"/>
            <a:ext cx="2819428" cy="477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02A8CAA-083D-19A8-DBB9-61343D827334}"/>
              </a:ext>
            </a:extLst>
          </p:cNvPr>
          <p:cNvCxnSpPr>
            <a:stCxn id="4" idx="2"/>
            <a:endCxn id="19" idx="0"/>
          </p:cNvCxnSpPr>
          <p:nvPr/>
        </p:nvCxnSpPr>
        <p:spPr>
          <a:xfrm flipH="1">
            <a:off x="2064516" y="2743885"/>
            <a:ext cx="2426272" cy="2264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AA22740-11EA-31DC-8A31-1958A0C98561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>
            <a:off x="4490788" y="2743885"/>
            <a:ext cx="2833606" cy="604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145DB45-D4DE-DD27-14B9-266808B2965F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4490788" y="2743885"/>
            <a:ext cx="2300557" cy="2289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34DD5D-6FA5-3949-3EEA-23F8F89576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224295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DC90A-BA51-F5A8-B7AD-89C8D61B4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8D904-B6A0-A820-30FF-0087ADDA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من يقرأ نوع الحال في كل مقترح؟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4EB5D3-48A0-F63D-DA1F-88F85B382A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458BCF-D6D6-BC40-FA8F-1B400097D8FD}"/>
              </a:ext>
            </a:extLst>
          </p:cNvPr>
          <p:cNvSpPr txBox="1"/>
          <p:nvPr/>
        </p:nvSpPr>
        <p:spPr>
          <a:xfrm>
            <a:off x="1021976" y="1797734"/>
            <a:ext cx="6937624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رَأَيْتُ </a:t>
            </a:r>
            <a:r>
              <a:rPr lang="ar-MA" dirty="0" err="1"/>
              <a:t>ٱلْعُصْفورَ</a:t>
            </a:r>
            <a:r>
              <a:rPr lang="ar-MA" dirty="0"/>
              <a:t> </a:t>
            </a:r>
            <a:r>
              <a:rPr lang="ar-MA" dirty="0">
                <a:solidFill>
                  <a:srgbClr val="C00000"/>
                </a:solidFill>
              </a:rPr>
              <a:t>فَوْقَ </a:t>
            </a:r>
            <a:r>
              <a:rPr lang="ar-MA" dirty="0" err="1">
                <a:solidFill>
                  <a:srgbClr val="C00000"/>
                </a:solidFill>
              </a:rPr>
              <a:t>ٱلْغُصْنِ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(</a:t>
            </a:r>
            <a:r>
              <a:rPr lang="ar-MA" dirty="0">
                <a:solidFill>
                  <a:srgbClr val="00B050"/>
                </a:solidFill>
              </a:rPr>
              <a:t>شِبْهُ</a:t>
            </a:r>
            <a:r>
              <a:rPr lang="ar-MA" dirty="0"/>
              <a:t> </a:t>
            </a:r>
            <a:r>
              <a:rPr lang="ar-MA" dirty="0">
                <a:solidFill>
                  <a:srgbClr val="00B050"/>
                </a:solidFill>
              </a:rPr>
              <a:t>جُمْلَةٍ</a:t>
            </a:r>
            <a:r>
              <a:rPr lang="ar-MA" dirty="0"/>
              <a:t>)</a:t>
            </a:r>
            <a:endParaRPr lang="ar-MA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7F80EA-4B27-9FDC-A8D8-C6E67CAE02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A29B35-AA59-2947-7CE8-31999F16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5E3067-6602-B0F8-258C-0216C3D0F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93DABB-0ECA-A2D2-3743-A09780B57D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159DA-A7B6-AF49-2820-AE935B85887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995A30-1740-6D1B-0168-D15937420B5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BC136-DF1D-0C25-55F9-21500AA161F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A8B68-A3A9-0CAC-20F0-F22789C8DE7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BD1092-B543-21AF-F544-B8BB71B60BE5}"/>
              </a:ext>
            </a:extLst>
          </p:cNvPr>
          <p:cNvSpPr txBox="1"/>
          <p:nvPr/>
        </p:nvSpPr>
        <p:spPr>
          <a:xfrm>
            <a:off x="5842379" y="3347924"/>
            <a:ext cx="2964029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وَحيداً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(مُفْرَدٌ)</a:t>
            </a:r>
            <a:endParaRPr lang="fr-FR" sz="4800" b="1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AB3A11-C5B4-897D-E2FA-844A9C34D761}"/>
              </a:ext>
            </a:extLst>
          </p:cNvPr>
          <p:cNvSpPr txBox="1"/>
          <p:nvPr/>
        </p:nvSpPr>
        <p:spPr>
          <a:xfrm>
            <a:off x="565761" y="2990652"/>
            <a:ext cx="2735871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يَبْني عُشَّهُ.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(جُمْلَةٌ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فِعْلِيَّةٌ)</a:t>
            </a:r>
            <a:endParaRPr lang="fr-FR" sz="4800" b="1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B9C2006-E5BE-85E2-DFEF-C756EF2ECB7F}"/>
              </a:ext>
            </a:extLst>
          </p:cNvPr>
          <p:cNvSpPr txBox="1"/>
          <p:nvPr/>
        </p:nvSpPr>
        <p:spPr>
          <a:xfrm>
            <a:off x="4815770" y="4685920"/>
            <a:ext cx="4030126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 يُغَرِّدُ أَنْغاماً جَميلَةً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(جُمْلَةٌ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ٱسْمِيَّةٌ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lang="fr-FR" sz="4800" b="1" dirty="0">
              <a:solidFill>
                <a:srgbClr val="00B05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0D5BF3-A148-907A-0538-7156EB537C2E}"/>
              </a:ext>
            </a:extLst>
          </p:cNvPr>
          <p:cNvSpPr txBox="1"/>
          <p:nvPr/>
        </p:nvSpPr>
        <p:spPr>
          <a:xfrm>
            <a:off x="513785" y="4792709"/>
            <a:ext cx="3096272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يُحَلِّقُ في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ٱلسَّماءِ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(جُمْلَةٌ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فِعْلِيَّةٌ)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B1AD131-FC1B-DFB7-81A8-BC0B4607FD41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 flipH="1">
            <a:off x="1933697" y="2717135"/>
            <a:ext cx="2557091" cy="273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A884015-692A-9A48-9AD8-1EEBCE923775}"/>
              </a:ext>
            </a:extLst>
          </p:cNvPr>
          <p:cNvCxnSpPr>
            <a:stCxn id="4" idx="2"/>
            <a:endCxn id="19" idx="0"/>
          </p:cNvCxnSpPr>
          <p:nvPr/>
        </p:nvCxnSpPr>
        <p:spPr>
          <a:xfrm flipH="1">
            <a:off x="2061921" y="2717135"/>
            <a:ext cx="2428867" cy="2075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10D979F-3C5C-1FC6-1BEB-0FFFD019300B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>
            <a:off x="4490788" y="2717135"/>
            <a:ext cx="2833606" cy="63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5B7AC29-6239-3E5C-EE2A-C3F12FD0D6BB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4490788" y="2717135"/>
            <a:ext cx="2340045" cy="1968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419036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63541-4BA4-027E-97D4-776932E3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8DD99-72C3-B4B2-E3A1-2ABD7F6F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خذوا كراساتكم الصفحة  ـــ 86 ـــ - أنجزوا نشاط « أتدرب مع زملائي».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85832A-A103-1604-B332-27FA00DB5B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ED0905-23E8-5995-4A13-E2E1C12D62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B5CE4F-E727-3B75-C99D-9B6D9A1FE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FEC456-9214-09F9-DB1B-20DFEFC7E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41BAA8-ADDC-00E6-DDBE-1BE8E94A92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13E919-EF31-3C75-8FF7-62E0E91515F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DFAE7B-6ED6-16DA-C842-25379CB6C90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8D705D-3922-5DD7-975A-45E1F4F3D60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A9925D-8919-31A8-C595-C609971C465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F8BEF417-BA93-04CF-63E3-CF829CAB2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239" y="1689734"/>
            <a:ext cx="3260162" cy="4626000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5DC3C12-D102-AD3A-0D6B-867E00D90292}"/>
              </a:ext>
            </a:extLst>
          </p:cNvPr>
          <p:cNvSpPr/>
          <p:nvPr/>
        </p:nvSpPr>
        <p:spPr>
          <a:xfrm>
            <a:off x="2823239" y="4070950"/>
            <a:ext cx="3260162" cy="1097316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1" name="Image 10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29B1501A-DD18-2514-9569-DC68850EB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3" y="1476000"/>
            <a:ext cx="53178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04760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533A-B854-38B6-3D44-833F1569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537996-B04D-8623-07FC-392070E2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نصحح جماعة.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D7F460-140D-47D3-9694-F3E410F2E0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BEFF68-E42C-434F-71AB-0A60E40E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67DBD0-5B17-5203-F83C-9162264E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8B8CCA-A86B-1EC0-BA07-CFDF2A7AF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DFA73E-148B-63EE-2615-7358DBA270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19E10A-E119-68CF-8325-57DF4D9C84A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AC4A54-7079-23A4-4300-17543F037F3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1D3D80-760C-3009-E13B-C8AF3B01169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799090-9AF1-D546-2996-A6C8A9DE11A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417D0B39-ED05-D8F8-6142-99C1283CF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74" y="2701034"/>
            <a:ext cx="7684851" cy="247528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823368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896E2-23DB-BB98-B4D1-7FE3B1B3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FC9E5-9B85-3084-D15C-D847C0E4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صححوا على كراساتكم.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0A5FF8-6F7B-EC6E-C796-C6CCDD5EC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E2AB85-E009-1CB2-1502-F128076032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A51923-E443-7EAC-6CE9-36ACE306D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B5AFEB-003E-38C5-7748-E6CC608A51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155CAB-5701-D2CA-A7B7-B2F863ACDEE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E3988D-DB2F-7691-FA50-5A13539DAC7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3A6F8-F906-8D11-C544-FCD07EB25E7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3F14A7-31F5-0C03-136E-698629012B4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6D0460A3-0537-5795-22C6-DE32EB22D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75" y="2081719"/>
            <a:ext cx="7684851" cy="388133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B9F698-8BF0-AE22-D8BB-54900C50BBBA}"/>
              </a:ext>
            </a:extLst>
          </p:cNvPr>
          <p:cNvSpPr txBox="1"/>
          <p:nvPr/>
        </p:nvSpPr>
        <p:spPr>
          <a:xfrm>
            <a:off x="4205397" y="2815760"/>
            <a:ext cx="3443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كَيْفَ جاءَ سَعيدٌ</a:t>
            </a:r>
            <a:endParaRPr lang="fr-FR" sz="4400" b="1" dirty="0">
              <a:solidFill>
                <a:srgbClr val="C00000"/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D73845-4A7F-66D5-87BC-114F2E3A2306}"/>
              </a:ext>
            </a:extLst>
          </p:cNvPr>
          <p:cNvSpPr txBox="1"/>
          <p:nvPr/>
        </p:nvSpPr>
        <p:spPr>
          <a:xfrm>
            <a:off x="4571999" y="3696511"/>
            <a:ext cx="3842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كَيْفَ عادَ </a:t>
            </a:r>
            <a:r>
              <a:rPr lang="ar-MA" dirty="0" err="1"/>
              <a:t>ٱلأَبُ</a:t>
            </a:r>
            <a:r>
              <a:rPr lang="ar-MA" dirty="0"/>
              <a:t> مِنَ </a:t>
            </a:r>
            <a:r>
              <a:rPr lang="ar-MA" dirty="0" err="1"/>
              <a:t>ٱلْعَمَلِ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D2D3BE-5713-BA06-4839-E6D2DB8429CB}"/>
              </a:ext>
            </a:extLst>
          </p:cNvPr>
          <p:cNvSpPr txBox="1"/>
          <p:nvPr/>
        </p:nvSpPr>
        <p:spPr>
          <a:xfrm>
            <a:off x="5069411" y="5071671"/>
            <a:ext cx="220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يُحَلِّقُ </a:t>
            </a:r>
            <a:endParaRPr lang="fr-FR" sz="4400" b="1" dirty="0">
              <a:solidFill>
                <a:srgbClr val="C00000"/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5D0F75-D297-240B-C9EE-84A6B1B47F0D}"/>
              </a:ext>
            </a:extLst>
          </p:cNvPr>
          <p:cNvSpPr txBox="1"/>
          <p:nvPr/>
        </p:nvSpPr>
        <p:spPr>
          <a:xfrm>
            <a:off x="1271952" y="5193613"/>
            <a:ext cx="220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Dosis Medium" pitchFamily="2" charset="0"/>
                <a:cs typeface="Microsoft Uighur" panose="02000000000000000000" pitchFamily="2" charset="-78"/>
              </a:rPr>
              <a:t>مُقَدِّماً  </a:t>
            </a:r>
            <a:endParaRPr lang="fr-FR" sz="4400" b="1" dirty="0">
              <a:solidFill>
                <a:srgbClr val="C00000"/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C371AA-C73E-A3D5-A6CA-1A2C44A509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962756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AABF-15A9-5853-8933-5D23D493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BDFFA2F-0237-4EA5-FE12-FB15A944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اقرؤا قاعدة الحال وأجيبوا عن سؤالي "أنجز بمفردي":  الأول على الكراسة والثاني على دفتر البحث.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981ABF-DD5B-9906-2E30-592A5048B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9" name="Image 18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28B1FD13-8731-3B8F-89CA-B6AC8340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F9EADC-29FE-841F-9C35-0D1A40292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CDAE75-C1B9-440B-EEDE-187D0DC65D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F556DA-02C8-FC8C-F310-20AB3DFAB1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94FF0C-358D-276C-DB1B-6251A4A6A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661EE1-A66F-3D15-FAF3-10FB5AE7BC4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E4223-0743-850B-4978-3100DD1DD4B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4A444B-7532-B394-5CC7-AA7662E8C08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7E03BE-9DFD-65CA-8D81-C872004091A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" name="Image 1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814A5260-9004-186D-ACEA-1B289FAE9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3239" y="1689734"/>
            <a:ext cx="3260162" cy="4626000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98E62B5-3E6D-B82E-DA13-5B626FBD6EDC}"/>
              </a:ext>
            </a:extLst>
          </p:cNvPr>
          <p:cNvSpPr/>
          <p:nvPr/>
        </p:nvSpPr>
        <p:spPr>
          <a:xfrm>
            <a:off x="2823239" y="5296635"/>
            <a:ext cx="3260162" cy="80536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546505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6174E-B923-AAAC-4917-6B4E521E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E391ED-A5C9-FF4E-F2ED-507B70DE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ما وظيفة الحال في الجملة. وما أنواعه؟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109F740-8BD5-F5E5-6F70-06E6907A40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D8EC08-E5E3-8914-EDE5-AE9A33FA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914ACB-2950-DBC2-8610-B97155D9DE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32E7EE-F519-0B73-CBE4-A684BE8BC4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F3C340-DF70-4B0F-70D6-FD40BFD2F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750316-4A26-3F06-A449-94B08FAAB9E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F08A5-0231-6BCE-3260-47ECA295D86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708DA2-BB23-58EE-C085-25F58F3DDA4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5529EA-862F-8F4E-FDBD-528C640A1D9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063397-D68A-314D-4EF3-F18B79212D6E}"/>
              </a:ext>
            </a:extLst>
          </p:cNvPr>
          <p:cNvSpPr txBox="1"/>
          <p:nvPr/>
        </p:nvSpPr>
        <p:spPr>
          <a:xfrm>
            <a:off x="677396" y="3254188"/>
            <a:ext cx="7655514" cy="1021556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ما وَظيفَةُ </a:t>
            </a:r>
            <a:r>
              <a:rPr lang="ar-MA" dirty="0" err="1"/>
              <a:t>ٱلْحالِ</a:t>
            </a:r>
            <a:r>
              <a:rPr lang="ar-MA" dirty="0"/>
              <a:t> في ٱلْجُمْلَةِ؟ وَما أَنْواعُهُ؟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806956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9FC1EA3-BBB5-1D5E-BBF0-1E49C0477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574039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563CCD-C21D-E8D4-A38B-975819DA5E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3F6CE0-467B-277C-280F-543DDEEDE4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EED5F7-3AF0-8C5C-3CBB-568B90E676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ED0E64-06A5-913B-875D-8FE2465DD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F60D0B-4C77-7689-D9B1-553785F0D74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02C5CC-BFDF-A32F-04CC-535BB46F88E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B9E0A9-DAD7-652B-0F2A-5ED4DB403B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4F3C37-1C09-24BF-014D-4D0ADBB034A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8B5622-DA76-756B-8062-AB9348B06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3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49DF0-1CA5-4DA4-2056-24082017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97A7C3-DDFC-F18F-DC0B-5DFD10B9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حاولوا الالتزام بهذه </a:t>
            </a:r>
            <a:r>
              <a:rPr lang="ar-MA" sz="2400" b="1" dirty="0" err="1"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cs typeface="Microsoft Uighur" panose="02000000000000000000" pitchFamily="2" charset="-78"/>
              </a:rPr>
              <a:t>. من يذكرنا بها؟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BEC7F7-C7F3-B0E8-ADC3-969C384F2E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F567B4-3B2C-4F9C-FF54-FE43C601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880FF7-A57C-362A-1567-8D5A544567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4779A7-FB2B-CA16-FA30-2955A8A88A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DE7B07-897A-FA21-3374-F2F7589DE2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2BEC92-7300-A0CF-A7FF-5A2FBBE0CAE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B2D2A4-A5A2-D4A7-1C66-88E9D07ED5D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7BA384-04DA-9BC9-2BB2-1F0F1126C7B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813609-F9FA-FFD1-5D9F-1D634FABF89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AEB2139-4B01-EFC9-5E89-CDBE3BF04FCE}"/>
              </a:ext>
            </a:extLst>
          </p:cNvPr>
          <p:cNvSpPr txBox="1">
            <a:spLocks/>
          </p:cNvSpPr>
          <p:nvPr/>
        </p:nvSpPr>
        <p:spPr>
          <a:xfrm>
            <a:off x="1590761" y="3510017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9" name="Image 8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FDBC6FE-2C73-A76C-51B1-576D42F98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5D30F4-F6D9-E4F0-BF26-F21CF608D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4523153-650F-018F-44B7-F32C34FE647C}"/>
              </a:ext>
            </a:extLst>
          </p:cNvPr>
          <p:cNvSpPr/>
          <p:nvPr/>
        </p:nvSpPr>
        <p:spPr>
          <a:xfrm>
            <a:off x="6794955" y="2098144"/>
            <a:ext cx="958027" cy="95534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Image 1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417214-FEC5-4447-BEA6-B2F07AAFD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2133356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141EE1-CBB6-44A0-0A4C-1726E8581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1" y="2175491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14F1136-0C19-FFCC-8626-8EE4BBD40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5" y="2090387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E0CE304-3CF0-3D89-D4D6-ED0A54FFBB96}"/>
              </a:ext>
            </a:extLst>
          </p:cNvPr>
          <p:cNvSpPr/>
          <p:nvPr/>
        </p:nvSpPr>
        <p:spPr>
          <a:xfrm>
            <a:off x="6729000" y="2105901"/>
            <a:ext cx="958027" cy="95534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353096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717E34A-4F5D-AFA5-4E4C-06C45828A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D69310F6-7813-8C44-034C-ABE0813D6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530126-2315-D093-B1E8-1ED4E5CF60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D440DB-0D0F-6661-0DEA-1085315C6C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8763AE-7AB4-2320-A029-65C12F810C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54CEB6-ADAF-D2B9-4940-2E85B556D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123896-1C63-DFF0-304B-10365A55DF8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65B41A-D1D6-1623-C355-9A8ECDAA8F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F6D94A-B258-216D-B90B-7E7697DCAC4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BC726-C138-59A2-9106-6B847549B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1891C4-5391-C06C-3B3B-A67DF10104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D228B-6759-0A29-04D3-8D43503CC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C4FCECA-FB6B-0186-7F54-374C1873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cs typeface="Microsoft Uighur" panose="02000000000000000000" pitchFamily="2" charset="-78"/>
              </a:rPr>
              <a:t>ضعوا الكراسة والدفتر واللوحة  في القمطر.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52638F0-B18C-FC11-02E7-AFBA93BA52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93437952-8EA6-405E-C78B-E81A72CF0B2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C3DC09-6D39-950B-E918-1FF04CC2F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16946D-C82E-831A-266F-F9C23B8BC8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F9EAC2-1EA8-627E-82CB-399DEE45EE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C83DC9-F205-26CF-D837-2B6ADE9ECD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AB9829-ABFD-739B-C76A-8692087A799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592D8F-3B43-75AB-FB84-8AEBB519F8D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22E026-4B6B-3380-319A-54AB825DB8F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5F0C95-10FA-B089-46C3-D1DBE2CC572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A3AF6C8-B974-96A7-3BD7-DB2254C52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قراءة الحرف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صرف و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18415</TotalTime>
  <Words>2077</Words>
  <Application>Microsoft Office PowerPoint</Application>
  <PresentationFormat>Affichage à l'écran (4:3)</PresentationFormat>
  <Paragraphs>524</Paragraphs>
  <Slides>81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81</vt:i4>
      </vt:variant>
    </vt:vector>
  </HeadingPairs>
  <TitlesOfParts>
    <vt:vector size="113" baseType="lpstr">
      <vt:lpstr>Aptos Display</vt:lpstr>
      <vt:lpstr>Modern Love</vt:lpstr>
      <vt:lpstr>Calibri</vt:lpstr>
      <vt:lpstr>Microsoft Uighur</vt:lpstr>
      <vt:lpstr>Wingdings</vt:lpstr>
      <vt:lpstr>Aptos</vt:lpstr>
      <vt:lpstr>Dosis</vt:lpstr>
      <vt:lpstr>Dosis Medium</vt:lpstr>
      <vt:lpstr>Dosis ExtraBold</vt:lpstr>
      <vt:lpstr>Microsoft Himalaya</vt:lpstr>
      <vt:lpstr>Arial</vt:lpstr>
      <vt:lpstr>Dosis SemiBold</vt:lpstr>
      <vt:lpstr>00_Env-Enseignant</vt:lpstr>
      <vt:lpstr>5_Conception personnalisée</vt:lpstr>
      <vt:lpstr>3_Conception personnalisée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1_01- نشاط اعتيادي</vt:lpstr>
      <vt:lpstr>افتتاح الحصة</vt:lpstr>
      <vt:lpstr>نشاط اعتيادي</vt:lpstr>
      <vt:lpstr>قراءة الحرف3</vt:lpstr>
      <vt:lpstr>صرف وتحويل</vt:lpstr>
      <vt:lpstr>اختتام الحصة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بكم، سنبدأ  حصة اللغة العربية.</vt:lpstr>
      <vt:lpstr>حاولوا الالتزام بهذه السلوكات. من يذكرنا بها؟</vt:lpstr>
      <vt:lpstr>ضعوا الكراسة والدفتر واللوحة  في القمطر.</vt:lpstr>
      <vt:lpstr>في هذه الحصة من النشاط الاعتيادي ستواصلون توضيح وتفسير فكرة .</vt:lpstr>
      <vt:lpstr>خذوا دفاتر البحث واكتبوا تفسيرا للفكرة التالية مستعملين  الأساليب المقترحة.</vt:lpstr>
      <vt:lpstr>من يقرأ عمله؟ </vt:lpstr>
      <vt:lpstr>الفائز في هذه الحصة هم ........................................................................... </vt:lpstr>
      <vt:lpstr>Présentation PowerPoint</vt:lpstr>
      <vt:lpstr>نبدأ حصتنا في القراءة بتصحيح الواجب المنزلي . خذوا دفاتر البحث. </vt:lpstr>
      <vt:lpstr>من يقرأ التعريف المناسب  لكلمة « الإلحاح»؟ ( المنهجية نفسها مع باقي المفردات.)</vt:lpstr>
      <vt:lpstr>من يقرأ الجملة التي  وردت فيها كلمة «الإلحاح»؟ ( المنهجية نفسها مع باقي المفردات. ) </vt:lpstr>
      <vt:lpstr>من يقرأ مستحضرا ضوابط القراءة بطلاقة؟ </vt:lpstr>
      <vt:lpstr>ننتقل إلى أسئلة الفهم . من يقرأ السؤال؟ ثم آخر  يجيب عنه.</vt:lpstr>
      <vt:lpstr>من يقرأ السؤال؟ ثم آخر  يجيب عنه.</vt:lpstr>
      <vt:lpstr>من يقرأ السؤال؟  ثم آخر  يجيب عنه.</vt:lpstr>
      <vt:lpstr>هل تتفقون مع فكرة الإبحار غربا للوصول إلى الهند؟ لماذا؟</vt:lpstr>
      <vt:lpstr>ننتقل إلى التدرب على صياغة الفكرة الرئيسة لفقرة. من يذكرنا بخطوات تحديدها؟</vt:lpstr>
      <vt:lpstr> خذوا كراساتكم الصفحة رقم -83-. سنحدد جماعة الفكرة الرئيسة للفقرة الأولى. من يقرؤها؟</vt:lpstr>
      <vt:lpstr>من يحدد الكلمات المفاتيح في الفقرة؟</vt:lpstr>
      <vt:lpstr>نصحح جماعة. من يقرأ الكلمات المفاتيح في الفقرة؟ </vt:lpstr>
      <vt:lpstr>من يستعين بالكلمات المفاتيح  للإجابة عن السؤال التالي : </vt:lpstr>
      <vt:lpstr>هذا مقترح آخر للفكرة الرئيسة. من يقرؤه؟</vt:lpstr>
      <vt:lpstr> خذوا دفاتر القسم  وسجلوا عليها الفكرة الرئيسة لكل فقرة بعد وضع خط تحت الكلمات المفاتيح على الكراسة. </vt:lpstr>
      <vt:lpstr>نصحح جماعة من يقرأ  على كراسته الفقرة الأولى.</vt:lpstr>
      <vt:lpstr>من يحدد الكلمات المفاتيح في الفقرة؟</vt:lpstr>
      <vt:lpstr>من يقرأ الكلمات المفاتيح في الفقرة؟ </vt:lpstr>
      <vt:lpstr>هذا مقترح آخر للفكرة الرئيسة. من يقرؤه؟</vt:lpstr>
      <vt:lpstr>ننتقل إلى الفقرة الثانية. من يقرؤها؟</vt:lpstr>
      <vt:lpstr>من يحدد الكلمات المفاتيح في الفقرة؟</vt:lpstr>
      <vt:lpstr>من يقرأ الكلمات المفاتيح في الفقرة؟ </vt:lpstr>
      <vt:lpstr>هذا مقترح آخر للفكرة الرئيسة. من يقرؤه؟</vt:lpstr>
      <vt:lpstr>صححوا على دفاتركم. (كل الصيغ المناسبة مقبولة.)</vt:lpstr>
      <vt:lpstr>Présentation PowerPoint</vt:lpstr>
      <vt:lpstr>في هذه الحصة ستتعرفون على ظاهرة الحال كظاهرة لغوية أخرى تساعد على الوصف.</vt:lpstr>
      <vt:lpstr>لاحظوا الصورة التالية. </vt:lpstr>
      <vt:lpstr>كيف وقفت التلميذة أمام المدرسة؟ ما حال التلميذة أثناء وقوفها أمام المدرسة؟ </vt:lpstr>
      <vt:lpstr>يمكن أن نقول أيضا:  وقفت التلميذة أمام  المدرسة فَرِحَةً.  من يردد الجملة؟ </vt:lpstr>
      <vt:lpstr>من يستبدل كلمة " فرحة" بكلمة أو  عبارة  أخرى تعبر عن حال الطفلة؟ </vt:lpstr>
      <vt:lpstr>هذه مقترحات أخرى من يقرؤها؟ </vt:lpstr>
      <vt:lpstr>العبارات والكلمات المكتوبة بلون أحمر تسمى حال لاسم "التلميذة"  الذي يسمى صاحب الحال.</vt:lpstr>
      <vt:lpstr>لاحظوا الصورة التالية. من يجيب عن السؤال التالي: كيف هو العصفور عند النظر إلية؟ ( ما حال العصفور عند النظر إليه؟) </vt:lpstr>
      <vt:lpstr>يمكن أن نقول : </vt:lpstr>
      <vt:lpstr>من يستبدل  كلمة  "نائما " بكلمة أو عبارة مناسبة. </vt:lpstr>
      <vt:lpstr>هذه مقترحات أخرى من يقرؤها؟ </vt:lpstr>
      <vt:lpstr>العبارات والكلمات المكتوبة بلون أحمر تسمى حال لاسم "العصفور" الذي يسمى صاحب الحال.</vt:lpstr>
      <vt:lpstr>انتبهوا ولاحظوا كيف سأحدد الحال ونوعه في الجملة التالية.</vt:lpstr>
      <vt:lpstr>أولا، أحدد الفعل في الجملة. </vt:lpstr>
      <vt:lpstr>Présentation PowerPoint</vt:lpstr>
      <vt:lpstr>Présentation PowerPoint</vt:lpstr>
      <vt:lpstr>متعبا تبين حال الأب وهيئته عند عودته. إذن، فكلمة "متعبا" حال وصاحب الحال "الأب".</vt:lpstr>
      <vt:lpstr>الحال في هذه الجملة جاء مفردا ومنصوبا.</vt:lpstr>
      <vt:lpstr>الحال في هذه الجملة جاء مفردا ونكرة منصوبة وصاحب الحال معرفة.</vt:lpstr>
      <vt:lpstr>أتذكر: الحال المفرد يكون نكرة منصوبة وصاحب الحال يكون معرفة.</vt:lpstr>
      <vt:lpstr>الآن . دوركم ابحثوا عن الحال في الجملة التالية. من يحدد الفعل في الجملة؟</vt:lpstr>
      <vt:lpstr>نصحح.</vt:lpstr>
      <vt:lpstr>من يطرح السؤال المناسب لتحديد الحال في الجملة؟</vt:lpstr>
      <vt:lpstr>نصحح. من يعيد طرح السؤال؟</vt:lpstr>
      <vt:lpstr>من يحدد في الجملة الكلمة أو العبارة التي تجيب عن السؤال؟</vt:lpstr>
      <vt:lpstr>العبارة التي تجيب عن السؤال هي "هو يحمل حقيبته".</vt:lpstr>
      <vt:lpstr> العبارة تبين حال المسافر وهيئته عند مغادرته للمحطة. إذن، فـ "هو يحمل حقيبته" حال وصاحبه "المسافر".</vt:lpstr>
      <vt:lpstr>الآن. لنحدد نوع الحال. ما نوع الكلمة التي تبتدئ بها عبارة "هو يحمل حقيبته"؟</vt:lpstr>
      <vt:lpstr>ضمير منفصل. إذن الحال في الجملة  جاء جملة اسمية.</vt:lpstr>
      <vt:lpstr>من يذكرنا بالخطوات التي نسلكها لتحديد الحال في جملة؟</vt:lpstr>
      <vt:lpstr>نتذكر جماعة. من يقرأ؟</vt:lpstr>
      <vt:lpstr>نعود إلى  جملة وصف العصفور. ما نوع الحال في كل مقترح؟</vt:lpstr>
      <vt:lpstr>نصحح من يقرأ نوع الحال في كل مقترح؟ </vt:lpstr>
      <vt:lpstr> خذوا كراساتكم الصفحة  ـــ 86 ـــ - أنجزوا نشاط « أتدرب مع زملائي». </vt:lpstr>
      <vt:lpstr> نصحح جماعة. </vt:lpstr>
      <vt:lpstr>صححوا على كراساتكم. </vt:lpstr>
      <vt:lpstr>اختتام الحصة</vt:lpstr>
      <vt:lpstr>اقرؤا قاعدة الحال وأجيبوا عن سؤالي "أنجز بمفردي":  الأول على الكراسة والثاني على دفتر البحث.</vt:lpstr>
      <vt:lpstr>ما وظيفة الحال في الجملة. وما أنواعه؟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236</cp:revision>
  <dcterms:created xsi:type="dcterms:W3CDTF">2023-09-20T21:35:22Z</dcterms:created>
  <dcterms:modified xsi:type="dcterms:W3CDTF">2025-12-21T11:21:36Z</dcterms:modified>
</cp:coreProperties>
</file>