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12" r:id="rId2"/>
    <p:sldMasterId id="2147483672" r:id="rId3"/>
    <p:sldMasterId id="2147483738" r:id="rId4"/>
    <p:sldMasterId id="2147483689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786" r:id="rId11"/>
    <p:sldMasterId id="2147483827" r:id="rId12"/>
    <p:sldMasterId id="2147483844" r:id="rId13"/>
    <p:sldMasterId id="2147483861" r:id="rId14"/>
    <p:sldMasterId id="2147483878" r:id="rId15"/>
    <p:sldMasterId id="2147483895" r:id="rId16"/>
    <p:sldMasterId id="2147483741" r:id="rId17"/>
    <p:sldMasterId id="2147483686" r:id="rId18"/>
  </p:sldMasterIdLst>
  <p:notesMasterIdLst>
    <p:notesMasterId r:id="rId75"/>
  </p:notesMasterIdLst>
  <p:handoutMasterIdLst>
    <p:handoutMasterId r:id="rId76"/>
  </p:handoutMasterIdLst>
  <p:sldIdLst>
    <p:sldId id="2147482682" r:id="rId19"/>
    <p:sldId id="2147482683" r:id="rId20"/>
    <p:sldId id="2147482684" r:id="rId21"/>
    <p:sldId id="2147482471" r:id="rId22"/>
    <p:sldId id="2147482685" r:id="rId23"/>
    <p:sldId id="2147482616" r:id="rId24"/>
    <p:sldId id="2147482691" r:id="rId25"/>
    <p:sldId id="2147482445" r:id="rId26"/>
    <p:sldId id="2147482692" r:id="rId27"/>
    <p:sldId id="2147482453" r:id="rId28"/>
    <p:sldId id="2147482727" r:id="rId29"/>
    <p:sldId id="2147482450" r:id="rId30"/>
    <p:sldId id="2147482509" r:id="rId31"/>
    <p:sldId id="2147482728" r:id="rId32"/>
    <p:sldId id="2147482729" r:id="rId33"/>
    <p:sldId id="2147482459" r:id="rId34"/>
    <p:sldId id="2147482726" r:id="rId35"/>
    <p:sldId id="2147482707" r:id="rId36"/>
    <p:sldId id="2147482628" r:id="rId37"/>
    <p:sldId id="2147482629" r:id="rId38"/>
    <p:sldId id="2147482713" r:id="rId39"/>
    <p:sldId id="2147482730" r:id="rId40"/>
    <p:sldId id="2147482715" r:id="rId41"/>
    <p:sldId id="2147482630" r:id="rId42"/>
    <p:sldId id="2147482634" r:id="rId43"/>
    <p:sldId id="2147482665" r:id="rId44"/>
    <p:sldId id="2147482635" r:id="rId45"/>
    <p:sldId id="2147482731" r:id="rId46"/>
    <p:sldId id="2147482717" r:id="rId47"/>
    <p:sldId id="2147482718" r:id="rId48"/>
    <p:sldId id="2147482637" r:id="rId49"/>
    <p:sldId id="2147482708" r:id="rId50"/>
    <p:sldId id="2147482452" r:id="rId51"/>
    <p:sldId id="2147482711" r:id="rId52"/>
    <p:sldId id="2147482531" r:id="rId53"/>
    <p:sldId id="2147482720" r:id="rId54"/>
    <p:sldId id="2147482732" r:id="rId55"/>
    <p:sldId id="2147482733" r:id="rId56"/>
    <p:sldId id="2147482721" r:id="rId57"/>
    <p:sldId id="2147482722" r:id="rId58"/>
    <p:sldId id="2147482734" r:id="rId59"/>
    <p:sldId id="2147482735" r:id="rId60"/>
    <p:sldId id="2147482736" r:id="rId61"/>
    <p:sldId id="2147482737" r:id="rId62"/>
    <p:sldId id="2147482738" r:id="rId63"/>
    <p:sldId id="2147482739" r:id="rId64"/>
    <p:sldId id="2147482740" r:id="rId65"/>
    <p:sldId id="2147482741" r:id="rId66"/>
    <p:sldId id="2147482742" r:id="rId67"/>
    <p:sldId id="2147482704" r:id="rId68"/>
    <p:sldId id="2147482484" r:id="rId69"/>
    <p:sldId id="2147482724" r:id="rId70"/>
    <p:sldId id="2147482580" r:id="rId71"/>
    <p:sldId id="2147482579" r:id="rId72"/>
    <p:sldId id="2147482710" r:id="rId73"/>
    <p:sldId id="2147482701" r:id="rId74"/>
  </p:sldIdLst>
  <p:sldSz cx="9144000" cy="6858000" type="screen4x3"/>
  <p:notesSz cx="6858000" cy="9144000"/>
  <p:embeddedFontLst>
    <p:embeddedFont>
      <p:font typeface="Dosis ExtraBold" pitchFamily="2" charset="0"/>
      <p:bold r:id="rId77"/>
    </p:embeddedFont>
    <p:embeddedFont>
      <p:font typeface="Microsoft Uighur" panose="02000000000000000000" pitchFamily="2" charset="-78"/>
      <p:regular r:id="rId78"/>
      <p:bold r:id="rId79"/>
    </p:embeddedFont>
    <p:embeddedFont>
      <p:font typeface="Sakkal Majalla" panose="02000000000000000000" pitchFamily="2" charset="-78"/>
      <p:regular r:id="rId80"/>
      <p:bold r:id="rId8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B1EDEA"/>
    <a:srgbClr val="565F88"/>
    <a:srgbClr val="CC0000"/>
    <a:srgbClr val="B5EEF2"/>
    <a:srgbClr val="9CA3C0"/>
    <a:srgbClr val="94E4EA"/>
    <a:srgbClr val="0097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3" autoAdjust="0"/>
    <p:restoredTop sz="94694"/>
  </p:normalViewPr>
  <p:slideViewPr>
    <p:cSldViewPr snapToGrid="0">
      <p:cViewPr varScale="1">
        <p:scale>
          <a:sx n="71" d="100"/>
          <a:sy n="71" d="100"/>
        </p:scale>
        <p:origin x="972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6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notesMaster" Target="notesMasters/notesMaster1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61" Type="http://schemas.openxmlformats.org/officeDocument/2006/relationships/slide" Target="slides/slide43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22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D6FFC3-45F2-9875-3B35-7CC4D63E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0E846D-554D-7CFA-9B6D-3B722236D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633025-9640-5A3A-FB95-A5D951B2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D5B479-496A-4C87-87FF-66E295E2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A8850C-00A1-67E5-53B4-FDD9823F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A90FCE-78C1-8402-F919-0388FCE9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7852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3424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78712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64996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067205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163045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65704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06471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6328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2EFEA-9350-5214-F111-F23ECA46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1AA329-4B45-5F97-1F13-4E9A36C7E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3D978B-B9E2-E8E2-48F2-1F5169C2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6FE140-8525-E215-2407-FAFC76032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CCD182-EA5D-0E0A-DC21-9101869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4159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1576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775707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59845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7826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299703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800152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10800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79185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22176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86405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C14EC7-6C23-8B32-2904-7A042432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E361EFE-EDAD-9284-0392-773BE8692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55A2C2-FB4B-33DE-0AC8-F1CC9C8C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BF964D-9D7B-DFEE-7254-157A3A01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1D1EDE-9733-630D-BDE0-5E05EA01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083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0026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608513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83685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91386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40362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67630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545438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801207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83242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73413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5118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81035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581868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1410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85272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72347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44703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42759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72718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8019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10951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527440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69398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180055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35341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852376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85914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946887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37619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44952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63756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907501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414032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820026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33293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70427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63129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3030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28607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967610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151224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793443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678874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048555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38281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776748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7517501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43623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8927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916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155219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12820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890143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70523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97618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595417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383020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71043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856885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478020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457076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34453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87330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348557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318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58607224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5883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C3BA3-E18D-46AD-346E-4DB42987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1C82B6-F344-0E94-309F-FA49D33C2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96482C-54A6-8119-D2EC-131D78C4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C1C46-58BC-964A-4D8C-E1E021F4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98279-C7E5-D0DE-C9CB-76299D61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690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05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776720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5758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13EA3-17C7-FD14-F5B5-B1630B23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E067B6-6C48-C681-6F10-E120E3EDF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07F22-A97A-2BA2-018D-B04B34934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064CB3-6690-E182-6590-8D89EA51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C2BF22-E601-4966-7E66-72556515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91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8452919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DB375-2670-669E-D84B-53C114A3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2D1357-5BE3-51EF-763B-36D1AE04E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C28606-956F-BAEF-46E2-FBFD289C1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1989F5-0EA3-296A-0913-DBF845C9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797DD2-A9A2-2F48-E100-F9B051F7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9DF5D6-B551-F60C-BB18-CD27570F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703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70517-C4DC-15AC-CCEF-8388F037E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C4909B-A237-7A04-8879-4134A999E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4BD143-4521-B903-FF7E-809DF51EB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FD4AEA-FA55-DD76-EECD-2913584DA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1CF778-CA5D-2A28-AE12-3F5C130C1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997FF03-5575-3961-0744-22C13345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DCCF52-7D10-D7A6-F4BF-B2854BA7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151488-B687-CEE2-414E-8B3F6C1E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7925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A3238-2694-683C-88DB-EC32DA7A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F6A48D-5FCD-4B57-639A-74BCFF8EA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A9584A-DA76-903B-0EF3-6BBFD294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283726-0B16-DAC4-D909-C5C1AEB4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494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35A02C-0FE4-D31A-11DA-02FD6592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0B5FF9-34FE-F61C-180D-3CCC05C9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378FE6-FE61-CC47-0E39-5B72192E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608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596E4-9FBF-9274-FBD8-2095D90B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A456DA-96B4-9952-0536-EA715924A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B4B25C-2352-05AD-C657-BD080F130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E91711-01F2-9827-9274-515BA04D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EA7649-4D35-5D82-4294-91110497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F3E178-19D2-4466-A4E2-26A1F6AF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382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7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1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76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696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213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590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92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284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28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71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826" r:id="rId12"/>
    <p:sldLayoutId id="2147483685" r:id="rId13"/>
    <p:sldLayoutId id="2147483684" r:id="rId14"/>
    <p:sldLayoutId id="2147483679" r:id="rId15"/>
    <p:sldLayoutId id="2147483823" r:id="rId16"/>
    <p:sldLayoutId id="2147483731" r:id="rId17"/>
    <p:sldLayoutId id="2147483730" r:id="rId18"/>
    <p:sldLayoutId id="2147483680" r:id="rId19"/>
    <p:sldLayoutId id="2147483732" r:id="rId20"/>
    <p:sldLayoutId id="2147483733" r:id="rId21"/>
    <p:sldLayoutId id="2147483825" r:id="rId22"/>
    <p:sldLayoutId id="2147483675" r:id="rId23"/>
    <p:sldLayoutId id="2147483676" r:id="rId24"/>
    <p:sldLayoutId id="2147483677" r:id="rId25"/>
    <p:sldLayoutId id="2147483924" r:id="rId26"/>
    <p:sldLayoutId id="2147483926" r:id="rId27"/>
    <p:sldLayoutId id="2147483927" r:id="rId2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91529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10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81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81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7A6514-243A-17CB-B010-CBA9F6FF2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الكراسة والدفتر واللوحة في القمطر.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4B5F4E-90C4-00A4-75AE-992CF585A1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67FCDB-74EC-2EFD-0719-A4C5AD7E4FB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F2CBC-D8C4-4B7F-6C80-BBA4345CB42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50B281-FF33-AE12-9316-6D591D35760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66AAA-1335-070B-0761-0715E5850D7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8A4FCA-6A6E-D297-9F68-383FBB877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60D71-0878-6A46-A868-BFA57FC68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D379F5-0B13-75D3-4073-6D033756D7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3ABFF5-9818-8C92-6932-6B964A22FD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D138E836-D9E2-B64A-F6B7-E27905FA731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609" y="1884363"/>
            <a:ext cx="6996640" cy="3935413"/>
          </a:xfr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بتصحيح الواجب المنزلي. خذوا دفاتر البحث.  من يقرأ إنتاجه؟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4B5F4E-90C4-00A4-75AE-992CF585A1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67FCDB-74EC-2EFD-0719-A4C5AD7E4FB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F2CBC-D8C4-4B7F-6C80-BBA4345CB42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50B281-FF33-AE12-9316-6D591D35760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66AAA-1335-070B-0761-0715E5850D7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8A4FCA-6A6E-D297-9F68-383FBB877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60D71-0878-6A46-A868-BFA57FC684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D379F5-0B13-75D3-4073-6D033756D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3ABFF5-9818-8C92-6932-6B964A22FD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A9C26DA2-6E27-10F5-CD09-AF070D8B1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507" y="1650040"/>
            <a:ext cx="3521706" cy="476704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376966B-946B-6C62-BD59-4326CEBFF239}"/>
              </a:ext>
            </a:extLst>
          </p:cNvPr>
          <p:cNvSpPr/>
          <p:nvPr/>
        </p:nvSpPr>
        <p:spPr>
          <a:xfrm>
            <a:off x="2701507" y="3850640"/>
            <a:ext cx="3521706" cy="23469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80171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ننتقل إلى النشاط الاعتيادي، من يذكرنا بالمفردات الجديدة التي تعلمتموها في هذا الأسبوع 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2A31E-7CE4-7C42-6515-7F16A7145E1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9D2DF4-69D0-6512-40CD-B5BEA16F3EC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23C22-0218-EC5A-7EF3-E4AE306D49F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EC09C0-3B63-AD94-FDE5-5BEC52DED59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D4AC49B-BEAC-9A3F-D569-CF31B420A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766B690-83C4-C475-0F3A-67538C0752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7682CA-CD63-BD71-A751-E3A3B4BD71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2094C9-F820-968B-26E9-6096575D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3B50E96-1E50-93A3-9DF3-9E36251CD827}"/>
              </a:ext>
            </a:extLst>
          </p:cNvPr>
          <p:cNvSpPr txBox="1"/>
          <p:nvPr/>
        </p:nvSpPr>
        <p:spPr>
          <a:xfrm>
            <a:off x="1070129" y="2997815"/>
            <a:ext cx="6840000" cy="1940957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ٱلْمُفْرَداتُ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ٱلْجَديدةُ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تَعَلَّمْتُموها في هذا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ٱلْأُسْبوعِ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43A9DE-4810-EB86-BA05-6B1F4FA37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2DAC-24B9-84B4-5719-BBC8ECEE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D6402-A406-2130-4C41-590FB791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بعضها. من يقرأ؟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E129A2-B180-94C3-B255-5711BBB7BA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BAA9B2-86E8-CE29-849F-9CA0B835343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BCA236-C2CC-5404-19BD-391EA540B615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52F7A-5684-2659-E267-3E9CBF376CA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324E7-B825-3B69-B0C9-2293BAAA49C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F0AA56-6ECC-02E4-B535-01547B04B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2FFE99-7E08-C27E-843E-AD2FAD1AB0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3CA57B-A13D-CD4D-9F0C-C41F63E366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73E2A3-AD14-6513-8BDB-F27CF900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ACD0E0-4326-0CEC-2CF8-CC5001FBC630}"/>
              </a:ext>
            </a:extLst>
          </p:cNvPr>
          <p:cNvSpPr txBox="1"/>
          <p:nvPr/>
        </p:nvSpPr>
        <p:spPr>
          <a:xfrm>
            <a:off x="460794" y="450971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اَلْقارَّةُ </a:t>
            </a:r>
            <a:r>
              <a:rPr lang="ar-MA" dirty="0" err="1"/>
              <a:t>ٱلآسْيَوِيَّةُ</a:t>
            </a:r>
            <a:endParaRPr lang="fr-FR" dirty="0"/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70FDB64A-4A4D-6F9C-AB5F-FFF115D82B1A}"/>
              </a:ext>
            </a:extLst>
          </p:cNvPr>
          <p:cNvSpPr txBox="1"/>
          <p:nvPr/>
        </p:nvSpPr>
        <p:spPr>
          <a:xfrm>
            <a:off x="6115545" y="2117840"/>
            <a:ext cx="2592000" cy="784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Calibri"/>
              </a:rPr>
              <a:t>اَلرَّحالَةُ</a:t>
            </a:r>
            <a:r>
              <a:rPr lang="ar-MA" dirty="0">
                <a:sym typeface="Calibri"/>
              </a:rPr>
              <a:t> </a:t>
            </a:r>
            <a:endParaRPr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61414288-E16F-B366-D535-34ED8B112014}"/>
              </a:ext>
            </a:extLst>
          </p:cNvPr>
          <p:cNvSpPr txBox="1"/>
          <p:nvPr/>
        </p:nvSpPr>
        <p:spPr>
          <a:xfrm>
            <a:off x="427163" y="2113358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Sakkal Majalla"/>
              </a:rPr>
              <a:t>اَلْقارَّةُ ٱلْأَمْريكِيَّةُ</a:t>
            </a:r>
            <a:endParaRPr lang="ar-MA" dirty="0">
              <a:sym typeface="Sakkal Majalla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BCF42B78-0D33-F912-84D7-9BFB30069EB9}"/>
              </a:ext>
            </a:extLst>
          </p:cNvPr>
          <p:cNvSpPr txBox="1"/>
          <p:nvPr/>
        </p:nvSpPr>
        <p:spPr>
          <a:xfrm>
            <a:off x="6115545" y="447992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اَلْإِبْحارُ (أَبْحَرَ)</a:t>
            </a: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DB1EE319-B60C-D159-BC3C-AB6EEA708557}"/>
              </a:ext>
            </a:extLst>
          </p:cNvPr>
          <p:cNvSpPr txBox="1"/>
          <p:nvPr/>
        </p:nvSpPr>
        <p:spPr>
          <a:xfrm>
            <a:off x="3293553" y="331007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إِقْناعٌ (</a:t>
            </a:r>
            <a:r>
              <a:rPr lang="ar-MA">
                <a:sym typeface="Sakkal Majalla"/>
              </a:rPr>
              <a:t>أَقْنَعَ)</a:t>
            </a:r>
            <a:endParaRPr lang="ar-MA" dirty="0">
              <a:sym typeface="Sakkal Majalla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3944692-2415-B819-A98D-B4EF781F3DED}"/>
              </a:ext>
            </a:extLst>
          </p:cNvPr>
          <p:cNvSpPr txBox="1"/>
          <p:nvPr/>
        </p:nvSpPr>
        <p:spPr>
          <a:xfrm>
            <a:off x="471561" y="3311534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اَلْعالَمُ ٱلْجَديدُ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DDA87E-BF43-1579-629B-827CAD211C3D}"/>
              </a:ext>
            </a:extLst>
          </p:cNvPr>
          <p:cNvSpPr txBox="1"/>
          <p:nvPr/>
        </p:nvSpPr>
        <p:spPr>
          <a:xfrm>
            <a:off x="3288170" y="450230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dirty="0"/>
              <a:t>كرِسْتوفر كولومبوس</a:t>
            </a:r>
            <a:endParaRPr lang="fr-FR" sz="4000" dirty="0"/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055236CA-D538-85AE-317E-BF7A2978E160}"/>
              </a:ext>
            </a:extLst>
          </p:cNvPr>
          <p:cNvSpPr txBox="1"/>
          <p:nvPr/>
        </p:nvSpPr>
        <p:spPr>
          <a:xfrm>
            <a:off x="3271354" y="211784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اِكْتِشافٌ (اِكْتَشَفَ)</a:t>
            </a:r>
            <a:endParaRPr dirty="0">
              <a:sym typeface="Calibri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A4F92C1-C47F-2841-7070-D2229B629D11}"/>
              </a:ext>
            </a:extLst>
          </p:cNvPr>
          <p:cNvSpPr txBox="1"/>
          <p:nvPr/>
        </p:nvSpPr>
        <p:spPr>
          <a:xfrm>
            <a:off x="6115545" y="3299706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عَصْرِيَّةٌ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67D3E69-42F4-879D-118A-F1AF0B50F9C3}"/>
              </a:ext>
            </a:extLst>
          </p:cNvPr>
          <p:cNvSpPr txBox="1"/>
          <p:nvPr/>
        </p:nvSpPr>
        <p:spPr>
          <a:xfrm>
            <a:off x="3288170" y="5694529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اَلْوَصْفُ (وَصَفَ)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1CBF91D-6DB5-1C81-04B8-14BE07E7B315}"/>
              </a:ext>
            </a:extLst>
          </p:cNvPr>
          <p:cNvSpPr txBox="1"/>
          <p:nvPr/>
        </p:nvSpPr>
        <p:spPr>
          <a:xfrm>
            <a:off x="6115545" y="5660133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اَلْإِلْحاحُ (أَلَحَّ)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F272A9A-F798-2481-9BBC-D25FEE48E583}"/>
              </a:ext>
            </a:extLst>
          </p:cNvPr>
          <p:cNvSpPr txBox="1"/>
          <p:nvPr/>
        </p:nvSpPr>
        <p:spPr>
          <a:xfrm>
            <a:off x="460794" y="5707886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قَرْيَةٌ صَغيرَةٌ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17370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D2178-BE4E-8FD4-2A79-6FFFF667D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C17F-DA79-7D41-FF1D-9506E1CF6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مفردة ويشرحها باستعمال المرادف أو الضد أو بتركيبها في جملة مفيدة. 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A4DC342-BC34-F16E-7887-A8857AE5B4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3242B3-9C18-1BDF-12DB-FDE752B9F4D9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6C6EC8-E805-C917-A63F-C53F8A4830B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7F2A50-B21A-797C-551B-075C7479F53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AC7E3-DF79-F20C-0A02-40E0C1483985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116010-0E92-B813-6517-D93EB6E69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DEDB02-ED38-949B-B04D-008EFB746C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5B8CB1-DF52-53D4-197D-89E5EEE156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7890A9-3E82-3CED-978B-9AED32B5E3A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9E83A38-41A5-D344-B1A2-208C7A16608F}"/>
              </a:ext>
            </a:extLst>
          </p:cNvPr>
          <p:cNvSpPr txBox="1"/>
          <p:nvPr/>
        </p:nvSpPr>
        <p:spPr>
          <a:xfrm>
            <a:off x="460794" y="450971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اَلْقارَّةُ </a:t>
            </a:r>
            <a:r>
              <a:rPr lang="ar-MA" dirty="0" err="1"/>
              <a:t>ٱلآسْيَوِيَّةُ</a:t>
            </a:r>
            <a:endParaRPr lang="fr-FR" dirty="0"/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28DA1E1D-753C-00BA-32BA-E17BF908344A}"/>
              </a:ext>
            </a:extLst>
          </p:cNvPr>
          <p:cNvSpPr txBox="1"/>
          <p:nvPr/>
        </p:nvSpPr>
        <p:spPr>
          <a:xfrm>
            <a:off x="6115545" y="2117840"/>
            <a:ext cx="2592000" cy="784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Calibri"/>
              </a:rPr>
              <a:t>اَلرَّحالَةُ</a:t>
            </a:r>
            <a:r>
              <a:rPr lang="ar-MA" dirty="0">
                <a:sym typeface="Calibri"/>
              </a:rPr>
              <a:t> </a:t>
            </a:r>
            <a:endParaRPr dirty="0"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2C4C484F-CFA9-042B-CBD0-702A94AC7AEE}"/>
              </a:ext>
            </a:extLst>
          </p:cNvPr>
          <p:cNvSpPr txBox="1"/>
          <p:nvPr/>
        </p:nvSpPr>
        <p:spPr>
          <a:xfrm>
            <a:off x="427163" y="2113358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Sakkal Majalla"/>
              </a:rPr>
              <a:t>اَلْقارَّةُ ٱلْأَمْريكِيَّةُ</a:t>
            </a:r>
            <a:endParaRPr lang="ar-MA" dirty="0">
              <a:sym typeface="Sakkal Majalla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4A14837E-7D62-6D38-6963-122313285875}"/>
              </a:ext>
            </a:extLst>
          </p:cNvPr>
          <p:cNvSpPr txBox="1"/>
          <p:nvPr/>
        </p:nvSpPr>
        <p:spPr>
          <a:xfrm>
            <a:off x="6115545" y="447992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اَلْإِبْحارُ (أَبْحَرَ)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586F74F0-BE60-DD91-F969-A708242C7147}"/>
              </a:ext>
            </a:extLst>
          </p:cNvPr>
          <p:cNvSpPr txBox="1"/>
          <p:nvPr/>
        </p:nvSpPr>
        <p:spPr>
          <a:xfrm>
            <a:off x="3293553" y="331007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إِقْناعٌ (</a:t>
            </a:r>
            <a:r>
              <a:rPr lang="ar-MA">
                <a:sym typeface="Sakkal Majalla"/>
              </a:rPr>
              <a:t>أَقْنَعَ)</a:t>
            </a:r>
            <a:endParaRPr lang="ar-MA" dirty="0">
              <a:sym typeface="Sakkal Majalla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397A49F-3A3D-E05E-9C8C-EFB24A9B9124}"/>
              </a:ext>
            </a:extLst>
          </p:cNvPr>
          <p:cNvSpPr txBox="1"/>
          <p:nvPr/>
        </p:nvSpPr>
        <p:spPr>
          <a:xfrm>
            <a:off x="471561" y="3311534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اَلْعالَمُ ٱلْجَديدُ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DD33080-07AD-30FB-3904-2C0F0A7BACE0}"/>
              </a:ext>
            </a:extLst>
          </p:cNvPr>
          <p:cNvSpPr txBox="1"/>
          <p:nvPr/>
        </p:nvSpPr>
        <p:spPr>
          <a:xfrm>
            <a:off x="3288170" y="450230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dirty="0"/>
              <a:t>كرِسْتوفر كولومبوس</a:t>
            </a:r>
            <a:endParaRPr lang="fr-FR" sz="4000" dirty="0"/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72CE73BF-1BDD-27E5-5BDA-0A91549B4F01}"/>
              </a:ext>
            </a:extLst>
          </p:cNvPr>
          <p:cNvSpPr txBox="1"/>
          <p:nvPr/>
        </p:nvSpPr>
        <p:spPr>
          <a:xfrm>
            <a:off x="3271354" y="211784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اِكْتِشافٌ (اِكْتَشَفَ)</a:t>
            </a:r>
            <a:endParaRPr dirty="0">
              <a:sym typeface="Calibri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A06466F-BE3B-F8DD-BFF3-EB21953706D7}"/>
              </a:ext>
            </a:extLst>
          </p:cNvPr>
          <p:cNvSpPr txBox="1"/>
          <p:nvPr/>
        </p:nvSpPr>
        <p:spPr>
          <a:xfrm>
            <a:off x="6115545" y="3299706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عَصْرِيَّةٌ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98D74F8-2E44-319B-3E33-24FCF848A14D}"/>
              </a:ext>
            </a:extLst>
          </p:cNvPr>
          <p:cNvSpPr txBox="1"/>
          <p:nvPr/>
        </p:nvSpPr>
        <p:spPr>
          <a:xfrm>
            <a:off x="3288170" y="5694529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اَلْوَصْفُ (وَصَفَ)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133640F-644A-C509-882B-B5EBDD9CCBB0}"/>
              </a:ext>
            </a:extLst>
          </p:cNvPr>
          <p:cNvSpPr txBox="1"/>
          <p:nvPr/>
        </p:nvSpPr>
        <p:spPr>
          <a:xfrm>
            <a:off x="6115545" y="5660133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اَلْإِلْحاحُ (أَلَحَّ)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D885A53-32B7-0347-0F37-F9BC72AD6E00}"/>
              </a:ext>
            </a:extLst>
          </p:cNvPr>
          <p:cNvSpPr txBox="1"/>
          <p:nvPr/>
        </p:nvSpPr>
        <p:spPr>
          <a:xfrm>
            <a:off x="460794" y="5707886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قَرْيَةٌ صَغيرَةٌ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282415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29F14-6291-2036-4278-DAA594416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000C7-F961-E6DB-37B8-237D4B36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 . اكتبوا فقرة باستعمال المفردات التالية. الفائز من استطاع كتابة فقرة منسجمة.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C78D03-3DAF-B1FC-6CA0-2EC4A128E9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B59BB0-B6B3-3244-8131-0E159B4C839E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38B239-F2DF-43C2-78E1-B3CC3DEA861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19D6A-5055-CB43-C883-29324B71A22A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29997E-6EEE-D378-71C0-DDB05809F2B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427685-B455-CE62-361D-29FDD94CC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529C41-2447-58D1-F54F-30BEEEE65D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EB1B6B-77CA-6693-7046-98104553B6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B6652D-A794-DA01-5CC5-25D771D49A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54EE27C-E843-9BD5-F453-C9320249DFBC}"/>
              </a:ext>
            </a:extLst>
          </p:cNvPr>
          <p:cNvSpPr txBox="1"/>
          <p:nvPr/>
        </p:nvSpPr>
        <p:spPr>
          <a:xfrm>
            <a:off x="460794" y="450971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اَلْقارَّةُ </a:t>
            </a:r>
            <a:r>
              <a:rPr lang="ar-MA" dirty="0" err="1"/>
              <a:t>ٱلآسْيَوِيَّةُ</a:t>
            </a:r>
            <a:endParaRPr lang="fr-FR" dirty="0"/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EE34BC4F-63DB-C1AE-D1B8-E747BBC5FD3A}"/>
              </a:ext>
            </a:extLst>
          </p:cNvPr>
          <p:cNvSpPr txBox="1"/>
          <p:nvPr/>
        </p:nvSpPr>
        <p:spPr>
          <a:xfrm>
            <a:off x="6115545" y="2117840"/>
            <a:ext cx="2592000" cy="784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Calibri"/>
              </a:rPr>
              <a:t>اَلرَّحالَةُ</a:t>
            </a:r>
            <a:r>
              <a:rPr lang="ar-MA" dirty="0">
                <a:sym typeface="Calibri"/>
              </a:rPr>
              <a:t> </a:t>
            </a:r>
            <a:endParaRPr dirty="0"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65345B59-BE37-39F1-A25A-CCCBD35A9163}"/>
              </a:ext>
            </a:extLst>
          </p:cNvPr>
          <p:cNvSpPr txBox="1"/>
          <p:nvPr/>
        </p:nvSpPr>
        <p:spPr>
          <a:xfrm>
            <a:off x="427163" y="2113358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Sakkal Majalla"/>
              </a:rPr>
              <a:t>اَلْقارَّةُ ٱلْأَمْريكِيَّةُ</a:t>
            </a:r>
            <a:endParaRPr lang="ar-MA" dirty="0">
              <a:sym typeface="Sakkal Majalla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EFEBC52B-F213-9116-FE0C-04F6869EA4BE}"/>
              </a:ext>
            </a:extLst>
          </p:cNvPr>
          <p:cNvSpPr txBox="1"/>
          <p:nvPr/>
        </p:nvSpPr>
        <p:spPr>
          <a:xfrm>
            <a:off x="6115545" y="447992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اَلْإِبْحارُ (أَبْحَرَ)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30181171-6F20-CEE0-EB1E-3E472424EC5F}"/>
              </a:ext>
            </a:extLst>
          </p:cNvPr>
          <p:cNvSpPr txBox="1"/>
          <p:nvPr/>
        </p:nvSpPr>
        <p:spPr>
          <a:xfrm>
            <a:off x="3293553" y="331007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إِقْناعٌ (</a:t>
            </a:r>
            <a:r>
              <a:rPr lang="ar-MA">
                <a:sym typeface="Sakkal Majalla"/>
              </a:rPr>
              <a:t>أَقْنَعَ)</a:t>
            </a:r>
            <a:endParaRPr lang="ar-MA" dirty="0">
              <a:sym typeface="Sakkal Majalla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2BF0FA4-DD2E-CEA7-DA56-2CFDC0BE132D}"/>
              </a:ext>
            </a:extLst>
          </p:cNvPr>
          <p:cNvSpPr txBox="1"/>
          <p:nvPr/>
        </p:nvSpPr>
        <p:spPr>
          <a:xfrm>
            <a:off x="471561" y="3311534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اَلْعالَمُ ٱلْجَديدُ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9824CA6-033E-E96A-57B6-BCFD3CFE88A2}"/>
              </a:ext>
            </a:extLst>
          </p:cNvPr>
          <p:cNvSpPr txBox="1"/>
          <p:nvPr/>
        </p:nvSpPr>
        <p:spPr>
          <a:xfrm>
            <a:off x="3288170" y="450230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dirty="0"/>
              <a:t>كرِسْتوفر كولومبوس</a:t>
            </a:r>
            <a:endParaRPr lang="fr-FR" sz="4000" dirty="0"/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25D1FAD0-775B-F0FA-2DBE-187FB318C55C}"/>
              </a:ext>
            </a:extLst>
          </p:cNvPr>
          <p:cNvSpPr txBox="1"/>
          <p:nvPr/>
        </p:nvSpPr>
        <p:spPr>
          <a:xfrm>
            <a:off x="3271354" y="2117840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اِكْتِشافٌ (اِكْتَشَفَ)</a:t>
            </a:r>
            <a:endParaRPr dirty="0">
              <a:sym typeface="Calibri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CCDB3DA-421B-2B81-B7B4-0D82C419BD70}"/>
              </a:ext>
            </a:extLst>
          </p:cNvPr>
          <p:cNvSpPr txBox="1"/>
          <p:nvPr/>
        </p:nvSpPr>
        <p:spPr>
          <a:xfrm>
            <a:off x="6115545" y="3299706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عَصْرِيَّةٌ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FE0E2FE-8922-C46B-D4AD-CFC83867EFB0}"/>
              </a:ext>
            </a:extLst>
          </p:cNvPr>
          <p:cNvSpPr txBox="1"/>
          <p:nvPr/>
        </p:nvSpPr>
        <p:spPr>
          <a:xfrm>
            <a:off x="3288170" y="5694529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اَلْوَصْفُ (وَصَفَ)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4FF59B9-4692-4CEF-0FF4-86BABED8F72F}"/>
              </a:ext>
            </a:extLst>
          </p:cNvPr>
          <p:cNvSpPr txBox="1"/>
          <p:nvPr/>
        </p:nvSpPr>
        <p:spPr>
          <a:xfrm>
            <a:off x="6115545" y="5660133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اَلْإِلْحاحُ (أَلَحَّ)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36067D9-A665-57F4-45A5-69F19B9380ED}"/>
              </a:ext>
            </a:extLst>
          </p:cNvPr>
          <p:cNvSpPr txBox="1"/>
          <p:nvPr/>
        </p:nvSpPr>
        <p:spPr>
          <a:xfrm>
            <a:off x="460794" y="5707886"/>
            <a:ext cx="2592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قَرْيَةٌ صَغيرَةٌ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394696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 إنتاجه؟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B6D2F-4E89-79E0-1E0C-1792375835A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5B7B5-789E-C20C-E06F-6CD57A194B7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5EBC5-232E-A33F-F36F-2615B09D9DE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49AC37-96A1-A3D1-706D-B7E6A9E2557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6DF97B-E3BB-C637-D9C4-251DA2E3A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7EB757-1541-D53C-21E0-8C136381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D4CCCF-DBB0-23F6-4874-28EBF33400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0BB511-7281-C701-EF02-E720CA7B1A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DBDD1C-0888-F708-7D3A-39DF83B46317}"/>
              </a:ext>
            </a:extLst>
          </p:cNvPr>
          <p:cNvSpPr txBox="1"/>
          <p:nvPr/>
        </p:nvSpPr>
        <p:spPr>
          <a:xfrm>
            <a:off x="1877041" y="2969299"/>
            <a:ext cx="5226175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أَقْرَأُ إِنْتاجي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51D2275-1D3B-9EC4-5C43-23ADE26631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الفائز في المسابقة؟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B6D2F-4E89-79E0-1E0C-1792375835A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5B7B5-789E-C20C-E06F-6CD57A194B7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5EBC5-232E-A33F-F36F-2615B09D9DE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49AC37-96A1-A3D1-706D-B7E6A9E2557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6DF97B-E3BB-C637-D9C4-251DA2E3A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7EB757-1541-D53C-21E0-8C136381C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D4CCCF-DBB0-23F6-4874-28EBF33400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0BB511-7281-C701-EF02-E720CA7B1A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93E9A3C1-D7AB-9A3C-3490-EF2DA9D28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166479-A41E-6DA1-E735-80F21CDC5D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4772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1631919" y="1771950"/>
            <a:ext cx="5466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اكتشاف العالم الجديد.( ح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F4F4-3741-FBD2-CA43-913C659D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08BD8-81DB-D117-9378-A907E05D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ستقومون باستثمار نص " اكتشاف العالم الجديد".  خذوا كراساتكم الصفحة – 80-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9DB2BF-232B-9D9D-E5CA-8B6F288A04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625BAE-4978-B055-BF3C-52B0D076180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3301F-53D0-F6F1-F978-FB01EC1D0C5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EDE6B-F3C7-5C2F-014E-DBDD5360FC1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D9395D-F6C4-76BC-13B6-C8A112D0864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A9C961-5BA5-D8FB-2356-DAC0C2286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50277B-186D-6F96-5790-64F82968D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7FE0D3-679D-67C8-0FE0-9131BD2CB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954632-0AD7-A4AD-F7E4-9BC7E030D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327A52-33BD-BB97-68A8-A78081C1540D}"/>
              </a:ext>
            </a:extLst>
          </p:cNvPr>
          <p:cNvSpPr txBox="1"/>
          <p:nvPr/>
        </p:nvSpPr>
        <p:spPr>
          <a:xfrm>
            <a:off x="1577649" y="2877859"/>
            <a:ext cx="5226175" cy="146423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أَسْتَثْمِرُ ٱلنَّصَّ.</a:t>
            </a:r>
          </a:p>
        </p:txBody>
      </p:sp>
    </p:spTree>
    <p:extLst>
      <p:ext uri="{BB962C8B-B14F-4D97-AF65-F5344CB8AC3E}">
        <p14:creationId xmlns:p14="http://schemas.microsoft.com/office/powerpoint/2010/main" val="198867923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fr-MA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B41E2-E1C6-0A4F-A6A3-9662E4FB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892DA-CF4C-E467-F97D-A2C776140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أعيدوا قراءة النص قراءة صامتة وسريعة.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2BBE0C-B71D-D2C9-7A21-A8C75830D0C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FCBB60-5CBF-44AD-AA38-78CEE2D9DF2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4A10E-FA1C-50BD-B5B2-73BD97E3E90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E7ACEF-6CBA-E51F-FC83-CD44F1C3DB4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AE02B1-9073-1DA2-5799-4B8C4035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55BF41-5A6B-EF9C-35E1-859485E95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5E87D1-3053-3D7F-C11F-A9C06C8917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629F2B-55C8-AFFF-2F9F-3549EA1C78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D3D114-8924-26AC-B49C-942B55A68F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A67D36-F802-F45C-71BF-5CB20209B8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116" y="1211483"/>
            <a:ext cx="795864" cy="915921"/>
          </a:xfrm>
          <a:prstGeom prst="rect">
            <a:avLst/>
          </a:prstGeom>
        </p:spPr>
      </p:pic>
      <p:pic>
        <p:nvPicPr>
          <p:cNvPr id="5" name="Image 4" descr="Une image contenant texte, capture d’écran, lettre, personne&#10;&#10;Le contenu généré par l’IA peut être incorrect.">
            <a:extLst>
              <a:ext uri="{FF2B5EF4-FFF2-40B4-BE49-F238E27FC236}">
                <a16:creationId xmlns:a16="http://schemas.microsoft.com/office/drawing/2014/main" id="{9AE91B98-7FFF-2CFB-A66E-56079FBB0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2027" y="1861289"/>
            <a:ext cx="2433224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 14" descr="Une image contenant transport, embarcation, texte, bateau&#10;&#10;Le contenu généré par l’IA peut être incorrect.">
            <a:extLst>
              <a:ext uri="{FF2B5EF4-FFF2-40B4-BE49-F238E27FC236}">
                <a16:creationId xmlns:a16="http://schemas.microsoft.com/office/drawing/2014/main" id="{9EF64CAB-7295-64E6-2D6C-5670CCCBAB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259" y="2236641"/>
            <a:ext cx="2722768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Image 17" descr="Une image contenant texte, lettr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2FA8F9CF-4685-4DE2-F5D4-A941CED994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15" y="2430073"/>
            <a:ext cx="2722767" cy="38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489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6247-1E35-2AD4-035A-0B951033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26315-0C6D-7DF9-AE95-236C4651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الصفحة الأولى من النص وابحثوا  عن كلمات توافق هذه الأوزان كما في المثال.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50A4F-2431-5F72-849F-62DA2B84299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2A6401-4157-DBB2-26A5-5AA6CA8EBFC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4F653A-3639-0165-84DE-0C838818F9DA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BB40FE-7FCE-9B93-13C2-EA9A01CAF1A8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43B1C6-5A42-0B0D-508B-84EEBC140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95CBD8-D58C-3068-30B5-B3BC7C3DD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9CBB7D-8A05-6A20-E51A-755F8E3A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818404-83B5-609F-FF9A-664931BB34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F37987-95AC-C457-17CA-3CBB169F1F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5C288E4F-2786-99B8-385D-3F0606AA949A}"/>
              </a:ext>
            </a:extLst>
          </p:cNvPr>
          <p:cNvSpPr txBox="1">
            <a:spLocks/>
          </p:cNvSpPr>
          <p:nvPr/>
        </p:nvSpPr>
        <p:spPr>
          <a:xfrm>
            <a:off x="4371520" y="3951373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فاعِلونُ</a:t>
            </a:r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EDF3D63C-1A6C-A155-B3E5-71E6A3F2C233}"/>
              </a:ext>
            </a:extLst>
          </p:cNvPr>
          <p:cNvSpPr txBox="1">
            <a:spLocks/>
          </p:cNvSpPr>
          <p:nvPr/>
        </p:nvSpPr>
        <p:spPr>
          <a:xfrm>
            <a:off x="668714" y="3951373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فِعالَةِ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34C57DA5-2035-2E5E-9E66-27916DF85E0D}"/>
              </a:ext>
            </a:extLst>
          </p:cNvPr>
          <p:cNvSpPr txBox="1">
            <a:spLocks/>
          </p:cNvSpPr>
          <p:nvPr/>
        </p:nvSpPr>
        <p:spPr>
          <a:xfrm>
            <a:off x="610614" y="4887251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فَعّالَةٌ</a:t>
            </a:r>
            <a:endParaRPr lang="fr-FR" dirty="0"/>
          </a:p>
        </p:txBody>
      </p:sp>
      <p:pic>
        <p:nvPicPr>
          <p:cNvPr id="15" name="Image 14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F84DCBF8-C4ED-AC5E-3E6A-CAB688F6B5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4F9AED62-D072-7713-6B02-2A2EE487A1DE}"/>
              </a:ext>
            </a:extLst>
          </p:cNvPr>
          <p:cNvSpPr txBox="1">
            <a:spLocks/>
          </p:cNvSpPr>
          <p:nvPr/>
        </p:nvSpPr>
        <p:spPr>
          <a:xfrm>
            <a:off x="4383555" y="3058689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مُتَفاعِلَةٌ</a:t>
            </a:r>
            <a:endParaRPr lang="fr-FR" dirty="0"/>
          </a:p>
        </p:txBody>
      </p:sp>
      <p:pic>
        <p:nvPicPr>
          <p:cNvPr id="19" name="Espace réservé pour une image  2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E2480070-2D42-13B3-54AD-356F3A210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>
          <a:xfrm>
            <a:off x="6339791" y="1591296"/>
            <a:ext cx="2223354" cy="2223354"/>
          </a:xfrm>
          <a:prstGeom prst="roundRect">
            <a:avLst/>
          </a:prstGeom>
          <a:ln>
            <a:noFill/>
          </a:ln>
        </p:spPr>
      </p:pic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5CEEE57-2E4D-22CC-87BE-F205F496D61C}"/>
              </a:ext>
            </a:extLst>
          </p:cNvPr>
          <p:cNvSpPr txBox="1">
            <a:spLocks/>
          </p:cNvSpPr>
          <p:nvPr/>
        </p:nvSpPr>
        <p:spPr>
          <a:xfrm>
            <a:off x="610614" y="315254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فُعِلَ</a:t>
            </a:r>
            <a:endParaRPr lang="fr-FR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C9548370-220A-3FC5-0564-E4DFFDC2C501}"/>
              </a:ext>
            </a:extLst>
          </p:cNvPr>
          <p:cNvSpPr txBox="1">
            <a:spLocks/>
          </p:cNvSpPr>
          <p:nvPr/>
        </p:nvSpPr>
        <p:spPr>
          <a:xfrm>
            <a:off x="4490129" y="47502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مَفْعِلَةٌ</a:t>
            </a:r>
            <a:endParaRPr lang="fr-FR" dirty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B4F73258-71A0-4F9B-59C4-70C5A770CF48}"/>
              </a:ext>
            </a:extLst>
          </p:cNvPr>
          <p:cNvSpPr txBox="1">
            <a:spLocks/>
          </p:cNvSpPr>
          <p:nvPr/>
        </p:nvSpPr>
        <p:spPr>
          <a:xfrm>
            <a:off x="3144775" y="2111087"/>
            <a:ext cx="3583635" cy="662104"/>
          </a:xfrm>
          <a:prstGeom prst="roundRect">
            <a:avLst/>
          </a:prstGeom>
          <a:solidFill>
            <a:srgbClr val="EDF6F7"/>
          </a:solidFill>
          <a:ln w="28575">
            <a:noFill/>
          </a:ln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اِكْتِشافٌ // </a:t>
            </a:r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اِفْتِعالٌ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99436D7-37A3-7A6B-4FAC-6C658FDB92B3}"/>
              </a:ext>
            </a:extLst>
          </p:cNvPr>
          <p:cNvCxnSpPr/>
          <p:nvPr/>
        </p:nvCxnSpPr>
        <p:spPr>
          <a:xfrm>
            <a:off x="4042796" y="3315039"/>
            <a:ext cx="0" cy="2234316"/>
          </a:xfrm>
          <a:prstGeom prst="line">
            <a:avLst/>
          </a:prstGeom>
          <a:ln w="28575"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99400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8E2D6-09AF-217F-4F38-966C2EA1C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45531-E370-4DB8-8488-991A4555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وجد الكلمات؟ اِقرأ الجملة في النص. هل وجدتم كلمات أخرى بنفس الوزن؟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EBEE62-B919-9E38-81E3-9F20E373EFC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8F3C7F-2A28-0D39-0919-6CDB51FA0B26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FE273-B7F8-6214-B2FF-06C45E09298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5D23C-C4F5-1FD4-D8D7-AC5184B7570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403986-6B44-CAEC-3628-9EE42FD48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3BB5C5-6780-5A08-B556-F5FDB3FC5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380AA9-06A1-4397-FABA-D380572B91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ED2C74-0331-63A4-8595-10D54252BB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EF9A6C-9F2D-90F1-22E1-0FFA91A7E2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EAB39A74-DF38-2901-E96C-A151B5278BB6}"/>
              </a:ext>
            </a:extLst>
          </p:cNvPr>
          <p:cNvSpPr txBox="1">
            <a:spLocks/>
          </p:cNvSpPr>
          <p:nvPr/>
        </p:nvSpPr>
        <p:spPr>
          <a:xfrm>
            <a:off x="4371520" y="3951373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فاعِلونُ</a:t>
            </a:r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BAB6501A-2574-27FA-1C3D-92E827993595}"/>
              </a:ext>
            </a:extLst>
          </p:cNvPr>
          <p:cNvSpPr txBox="1">
            <a:spLocks/>
          </p:cNvSpPr>
          <p:nvPr/>
        </p:nvSpPr>
        <p:spPr>
          <a:xfrm>
            <a:off x="668714" y="3951373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فِعالَةِ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3680832-5AF0-7387-15EF-1A005A4AD47E}"/>
              </a:ext>
            </a:extLst>
          </p:cNvPr>
          <p:cNvSpPr txBox="1">
            <a:spLocks/>
          </p:cNvSpPr>
          <p:nvPr/>
        </p:nvSpPr>
        <p:spPr>
          <a:xfrm>
            <a:off x="610614" y="4887251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فَعّالَةٌ</a:t>
            </a:r>
            <a:endParaRPr lang="fr-FR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3F8CAF78-4806-39F4-D28E-EE8FE8A4D951}"/>
              </a:ext>
            </a:extLst>
          </p:cNvPr>
          <p:cNvSpPr txBox="1">
            <a:spLocks/>
          </p:cNvSpPr>
          <p:nvPr/>
        </p:nvSpPr>
        <p:spPr>
          <a:xfrm>
            <a:off x="4383555" y="3058689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مُتَفاعِلَةٌ</a:t>
            </a:r>
            <a:endParaRPr lang="fr-FR" dirty="0"/>
          </a:p>
        </p:txBody>
      </p:sp>
      <p:pic>
        <p:nvPicPr>
          <p:cNvPr id="19" name="Espace réservé pour une image  2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82EEE4E-09A4-0BCA-628B-C66592743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>
          <a:xfrm>
            <a:off x="6339791" y="1591296"/>
            <a:ext cx="2223354" cy="2223354"/>
          </a:xfrm>
          <a:prstGeom prst="roundRect">
            <a:avLst/>
          </a:prstGeom>
          <a:ln>
            <a:noFill/>
          </a:ln>
        </p:spPr>
      </p:pic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7F447066-B11D-F159-8541-AA32FB2AE88D}"/>
              </a:ext>
            </a:extLst>
          </p:cNvPr>
          <p:cNvSpPr txBox="1">
            <a:spLocks/>
          </p:cNvSpPr>
          <p:nvPr/>
        </p:nvSpPr>
        <p:spPr>
          <a:xfrm>
            <a:off x="610614" y="315254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فُعِلَ</a:t>
            </a:r>
            <a:endParaRPr lang="fr-FR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CA94AECA-CCEE-3677-3E48-7C8B6F54C34C}"/>
              </a:ext>
            </a:extLst>
          </p:cNvPr>
          <p:cNvSpPr txBox="1">
            <a:spLocks/>
          </p:cNvSpPr>
          <p:nvPr/>
        </p:nvSpPr>
        <p:spPr>
          <a:xfrm>
            <a:off x="4490129" y="47502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مَفْعِلَةٌ</a:t>
            </a:r>
            <a:endParaRPr lang="fr-FR" dirty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2B53F9C2-5D93-8433-04E3-DD6F6A14C445}"/>
              </a:ext>
            </a:extLst>
          </p:cNvPr>
          <p:cNvSpPr txBox="1">
            <a:spLocks/>
          </p:cNvSpPr>
          <p:nvPr/>
        </p:nvSpPr>
        <p:spPr>
          <a:xfrm>
            <a:off x="3144775" y="2111087"/>
            <a:ext cx="3583635" cy="662104"/>
          </a:xfrm>
          <a:prstGeom prst="roundRect">
            <a:avLst/>
          </a:prstGeom>
          <a:solidFill>
            <a:srgbClr val="EDF6F7"/>
          </a:solidFill>
          <a:ln w="28575">
            <a:noFill/>
          </a:ln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اِكْتِشافٌ // </a:t>
            </a:r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اِفْتِعالٌ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1E87A9C-77A7-02E7-4CA0-BD2FBA5EEF90}"/>
              </a:ext>
            </a:extLst>
          </p:cNvPr>
          <p:cNvCxnSpPr/>
          <p:nvPr/>
        </p:nvCxnSpPr>
        <p:spPr>
          <a:xfrm>
            <a:off x="4042796" y="3315039"/>
            <a:ext cx="0" cy="2234316"/>
          </a:xfrm>
          <a:prstGeom prst="line">
            <a:avLst/>
          </a:prstGeom>
          <a:ln w="28575"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3125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68E2A-5A21-F391-0DD0-CCFD87EA5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14F31-4A3C-756B-BE42-3C240627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F0EDA0-1704-6753-64FA-596B8933FDAA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D2A0AF-4B79-DE88-533D-E6281FE8E1F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FD03C-6914-B637-27E5-46D8D9ECB26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1591F0-FE9E-AFA2-E261-FBB7A207E20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1E886C-ED11-3FD2-0AAA-51A2D9FA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FFA854-A9EE-B87F-AABE-1CFE902A6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36929B-012F-9C7C-20FD-6EDB381458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8563EA-92FD-95FD-0C27-2B4760B5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27969AEF-5245-BFAF-912F-FD7354D68581}"/>
              </a:ext>
            </a:extLst>
          </p:cNvPr>
          <p:cNvSpPr txBox="1">
            <a:spLocks/>
          </p:cNvSpPr>
          <p:nvPr/>
        </p:nvSpPr>
        <p:spPr>
          <a:xfrm>
            <a:off x="5116689" y="2443547"/>
            <a:ext cx="3409470" cy="705401"/>
          </a:xfrm>
          <a:prstGeom prst="roundRect">
            <a:avLst>
              <a:gd name="adj" fmla="val 23873"/>
            </a:avLst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ct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ar-MA" dirty="0"/>
              <a:t>مُتَفاعِلَةٌ// </a:t>
            </a:r>
            <a:r>
              <a:rPr lang="ar-MA" dirty="0">
                <a:solidFill>
                  <a:srgbClr val="FF0000"/>
                </a:solidFill>
              </a:rPr>
              <a:t>مُتَعاقِبَةٌ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A22FEB8A-3F89-AB1D-8834-28EBAE20A6E1}"/>
              </a:ext>
            </a:extLst>
          </p:cNvPr>
          <p:cNvSpPr txBox="1">
            <a:spLocks/>
          </p:cNvSpPr>
          <p:nvPr/>
        </p:nvSpPr>
        <p:spPr>
          <a:xfrm>
            <a:off x="5116688" y="3590439"/>
            <a:ext cx="3409471" cy="662104"/>
          </a:xfrm>
          <a:prstGeom prst="roundRect">
            <a:avLst/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فاعِلونُ// </a:t>
            </a:r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باحِثونَ	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FD8BA82A-23C4-DFB6-5F28-8737A9EE5F23}"/>
              </a:ext>
            </a:extLst>
          </p:cNvPr>
          <p:cNvSpPr txBox="1">
            <a:spLocks/>
          </p:cNvSpPr>
          <p:nvPr/>
        </p:nvSpPr>
        <p:spPr>
          <a:xfrm>
            <a:off x="5116688" y="4694034"/>
            <a:ext cx="3409472" cy="662104"/>
          </a:xfrm>
          <a:prstGeom prst="roundRect">
            <a:avLst/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مَفْعِلَةٌ // </a:t>
            </a:r>
            <a:r>
              <a:rPr lang="ar-MA" dirty="0">
                <a:solidFill>
                  <a:srgbClr val="FF0000"/>
                </a:solidFill>
              </a:rPr>
              <a:t>مَعْرِفَةٌ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EDC37906-9227-05C0-2006-92FF666252C9}"/>
              </a:ext>
            </a:extLst>
          </p:cNvPr>
          <p:cNvSpPr txBox="1">
            <a:spLocks/>
          </p:cNvSpPr>
          <p:nvPr/>
        </p:nvSpPr>
        <p:spPr>
          <a:xfrm>
            <a:off x="938242" y="3590439"/>
            <a:ext cx="3312000" cy="662104"/>
          </a:xfrm>
          <a:prstGeom prst="roundRect">
            <a:avLst/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فِعالَةِ // </a:t>
            </a:r>
            <a:r>
              <a:rPr lang="ar-MA" dirty="0">
                <a:solidFill>
                  <a:srgbClr val="FF0000"/>
                </a:solidFill>
              </a:rPr>
              <a:t>صِناعَةٌ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6" name="Espace réservé du texte 13">
            <a:extLst>
              <a:ext uri="{FF2B5EF4-FFF2-40B4-BE49-F238E27FC236}">
                <a16:creationId xmlns:a16="http://schemas.microsoft.com/office/drawing/2014/main" id="{EBBB7BF3-304C-F76D-4653-E7D4F6273293}"/>
              </a:ext>
            </a:extLst>
          </p:cNvPr>
          <p:cNvSpPr txBox="1">
            <a:spLocks/>
          </p:cNvSpPr>
          <p:nvPr/>
        </p:nvSpPr>
        <p:spPr>
          <a:xfrm>
            <a:off x="938242" y="4694034"/>
            <a:ext cx="3312000" cy="662104"/>
          </a:xfrm>
          <a:prstGeom prst="roundRect">
            <a:avLst>
              <a:gd name="adj" fmla="val 22072"/>
            </a:avLst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فَعّالَةٌ // </a:t>
            </a:r>
            <a:r>
              <a:rPr lang="ar-MA" dirty="0">
                <a:solidFill>
                  <a:srgbClr val="FF0000"/>
                </a:solidFill>
              </a:rPr>
              <a:t>رَحّالَةٌ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C438E4C1-A9B8-63CA-DED1-208B5242AE31}"/>
              </a:ext>
            </a:extLst>
          </p:cNvPr>
          <p:cNvSpPr txBox="1">
            <a:spLocks/>
          </p:cNvSpPr>
          <p:nvPr/>
        </p:nvSpPr>
        <p:spPr>
          <a:xfrm>
            <a:off x="878737" y="2486845"/>
            <a:ext cx="3312000" cy="662104"/>
          </a:xfrm>
          <a:prstGeom prst="roundRect">
            <a:avLst>
              <a:gd name="adj" fmla="val 23272"/>
            </a:avLst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فُعِلَ // </a:t>
            </a:r>
            <a:r>
              <a:rPr lang="ar-MA" dirty="0">
                <a:solidFill>
                  <a:srgbClr val="FF0000"/>
                </a:solidFill>
              </a:rPr>
              <a:t>وُلِدَ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810CC-0D3E-965D-4281-A0574D944F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986847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8DBE4-5DCD-D500-484A-1B8F0D203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AE159-63CA-F73D-4356-5E20747E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 طرح أسئلة حول النص. من يختار فقرة  من النص ثم يطرح سؤالا عن مضمونها كما في المثال ؟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03D557-2736-0A6C-83B8-7161DD9A2CB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FBC8D7-E767-91ED-76FC-E2FD4B8C5C6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012B9-D839-C4F4-7260-2448852738E7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77F43-7BAC-374E-138A-602C92822FE5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8432D9-53DC-AFA6-26F0-6E69A4FAA8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E6685B-A914-7C71-7C81-11B8FC3E5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8A0870-9FF3-460A-B85E-5671B1606F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888E9F-679C-C253-19D2-AD6E3B7EBE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1DB58CD-95C3-A823-2DA6-F5F350A85230}"/>
              </a:ext>
            </a:extLst>
          </p:cNvPr>
          <p:cNvSpPr txBox="1"/>
          <p:nvPr/>
        </p:nvSpPr>
        <p:spPr>
          <a:xfrm>
            <a:off x="1024847" y="4799260"/>
            <a:ext cx="6331779" cy="85129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مَتَى وُلِدَ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ٱلرَّحّالَةُ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كريسْتوفَر كولومْبوس؟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BAD45E2-AA38-8B6B-609F-ABA7E96BBE44}"/>
              </a:ext>
            </a:extLst>
          </p:cNvPr>
          <p:cNvCxnSpPr>
            <a:cxnSpLocks/>
          </p:cNvCxnSpPr>
          <p:nvPr/>
        </p:nvCxnSpPr>
        <p:spPr>
          <a:xfrm>
            <a:off x="7086600" y="2641600"/>
            <a:ext cx="1092200" cy="203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6807839-AB90-F55E-0378-98D9D08D66B0}"/>
              </a:ext>
            </a:extLst>
          </p:cNvPr>
          <p:cNvCxnSpPr>
            <a:cxnSpLocks/>
          </p:cNvCxnSpPr>
          <p:nvPr/>
        </p:nvCxnSpPr>
        <p:spPr>
          <a:xfrm>
            <a:off x="8178800" y="2641600"/>
            <a:ext cx="0" cy="26601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462FD28-9C0D-08A5-47D8-9D9A31059D54}"/>
              </a:ext>
            </a:extLst>
          </p:cNvPr>
          <p:cNvCxnSpPr/>
          <p:nvPr/>
        </p:nvCxnSpPr>
        <p:spPr>
          <a:xfrm flipH="1">
            <a:off x="7427511" y="5301781"/>
            <a:ext cx="75128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6D66AE-1140-FFA0-F6BD-B4C981FF7D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écriture manuscrite, tex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58708BAB-4F67-F198-CEAF-81C3D1586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894" y="1584000"/>
            <a:ext cx="5965805" cy="2892692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225598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6B525-66C7-328B-60AF-7A5552672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43D5E-B0A0-D42C-A9A8-12E3E7F09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رقم-85- ودفاتر القسم . أجيبوا  عن الأسئلة:1-2-3-4- 5.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يوجه التلاميذ الذين استطاعوا الإجابة قبل انتهاء الوقت </a:t>
            </a:r>
            <a:r>
              <a:rPr lang="fr-FR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الإجابة عن السؤالين 6-7.)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8C195-4771-F67A-6671-6E08CD378595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A60A2-2808-CAF1-23DE-1F0E8163262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F31136-79F1-F750-C6D0-110E40BE9B9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3299B6-E1EA-B555-8694-1B3EA4449FC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7B8D88-81B2-8548-98C9-6673FF49F9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AA9153-0047-2DE3-8764-347FE8E7C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F8DA8C-569F-E910-C677-335C634B42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34BA63-602C-63F7-64F2-877628F534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15E86171-02AB-4E0A-49A6-C241573E7D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13253" y="1448603"/>
            <a:ext cx="899999" cy="899999"/>
          </a:xfrm>
          <a:prstGeom prst="rect">
            <a:avLst/>
          </a:prstGeom>
        </p:spPr>
      </p:pic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B79E1D-AF81-74B0-F98F-4894F25090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E80892B-648C-3E99-9EC8-AA20DA51A756}"/>
              </a:ext>
            </a:extLst>
          </p:cNvPr>
          <p:cNvGrpSpPr/>
          <p:nvPr/>
        </p:nvGrpSpPr>
        <p:grpSpPr>
          <a:xfrm>
            <a:off x="2711365" y="1448603"/>
            <a:ext cx="3612995" cy="5004088"/>
            <a:chOff x="2711365" y="1448603"/>
            <a:chExt cx="3612995" cy="5004088"/>
          </a:xfrm>
        </p:grpSpPr>
        <p:pic>
          <p:nvPicPr>
            <p:cNvPr id="14" name="Image 13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1EE37E0B-9CDD-2407-E932-AF7106959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1365" y="1448603"/>
              <a:ext cx="3587949" cy="5004088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3D5B4C2-61BC-3E88-1296-A72FA4C3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11365" y="2129118"/>
              <a:ext cx="3612995" cy="2747682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C3CE6524-800D-48C2-3418-AA05A5C80BD1}"/>
                </a:ext>
              </a:extLst>
            </p:cNvPr>
            <p:cNvSpPr/>
            <p:nvPr/>
          </p:nvSpPr>
          <p:spPr>
            <a:xfrm>
              <a:off x="5775551" y="3350259"/>
              <a:ext cx="147021" cy="15748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200" dirty="0"/>
                <a:t>5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7215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CAA20-E51C-2F75-F5A4-D90A1554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78CF0-67EE-F6F9-58EF-5071B1C17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السؤال ثم يجيب عنه بجملة مفيدة؟.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F059EE-8DF6-AF3E-A8AF-BFEC0473C42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9D2DC-E1F0-031D-E35C-07F6F768AD2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FCC65-96A0-05E9-6504-28BA3957E0D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3E1DBF-2969-37EC-7209-40605039BF5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B6EB4D-3F14-186B-91AC-2257AA89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2F63A1-814C-1058-0B65-1FD8A9D0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9BF81D4-FC96-B384-9B72-F295308ADB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721E02-8C59-EAA3-476A-68D62E9802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87C6485-B684-3820-2E64-7CF4138DE7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971ABA1-7576-0D65-F607-19DC50262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348" y="1448603"/>
            <a:ext cx="3587949" cy="500408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DF9767-9699-5CB7-074D-5C8F01C71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3348" y="2129118"/>
            <a:ext cx="3612995" cy="2747682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0BFCC9CD-1526-5496-B5F3-80D9DAA3FD50}"/>
              </a:ext>
            </a:extLst>
          </p:cNvPr>
          <p:cNvSpPr/>
          <p:nvPr/>
        </p:nvSpPr>
        <p:spPr>
          <a:xfrm>
            <a:off x="5687534" y="3350259"/>
            <a:ext cx="147021" cy="157481"/>
          </a:xfrm>
          <a:prstGeom prst="ellipse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200" dirty="0"/>
              <a:t>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4662329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77181-0A44-AE5A-3318-48A4E1A6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B43EF-9DFC-C2F8-6DC1-AC30A812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3A5203-4F78-EFF8-9E24-1BC7822C31E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6A55AB-24C4-B8A3-79A8-F68CC43D70F0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AEA55-CA6A-DC1A-D8EC-56876D839CB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D0A47-65C0-6325-A9CE-FA492CE05C8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0AE40F-4A46-4312-004F-E09A6C940F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D013EA-F9F7-8E24-AE75-814899B76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F69221-FF70-0474-0DA9-EA33BCB637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54BDB8-F797-E970-2FB6-B2A813F4BB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876FA74-C8E4-4ED5-D8C8-1F23F2C89551}"/>
              </a:ext>
            </a:extLst>
          </p:cNvPr>
          <p:cNvSpPr txBox="1"/>
          <p:nvPr/>
        </p:nvSpPr>
        <p:spPr>
          <a:xfrm>
            <a:off x="648510" y="2076872"/>
            <a:ext cx="7301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1.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اِهْتَمَّ كرِسْتوفر كولومْبوس في بِدايَةِ حَياتِهِ بِعالَمِ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ٱلْمُحيطاتِ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وَأَسْرارِ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ٱلْمِلاحَةِ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وَصِناعَةِ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ٱلسُّفُنِ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A05FF7-37DD-A792-ACFC-7C6A9DCC71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CB8BF51-DAAE-D10F-13C9-B1EE1BEFCC92}"/>
              </a:ext>
            </a:extLst>
          </p:cNvPr>
          <p:cNvSpPr txBox="1"/>
          <p:nvPr/>
        </p:nvSpPr>
        <p:spPr>
          <a:xfrm>
            <a:off x="648510" y="2995464"/>
            <a:ext cx="7301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2.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حاكِما إِسْبانِيا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ٱلْمَلِكُ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فِيرْدِينانْدُ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وَٱلْمَلِكَةُ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إِيزابيلَّا هُما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ٱللَّذانِ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ساعَدا كِرِسْتوفَرْ كولومْبوس  عَلى تَحْقيقِ مَشْروعِهِ.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5F6C01-C006-C39D-6B0D-FD883B6E1E64}"/>
              </a:ext>
            </a:extLst>
          </p:cNvPr>
          <p:cNvSpPr txBox="1"/>
          <p:nvPr/>
        </p:nvSpPr>
        <p:spPr>
          <a:xfrm>
            <a:off x="648510" y="3949666"/>
            <a:ext cx="7301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3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لِكَوْنِ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ٱلْأَرْضِ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كُرَوِيَّةً، اِفْتَرَضَ كِرِسْتوفر كولومْبوس إِمْكانيَّةَ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ٱلْوُصولِ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ٱلْقارَّةِ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ٱلآسْيَوِيَّةِ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عَبْرَ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ٱلْإِبْحارِ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ٱلْجِهَةِ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ٱلْغَرْبِيَّةِ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33B5D99-C673-36D8-596A-51C1E33FC6F2}"/>
              </a:ext>
            </a:extLst>
          </p:cNvPr>
          <p:cNvSpPr txBox="1"/>
          <p:nvPr/>
        </p:nvSpPr>
        <p:spPr>
          <a:xfrm>
            <a:off x="648510" y="5015572"/>
            <a:ext cx="7301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4. اِ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عْتَقَدَ كولومْبوسَ أَنَّهُ وَصَلَ إِلى بِلابِ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ٱلْهِنْدِ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لِأَنَّهُ لَمْ يَكُنْ يَعْلَمُ بِوُجودِ قارَّةٍ جَديدَةٍ بَيْنَ أُوروبا وَآسْيا مِنْ جِهَةِ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ٱلْغَرْبِ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598852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62BB9-0669-53CF-3AA7-9F954250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278A3-41B7-4A8A-67E4-695C1CA8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2E54D-21D2-8DF3-F939-BC67B26B6705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D0D3A8-CA39-6304-0D39-1412B898DC46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3C5B1C-027E-85E5-B1AE-7C720B308A6D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1FDD9-63C0-CDEC-F566-8B97BA354DD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6C8AB2-6652-93F9-632C-90F1B7B13D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4FACFC6-3B3E-B12C-6B12-67B84CC55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F7B8E6-142C-C3FC-532C-53EE1DAFD3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038D21-0EF3-E15B-48AE-9686FC6F5E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33ED35-6D61-0292-1D5F-A4246F8E70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C32C3E-DBE6-20BE-98BA-356450527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996990"/>
              </p:ext>
            </p:extLst>
          </p:nvPr>
        </p:nvGraphicFramePr>
        <p:xfrm>
          <a:off x="764033" y="1859611"/>
          <a:ext cx="6978627" cy="4624706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3112546">
                  <a:extLst>
                    <a:ext uri="{9D8B030D-6E8A-4147-A177-3AD203B41FA5}">
                      <a16:colId xmlns:a16="http://schemas.microsoft.com/office/drawing/2014/main" val="2028091443"/>
                    </a:ext>
                  </a:extLst>
                </a:gridCol>
                <a:gridCol w="3866081">
                  <a:extLst>
                    <a:ext uri="{9D8B030D-6E8A-4147-A177-3AD203B41FA5}">
                      <a16:colId xmlns:a16="http://schemas.microsoft.com/office/drawing/2014/main" val="1772824392"/>
                    </a:ext>
                  </a:extLst>
                </a:gridCol>
              </a:tblGrid>
              <a:tr h="367538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عَوامِلُ نَجاحِ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ٱلرِّحْلَةِ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303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صُعوباتٌ واجَهَتِ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ٱلرِّحْلَةَ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908297"/>
                  </a:ext>
                </a:extLst>
              </a:tr>
              <a:tr h="2346095">
                <a:tc>
                  <a:txBody>
                    <a:bodyPr/>
                    <a:lstStyle/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مُوافَقَةُ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ٱلْمَلِكِ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فِيرْدِينَانْدَ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وَٱلْمَلِكَةِ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إِيزابِيلا عَلى تَمْويلِ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ٱلرِّحْلَةِ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عَقْدُ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ٱتِّفاقٍ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لِتَقاسُمِ  ٱلثَّرَواتِ مَعَ مَلِكَيْ إِسْبانيا.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تَوَفُّرُ أُسْطولٍ مُكَوَّنٍ مِنْ ثَلاثِ سُفُنٍ.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إِصْرارُ كولومْبُوس وَعَزيمَتُهُ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ٱلْقَوِيَّةُ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إِلْحاحُهُ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ٱلْمُتَكَرِّرُ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عَلى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ٱلْمُلوكِ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شَجاعَتُهُ في مُواجَهَةِ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ٱلتَّحَدِّياتِ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4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قَبْلَ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ٱلرِّحْلَةِ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رَفْضُ مُلوكِ أُوروبا تَمْويلَ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ٱلْمَشْروعِ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في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ٱلْبِدايَةِ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اَلْمَسافَةُ بَيْنَ أُوروبا وَآسْيا هائِلَةٌ وَخَطِرَةٌ.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صُعوبَةُ إِقْناعِ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ٱلْمُمَوِّلينَ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بِجَدْوى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ٱلْمَشْروعِ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  <a:p>
                      <a:pPr marL="0" algn="r" defTabSz="514337" rtl="1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خِلالَ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ٱلرِّحْلَةِ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 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مُواجَهَةُ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ٱلْبَحْرِ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ٱلْقَوِيَّةِ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أَمْواجُهُ. 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ٱلْجَوُّ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ٱلْمُتَغَيِّرَةُ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أَحْوالُهُ. </a:t>
                      </a:r>
                    </a:p>
                    <a:p>
                      <a:pPr marL="342900" indent="-3429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-15240" algn="l"/>
                        </a:tabLst>
                      </a:pP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طولُ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ٱلْمَسافَةِ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وَمَخاطِرُ </a:t>
                      </a:r>
                      <a:r>
                        <a:rPr lang="ar-MA" sz="24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ٱلْإِبْحارِ</a:t>
                      </a:r>
                      <a:r>
                        <a:rPr lang="ar-MA" sz="24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في مُحيطٍ مَجْهولٍ.</a:t>
                      </a:r>
                      <a:endParaRPr lang="fr-FR" sz="24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959648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874099AC-4C34-F20C-6E88-22A35EC3331B}"/>
              </a:ext>
            </a:extLst>
          </p:cNvPr>
          <p:cNvSpPr txBox="1"/>
          <p:nvPr/>
        </p:nvSpPr>
        <p:spPr>
          <a:xfrm>
            <a:off x="7053971" y="1429139"/>
            <a:ext cx="4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5.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416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921FA-570F-99F3-C12A-8E691E7D5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D6994-7C50-C8F5-75E1-82523A8C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مناقشة أفكار النص. من يجيب عن السؤال التالي؟( مناقشة الأجوبة.)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35B4AB-4B4A-9F67-EB17-06972C6A082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680EB-64FD-10D3-B104-D2C8A9810F9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96F7A-68A4-6177-79BA-795B99F22DD3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C1639A-6D26-D813-76F6-E3E8B76B1C7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0B7361-9B39-8FB4-EE33-70C976190B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E77A87-F4F8-5014-D556-07DCCA40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6FE736-20E9-ABF7-1B94-F09575DB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D9847E3-85BA-782E-7182-119709EDB2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990BE05-BD00-C861-139A-1D556D357242}"/>
              </a:ext>
            </a:extLst>
          </p:cNvPr>
          <p:cNvSpPr txBox="1"/>
          <p:nvPr/>
        </p:nvSpPr>
        <p:spPr>
          <a:xfrm>
            <a:off x="801742" y="3285760"/>
            <a:ext cx="7584188" cy="91940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أَهَمُّ نَتائِجِ رِحْلَةِ كريسْتوفر كولومْبوس؟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91EE92-4BE9-E9C3-3596-721E169D04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31968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39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832D4-C37D-22F1-33E1-B4777029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F7C8C-74FC-78A5-6BC2-DA091195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 ( حاولوا استعمال الأساليب التي تعلمتموها من قبل.)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DE1DE1-C96E-ABE1-24F0-42441A86419A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4A000A-4D26-E268-1D9F-438FCE7FFF20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27034-E93D-26B4-CFA7-D2E21E2AEA4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573835-E768-FE59-4C2B-397E3BA5C8E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1AE9E6-F86E-4CCE-CFF0-7BCC188E8D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9B77FE-90F3-2FC2-0D70-0807774F8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C5074C-C541-F1AB-3AF6-4D163BDB87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8E4B75-C1A7-ABA3-7CBA-C2FEA90AAB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31DC02-BF51-1F57-1246-B2789518A6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76EEAD3-D4E4-2F72-2A14-A9DB65BF8BF5}"/>
              </a:ext>
            </a:extLst>
          </p:cNvPr>
          <p:cNvSpPr txBox="1"/>
          <p:nvPr/>
        </p:nvSpPr>
        <p:spPr>
          <a:xfrm>
            <a:off x="779906" y="3429000"/>
            <a:ext cx="7584188" cy="91940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أَثارَك في شَخْصِيَّةِ كريستوفر كولومْبوس؟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865160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420682-C81D-E46B-65DB-9103F860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 ( فتح  مناقشة بين المتعلمين حول موضوع السؤال.)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24A84D-7D3E-8FA2-0BF0-50E62980F9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930351-22D7-4651-7371-3361B6A58CC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3F1476-A70E-3429-E94D-4E0DA38CDE5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B97473-7182-049D-F3C2-72013DF8E26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E8AAE3-F357-DFEB-D904-876183D25E6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CF5074-D7C3-804C-DDEF-4FB565DB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E1F29F-94AA-997A-3F68-DDFE226EBF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2F4D79-5F3D-F608-C1F6-23A63221D3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50C46B-D041-3483-F5D1-1275981277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F0E603-6E46-5043-F06B-8225AA3A9F43}"/>
              </a:ext>
            </a:extLst>
          </p:cNvPr>
          <p:cNvSpPr txBox="1"/>
          <p:nvPr/>
        </p:nvSpPr>
        <p:spPr>
          <a:xfrm>
            <a:off x="885150" y="3256280"/>
            <a:ext cx="7616358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        ما أَوْجُهُ </a:t>
            </a:r>
            <a:r>
              <a:rPr lang="ar-MA" dirty="0" err="1"/>
              <a:t>ٱلِاخْتِلافِ</a:t>
            </a:r>
            <a:r>
              <a:rPr lang="ar-MA" dirty="0"/>
              <a:t> </a:t>
            </a:r>
            <a:r>
              <a:rPr lang="ar-MA" dirty="0" err="1"/>
              <a:t>وَٱلتَّشابُهِ</a:t>
            </a:r>
            <a:r>
              <a:rPr lang="ar-MA" dirty="0"/>
              <a:t> بَيْنَ نَصِّ "</a:t>
            </a:r>
            <a:r>
              <a:rPr lang="ar-MA" dirty="0">
                <a:solidFill>
                  <a:srgbClr val="C00000"/>
                </a:solidFill>
              </a:rPr>
              <a:t>رِحْلَةٌ عَبْرَ </a:t>
            </a:r>
            <a:r>
              <a:rPr lang="ar-MA" dirty="0" err="1">
                <a:solidFill>
                  <a:srgbClr val="C00000"/>
                </a:solidFill>
              </a:rPr>
              <a:t>ٱلْحَضاراتِ</a:t>
            </a:r>
            <a:r>
              <a:rPr lang="ar-MA" dirty="0"/>
              <a:t>" وَنَصِّ "</a:t>
            </a:r>
            <a:r>
              <a:rPr lang="ar-MA" dirty="0">
                <a:solidFill>
                  <a:srgbClr val="C00000"/>
                </a:solidFill>
              </a:rPr>
              <a:t>اِكْتِشافُ ٱلْعالَمِ ٱلْجَديدِ</a:t>
            </a:r>
            <a:r>
              <a:rPr lang="ar-MA" dirty="0"/>
              <a:t>"؟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3322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</a:t>
            </a:r>
            <a:r>
              <a:rPr lang="ar-MA" dirty="0">
                <a:solidFill>
                  <a:srgbClr val="424D7B"/>
                </a:solidFill>
              </a:rPr>
              <a:t>إنتاج كتابي (ح5).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1389026" y="3133165"/>
            <a:ext cx="5764810" cy="5658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36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نص وصفي.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الإنتاج الكتابي ستواصلون التدرب على مهارة الوصف. من يذكرنا بمعنى الوصف؟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2AE35DD-623A-1316-475D-81E5FFA60B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F0E3D6-4D1F-24C3-E9A1-E94EF1498A0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9DC520-E449-0568-C375-71EC48FD8E78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4CBFA-C351-80F2-31CE-B5B29451E8A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A0904-8044-D749-0F3A-6AEF59A7F1C1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ACED49-D03C-274A-B3B4-38AF53D0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D17ED6-F947-E410-9C20-85A5B55B40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C3D1A2-FC30-59AB-7940-389848CCD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3667FD-1078-8ACE-5B29-93443ECE10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32D7A9-385B-0F75-F89B-0B250EC0392B}"/>
              </a:ext>
            </a:extLst>
          </p:cNvPr>
          <p:cNvSpPr txBox="1"/>
          <p:nvPr/>
        </p:nvSpPr>
        <p:spPr>
          <a:xfrm>
            <a:off x="779474" y="2828835"/>
            <a:ext cx="7144775" cy="1328023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ٱلْمَقْصودُ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بِٱلْوَصْفِ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D7633-462B-5684-DDCA-4E8DD2831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B2287-FD64-E6E1-15BF-0A3364D0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 جماعة. من يقرأ؟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54D9E2-3654-639A-0C49-2645993B6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E4D1EE-0F1E-6A72-61B7-D681D30081E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3E86A-FC88-5229-EF30-12C8C15998C6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03CAE-679E-D8A0-D690-B410A3895FC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13637-CB81-A722-5EEE-09C933C9496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799763-5116-D24D-06FE-D5F62ADB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05DCD6-558C-C8ED-9C9D-83B5F3EBF1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9DDBDF-8D7C-51A3-FBEF-337F6328A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672FF6-EE25-DBFA-5B8F-B5CE5A1374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480948-687F-3AC6-D347-BA7FBD25A29E}"/>
              </a:ext>
            </a:extLst>
          </p:cNvPr>
          <p:cNvSpPr txBox="1"/>
          <p:nvPr/>
        </p:nvSpPr>
        <p:spPr>
          <a:xfrm>
            <a:off x="585352" y="2278776"/>
            <a:ext cx="7614059" cy="34732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اَلْوَصْفُ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ٱسْتِعْمالُ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ٱللُّغَةِ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لِتَقْديمِ شَخْصٍ أَوْ مَشْهَدٍ بِأُسْلوبٍ يُساعِدُ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ٱلْقارِئَ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أَوِ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ٱلْمُسْتَمِعَ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تَخَيُّلِهِ.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83225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E86D-88A6-EEF5-6809-F07A427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8C81D-CB52-8DF6-28BE-5C3AF28F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FD0F71-2289-95F3-F61E-DE03843694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B130C2-54BB-509A-2CC0-2D3E7E6465C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83891E-0F03-BCC3-392C-317B35D5A782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DBFCE-0F16-FAE6-EDA9-38C3559D0B0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B13908-BA78-F58F-CAF3-3ABF19D4DEF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458879-7D30-751C-76BD-4491B1CF2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B5690A-8BDA-0D33-58EF-FD24007D91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F0DB2C-1F03-A9AC-B387-7558DB2C0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A7C93F8-8C06-C7B3-3871-246116494B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010837-98E1-661D-9CA7-B96D865209BA}"/>
              </a:ext>
            </a:extLst>
          </p:cNvPr>
          <p:cNvSpPr txBox="1"/>
          <p:nvPr/>
        </p:nvSpPr>
        <p:spPr>
          <a:xfrm>
            <a:off x="558053" y="3281083"/>
            <a:ext cx="8027893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ٱلْعَناصِرُ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نَصِفُها في شَخْصٍ؟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27519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5D726-E775-D18E-CE77-158E7AE26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915E1-B1DF-9860-FF8E-FDFA3332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9C7989-F1EA-FF88-BC77-D0D0902FE2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EAB83F-5BE8-AB62-43F8-B6104170216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581CE-CD6F-563C-FD4F-69F1A814595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89BAE2-2FA6-80FD-6116-BC6EC470454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FBC13-33B1-77E4-1C2D-68680AE83B4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E510EDA-B519-FD4A-8954-5848BB8581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89352B-E311-2858-8581-85D7521209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5DC682-89D1-B712-FDE6-D5F7AEE9E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7896D7-23F8-8CD1-118C-F793969292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2D5132-32CC-F0D1-77C4-B0E146098580}"/>
              </a:ext>
            </a:extLst>
          </p:cNvPr>
          <p:cNvSpPr txBox="1"/>
          <p:nvPr/>
        </p:nvSpPr>
        <p:spPr>
          <a:xfrm>
            <a:off x="3210560" y="2047839"/>
            <a:ext cx="3302746" cy="3476685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 fontAlgn="ctr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قامَتُ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شَكْلُه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هِنْدامُه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 fontAlgn="ctr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فْعالُه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تَعابيرُ وَجْهِهِ.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481537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7EDC0-0BEA-1BAE-6A40-829363B69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CBF14-8D1D-B422-398E-DA6568FF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8CE8D8-8FDD-6050-693D-F71096F95F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B96E1-340C-F130-B1BD-DCA0AC1B8FB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FFA9AB-4FB4-DE20-9916-AF841A7553C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1C7D9F-78B9-55D9-044B-06852F2A41A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131BD-54D1-2291-D6DE-4F97E271B0BE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A9D98E-B072-64A7-46B8-745BEE52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BE93206-5807-94EA-D19F-381B676F5D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E6AF4A-20AB-C112-C029-83F96AADD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9B8EB4-E7DA-877D-3CA6-DBB26024BB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04B278-B2D6-4BAA-DBBC-159473BCEDE9}"/>
              </a:ext>
            </a:extLst>
          </p:cNvPr>
          <p:cNvSpPr txBox="1"/>
          <p:nvPr/>
        </p:nvSpPr>
        <p:spPr>
          <a:xfrm>
            <a:off x="558053" y="3281083"/>
            <a:ext cx="8027893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ٱلْعَناصِرُ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نَصِفُها في مَشْهَدٍ؟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827511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44081-FB9D-7401-B5DE-356AA048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DE3CD-87AC-8FB4-A0D2-A4EB6B82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611A96F-33B2-9AEB-974D-39D8D76403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0A181E-E1F0-7556-AEFD-7D28BF36A889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12541-696A-FBC7-FE2F-57DF76BDCAD4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505D06-686D-31DB-EA3C-9B154F512CFD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FF1FCA-D34A-0ED0-0AFF-3876DCB9750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7155EF-164B-BFEC-91E5-9C3B7FE028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B87E64-7183-AA1E-A483-AFF1469E77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B3C13F-1131-5C4D-B815-DD4162803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CA78320-AC31-25C4-C203-7A4D328729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B8249D-C3C9-9A7C-49DE-A2DCEA23ECEF}"/>
              </a:ext>
            </a:extLst>
          </p:cNvPr>
          <p:cNvSpPr txBox="1"/>
          <p:nvPr/>
        </p:nvSpPr>
        <p:spPr>
          <a:xfrm>
            <a:off x="1838960" y="2505039"/>
            <a:ext cx="4684506" cy="286035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 eaLnBrk="1" fontAlgn="t" latinLnBrk="0" hangingPunct="1">
              <a:buFont typeface="Arial" panose="020B0604020202020204" pitchFamily="34" charset="0"/>
              <a:buChar char="•"/>
            </a:pP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زَمانُ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  <a:p>
            <a:pPr marL="571500" indent="-571500" algn="r" rtl="1" eaLnBrk="1" fontAlgn="t" latinLnBrk="0" hangingPunct="1">
              <a:buFont typeface="Arial" panose="020B0604020202020204" pitchFamily="34" charset="0"/>
              <a:buChar char="•"/>
            </a:pP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مَوْقِعُ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  <a:p>
            <a:pPr marL="571500" marR="0" indent="-571500" algn="r" rtl="1" eaLnBrk="1" fontAlgn="auto" latinLnBrk="0" hangingPunct="1">
              <a:buFont typeface="Arial" panose="020B0604020202020204" pitchFamily="34" charset="0"/>
              <a:buChar char="•"/>
            </a:pP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مُكَوِّناتُ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7412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888AC-78BF-D521-CC65-9FD4876BC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DF5A1-0CEB-C06F-99C1-0CA68B08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وكراساتكم الصفحة -89-.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64927A0-A29E-3E2B-688E-E56CCF256F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1A3699-E03B-72A1-74C4-DE7AED8D34C3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39583-2434-C6C4-561F-3366127EF51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E4547-9275-607E-F4AC-DC965A81D3B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A3065-8392-4AB5-3038-F745C613E95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F82C27-FB4B-698F-AF16-BC1976A95C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141B57-10B6-765E-6B6D-C0E52F7A08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46541B-5316-78E9-626E-40FBBC824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8F0601C-07CB-002C-120D-F7D0960095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id="{F55DF48C-AEA1-E5EF-33C7-87CAA9B53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348" y="1686891"/>
            <a:ext cx="3613353" cy="477080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17624776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الحصة3 (30)د.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الحصة4 (30)د.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أساليب </a:t>
            </a:r>
            <a:r>
              <a:rPr lang="ar-SA" dirty="0"/>
              <a:t>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استماع.</a:t>
            </a:r>
            <a:r>
              <a:rPr lang="ar-MA" dirty="0"/>
              <a:t>وتحدث</a:t>
            </a:r>
            <a:r>
              <a:rPr lang="ar-SA" dirty="0"/>
              <a:t>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الحصة-2- 30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</a:t>
            </a:r>
            <a:r>
              <a:rPr lang="fr-FR" dirty="0"/>
              <a:t> </a:t>
            </a:r>
            <a:r>
              <a:rPr lang="ar-SA" dirty="0"/>
              <a:t>+ دعم (60)د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تراكيب</a:t>
            </a:r>
            <a:r>
              <a:rPr lang="ar-SA" dirty="0"/>
              <a:t>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الحصة -4- (30)د.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إنتاج كتابي الحصة 5 (30)د.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D247-6F6C-7DA4-E7AA-C1340E98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11031-DADD-C999-51E8-FC30ED41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بالنشاط الأول: انقلوا الجدول على دفاتركم وقوموا بملئه انطلاقا من الصورة.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A1C7A70-7E85-9EF4-AA8E-38AAB8B0F4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EA9473-9901-75F9-D168-FB024FD5AED1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4C8DF-4C91-1CC7-EEB4-FBC1F8EBCE27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820FED-D9A9-48D1-8157-86CA18D89A9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D74F31-8A73-A522-DEF0-CE9E8CE70B2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E6BF9A-F8BF-1491-79E5-69138F341B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EC8627-80FC-B060-7910-5895C578A0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55F017-D351-50ED-FB38-4E507DE0C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52A832-E716-64EF-4DCE-83749814C5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dessin humoristique, Visage humain&#10;&#10;Le contenu généré par l’IA peut être incorrect.">
            <a:extLst>
              <a:ext uri="{FF2B5EF4-FFF2-40B4-BE49-F238E27FC236}">
                <a16:creationId xmlns:a16="http://schemas.microsoft.com/office/drawing/2014/main" id="{30458AA8-0E6E-8483-FE33-5D849F076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710" y="1981493"/>
            <a:ext cx="7328837" cy="4309020"/>
          </a:xfrm>
          <a:prstGeom prst="rect">
            <a:avLst/>
          </a:prstGeom>
        </p:spPr>
      </p:pic>
      <p:pic>
        <p:nvPicPr>
          <p:cNvPr id="16" name="Image 1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B30F31A0-F838-088B-AEFB-C0499B47B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9" y="1368000"/>
            <a:ext cx="1190450" cy="11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9956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E47ED-535B-FAD6-45C6-AF4359B9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95FEF-3176-660A-BABC-D02C35186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ما الأوصاف التي تقترحونها لوصف القامة؟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تسجيل الأجوبة المناسبة على السبورة ثم الانتقال إلى العنصر الموالي.)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017C16-B67B-A19A-DCEC-FD6C64E424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76B65C-5144-3777-E0E4-554536804BD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71C49-0F1A-D99C-6837-4E3ACDE88D28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F681E-9F79-343B-D54A-7618CA84657D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D2DC24-A1BF-0C43-BCD0-5E8CEB0AD60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9F13549-A0AC-4268-31BD-E08D3C79EA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3089C41-CF64-3F1A-171E-5F07034892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2D02C2-8AA2-55E7-7327-9FF053C7A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5B95D1-B7D6-39C8-8C40-61CDC43AF1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dessin humoristique, Visage humain&#10;&#10;Le contenu généré par l’IA peut être incorrect.">
            <a:extLst>
              <a:ext uri="{FF2B5EF4-FFF2-40B4-BE49-F238E27FC236}">
                <a16:creationId xmlns:a16="http://schemas.microsoft.com/office/drawing/2014/main" id="{AAA3508D-448A-4A50-8E87-714F84E45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710" y="1981493"/>
            <a:ext cx="7328837" cy="43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252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7338C-95AF-AF1A-A800-E49F92E54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B9D67-083C-2A20-4200-B567D232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الحصيلة المسجلة على السبورة؟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62127F7-0351-156E-4C3A-87F6F1E070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30D666-5E17-1B03-E9B3-D7DA18C2EA7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F493E1-BF31-8090-64ED-9C23C0FEAA4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697A0-C506-881F-0FF1-FB63F3D8EF03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BA3FFB-1B61-0747-4D53-3C03366E1E15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478FBEB-E6A0-3A8A-967F-1918F6B487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2809DE-AE3A-332E-0440-85E2EE9D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CD0270-F755-3E4D-A1FD-44C9A8C10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006F53-163F-450E-9691-EE9E41E8E3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26534C-72D0-AFB1-E043-7A4058C083A3}"/>
              </a:ext>
            </a:extLst>
          </p:cNvPr>
          <p:cNvSpPr txBox="1"/>
          <p:nvPr/>
        </p:nvSpPr>
        <p:spPr>
          <a:xfrm>
            <a:off x="1241369" y="3124799"/>
            <a:ext cx="6682880" cy="102155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 rtl="1" eaLnBrk="1" fontAlgn="t" latinLnBrk="0" hangingPunct="1"/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</a:t>
            </a:r>
            <a:r>
              <a:rPr lang="ar-M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ٱلْحَصيلَةَ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ٱلْمُسَجَّلَةَ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ٱلسَّبُّورَةِ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4036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24A00-D31F-CAA9-7638-70A43D610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6D2DB-7380-518C-AC53-61867420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دفاتركم. حولوا المعطيات المسجلة على السبورة إلى نص لوصف الشخص الوارد على الصورة.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B756B1-0554-4041-84CB-096AA1F628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8BFB42-0327-6DE7-F8BE-B5D7D18F0A49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AAEAB1-991E-E5EC-D83A-FFB0B9B94798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C2FD17-6D7E-A683-2396-ECF0D1ED1D6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5F8FC7-19A8-5485-4DAD-456A1C6777C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4B8B86-746B-A819-E247-84A4C531E0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28FC87-10CF-EDBB-ED86-ADA25543FA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3B44C37-3E07-9922-797D-600C8311F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481EA5-BFB9-8819-0A6F-FC8B083BC1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52709D-1BB6-792E-AD0C-F3267DAA3AF4}"/>
              </a:ext>
            </a:extLst>
          </p:cNvPr>
          <p:cNvSpPr txBox="1"/>
          <p:nvPr/>
        </p:nvSpPr>
        <p:spPr>
          <a:xfrm>
            <a:off x="2123873" y="3195919"/>
            <a:ext cx="4896253" cy="102155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 rtl="1" eaLnBrk="1" fontAlgn="t" latinLnBrk="0" hangingPunct="1"/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نَصّاً لِوَصْفِ </a:t>
            </a:r>
            <a:r>
              <a:rPr lang="ar-M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ٱلشَّخْصِ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 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51A932CB-2356-BA60-734C-A839F24A9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0" y="1368000"/>
            <a:ext cx="1190450" cy="11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3521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76A02-F0B2-4D71-264C-404CD3B59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C6823B-2398-9EF7-66B8-57851295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إنتاجه؟( تصحح الإنتاجات وفق العناصر التالية:)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C761C0-1E6E-4F21-65ED-B1E048A159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7FDEBA-8B9A-92DE-0502-C80659A6A7CC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1E9BC-5C4B-81D4-0012-59DF82862AF7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EDB6D-18C8-1E0D-2C23-72BE7AF6F8A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92FA1D-ED4A-4694-0A8C-38BFBDC48F8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084B23-E161-6B7F-F37C-74DA957D49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D4463F-2A4B-3F6C-9A56-9A2A12A9ED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BDE8B1-F3E5-B379-C9CD-A822BFCAC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31B4F1-C18B-65E5-C811-0E9A40F9AD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31EBE7B-04DD-7FC8-9177-F282717D2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874359"/>
              </p:ext>
            </p:extLst>
          </p:nvPr>
        </p:nvGraphicFramePr>
        <p:xfrm>
          <a:off x="1152000" y="2748280"/>
          <a:ext cx="6840000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761">
                  <a:extLst>
                    <a:ext uri="{9D8B030D-6E8A-4147-A177-3AD203B41FA5}">
                      <a16:colId xmlns:a16="http://schemas.microsoft.com/office/drawing/2014/main" val="2677167573"/>
                    </a:ext>
                  </a:extLst>
                </a:gridCol>
                <a:gridCol w="893264">
                  <a:extLst>
                    <a:ext uri="{9D8B030D-6E8A-4147-A177-3AD203B41FA5}">
                      <a16:colId xmlns:a16="http://schemas.microsoft.com/office/drawing/2014/main" val="3959907345"/>
                    </a:ext>
                  </a:extLst>
                </a:gridCol>
                <a:gridCol w="5019975">
                  <a:extLst>
                    <a:ext uri="{9D8B030D-6E8A-4147-A177-3AD203B41FA5}">
                      <a16:colId xmlns:a16="http://schemas.microsoft.com/office/drawing/2014/main" val="3087891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لا 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نعم 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اَلضَّوابِطُ 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337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هَلْ وَصَفَ(تْ) جَميعَ </a:t>
                      </a:r>
                      <a:r>
                        <a:rPr lang="ar-M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ٱلْعَناصِرِ</a:t>
                      </a: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(اَلْقامَةُ- اَلْهِنْدامُ – اَلشَّكْلُ – اَلْأَفْعالُ – تَعابيرُ </a:t>
                      </a:r>
                      <a:r>
                        <a:rPr lang="ar-M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ٱلْوَجْهِ</a:t>
                      </a: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)؟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127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3200" b="1" kern="120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هَلِ </a:t>
                      </a:r>
                      <a:r>
                        <a:rPr lang="ar-M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ٱسْتَعْمَلَ</a:t>
                      </a: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(تْ) </a:t>
                      </a:r>
                      <a:r>
                        <a:rPr lang="ar-M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ٱلنُّعوتَ</a:t>
                      </a:r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ٱلْمُناسِبَةَ؟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80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3200" b="1" kern="120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هَلْ كانَتْ جُمَلُ ٱلنَّصِّ مُنْسَجِمَةً؟ 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5189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68754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5AB14-4CBF-1185-401F-2EF3A0AF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5DBAE6-629F-B569-2E07-B547F9FB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النشاط الثاني: انقلوا الجدول على دفاتركم وقوموا بملئه انطلاقا من الصورة.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252B46-E136-3F72-94DE-1EE681976A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DDA884-8C2D-4B3B-1A1A-6AD8B4BB729E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DF2FE-C167-E8DC-7649-7DC439E8AA8A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4137D6-1CCA-43F9-5C07-E9B6ADCE78C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14DC00-2B05-787D-3AA0-E02C592C43B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14254A-85FA-1796-760D-89F00AF7CE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4E2475-2EAD-8D88-C012-7791162737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DB5615-4E9E-96F9-9918-7D2F17BA9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D4501E9-6CB7-7A0F-5C37-5E8383F607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F224F75-B389-A270-3EDC-ED7B957CD19B}"/>
              </a:ext>
            </a:extLst>
          </p:cNvPr>
          <p:cNvGrpSpPr/>
          <p:nvPr/>
        </p:nvGrpSpPr>
        <p:grpSpPr>
          <a:xfrm>
            <a:off x="1128560" y="2245729"/>
            <a:ext cx="6840000" cy="3856271"/>
            <a:chOff x="1128560" y="2245729"/>
            <a:chExt cx="6840000" cy="3856271"/>
          </a:xfrm>
        </p:grpSpPr>
        <p:pic>
          <p:nvPicPr>
            <p:cNvPr id="17" name="Image 16" descr="Une image contenant bateau, Voilier, texte, embarcation&#10;&#10;Le contenu généré par l’IA peut être incorrect.">
              <a:extLst>
                <a:ext uri="{FF2B5EF4-FFF2-40B4-BE49-F238E27FC236}">
                  <a16:creationId xmlns:a16="http://schemas.microsoft.com/office/drawing/2014/main" id="{221DCC4F-CE83-BE73-CECB-702F85E27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8560" y="2245729"/>
              <a:ext cx="6840000" cy="3856271"/>
            </a:xfrm>
            <a:prstGeom prst="rect">
              <a:avLst/>
            </a:prstGeom>
            <a:ln w="88900" cap="sq" cmpd="thickThin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5EE47DB-FF11-E492-56F8-2A24908A03F0}"/>
                </a:ext>
              </a:extLst>
            </p:cNvPr>
            <p:cNvSpPr txBox="1"/>
            <p:nvPr/>
          </p:nvSpPr>
          <p:spPr>
            <a:xfrm>
              <a:off x="7218384" y="4947920"/>
              <a:ext cx="7501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dirty="0"/>
                <a:t>مُكَوِّناتُ </a:t>
              </a:r>
              <a:endParaRPr lang="fr-FR" dirty="0"/>
            </a:p>
          </p:txBody>
        </p:sp>
      </p:grpSp>
      <p:pic>
        <p:nvPicPr>
          <p:cNvPr id="19" name="Image 18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D768B87F-352D-015B-82B5-EEE2E11DF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9" y="1368000"/>
            <a:ext cx="1190450" cy="11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0754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F056E-4775-411E-DC38-78C53BD5C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9934F-5D43-44ED-BC65-0F88C7B30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ما الزمان الذي يعبر عنه المشهد؟  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تسجيل الأجوبة المناسبة على السبورة ثم الانتقال إلى العنصر الموالي.)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CFC9A24-7D9D-A500-2DF4-0F2D5091B4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56047D-3E23-6D34-A82E-6E57C8AD568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755AF-F7CA-8D68-77E0-DA7B7DE0BF65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E9EC8-05C1-7D8E-AA34-AD2D1764179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029E86-A6F8-61EA-15E3-470F93F6F5B8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5B0FAE-4773-C9FE-19F8-3A77471FA8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1DEF99-BBE1-2020-3D1D-4669A9A1A5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089570-2C58-6FB8-925A-B07617BA0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55C212-5E82-8174-6C83-E421A1B9ED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7A978F0-3584-660D-5C0F-0E244126CC22}"/>
              </a:ext>
            </a:extLst>
          </p:cNvPr>
          <p:cNvGrpSpPr/>
          <p:nvPr/>
        </p:nvGrpSpPr>
        <p:grpSpPr>
          <a:xfrm>
            <a:off x="1128560" y="2245729"/>
            <a:ext cx="6840000" cy="3856271"/>
            <a:chOff x="1128560" y="2245729"/>
            <a:chExt cx="6840000" cy="3856271"/>
          </a:xfrm>
        </p:grpSpPr>
        <p:pic>
          <p:nvPicPr>
            <p:cNvPr id="16" name="Image 15" descr="Une image contenant bateau, Voilier, texte, embarcation&#10;&#10;Le contenu généré par l’IA peut être incorrect.">
              <a:extLst>
                <a:ext uri="{FF2B5EF4-FFF2-40B4-BE49-F238E27FC236}">
                  <a16:creationId xmlns:a16="http://schemas.microsoft.com/office/drawing/2014/main" id="{A2F5FF2A-3640-6782-C2E3-A480576DF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8560" y="2245729"/>
              <a:ext cx="6840000" cy="3856271"/>
            </a:xfrm>
            <a:prstGeom prst="rect">
              <a:avLst/>
            </a:prstGeom>
            <a:ln w="88900" cap="sq" cmpd="thickThin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976262F-225E-C356-B74B-6DFA1D8CE7CE}"/>
                </a:ext>
              </a:extLst>
            </p:cNvPr>
            <p:cNvSpPr txBox="1"/>
            <p:nvPr/>
          </p:nvSpPr>
          <p:spPr>
            <a:xfrm>
              <a:off x="7218384" y="4947920"/>
              <a:ext cx="7501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dirty="0"/>
                <a:t>مُكَوِّناتُ 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5271592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6D236-3E12-4B7A-C2E8-80C979507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84FB4C-506F-088B-3899-D107C733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الحصيلة على السبورة؟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D3FF80A-3D8E-9BA0-95D9-3ED90D5A35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9DC8FF-0D8F-F5C7-68ED-A2B2F08D673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8925A2-06A1-9C29-6260-7FF0920D647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8A9B7-780E-BE76-DF5E-371A1B9D19E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5AA26D-970E-C2EC-96D1-6D4D9E6B0E0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35955E8-68EB-C074-04F7-3EAC408245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2480B7-4399-100E-353A-EF3B722243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AB994A-1BB8-6F9A-A258-06E7471C7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C71221-337A-003A-B29D-0C0EFADB00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0FC740-ECC8-8AB9-763A-9584515B8595}"/>
              </a:ext>
            </a:extLst>
          </p:cNvPr>
          <p:cNvSpPr txBox="1"/>
          <p:nvPr/>
        </p:nvSpPr>
        <p:spPr>
          <a:xfrm>
            <a:off x="1241369" y="3124799"/>
            <a:ext cx="6682880" cy="102155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 rtl="1" eaLnBrk="1" fontAlgn="t" latinLnBrk="0" hangingPunct="1"/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</a:t>
            </a:r>
            <a:r>
              <a:rPr lang="ar-M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ٱلْحَصيلَةَ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ٱلْمُسَجَّلَةَ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ٱلسَّبُّورَةِ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8421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D5195-F45C-8538-2792-A0A50547F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93AEB-8770-CEB6-0DEB-781815DE3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دفاتركم. حولوا المعطيات المسجلة على السبورة إلى نص لوصف المشهد على الصورة.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219E8E-90B5-3A64-8ED5-75C6EFA792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C6A4E4-78BF-C5EC-06FF-FD9651F2988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F59ABD-D6BE-BAAE-6080-49D82A6B6F90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A236D2-8320-9A6F-000B-F68B16BE0E2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2901B1-69E5-064E-DFCA-A05CFF10F60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DD826B-B772-745A-14E8-60742717B2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2372FB-2503-E418-A918-CB4730008E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5885833-5E81-243B-0530-A51CAEDA3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F6CCC2-F103-C658-820F-34B156BF5B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B98338-BC2D-DD81-1946-3894E0A41C4C}"/>
              </a:ext>
            </a:extLst>
          </p:cNvPr>
          <p:cNvSpPr txBox="1"/>
          <p:nvPr/>
        </p:nvSpPr>
        <p:spPr>
          <a:xfrm>
            <a:off x="2123873" y="3023199"/>
            <a:ext cx="4896253" cy="102155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 rtl="1" eaLnBrk="1" fontAlgn="t" latinLnBrk="0" hangingPunct="1"/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نَصّاً لِوَصْفِ </a:t>
            </a:r>
            <a:r>
              <a:rPr lang="ar-M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 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3FC1A96A-91F9-475A-04E7-5E2F8EC39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1" y="1489024"/>
            <a:ext cx="1190450" cy="11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4321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ECD13-0397-D01B-2F08-4706B33DD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7AF90-983B-30EE-4155-6C9FF267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إنتاجه؟( تصحح الإنتاجات وفق العناصر التالية:)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EBF95C-DDED-BA91-9897-7577665E17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821647-ADD8-53B6-2EFD-41B86C4119A3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948B2D-6EFB-1046-637A-B46602F62F3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154A8-98A9-9BBE-A36D-0695BEAC381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C661EF-49F9-5089-269F-159AD9AF032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743CB7-FA5C-28C6-46EF-1950DCAA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33AF5D-065D-D96F-3AA8-50D4A78FAD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BFD858-705F-12DE-2530-DBA388336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3AE373-63FC-BEC2-DDC0-FF8E3D0DD9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391F5627-BC87-0F99-520F-99273F160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82" y="2650765"/>
            <a:ext cx="6906823" cy="26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515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استثمار النص.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4465924" y="3380220"/>
            <a:ext cx="2141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قراءة:  اكتشاف  العالم الجديد(ح4).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122B2CB-2F13-1254-5812-873959BA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13F80F0-575B-8346-0563-828649DC21B3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وصف شخص ومشهد.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244DAA-70BD-0EB9-0E2A-8FF0D6F68D31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(ح2)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FCEDADDC-C8B3-2262-2D1E-64034BFF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25ED225A-DBE3-A7C4-0E10-BF45DC72D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25332B-9292-B41E-9DDC-08A1B25B5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5053" y="4724105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بأهم أفكار نص " اكتشاف العالم الجديد"؟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E03A71-9115-6730-2D63-CD8B1E8CC8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98FC3D-45AF-D164-1DAF-14F3F6578F0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9CCA4-8CD3-C6EC-241C-D4E3B5C4D7C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0F60CE-581C-AD76-203A-ABCE1A557C27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0845F9-443B-3A1C-92A1-D2C2A23CFAA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8B57907-49BD-56BC-8AC1-481BB9F89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1BB68B-D6DB-BCFA-32D0-412F90A858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6DD3118-812D-E407-C98B-777193F9F6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303565-A157-DF6E-80EF-B886AF140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3961DB-8954-8A9D-0268-CCAFCCC38543}"/>
              </a:ext>
            </a:extLst>
          </p:cNvPr>
          <p:cNvSpPr txBox="1"/>
          <p:nvPr/>
        </p:nvSpPr>
        <p:spPr>
          <a:xfrm>
            <a:off x="943674" y="2956282"/>
            <a:ext cx="7092910" cy="2349579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أَهَمُّ أَفْكارِ نَصِّ "اِكْتِشافُ ٱلْعالَمِ ٱلْجَديدِ"؟</a:t>
            </a:r>
          </a:p>
        </p:txBody>
      </p:sp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2E831-263B-2A06-8D0B-1E91D0A8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571FCB3-F8EF-F81C-0FD9-BD9AF257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الأشياء التي نصفها في شخص؟ 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CC5813-D755-5C82-476F-A54286803F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FDF24B-7A3E-D5E8-20B6-5E797E37230E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7A10DB-3AEF-A7F7-2256-F6FCC8F508E4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EA9CDC-CD69-BA31-DFE4-7C5B4640E522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5D7B84-D5D6-03B7-7498-E500F8B6865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DE58927-8DCD-A2E9-8DEB-0F2C7C5BC1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E2E977-3341-87EC-6DDA-1E0E34F9C7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0328B7-10E0-AF7F-C99C-7E005D8415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059ABE-F284-ACBC-BC4E-ED5D592FF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470879-235F-FF07-FF8F-9130FC2D5E61}"/>
              </a:ext>
            </a:extLst>
          </p:cNvPr>
          <p:cNvSpPr txBox="1"/>
          <p:nvPr/>
        </p:nvSpPr>
        <p:spPr>
          <a:xfrm>
            <a:off x="926354" y="3429000"/>
            <a:ext cx="7447895" cy="12258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</a:t>
            </a:r>
            <a:r>
              <a:rPr lang="ar-MA" dirty="0" err="1"/>
              <a:t>ٱلْأَشْياءُ</a:t>
            </a:r>
            <a:r>
              <a:rPr lang="ar-MA" dirty="0"/>
              <a:t> ٱلَّتي نَصِفُها في شَخْصٍ؟</a:t>
            </a:r>
          </a:p>
        </p:txBody>
      </p:sp>
    </p:spTree>
    <p:extLst>
      <p:ext uri="{BB962C8B-B14F-4D97-AF65-F5344CB8AC3E}">
        <p14:creationId xmlns:p14="http://schemas.microsoft.com/office/powerpoint/2010/main" val="87104941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5FB21-1096-2BB6-D4AB-52631AAD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088908-938F-70F1-9FEE-9C16E834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828000"/>
            <a:ext cx="7004853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الأشياء التي نصفها في مشهد؟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063A26-5F09-9914-2B26-8D434F712F7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277D0-AEE7-5E72-6240-76BE32CF804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B7A2B-F2A7-51D3-97B3-1B8A0F23032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86FF5E-00EB-7EF5-C515-DFB1B89FB57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4F2DFE-2371-A681-4457-A72AF3D27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B0DB0A-B7C9-A6A9-0185-4AF446DDBE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28BE74-EA8B-2108-2967-BC7E0891C4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913555-0D7C-FB19-2D45-85ED0CEF9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D16BD6-680A-AE68-A887-57980ADBC181}"/>
              </a:ext>
            </a:extLst>
          </p:cNvPr>
          <p:cNvSpPr txBox="1"/>
          <p:nvPr/>
        </p:nvSpPr>
        <p:spPr>
          <a:xfrm>
            <a:off x="660400" y="2924421"/>
            <a:ext cx="7823200" cy="12258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</a:t>
            </a:r>
            <a:r>
              <a:rPr lang="ar-MA" dirty="0" err="1"/>
              <a:t>ٱلْأَشْياءُ</a:t>
            </a:r>
            <a:r>
              <a:rPr lang="ar-MA" dirty="0"/>
              <a:t> ٱلَّتي نَصِفُها في مَشْهَدٍ؟</a:t>
            </a:r>
            <a:endParaRPr lang="fr-FR" dirty="0"/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BA85C1-1486-2F2A-BA63-713B4FBC9E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14685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C615E04-BCCB-48DC-D142-26F7DFAB12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41C97B-B606-223B-4D82-ADB3FD6EE3A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3D9485-FCCB-E3E8-D309-592EE8C8D17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7F5207-6D47-A68C-548F-6AB604FD63B2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722EF-CDFA-DAE1-D6D7-2EC5EB789B0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85490F-9D45-0F08-1D17-80EF7EAEB1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FFBBAE-AEB1-37A9-8021-45DEC8FAF8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0FE7FE-970D-3975-C53E-41119533ED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A417F9-C67E-B705-FFE4-CAF54DD01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EF28132F-9ED5-A94D-6EBB-F03DDB3C5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B1A0-3D8C-9DC0-0B5C-E0E791217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1B12B1B-6061-8195-FDFE-883A1A18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F3E531-3F63-0021-0A50-7B9EA508B9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4F8273-8905-83E6-FFEA-166442F8ADAF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C7F3DE-9577-4B85-FB42-BD00C1E41FB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79846-FA0F-554E-B179-6995FFCFFF4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5E85A-C38F-625E-BEBF-48561D180D6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0147DC-4DD7-4030-E05C-820D61FBE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CA985C-7C0C-B0EB-E5DE-E250E295F5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F34149-7DEA-9F6F-B9C7-A8438D10019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525020-E5B6-64FE-7D14-E8FD25601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1E23FEFE-6010-5843-2C57-A4EEBB1E867F}"/>
              </a:ext>
            </a:extLst>
          </p:cNvPr>
          <p:cNvPicPr>
            <a:picLocks noGrp="1" noChangeAspect="1"/>
          </p:cNvPicPr>
          <p:nvPr>
            <p:ph type="pic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7794" r="7794"/>
          <a:stretch>
            <a:fillRect/>
          </a:stretch>
        </p:blipFill>
        <p:spPr>
          <a:xfrm>
            <a:off x="1871663" y="2160588"/>
            <a:ext cx="5400675" cy="35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فقرة باستعمال  مفردات  معجم الأسبوع؛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 نص "اكتشاف العالم الجديد"؛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39" y="4730329"/>
            <a:ext cx="7375439" cy="890781"/>
            <a:chOff x="1331544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4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34051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نص وصفي.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بكم، سنبدأ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D09D1E-BAB1-7053-E918-C366FA79F1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81C862-4459-1441-E73B-7922C5E3843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4DDC52-DF50-35CE-313B-CE4B912126FA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EAC476-51B5-5D04-1204-3561E512EDC3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CBF4A-49E3-9DC5-0F9D-93E9B81D979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DA2EFF-08F2-E7AB-9E29-C23F1BE29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6F467D-E198-077F-CFA4-C3636D854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F5DE06-A3FA-0B3C-0365-D7624BCD7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28592C-09FF-06FB-DAD6-CA9661AF6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9">
            <a:extLst>
              <a:ext uri="{FF2B5EF4-FFF2-40B4-BE49-F238E27FC236}">
                <a16:creationId xmlns:a16="http://schemas.microsoft.com/office/drawing/2014/main" id="{B92C32FC-B18D-6DD5-F453-9CC6D650CF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80104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B026-728F-564B-1342-091BF4373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CA9E038-FF63-B411-3645-097221DB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بهذه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سنحدد في نهاية كل حصة الفائز بنجمة السلوك.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5CE4A0F-D0FF-DAE7-5043-EFA86F8B53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4A5C9-B56B-EA55-F3A7-08467310B66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BCF1F1-F0DA-C982-4CB5-80FAEB77E58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CB0397-0CF5-D7A1-B88A-892735119748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121910-8C15-A8BA-1932-472B42AD60F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9B1BB0-02C1-B865-9630-EC4A93D25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AD68B1-31C1-79C3-DD1F-7E09D18440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028D0B-8C6A-5A97-E316-00AF85EBC9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B27433-8A2C-648F-A49B-F1C212EAAC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8995C3-D882-572D-1560-9B61D860AFFC}"/>
              </a:ext>
            </a:extLst>
          </p:cNvPr>
          <p:cNvSpPr txBox="1">
            <a:spLocks/>
          </p:cNvSpPr>
          <p:nvPr/>
        </p:nvSpPr>
        <p:spPr>
          <a:xfrm>
            <a:off x="1841257" y="4455651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أُصَحِّحُ أَخْطائي عَلى كُرّاسَتي وَدَفْتَري.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E9F68C-24B4-1F1D-6FA9-FCC9259D4D0E}"/>
              </a:ext>
            </a:extLst>
          </p:cNvPr>
          <p:cNvSpPr/>
          <p:nvPr/>
        </p:nvSpPr>
        <p:spPr>
          <a:xfrm>
            <a:off x="6842616" y="2035037"/>
            <a:ext cx="958027" cy="95534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Image 11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AEF691-5390-6895-00DD-7704D6B63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1" y="2098144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A130A76B-09BE-C738-FFD4-B5C8F158B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2098144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 21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A14835-0109-3B6B-12A4-54348CA18C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10" y="3228047"/>
            <a:ext cx="955347" cy="95534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3AFC68-AC28-5A74-3077-927D824C07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40" y="2140279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 23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E46A258A-F1F0-192D-F669-554BC123A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24" y="2055175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677414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قراءة ح4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نتاج كتاب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17992</TotalTime>
  <Words>1703</Words>
  <Application>Microsoft Office PowerPoint</Application>
  <PresentationFormat>Affichage à l'écran (4:3)</PresentationFormat>
  <Paragraphs>405</Paragraphs>
  <Slides>56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56</vt:i4>
      </vt:variant>
    </vt:vector>
  </HeadingPairs>
  <TitlesOfParts>
    <vt:vector size="82" baseType="lpstr">
      <vt:lpstr>Wingdings</vt:lpstr>
      <vt:lpstr>Aptos Display</vt:lpstr>
      <vt:lpstr>Sakkal Majalla</vt:lpstr>
      <vt:lpstr>Microsoft Uighur</vt:lpstr>
      <vt:lpstr>Dosis ExtraBold</vt:lpstr>
      <vt:lpstr>Calibri</vt:lpstr>
      <vt:lpstr>Aptos</vt:lpstr>
      <vt:lpstr>Arial</vt:lpstr>
      <vt:lpstr>Conception personnalisée</vt:lpstr>
      <vt:lpstr>2_Conception personnalisée</vt:lpstr>
      <vt:lpstr>00_Env-Enseignant</vt:lpstr>
      <vt:lpstr>4_Env-Apprenant_Tmplt</vt:lpstr>
      <vt:lpstr>01- نشاط اعتيادي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افتتاح الحصة  nv</vt:lpstr>
      <vt:lpstr>نشاط اعتيادي nv</vt:lpstr>
      <vt:lpstr>قراءة ح4 nv</vt:lpstr>
      <vt:lpstr>انتاج كتابي nv</vt:lpstr>
      <vt:lpstr>اختتام الحصة nv</vt:lpstr>
      <vt:lpstr>1_Conception personnalisée</vt:lpstr>
      <vt:lpstr>3_Env-Apprenant_Tmplt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بكم، سنبدأ حصة اللغة العربية.</vt:lpstr>
      <vt:lpstr>حاولوا الالتزام بهذه السلوكات. سنحدد في نهاية كل حصة الفائز بنجمة السلوك. </vt:lpstr>
      <vt:lpstr>ضعوا الكراسة والدفتر واللوحة في القمطر.</vt:lpstr>
      <vt:lpstr>نبدأ حصتنا بتصحيح الواجب المنزلي. خذوا دفاتر البحث.  من يقرأ إنتاجه؟ </vt:lpstr>
      <vt:lpstr> ننتقل إلى النشاط الاعتيادي، من يذكرنا بالمفردات الجديدة التي تعلمتموها في هذا الأسبوع . </vt:lpstr>
      <vt:lpstr>هذه بعضها. من يقرأ؟</vt:lpstr>
      <vt:lpstr>من يختار مفردة ويشرحها باستعمال المرادف أو الضد أو بتركيبها في جملة مفيدة. </vt:lpstr>
      <vt:lpstr>خذوا دفاتر البحث . اكتبوا فقرة باستعمال المفردات التالية. الفائز من استطاع كتابة فقرة منسجمة.</vt:lpstr>
      <vt:lpstr> من يقرأ إنتاجه؟</vt:lpstr>
      <vt:lpstr> من الفائز في المسابقة؟ </vt:lpstr>
      <vt:lpstr>Présentation PowerPoint</vt:lpstr>
      <vt:lpstr>ستقومون باستثمار نص " اكتشاف العالم الجديد".  خذوا كراساتكم الصفحة – 80-</vt:lpstr>
      <vt:lpstr>أعيدوا قراءة النص قراءة صامتة وسريعة.</vt:lpstr>
      <vt:lpstr>اقرؤوا الصفحة الأولى من النص وابحثوا  عن كلمات توافق هذه الأوزان كما في المثال.</vt:lpstr>
      <vt:lpstr>من وجد الكلمات؟ اِقرأ الجملة في النص. هل وجدتم كلمات أخرى بنفس الوزن؟ </vt:lpstr>
      <vt:lpstr>نصحح. من يقرأ؟  </vt:lpstr>
      <vt:lpstr>نمر إلى  طرح أسئلة حول النص. من يختار فقرة  من النص ثم يطرح سؤالا عن مضمونها كما في المثال ؟  </vt:lpstr>
      <vt:lpstr>خذوا الصفحة رقم-85- ودفاتر القسم . أجيبوا  عن الأسئلة:1-2-3-4- 5. ( يوجه التلاميذ الذين استطاعوا الإجابة قبل انتهاء الوقت  إلى الإجابة عن السؤالين 6-7.)</vt:lpstr>
      <vt:lpstr>نصحح جماعة. من يقرأ السؤال ثم يجيب عنه بجملة مفيدة؟.</vt:lpstr>
      <vt:lpstr>صححوا على دفاتركم. </vt:lpstr>
      <vt:lpstr>صححوا على دفاتركم. </vt:lpstr>
      <vt:lpstr>ننتقل إلى مناقشة أفكار النص. من يجيب عن السؤال التالي؟( مناقشة الأجوبة.) </vt:lpstr>
      <vt:lpstr>من يجيب عن السؤال التالي؟ ( حاولوا استعمال الأساليب التي تعلمتموها من قبل.)</vt:lpstr>
      <vt:lpstr>من يجيب عن السؤال التالي؟ ( فتح  مناقشة بين المتعلمين حول موضوع السؤال.)</vt:lpstr>
      <vt:lpstr>Présentation PowerPoint</vt:lpstr>
      <vt:lpstr>في حصة الإنتاج الكتابي ستواصلون التدرب على مهارة الوصف. من يذكرنا بمعنى الوصف؟</vt:lpstr>
      <vt:lpstr>نتذكر  جماعة. من يقرأ؟</vt:lpstr>
      <vt:lpstr>من يجيب عن السؤال التالي؟</vt:lpstr>
      <vt:lpstr>نتذكر جماعة. من يقرأ؟ </vt:lpstr>
      <vt:lpstr>من يجيب عن السؤال التالي؟</vt:lpstr>
      <vt:lpstr>نتذكر جماعة. من يقرأ؟ </vt:lpstr>
      <vt:lpstr>خذوا دفاتر القسم وكراساتكم الصفحة -89-.</vt:lpstr>
      <vt:lpstr>نبدأ بالنشاط الأول: انقلوا الجدول على دفاتركم وقوموا بملئه انطلاقا من الصورة. </vt:lpstr>
      <vt:lpstr>نصحح. ما الأوصاف التي تقترحونها لوصف القامة؟  ( تسجيل الأجوبة المناسبة على السبورة ثم الانتقال إلى العنصر الموالي.)</vt:lpstr>
      <vt:lpstr>من يقرأ الحصيلة المسجلة على السبورة؟</vt:lpstr>
      <vt:lpstr>على دفاتركم. حولوا المعطيات المسجلة على السبورة إلى نص لوصف الشخص الوارد على الصورة.</vt:lpstr>
      <vt:lpstr>من يقرأ إنتاجه؟( تصحح الإنتاجات وفق العناصر التالية:)</vt:lpstr>
      <vt:lpstr>ننتقل إلى النشاط الثاني: انقلوا الجدول على دفاتركم وقوموا بملئه انطلاقا من الصورة. </vt:lpstr>
      <vt:lpstr>نصحح. ما الزمان الذي يعبر عنه المشهد؟    ( تسجيل الأجوبة المناسبة على السبورة ثم الانتقال إلى العنصر الموالي.)</vt:lpstr>
      <vt:lpstr>من يقرأ الحصيلة على السبورة؟</vt:lpstr>
      <vt:lpstr>على دفاتركم. حولوا المعطيات المسجلة على السبورة إلى نص لوصف المشهد على الصورة.</vt:lpstr>
      <vt:lpstr>من يقرأ إنتاجه؟( تصحح الإنتاجات وفق العناصر التالية:)</vt:lpstr>
      <vt:lpstr>اختتام الحصة</vt:lpstr>
      <vt:lpstr>من يذكرنا بأهم أفكار نص " اكتشاف العالم الجديد"؟</vt:lpstr>
      <vt:lpstr>ما الأشياء التي نصفها في شخص؟ </vt:lpstr>
      <vt:lpstr>ما الأشياء التي نصفها في مشهد؟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205</cp:revision>
  <dcterms:created xsi:type="dcterms:W3CDTF">2023-09-20T21:35:22Z</dcterms:created>
  <dcterms:modified xsi:type="dcterms:W3CDTF">2025-12-21T11:56:50Z</dcterms:modified>
</cp:coreProperties>
</file>