
<file path=[Content_Types].xml><?xml version="1.0" encoding="utf-8"?>
<Types xmlns="http://schemas.openxmlformats.org/package/2006/content-types">
  <Default Extension="png" ContentType="image/png"/>
  <Default Extension="bin" ContentType="image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8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0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1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2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8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1" r:id="rId2"/>
    <p:sldMasterId id="2147483689" r:id="rId3"/>
    <p:sldMasterId id="2147483694" r:id="rId4"/>
    <p:sldMasterId id="2147483705" r:id="rId5"/>
    <p:sldMasterId id="2147483714" r:id="rId6"/>
    <p:sldMasterId id="2147483809" r:id="rId7"/>
    <p:sldMasterId id="2147483753" r:id="rId8"/>
    <p:sldMasterId id="2147483822" r:id="rId9"/>
    <p:sldMasterId id="2147483764" r:id="rId10"/>
    <p:sldMasterId id="2147483775" r:id="rId11"/>
    <p:sldMasterId id="2147483786" r:id="rId12"/>
    <p:sldMasterId id="2147483845" r:id="rId13"/>
    <p:sldMasterId id="2147483868" r:id="rId14"/>
    <p:sldMasterId id="2147483741" r:id="rId15"/>
    <p:sldMasterId id="2147483878" r:id="rId16"/>
    <p:sldMasterId id="2147483888" r:id="rId17"/>
    <p:sldMasterId id="2147483898" r:id="rId18"/>
    <p:sldMasterId id="2147483686" r:id="rId19"/>
  </p:sldMasterIdLst>
  <p:notesMasterIdLst>
    <p:notesMasterId r:id="rId67"/>
  </p:notesMasterIdLst>
  <p:handoutMasterIdLst>
    <p:handoutMasterId r:id="rId68"/>
  </p:handoutMasterIdLst>
  <p:sldIdLst>
    <p:sldId id="2147482712" r:id="rId20"/>
    <p:sldId id="2147482708" r:id="rId21"/>
    <p:sldId id="2147482509" r:id="rId22"/>
    <p:sldId id="2147482713" r:id="rId23"/>
    <p:sldId id="2147482458" r:id="rId24"/>
    <p:sldId id="2147482635" r:id="rId25"/>
    <p:sldId id="2147482707" r:id="rId26"/>
    <p:sldId id="2147482467" r:id="rId27"/>
    <p:sldId id="2147482511" r:id="rId28"/>
    <p:sldId id="2147482512" r:id="rId29"/>
    <p:sldId id="2147482636" r:id="rId30"/>
    <p:sldId id="2147482637" r:id="rId31"/>
    <p:sldId id="2147482643" r:id="rId32"/>
    <p:sldId id="2147482518" r:id="rId33"/>
    <p:sldId id="2147482645" r:id="rId34"/>
    <p:sldId id="2147482644" r:id="rId35"/>
    <p:sldId id="2147482522" r:id="rId36"/>
    <p:sldId id="2147482639" r:id="rId37"/>
    <p:sldId id="2147482539" r:id="rId38"/>
    <p:sldId id="2147482541" r:id="rId39"/>
    <p:sldId id="2147482543" r:id="rId40"/>
    <p:sldId id="2147482742" r:id="rId41"/>
    <p:sldId id="2147482722" r:id="rId42"/>
    <p:sldId id="2147482744" r:id="rId43"/>
    <p:sldId id="2147482732" r:id="rId44"/>
    <p:sldId id="2147482733" r:id="rId45"/>
    <p:sldId id="2147482480" r:id="rId46"/>
    <p:sldId id="2147482723" r:id="rId47"/>
    <p:sldId id="2147482724" r:id="rId48"/>
    <p:sldId id="2147482725" r:id="rId49"/>
    <p:sldId id="2147482726" r:id="rId50"/>
    <p:sldId id="2147482727" r:id="rId51"/>
    <p:sldId id="2147482694" r:id="rId52"/>
    <p:sldId id="2147482466" r:id="rId53"/>
    <p:sldId id="2147482623" r:id="rId54"/>
    <p:sldId id="2147482734" r:id="rId55"/>
    <p:sldId id="2147482735" r:id="rId56"/>
    <p:sldId id="2147482736" r:id="rId57"/>
    <p:sldId id="2147482737" r:id="rId58"/>
    <p:sldId id="2147482738" r:id="rId59"/>
    <p:sldId id="2147482739" r:id="rId60"/>
    <p:sldId id="2147482740" r:id="rId61"/>
    <p:sldId id="2147482743" r:id="rId62"/>
    <p:sldId id="2147482741" r:id="rId63"/>
    <p:sldId id="2147482553" r:id="rId64"/>
    <p:sldId id="2147482576" r:id="rId65"/>
    <p:sldId id="2147482705" r:id="rId66"/>
  </p:sldIdLst>
  <p:sldSz cx="9144000" cy="6858000" type="screen4x3"/>
  <p:notesSz cx="6858000" cy="9144000"/>
  <p:embeddedFontLst>
    <p:embeddedFont>
      <p:font typeface="Microsoft Uighur" panose="02000000000000000000" pitchFamily="2" charset="-78"/>
      <p:regular r:id="rId69"/>
      <p:bold r:id="rId70"/>
    </p:embeddedFont>
    <p:embeddedFont>
      <p:font typeface="Dosis" panose="020B0604020202020204" charset="0"/>
      <p:regular r:id="rId71"/>
      <p:bold r:id="rId72"/>
    </p:embeddedFont>
    <p:embeddedFont>
      <p:font typeface="Calibri" panose="020F0502020204030204" pitchFamily="34" charset="0"/>
      <p:regular r:id="rId73"/>
      <p:bold r:id="rId74"/>
      <p:italic r:id="rId75"/>
      <p:boldItalic r:id="rId76"/>
    </p:embeddedFont>
    <p:embeddedFont>
      <p:font typeface="Calibri Light" panose="020F0302020204030204" pitchFamily="34" charset="0"/>
      <p:regular r:id="rId77"/>
      <p:italic r:id="rId78"/>
    </p:embeddedFont>
    <p:embeddedFont>
      <p:font typeface="Dosis Medium" panose="020B0604020202020204" charset="0"/>
      <p:regular r:id="rId79"/>
    </p:embeddedFont>
    <p:embeddedFont>
      <p:font typeface="Sakkal Majalla" panose="02000000000000000000" pitchFamily="2" charset="-78"/>
      <p:regular r:id="rId80"/>
      <p:bold r:id="rId81"/>
    </p:embeddedFont>
    <p:embeddedFont>
      <p:font typeface="Modern Love" panose="020B0604020202020204" charset="0"/>
      <p:regular r:id="rId8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04" userDrawn="1">
          <p15:clr>
            <a:srgbClr val="A4A3A4"/>
          </p15:clr>
        </p15:guide>
        <p15:guide id="2" orient="horz" pos="731" userDrawn="1">
          <p15:clr>
            <a:srgbClr val="A4A3A4"/>
          </p15:clr>
        </p15:guide>
        <p15:guide id="3" orient="horz" pos="2568" userDrawn="1">
          <p15:clr>
            <a:srgbClr val="A4A3A4"/>
          </p15:clr>
        </p15:guide>
        <p15:guide id="4" pos="5035" userDrawn="1">
          <p15:clr>
            <a:srgbClr val="A4A3A4"/>
          </p15:clr>
        </p15:guide>
        <p15:guide id="5" pos="3016" userDrawn="1">
          <p15:clr>
            <a:srgbClr val="A4A3A4"/>
          </p15:clr>
        </p15:guide>
        <p15:guide id="6" orient="horz" pos="935" userDrawn="1">
          <p15:clr>
            <a:srgbClr val="A4A3A4"/>
          </p15:clr>
        </p15:guide>
        <p15:guide id="7" orient="horz" pos="4156" userDrawn="1">
          <p15:clr>
            <a:srgbClr val="A4A3A4"/>
          </p15:clr>
        </p15:guide>
        <p15:guide id="8" pos="3946" userDrawn="1">
          <p15:clr>
            <a:srgbClr val="A4A3A4"/>
          </p15:clr>
        </p15:guide>
        <p15:guide id="9" pos="18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85"/>
    <a:srgbClr val="48B2DC"/>
    <a:srgbClr val="D6E9EA"/>
    <a:srgbClr val="424D7C"/>
    <a:srgbClr val="424D7B"/>
    <a:srgbClr val="565F88"/>
    <a:srgbClr val="FFFFFF"/>
    <a:srgbClr val="F7FBFB"/>
    <a:srgbClr val="F3F8F9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6" autoAdjust="0"/>
    <p:restoredTop sz="95005" autoAdjust="0"/>
  </p:normalViewPr>
  <p:slideViewPr>
    <p:cSldViewPr snapToGrid="0">
      <p:cViewPr varScale="1">
        <p:scale>
          <a:sx n="70" d="100"/>
          <a:sy n="70" d="100"/>
        </p:scale>
        <p:origin x="1362" y="72"/>
      </p:cViewPr>
      <p:guideLst>
        <p:guide pos="4604"/>
        <p:guide orient="horz" pos="731"/>
        <p:guide orient="horz" pos="2568"/>
        <p:guide pos="5035"/>
        <p:guide pos="3016"/>
        <p:guide orient="horz" pos="935"/>
        <p:guide orient="horz" pos="4156"/>
        <p:guide pos="3946"/>
        <p:guide pos="18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7.xml"/><Relationship Id="rId21" Type="http://schemas.openxmlformats.org/officeDocument/2006/relationships/slide" Target="slides/slide2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63" Type="http://schemas.openxmlformats.org/officeDocument/2006/relationships/slide" Target="slides/slide44.xml"/><Relationship Id="rId68" Type="http://schemas.openxmlformats.org/officeDocument/2006/relationships/handoutMaster" Target="handoutMasters/handoutMaster1.xml"/><Relationship Id="rId84" Type="http://schemas.openxmlformats.org/officeDocument/2006/relationships/viewProps" Target="viewProps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slide" Target="slides/slide45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font" Target="fonts/font4.fntdata"/><Relationship Id="rId80" Type="http://schemas.openxmlformats.org/officeDocument/2006/relationships/font" Target="fonts/font12.fntdata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1" Type="http://schemas.openxmlformats.org/officeDocument/2006/relationships/font" Target="fonts/font13.fntdata"/><Relationship Id="rId86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0.xml"/><Relationship Id="rId34" Type="http://schemas.openxmlformats.org/officeDocument/2006/relationships/slide" Target="slides/slide15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76" Type="http://schemas.openxmlformats.org/officeDocument/2006/relationships/font" Target="fonts/font8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0.xml"/><Relationship Id="rId24" Type="http://schemas.openxmlformats.org/officeDocument/2006/relationships/slide" Target="slides/slide5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66" Type="http://schemas.openxmlformats.org/officeDocument/2006/relationships/slide" Target="slides/slide47.xml"/><Relationship Id="rId61" Type="http://schemas.openxmlformats.org/officeDocument/2006/relationships/slide" Target="slides/slide42.xml"/><Relationship Id="rId82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81B2E286-5E95-8978-5B40-9D0192F79B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0544521-AD86-2D1C-EFE9-E8EF5A9B94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7B0EF-1A52-4AB5-9630-8D2879398148}" type="datetimeFigureOut">
              <a:rPr lang="fr-MA" smtClean="0"/>
              <a:t>29/12/2025</a:t>
            </a:fld>
            <a:endParaRPr lang="fr-M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44AD019-FE9C-4264-A328-02B7419F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2A5E8EA-8DDF-8BEB-CCBB-31E6416AEA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5E3FE-4EA0-4BBD-8AFE-D3F03DCA6120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110649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Uighur" panose="02000000000000000000" pitchFamily="2" charset="-78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Uighur" panose="02000000000000000000" pitchFamily="2" charset="-78"/>
              </a:defRPr>
            </a:lvl1pPr>
          </a:lstStyle>
          <a:p>
            <a:fld id="{C7DCA217-871D-4D7F-8D59-C83A4C9C5EB2}" type="datetimeFigureOut">
              <a:rPr lang="fr-FR" smtClean="0"/>
              <a:pPr/>
              <a:t>29/12/2025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Uighur" panose="02000000000000000000" pitchFamily="2" charset="-78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Uighur" panose="02000000000000000000" pitchFamily="2" charset="-78"/>
              </a:defRPr>
            </a:lvl1pPr>
          </a:lstStyle>
          <a:p>
            <a:fld id="{9023364E-F43C-462A-A32F-C389FF427F4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691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Uighur" panose="02000000000000000000" pitchFamily="2" charset="-78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3364E-F43C-462A-A32F-C389FF427F4A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65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231D190-7991-176C-25D0-A36414067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164EFCD6-8735-3B67-6313-62A72DAC05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92BE91CC-7A55-11B6-864E-BBA6F28F7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9FF6FE0-1A3E-CA62-D17C-583F992BE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3364E-F43C-462A-A32F-C389FF427F4A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594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639E685-F3CC-70B8-9A91-25AE55598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FDA3D6F0-1494-381C-787D-0E6BB6817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19C3BFCB-5C49-6098-FAE6-24FA0CB879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A599CDD1-169C-B3BF-6A5A-AF8BBC9CA9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3364E-F43C-462A-A32F-C389FF427F4A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346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2F7579E-3EF3-7164-D1BE-85558B11C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3C06FDF7-BECF-E0D7-EDB2-ED5D193251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E3EE335C-9C0D-B2F7-5212-C383D3B74B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A23C1819-84AF-3FCB-5BF9-A03A550DFA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3364E-F43C-462A-A32F-C389FF427F4A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878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D3BBC96-5396-741F-E243-AB40A4ABE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58D00387-3F56-FDDB-461D-E7008D2FD0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9BAB20D0-E81A-0F79-F109-FA610B2E3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C4EBCE4-B54F-5C08-9BEC-CC94FAB551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3364E-F43C-462A-A32F-C389FF427F4A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147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138A719-38D9-5957-FECD-CDA055753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F90D6A3D-C0A3-27D9-50AB-30F9E5E253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162E45D2-6853-B695-1019-6952359D8A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614199C6-0D4D-218A-31AF-D4527F8EE5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3364E-F43C-462A-A32F-C389FF427F4A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541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3896D3F-DA64-4BE5-48C8-7CC98E5C4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770C88F9-8059-C206-9E8C-E479EEC600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F40E6B73-E82A-546F-9B3C-6F7916987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638D58E7-346D-39A5-1332-486C3648B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3364E-F43C-462A-A32F-C389FF427F4A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317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CB5F725-7D2E-567B-5AE6-A90403A78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09539C41-627C-E2B4-2273-48622DC54D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2FFE1060-331C-985E-6E01-8F7CB8245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13E5C972-F241-B23A-65B0-A1300F895A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3364E-F43C-462A-A32F-C389FF427F4A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483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906F459-96A1-B31A-BE64-9F54BD0BA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5CD47EAD-BC54-E854-1D35-497430CFBF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00100EA9-7DE4-F935-5DB0-6EF8CA5891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D624328-DEB4-81FB-AB37-1E0EFA8CB2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3364E-F43C-462A-A32F-C389FF427F4A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641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E1EC875-B126-1474-5297-9915F23E7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9586D557-5334-A866-581B-453E42366D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F61A907F-85C1-66F2-A8E6-596932E671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D4FA281-6D10-B256-0AE0-1C71A728F9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3364E-F43C-462A-A32F-C389FF427F4A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673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5.png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5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8531496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96702" y="2198203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136199" y="2252203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66489" y="2198203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1962614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720126" y="1962614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96702" y="3884122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136199" y="3938122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6489" y="3884122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3648533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613482" y="3648533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مراجعة وتوليف  </a:t>
            </a:r>
          </a:p>
        </p:txBody>
      </p:sp>
    </p:spTree>
    <p:extLst>
      <p:ext uri="{BB962C8B-B14F-4D97-AF65-F5344CB8AC3E}">
        <p14:creationId xmlns:p14="http://schemas.microsoft.com/office/powerpoint/2010/main" val="547486231"/>
      </p:ext>
    </p:extLst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12341586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99478156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70974074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1604225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85396743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03763180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66323756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49302795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32671973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0959741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xmlns="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xmlns="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xmlns="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xmlns="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3999137607"/>
      </p:ext>
    </p:extLst>
  </p:cSld>
  <p:clrMapOvr>
    <a:masterClrMapping/>
  </p:clrMapOvr>
  <p:transition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46743191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01300685"/>
      </p:ext>
    </p:extLst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53576959"/>
      </p:ext>
    </p:extLst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9696977"/>
      </p:ext>
    </p:extLst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80094450"/>
      </p:ext>
    </p:extLst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21167873"/>
      </p:ext>
    </p:extLst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15615698"/>
      </p:ext>
    </p:extLst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31093905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74501781"/>
      </p:ext>
    </p:extLst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1158369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xmlns="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8199918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59385578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4668449"/>
      </p:ext>
    </p:extLst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45244198"/>
      </p:ext>
    </p:extLst>
  </p:cSld>
  <p:clrMapOvr>
    <a:masterClrMapping/>
  </p:clrMapOvr>
  <p:transition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70022363"/>
      </p:ext>
    </p:extLst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15498206"/>
      </p:ext>
    </p:extLst>
  </p:cSld>
  <p:clrMapOvr>
    <a:masterClrMapping/>
  </p:clrMapOvr>
  <p:transition spd="slow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11185442"/>
      </p:ext>
    </p:extLst>
  </p:cSld>
  <p:clrMapOvr>
    <a:masterClrMapping/>
  </p:clrMapOvr>
  <p:transition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57271936"/>
      </p:ext>
    </p:extLst>
  </p:cSld>
  <p:clrMapOvr>
    <a:masterClrMapping/>
  </p:clrMapOvr>
  <p:transition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86817533"/>
      </p:ext>
    </p:extLst>
  </p:cSld>
  <p:clrMapOvr>
    <a:masterClrMapping/>
  </p:clrMapOvr>
  <p:transition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66992251"/>
      </p:ext>
    </p:extLst>
  </p:cSld>
  <p:clrMapOvr>
    <a:masterClrMapping/>
  </p:clrMapOvr>
  <p:transition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2021003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150228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6838" y="150738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3322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22191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50409062"/>
      </p:ext>
    </p:extLst>
  </p:cSld>
  <p:clrMapOvr>
    <a:masterClrMapping/>
  </p:clrMapOvr>
  <p:transition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01887582"/>
      </p:ext>
    </p:extLst>
  </p:cSld>
  <p:clrMapOvr>
    <a:masterClrMapping/>
  </p:clrMapOvr>
  <p:transition spd="slow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685924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39789511"/>
      </p:ext>
    </p:extLst>
  </p:cSld>
  <p:clrMapOvr>
    <a:masterClrMapping/>
  </p:clrMapOvr>
  <p:transition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03902585"/>
      </p:ext>
    </p:extLst>
  </p:cSld>
  <p:clrMapOvr>
    <a:masterClrMapping/>
  </p:clrMapOvr>
  <p:transition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33268864"/>
      </p:ext>
    </p:extLst>
  </p:cSld>
  <p:clrMapOvr>
    <a:masterClrMapping/>
  </p:clrMapOvr>
  <p:transition spd="slow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62824415"/>
      </p:ext>
    </p:extLst>
  </p:cSld>
  <p:clrMapOvr>
    <a:masterClrMapping/>
  </p:clrMapOvr>
  <p:transition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39135653"/>
      </p:ext>
    </p:extLst>
  </p:cSld>
  <p:clrMapOvr>
    <a:masterClrMapping/>
  </p:clrMapOvr>
  <p:transition spd="slow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56423438"/>
      </p:ext>
    </p:extLst>
  </p:cSld>
  <p:clrMapOvr>
    <a:masterClrMapping/>
  </p:clrMapOvr>
  <p:transition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7124509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543610" y="1488634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5330" y="3250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841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130" y="144164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457933"/>
      </p:ext>
    </p:extLst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9768221"/>
      </p:ext>
    </p:extLst>
  </p:cSld>
  <p:clrMapOvr>
    <a:masterClrMapping/>
  </p:clrMapOvr>
  <p:transition spd="slow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44809969"/>
      </p:ext>
    </p:extLst>
  </p:cSld>
  <p:clrMapOvr>
    <a:masterClrMapping/>
  </p:clrMapOvr>
  <p:transition spd="slow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45884760"/>
      </p:ext>
    </p:extLst>
  </p:cSld>
  <p:clrMapOvr>
    <a:masterClrMapping/>
  </p:clrMapOvr>
  <p:transition spd="slow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07413655"/>
      </p:ext>
    </p:extLst>
  </p:cSld>
  <p:clrMapOvr>
    <a:masterClrMapping/>
  </p:clrMapOvr>
  <p:transition spd="slow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83103190"/>
      </p:ext>
    </p:extLst>
  </p:cSld>
  <p:clrMapOvr>
    <a:masterClrMapping/>
  </p:clrMapOvr>
  <p:transition spd="slow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99217318"/>
      </p:ext>
    </p:extLst>
  </p:cSld>
  <p:clrMapOvr>
    <a:masterClrMapping/>
  </p:clrMapOvr>
  <p:transition spd="slow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08738598"/>
      </p:ext>
    </p:extLst>
  </p:cSld>
  <p:clrMapOvr>
    <a:masterClrMapping/>
  </p:clrMapOvr>
  <p:transition spd="slow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53487468"/>
      </p:ext>
    </p:extLst>
  </p:cSld>
  <p:clrMapOvr>
    <a:masterClrMapping/>
  </p:clrMapOvr>
  <p:transition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73218444"/>
      </p:ext>
    </p:extLst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3464749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811366" y="321394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1366" y="323604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7873494"/>
      </p:ext>
    </p:extLst>
  </p:cSld>
  <p:clrMapOvr>
    <a:masterClrMapping/>
  </p:clrMapOvr>
  <p:transition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76032316"/>
      </p:ext>
    </p:extLst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75475348"/>
      </p:ext>
    </p:extLst>
  </p:cSld>
  <p:clrMapOvr>
    <a:masterClrMapping/>
  </p:clrMapOvr>
  <p:transition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2546912"/>
      </p:ext>
    </p:extLst>
  </p:cSld>
  <p:clrMapOvr>
    <a:masterClrMapping/>
  </p:clrMapOvr>
  <p:transition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00387213"/>
      </p:ext>
    </p:extLst>
  </p:cSld>
  <p:clrMapOvr>
    <a:masterClrMapping/>
  </p:clrMapOvr>
  <p:transition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05247500"/>
      </p:ext>
    </p:extLst>
  </p:cSld>
  <p:clrMapOvr>
    <a:masterClrMapping/>
  </p:clrMapOvr>
  <p:transition spd="slow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33471246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58477863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0E8D51B-DFAF-3743-C725-525184A50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3D9E917-BD93-D5A4-2408-4C1D3C9CD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992DDAF-6675-904B-2E7C-6344470C4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29/12/2025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FED7634-73BC-E4E8-5359-29B51A525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AAF4D63-896B-AE76-F7D2-F3247C4EA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28350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7770A24-B470-1A8A-1A1C-63F2C2EA2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6AB1951-15A0-41C8-87F6-F8F07D978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6A7E44C-9E3A-1921-65EE-9C3ECCE0F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29/12/2025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9DEE22A-624C-090C-039B-E5B0210A0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29C0BA7-B9B8-8121-75F3-8530875AE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80204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046D81D-1B2B-3900-E5F8-51DA8C973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67521C7-5D95-FEC4-4148-A29C9FB1D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07D0A58-2BE5-02CC-EEC8-BC5154F44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29/12/2025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C922A69-ADBB-8BB1-52E8-B5EEAD6B8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6E759BB-8B7E-5B52-F321-D698DDEE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373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7523288"/>
      </p:ext>
    </p:extLst>
  </p:cSld>
  <p:clrMapOvr>
    <a:masterClrMapping/>
  </p:clrMapOvr>
  <p:transition spd="slow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2682738-8FBB-4F3C-47F7-FF7B26226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0A47FCF-944D-3FB0-C22D-A84F0FEDA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BB22073C-529C-5DE2-3BA6-56BF70A5D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FD9C1E4-2E42-128F-FF69-DD63C9058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29/12/2025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7A7A5A7-F5D2-4CD8-48DB-10314835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8450E0C-C18F-ADE0-D58A-8647AC1AC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97399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28F2E98-A9C4-3C1D-D4BE-78C8C484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F561CA1-4184-E444-585E-083FEE869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2D0BE03-3EF9-85FC-981E-A80DE03D5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CDC2D984-5E03-A255-C56C-DEA98B9822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F1F4EBAC-2853-3F10-6761-2AC1438C0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17EDA8F7-06DE-E44D-83BD-AFDE45760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29/12/2025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E3AE6D69-8A9E-1C76-1539-2C8E96E9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137C5BE3-4EDF-8494-A29C-F1664D5C8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48476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67C1A74-BA69-C56B-393E-1FB84593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43333F3E-B043-DA65-2E7C-FB3EF2FE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29/12/2025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1118A55-3B14-302E-773D-3AB5F2EA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9F64F96-8B17-5A5D-2A2F-06389AB3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22482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F8F2BF79-0BD6-8388-A1DE-27A3EBD0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29/12/2025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65F72B84-9A59-2764-D090-5917F8F7A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68694D7D-3F4D-5D29-BF77-1DED5EB10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04571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2E46FD4-063C-9413-22CC-4B8F49C41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0B8771E-3366-4E8E-D96B-B60550CA0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75BE921-8D16-3688-1684-C6F36AC15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9D133F5-1480-C7EC-3360-7FDB80B8B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29/12/2025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3E9C2C2-55D7-19EF-4ECA-23E46B17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63F6159-F3C8-E237-3B4A-C4E22B77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6153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3721DFB-BA95-E609-243F-6CE510F3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4FCE0EF3-EA3D-3ADC-C259-3DF5155CF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7F454E2C-E0FB-AE0A-075A-EA421F04C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F8A28029-BA51-7E0F-A0C5-457F04D7D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29/12/2025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4A256DC-1B6E-7FC1-DF86-6160C222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E36B1A1-8B54-D848-74CF-AD2F0883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3668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A5DF3A4-EA03-3A71-DF01-BF025223A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044364F6-6B22-CEDF-384C-8218CFA7B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FEEA660-53D1-761D-577E-46E77FA6D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29/12/2025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FB0E1E0-1263-F200-17B6-4227EE3D2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4100B59-6D92-0AC1-4B53-95FE2C7D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57993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79C84115-D6ED-52B2-0710-39848492E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0609E7F5-98F0-A753-5B7A-68023D552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8F8C8B0-9B40-209D-87C0-5731A76FA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29/12/2025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D8B666A-8BB7-7EA2-4A6A-D3BEDBAFD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219B37F-5130-9CF8-2FB1-50F9FDC3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25559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30243567"/>
      </p:ext>
    </p:extLst>
  </p:cSld>
  <p:clrMapOvr>
    <a:masterClrMapping/>
  </p:clrMapOvr>
  <p:transition spd="slow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6675649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543610" y="3225868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321759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6748162"/>
      </p:ext>
    </p:extLst>
  </p:cSld>
  <p:clrMapOvr>
    <a:masterClrMapping/>
  </p:clrMapOvr>
  <p:transition spd="slow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88580017"/>
      </p:ext>
    </p:extLst>
  </p:cSld>
  <p:clrMapOvr>
    <a:masterClrMapping/>
  </p:clrMapOvr>
  <p:transition spd="slow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8843034"/>
      </p:ext>
    </p:extLst>
  </p:cSld>
  <p:clrMapOvr>
    <a:masterClrMapping/>
  </p:clrMapOvr>
  <p:transition spd="slow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60793142"/>
      </p:ext>
    </p:extLst>
  </p:cSld>
  <p:clrMapOvr>
    <a:masterClrMapping/>
  </p:clrMapOvr>
  <p:transition spd="slow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4830844"/>
      </p:ext>
    </p:extLst>
  </p:cSld>
  <p:clrMapOvr>
    <a:masterClrMapping/>
  </p:clrMapOvr>
  <p:transition spd="slow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73380628"/>
      </p:ext>
    </p:extLst>
  </p:cSld>
  <p:clrMapOvr>
    <a:masterClrMapping/>
  </p:clrMapOvr>
  <p:transition spd="slow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84873735"/>
      </p:ext>
    </p:extLst>
  </p:cSld>
  <p:clrMapOvr>
    <a:masterClrMapping/>
  </p:clrMapOvr>
  <p:transition spd="slow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54082649"/>
      </p:ext>
    </p:extLst>
  </p:cSld>
  <p:clrMapOvr>
    <a:masterClrMapping/>
  </p:clrMapOvr>
  <p:transition spd="slow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62472879"/>
      </p:ext>
    </p:extLst>
  </p:cSld>
  <p:clrMapOvr>
    <a:masterClrMapping/>
  </p:clrMapOvr>
  <p:transition spd="slow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92392236"/>
      </p:ext>
    </p:extLst>
  </p:cSld>
  <p:clrMapOvr>
    <a:masterClrMapping/>
  </p:clrMapOvr>
  <p:transition spd="slow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360385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533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319630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651440"/>
      </p:ext>
    </p:extLst>
  </p:cSld>
  <p:clrMapOvr>
    <a:masterClrMapping/>
  </p:clrMapOvr>
  <p:transition spd="slow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14784478"/>
      </p:ext>
    </p:extLst>
  </p:cSld>
  <p:clrMapOvr>
    <a:masterClrMapping/>
  </p:clrMapOvr>
  <p:transition spd="slow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23221419"/>
      </p:ext>
    </p:extLst>
  </p:cSld>
  <p:clrMapOvr>
    <a:masterClrMapping/>
  </p:clrMapOvr>
  <p:transition spd="slow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34973144"/>
      </p:ext>
    </p:extLst>
  </p:cSld>
  <p:clrMapOvr>
    <a:masterClrMapping/>
  </p:clrMapOvr>
  <p:transition spd="slow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75072101"/>
      </p:ext>
    </p:extLst>
  </p:cSld>
  <p:clrMapOvr>
    <a:masterClrMapping/>
  </p:clrMapOvr>
  <p:transition spd="slow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87102748"/>
      </p:ext>
    </p:extLst>
  </p:cSld>
  <p:clrMapOvr>
    <a:masterClrMapping/>
  </p:clrMapOvr>
  <p:transition spd="slow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9894906"/>
      </p:ext>
    </p:extLst>
  </p:cSld>
  <p:clrMapOvr>
    <a:masterClrMapping/>
  </p:clrMapOvr>
  <p:transition spd="slow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70327776"/>
      </p:ext>
    </p:extLst>
  </p:cSld>
  <p:clrMapOvr>
    <a:masterClrMapping/>
  </p:clrMapOvr>
  <p:transition spd="slow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93027711"/>
      </p:ext>
    </p:extLst>
  </p:cSld>
  <p:clrMapOvr>
    <a:masterClrMapping/>
  </p:clrMapOvr>
  <p:transition spd="slow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80162352"/>
      </p:ext>
    </p:extLst>
  </p:cSld>
  <p:clrMapOvr>
    <a:masterClrMapping/>
  </p:clrMapOvr>
  <p:transition spd="slow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54035877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xmlns="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xmlns="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xmlns="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83772462"/>
      </p:ext>
    </p:extLst>
  </p:cSld>
  <p:clrMapOvr>
    <a:masterClrMapping/>
  </p:clrMapOvr>
  <p:transition spd="slow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81621755"/>
      </p:ext>
    </p:extLst>
  </p:cSld>
  <p:clrMapOvr>
    <a:masterClrMapping/>
  </p:clrMapOvr>
  <p:transition spd="slow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60066465"/>
      </p:ext>
    </p:extLst>
  </p:cSld>
  <p:clrMapOvr>
    <a:masterClrMapping/>
  </p:clrMapOvr>
  <p:transition spd="slow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04761693"/>
      </p:ext>
    </p:extLst>
  </p:cSld>
  <p:clrMapOvr>
    <a:masterClrMapping/>
  </p:clrMapOvr>
  <p:transition spd="slow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60573321"/>
      </p:ext>
    </p:extLst>
  </p:cSld>
  <p:clrMapOvr>
    <a:masterClrMapping/>
  </p:clrMapOvr>
  <p:transition spd="slow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33003391"/>
      </p:ext>
    </p:extLst>
  </p:cSld>
  <p:clrMapOvr>
    <a:masterClrMapping/>
  </p:clrMapOvr>
  <p:transition spd="slow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03173716"/>
      </p:ext>
    </p:extLst>
  </p:cSld>
  <p:clrMapOvr>
    <a:masterClrMapping/>
  </p:clrMapOvr>
  <p:transition spd="slow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81676033"/>
      </p:ext>
    </p:extLst>
  </p:cSld>
  <p:clrMapOvr>
    <a:masterClrMapping/>
  </p:clrMapOvr>
  <p:transition spd="slow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92710547"/>
      </p:ext>
    </p:extLst>
  </p:cSld>
  <p:clrMapOvr>
    <a:masterClrMapping/>
  </p:clrMapOvr>
  <p:transition spd="slow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714F64D2-74A9-68D9-17A0-03DCA86AB30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3311149"/>
      </p:ext>
    </p:extLst>
  </p:cSld>
  <p:clrMapOvr>
    <a:masterClrMapping/>
  </p:clrMapOvr>
  <p:transition spd="slow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6860183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52877826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3391353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88456483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1683671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C04457CE-2674-00FF-B457-164A14F9F8C1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D1647BD8-D0EF-FFD8-0233-DEF614C87B30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xmlns="" id="{78A58007-5BF9-E7EB-B934-A2C8DD778E34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xmlns="" id="{6F447AD8-B2FC-DABE-696C-EE46D160B9E1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Espace réservé pour une image  7">
            <a:extLst>
              <a:ext uri="{FF2B5EF4-FFF2-40B4-BE49-F238E27FC236}">
                <a16:creationId xmlns:a16="http://schemas.microsoft.com/office/drawing/2014/main" xmlns="" id="{66CEB575-04CB-EA87-6CDE-3D2AA30511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A73DE861-2C8E-759D-7DF5-BDA6CC7A17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xmlns="" id="{E404EE88-926B-2B8F-B69A-BDF103458D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xmlns="" id="{B85C8C59-B1ED-47C6-6925-3ADA0AADE0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xmlns="" id="{2B006DDD-20F0-9EDB-056C-72CB101FDE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xmlns="" id="{244EF1C0-4898-CB45-BC95-2FCE045E84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xmlns="" id="{189D414B-CDC1-76E6-8EE9-8447A81160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xmlns="" id="{D24D249C-7E72-7446-546F-9079DBD744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xmlns="" id="{9061855E-5CD4-306E-062A-EE722ED3D0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xmlns="" id="{D4FF850B-3562-93BE-043F-B34327DE37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xmlns="" id="{DEAD9C32-1158-5117-57F3-5CF15B42FA9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xmlns="" id="{C03B568E-3C1A-C168-E692-F5B086D3D2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1395434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E7C9F4DD-B5CC-D217-01BE-8F0408FBBBE9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0B19A311-316A-D4F7-6713-F6A3F55A887D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xmlns="" id="{57779EB0-21D6-E7A7-DC14-82C688EFB25B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xmlns="" id="{66CF2EE5-F868-A180-1E83-3CB4FFC175F5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4653E578-1FD8-0703-E211-16311E5A4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xmlns="" id="{5AA58C26-15AC-8A0B-3EE3-F1D1E4A84D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xmlns="" id="{F56653E2-D414-4549-F125-11A4CC8D86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xmlns="" id="{1E494D86-A745-83E0-6593-1824E67A47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xmlns="" id="{92701F09-11E2-C817-B080-03D3CDAEE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xmlns="" id="{1690D7F0-DCEA-3629-AFF4-44D5127B0D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xmlns="" id="{14F94F7C-4C7F-898C-CC70-308A1F8454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xmlns="" id="{4CBE369E-C2C0-D08B-CA99-A44539954D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xmlns="" id="{7ED83195-42FE-3FDC-0391-9DCD64961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xmlns="" id="{FB933A37-3B6B-2E30-74DE-FE00D4BC93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xmlns="" id="{8B95E6E0-0D72-7779-0E2F-18DD9CC499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xmlns="" id="{1C6D4C40-DCBA-354E-CA6B-4B1D7ADB71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01391249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27958700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MA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-  02 </a:t>
            </a:r>
            <a:r>
              <a:rPr lang="ar-MA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  <a:endParaRPr lang="fr-MA" dirty="0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xmlns="" id="{E757B3EF-85ED-79B4-F526-70739A899F2A}"/>
              </a:ext>
            </a:extLst>
          </p:cNvPr>
          <p:cNvSpPr/>
          <p:nvPr userDrawn="1"/>
        </p:nvSpPr>
        <p:spPr>
          <a:xfrm>
            <a:off x="628650" y="2955833"/>
            <a:ext cx="7886700" cy="540000"/>
          </a:xfrm>
          <a:custGeom>
            <a:avLst/>
            <a:gdLst>
              <a:gd name="connsiteX0" fmla="*/ 170093 w 5365259"/>
              <a:gd name="connsiteY0" fmla="*/ 0 h 305065"/>
              <a:gd name="connsiteX1" fmla="*/ 5198553 w 5365259"/>
              <a:gd name="connsiteY1" fmla="*/ 0 h 305065"/>
              <a:gd name="connsiteX2" fmla="*/ 5355280 w 5365259"/>
              <a:gd name="connsiteY2" fmla="*/ 103885 h 305065"/>
              <a:gd name="connsiteX3" fmla="*/ 5365259 w 5365259"/>
              <a:gd name="connsiteY3" fmla="*/ 153316 h 305065"/>
              <a:gd name="connsiteX4" fmla="*/ 5365259 w 5365259"/>
              <a:gd name="connsiteY4" fmla="*/ 305065 h 305065"/>
              <a:gd name="connsiteX5" fmla="*/ 0 w 5365259"/>
              <a:gd name="connsiteY5" fmla="*/ 305065 h 305065"/>
              <a:gd name="connsiteX6" fmla="*/ 0 w 5365259"/>
              <a:gd name="connsiteY6" fmla="*/ 170093 h 305065"/>
              <a:gd name="connsiteX7" fmla="*/ 170093 w 5365259"/>
              <a:gd name="connsiteY7" fmla="*/ 0 h 30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5259" h="305065">
                <a:moveTo>
                  <a:pt x="170093" y="0"/>
                </a:moveTo>
                <a:lnTo>
                  <a:pt x="5198553" y="0"/>
                </a:lnTo>
                <a:cubicBezTo>
                  <a:pt x="5269008" y="0"/>
                  <a:pt x="5329458" y="42836"/>
                  <a:pt x="5355280" y="103885"/>
                </a:cubicBezTo>
                <a:lnTo>
                  <a:pt x="5365259" y="153316"/>
                </a:lnTo>
                <a:lnTo>
                  <a:pt x="5365259" y="305065"/>
                </a:lnTo>
                <a:lnTo>
                  <a:pt x="0" y="305065"/>
                </a:lnTo>
                <a:lnTo>
                  <a:pt x="0" y="170093"/>
                </a:lnTo>
                <a:cubicBezTo>
                  <a:pt x="0" y="76153"/>
                  <a:pt x="76153" y="0"/>
                  <a:pt x="170093" y="0"/>
                </a:cubicBezTo>
                <a:close/>
              </a:path>
            </a:pathLst>
          </a:custGeom>
          <a:solidFill>
            <a:srgbClr val="55B6DF"/>
          </a:solidFill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fr-FR" dirty="0">
              <a:solidFill>
                <a:srgbClr val="CAF2F4"/>
              </a:solidFill>
              <a:latin typeface="Microsoft Uighur" panose="02000000000000000000" pitchFamily="2" charset="-78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E002657C-3C1F-4D99-A0E2-77679A65AE23}"/>
              </a:ext>
            </a:extLst>
          </p:cNvPr>
          <p:cNvSpPr/>
          <p:nvPr userDrawn="1"/>
        </p:nvSpPr>
        <p:spPr>
          <a:xfrm>
            <a:off x="628650" y="2955833"/>
            <a:ext cx="7886699" cy="2197281"/>
          </a:xfrm>
          <a:prstGeom prst="roundRect">
            <a:avLst/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icrosoft Uighur" panose="02000000000000000000" pitchFamily="2" charset="-78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4A1D94F-62B1-C6D0-7E0F-52D1F997A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4368" r="-4368"/>
          <a:stretch>
            <a:fillRect/>
          </a:stretch>
        </p:blipFill>
        <p:spPr>
          <a:xfrm>
            <a:off x="7566858" y="2871353"/>
            <a:ext cx="972000" cy="900000"/>
          </a:xfrm>
          <a:prstGeom prst="rect">
            <a:avLst/>
          </a:prstGeom>
        </p:spPr>
      </p:pic>
      <p:pic>
        <p:nvPicPr>
          <p:cNvPr id="6" name="Espace réservé pour une image  20">
            <a:extLst>
              <a:ext uri="{FF2B5EF4-FFF2-40B4-BE49-F238E27FC236}">
                <a16:creationId xmlns:a16="http://schemas.microsoft.com/office/drawing/2014/main" xmlns="" id="{BD4D41F4-3664-3A1A-0470-15CE30FE0F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60" r="-7560"/>
          <a:stretch/>
        </p:blipFill>
        <p:spPr>
          <a:xfrm>
            <a:off x="277196" y="278382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290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CDA2542-9AC5-DCDC-AF49-1F6CE5C75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5ED84C29-7BE7-3E51-4AF9-37E0F325F4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>
                <a:latin typeface="Microsoft Uighur" panose="02000000000000000000" pitchFamily="2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AA04CE5-24DB-624C-FD53-2CEB95108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>
                <a:latin typeface="Microsoft Uighur" panose="02000000000000000000" pitchFamily="2" charset="-7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8FBC43D7-84B0-E9A6-5B45-408799ED6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fld id="{E1DB376A-F881-4C2E-AAB6-5165B89F9932}" type="datetimeFigureOut">
              <a:rPr lang="fr-FR" smtClean="0"/>
              <a:pPr/>
              <a:t>29/12/2025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6D07A60-8DE8-FC6B-9EB5-17829303E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484F8DB-0E67-88EC-90F4-719A75B62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fld id="{96C5F69F-825F-43D4-AE64-FA989942600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599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96EA8CE-2500-9232-3B64-9EB0C53E6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28853929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714F64D2-74A9-68D9-17A0-03DCA86AB30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1414685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5396354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26181869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97908397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58257430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2073790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42AA95B1-5491-4975-F445-F499BD3C41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999" y="1575854"/>
            <a:ext cx="6840001" cy="612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6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9348036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58494010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95138116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17036" y="3685915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26868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36702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DF8CA187-277E-D884-A04A-FAC631D20BA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D28D6E13-CE7C-3AA2-BA3B-DC6CD649F4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17036" y="581551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xmlns="" id="{ECD382B3-33FC-44FE-1048-5D0CE2CE997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26867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xmlns="" id="{CD8708A4-6F99-5164-BF09-15B2DB4FF88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36702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xmlns="" id="{AE406E7C-D00B-DEB0-24F6-92F072697076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14">
            <a:extLst>
              <a:ext uri="{FF2B5EF4-FFF2-40B4-BE49-F238E27FC236}">
                <a16:creationId xmlns:a16="http://schemas.microsoft.com/office/drawing/2014/main" xmlns="" id="{0524C2B1-20EB-8315-907C-49253251B7F8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14">
            <a:extLst>
              <a:ext uri="{FF2B5EF4-FFF2-40B4-BE49-F238E27FC236}">
                <a16:creationId xmlns:a16="http://schemas.microsoft.com/office/drawing/2014/main" xmlns="" id="{41329BE8-BAA0-EF9E-D4E2-4B4B6608C078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F601B3E1-0300-A2A5-660F-929F9F0FC2F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88D384C2-3D24-54ED-ECDC-EBB2F11E1BC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F6F13977-CAA0-99E8-DDF8-6CAE2E046C2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86178253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Voc-03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1368263A-435E-242A-4FC3-B98A6893335F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xmlns="" id="{96E83277-7C48-4984-EAFC-AC30063D602B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CD64E387-0E8D-8AF1-4814-8865F3DE654E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920000" y="6768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xmlns="" id="{C80A6BE9-AA1D-D46D-57A5-4AB6E31AC78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74000" y="2160000"/>
            <a:ext cx="2880000" cy="288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44681219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2103" y="5219103"/>
            <a:ext cx="2899793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400" b="1" kern="1200" cap="none" spc="0" dirty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xmlns="" id="{8D458727-BDFC-1272-9B53-0ACB5D153EFC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de l'élément multimédia 6">
            <a:extLst>
              <a:ext uri="{FF2B5EF4-FFF2-40B4-BE49-F238E27FC236}">
                <a16:creationId xmlns:a16="http://schemas.microsoft.com/office/drawing/2014/main" xmlns="" id="{EFFB216F-D99E-F1EF-F93F-240CCAB35205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xmlns="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3522370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xmlns="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1F750240-B25D-E826-2FC6-DD63E86DFD1C}"/>
              </a:ext>
            </a:extLst>
          </p:cNvPr>
          <p:cNvSpPr/>
          <p:nvPr userDrawn="1"/>
        </p:nvSpPr>
        <p:spPr>
          <a:xfrm>
            <a:off x="1006250" y="2348166"/>
            <a:ext cx="7131497" cy="269385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2003449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xmlns="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55661585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59286596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82037477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21610980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75592099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98259614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38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33859306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8325755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949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453391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7644472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8289"/>
            <a:ext cx="2234716" cy="360000"/>
          </a:xfrm>
          <a:prstGeom prst="rect">
            <a:avLst/>
          </a:prstGeom>
        </p:spPr>
      </p:pic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</p:spTree>
    <p:extLst>
      <p:ext uri="{BB962C8B-B14F-4D97-AF65-F5344CB8AC3E}">
        <p14:creationId xmlns:p14="http://schemas.microsoft.com/office/powerpoint/2010/main" val="856210312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7563220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02938404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87774899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88892052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98786060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12823329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39595161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97975786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57953177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7872872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</p:spTree>
    <p:extLst>
      <p:ext uri="{BB962C8B-B14F-4D97-AF65-F5344CB8AC3E}">
        <p14:creationId xmlns:p14="http://schemas.microsoft.com/office/powerpoint/2010/main" val="1120721412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86529793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23940178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90398932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45124718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3949272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94346647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3663717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39984101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15772621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9145658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صرف وتحويل </a:t>
            </a:r>
          </a:p>
        </p:txBody>
      </p:sp>
    </p:spTree>
    <p:extLst>
      <p:ext uri="{BB962C8B-B14F-4D97-AF65-F5344CB8AC3E}">
        <p14:creationId xmlns:p14="http://schemas.microsoft.com/office/powerpoint/2010/main" val="3069382766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43073573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43717676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24373390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54639444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73975838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71855670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8371438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81872051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20998571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0707516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قــــــــــراءة ح1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قــــــــــراءة ح2</a:t>
            </a:r>
          </a:p>
        </p:txBody>
      </p:sp>
    </p:spTree>
    <p:extLst>
      <p:ext uri="{BB962C8B-B14F-4D97-AF65-F5344CB8AC3E}">
        <p14:creationId xmlns:p14="http://schemas.microsoft.com/office/powerpoint/2010/main" val="2019844241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22733730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55386810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54437091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16840630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75424720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04420993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39404919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56505018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81357240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539365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إملاء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إنتاج كتابي </a:t>
            </a:r>
          </a:p>
        </p:txBody>
      </p:sp>
    </p:spTree>
    <p:extLst>
      <p:ext uri="{BB962C8B-B14F-4D97-AF65-F5344CB8AC3E}">
        <p14:creationId xmlns:p14="http://schemas.microsoft.com/office/powerpoint/2010/main" val="991190542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66277148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80794113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67846096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83320276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98669331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91055434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4495779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79826554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35720629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3569805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0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103.xml"/><Relationship Id="rId15" Type="http://schemas.openxmlformats.org/officeDocument/2006/relationships/image" Target="../media/image11.png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image" Target="../media/image9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09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112.xml"/><Relationship Id="rId15" Type="http://schemas.openxmlformats.org/officeDocument/2006/relationships/image" Target="../media/image11.png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image" Target="../media/image10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18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121.xml"/><Relationship Id="rId15" Type="http://schemas.openxmlformats.org/officeDocument/2006/relationships/image" Target="../media/image7.png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image" Target="../media/image10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28.xml"/><Relationship Id="rId21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image" Target="../media/image12.bin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theme" Target="../theme/theme13.xm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15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172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6.jp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193.xml"/><Relationship Id="rId10" Type="http://schemas.openxmlformats.org/officeDocument/2006/relationships/theme" Target="../theme/theme1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4" Type="http://schemas.openxmlformats.org/officeDocument/2006/relationships/image" Target="../media/image6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heme" Target="../theme/them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3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1.png"/><Relationship Id="rId10" Type="http://schemas.openxmlformats.org/officeDocument/2006/relationships/image" Target="../media/image6.jpg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4.xml"/><Relationship Id="rId14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6.xml"/><Relationship Id="rId7" Type="http://schemas.openxmlformats.org/officeDocument/2006/relationships/theme" Target="../theme/theme5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7.png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0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7.png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0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11.png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image" Target="../media/image10.png"/><Relationship Id="rId3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97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image" Target="../media/image12.bin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theme" Target="../theme/theme9.xml"/><Relationship Id="rId28" Type="http://schemas.openxmlformats.org/officeDocument/2006/relationships/image" Target="../media/image11.png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Relationship Id="rId27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0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79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93" r:id="rId3"/>
    <p:sldLayoutId id="2147483721" r:id="rId4"/>
    <p:sldLayoutId id="2147483678" r:id="rId5"/>
    <p:sldLayoutId id="2147483734" r:id="rId6"/>
    <p:sldLayoutId id="2147483735" r:id="rId7"/>
    <p:sldLayoutId id="2147483821" r:id="rId8"/>
    <p:sldLayoutId id="2147483736" r:id="rId9"/>
    <p:sldLayoutId id="2147483737" r:id="rId10"/>
    <p:sldLayoutId id="2147483685" r:id="rId11"/>
    <p:sldLayoutId id="2147483684" r:id="rId12"/>
    <p:sldLayoutId id="2147483679" r:id="rId13"/>
    <p:sldLayoutId id="2147483731" r:id="rId14"/>
    <p:sldLayoutId id="2147483730" r:id="rId15"/>
    <p:sldLayoutId id="2147483680" r:id="rId16"/>
    <p:sldLayoutId id="2147483732" r:id="rId17"/>
    <p:sldLayoutId id="2147483733" r:id="rId18"/>
    <p:sldLayoutId id="2147483675" r:id="rId19"/>
    <p:sldLayoutId id="2147483676" r:id="rId20"/>
    <p:sldLayoutId id="2147483677" r:id="rId21"/>
    <p:sldLayoutId id="2147483909" r:id="rId22"/>
    <p:sldLayoutId id="2147483926" r:id="rId23"/>
    <p:sldLayoutId id="2147483912" r:id="rId24"/>
    <p:sldLayoutId id="2147483914" r:id="rId25"/>
    <p:sldLayoutId id="2147483916" r:id="rId26"/>
    <p:sldLayoutId id="2147483922" r:id="rId27"/>
    <p:sldLayoutId id="2147483925" r:id="rId28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13" y="177261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095530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  <a:alpha val="20000"/>
                </a:scheme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433569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CAEE67F-0A9F-E980-F405-FA2CDFBFEEE0}"/>
              </a:ext>
            </a:extLst>
          </p:cNvPr>
          <p:cNvSpPr>
            <a:spLocks/>
          </p:cNvSpPr>
          <p:nvPr userDrawn="1"/>
        </p:nvSpPr>
        <p:spPr>
          <a:xfrm>
            <a:off x="3928698" y="1791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97A0DE8-5D2B-CB79-CE14-7673A2DCA02B}"/>
              </a:ext>
            </a:extLst>
          </p:cNvPr>
          <p:cNvSpPr>
            <a:spLocks/>
          </p:cNvSpPr>
          <p:nvPr userDrawn="1"/>
        </p:nvSpPr>
        <p:spPr>
          <a:xfrm>
            <a:off x="6709463" y="17726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 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9A2567A9-B251-2294-D6BD-76F4135B4CA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79" y="18361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xmlns="" id="{9AA3FC70-CECB-F831-36B3-C2D38F5981F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17" y="1975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B3BC9234-439E-82C1-134E-3E1324640FA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32" y="180285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32CCE6B-0A54-422C-8510-FFDE4293EEF3}"/>
              </a:ext>
            </a:extLst>
          </p:cNvPr>
          <p:cNvSpPr>
            <a:spLocks/>
          </p:cNvSpPr>
          <p:nvPr userDrawn="1"/>
        </p:nvSpPr>
        <p:spPr>
          <a:xfrm>
            <a:off x="5215119" y="188708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CC1EB39-4FF6-DC85-DA3C-9B1751BC307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478" y="167890"/>
            <a:ext cx="278069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63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13" y="177261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897" y="177261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433569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3684371" y="15842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97A0DE8-5D2B-CB79-CE14-7673A2DCA02B}"/>
              </a:ext>
            </a:extLst>
          </p:cNvPr>
          <p:cNvSpPr>
            <a:spLocks/>
          </p:cNvSpPr>
          <p:nvPr userDrawn="1"/>
        </p:nvSpPr>
        <p:spPr>
          <a:xfrm>
            <a:off x="6709463" y="17726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 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xmlns="" id="{4287C116-D2A2-DC9D-508D-FA53184EE0E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497" y="188708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9BCAAFD-BD58-66BE-0EA8-97E5245F122B}"/>
              </a:ext>
            </a:extLst>
          </p:cNvPr>
          <p:cNvSpPr>
            <a:spLocks/>
          </p:cNvSpPr>
          <p:nvPr userDrawn="1"/>
        </p:nvSpPr>
        <p:spPr>
          <a:xfrm>
            <a:off x="2148945" y="167890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B3BC9234-439E-82C1-134E-3E1324640FA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32" y="180285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32CCE6B-0A54-422C-8510-FFDE4293EEF3}"/>
              </a:ext>
            </a:extLst>
          </p:cNvPr>
          <p:cNvSpPr>
            <a:spLocks/>
          </p:cNvSpPr>
          <p:nvPr userDrawn="1"/>
        </p:nvSpPr>
        <p:spPr>
          <a:xfrm>
            <a:off x="5215119" y="188708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CC1EB39-4FF6-DC85-DA3C-9B1751BC307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478" y="167890"/>
            <a:ext cx="278069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97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13" y="177261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897" y="177261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081889" y="15842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  <a:alpha val="20000"/>
                </a:scheme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3684371" y="15842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97A0DE8-5D2B-CB79-CE14-7673A2DCA02B}"/>
              </a:ext>
            </a:extLst>
          </p:cNvPr>
          <p:cNvSpPr>
            <a:spLocks/>
          </p:cNvSpPr>
          <p:nvPr userDrawn="1"/>
        </p:nvSpPr>
        <p:spPr>
          <a:xfrm>
            <a:off x="6709463" y="17726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 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9A2567A9-B251-2294-D6BD-76F4135B4CA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89" y="158426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9BCAAFD-BD58-66BE-0EA8-97E5245F122B}"/>
              </a:ext>
            </a:extLst>
          </p:cNvPr>
          <p:cNvSpPr>
            <a:spLocks/>
          </p:cNvSpPr>
          <p:nvPr userDrawn="1"/>
        </p:nvSpPr>
        <p:spPr>
          <a:xfrm>
            <a:off x="445736" y="17391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اختتام الحصة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32CCE6B-0A54-422C-8510-FFDE4293EEF3}"/>
              </a:ext>
            </a:extLst>
          </p:cNvPr>
          <p:cNvSpPr>
            <a:spLocks/>
          </p:cNvSpPr>
          <p:nvPr userDrawn="1"/>
        </p:nvSpPr>
        <p:spPr>
          <a:xfrm>
            <a:off x="5215119" y="188708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CC1EB39-4FF6-DC85-DA3C-9B1751BC307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478" y="167890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7FF7DE59-122C-CDF7-A114-BDE7D7121A8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78" y="167890"/>
            <a:ext cx="278069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60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6819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  <p:sldLayoutId id="2147483863" r:id="rId18"/>
    <p:sldLayoutId id="2147483864" r:id="rId19"/>
    <p:sldLayoutId id="2147483865" r:id="rId20"/>
    <p:sldLayoutId id="2147483866" r:id="rId21"/>
    <p:sldLayoutId id="2147483867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4575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710CBE1A-C2C9-A7CC-185E-F066375AA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C5F8E6B-18FC-D537-1010-927FA25A7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38655D9-BA12-5581-E69F-8FAF4ABC4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96CE0A-8990-4755-8532-77D8833A784F}" type="datetimeFigureOut">
              <a:rPr lang="fr-FR" smtClean="0"/>
              <a:t>29/12/2025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E37E95E-A629-5C44-26EA-10C1DF327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3971E86-CABA-1FE5-CE3A-642D542BD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22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090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273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919" r:id="rId10"/>
    <p:sldLayoutId id="2147483920" r:id="rId11"/>
    <p:sldLayoutId id="2147483921" r:id="rId1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4828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4275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4C427FD-FF22-C327-0759-AB1666D997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27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139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89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56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14AA64FE-029A-D058-1457-7B396E66D1A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71" y="176162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C1609F9-E6DF-3D8A-BF1E-399F849E5147}"/>
              </a:ext>
            </a:extLst>
          </p:cNvPr>
          <p:cNvSpPr>
            <a:spLocks/>
          </p:cNvSpPr>
          <p:nvPr userDrawn="1"/>
        </p:nvSpPr>
        <p:spPr>
          <a:xfrm>
            <a:off x="6432627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3337683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220513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4894558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B23B913-2150-C913-2A6F-677DA0124FC1}"/>
              </a:ext>
            </a:extLst>
          </p:cNvPr>
          <p:cNvSpPr>
            <a:spLocks/>
          </p:cNvSpPr>
          <p:nvPr userDrawn="1"/>
        </p:nvSpPr>
        <p:spPr>
          <a:xfrm>
            <a:off x="1779098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</p:spTree>
    <p:extLst>
      <p:ext uri="{BB962C8B-B14F-4D97-AF65-F5344CB8AC3E}">
        <p14:creationId xmlns:p14="http://schemas.microsoft.com/office/powerpoint/2010/main" val="316826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4C427FD-FF22-C327-0759-AB1666D9970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83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95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97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12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14AA64FE-029A-D058-1457-7B396E66D1A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27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C1609F9-E6DF-3D8A-BF1E-399F849E5147}"/>
              </a:ext>
            </a:extLst>
          </p:cNvPr>
          <p:cNvSpPr>
            <a:spLocks/>
          </p:cNvSpPr>
          <p:nvPr userDrawn="1"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B23B913-2150-C913-2A6F-677DA0124FC1}"/>
              </a:ext>
            </a:extLst>
          </p:cNvPr>
          <p:cNvSpPr>
            <a:spLocks/>
          </p:cNvSpPr>
          <p:nvPr userDrawn="1"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392792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9" r:id="rId3"/>
    <p:sldLayoutId id="2147483692" r:id="rId4"/>
    <p:sldLayoutId id="2147483728" r:id="rId5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8C672FF-D059-2364-A963-FC08637102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83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5FF7B44-1932-2617-0EDC-6908863C44D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114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205A615-1503-28EB-B901-5BFC87861A4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97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99F7D7D-2090-3400-190B-845DA2CB88E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12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CE2E54B-FD28-B52D-DCCC-12DBFE8C42D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27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018DDF5-8871-9FAE-A723-2B7794A61F68}"/>
              </a:ext>
            </a:extLst>
          </p:cNvPr>
          <p:cNvSpPr>
            <a:spLocks/>
          </p:cNvSpPr>
          <p:nvPr userDrawn="1"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E8E6AF-9897-FC71-A344-E7665DFB0556}"/>
              </a:ext>
            </a:extLst>
          </p:cNvPr>
          <p:cNvSpPr>
            <a:spLocks/>
          </p:cNvSpPr>
          <p:nvPr userDrawn="1"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3DCDF16-70F3-CAE8-4328-3353317D1154}"/>
              </a:ext>
            </a:extLst>
          </p:cNvPr>
          <p:cNvSpPr>
            <a:spLocks/>
          </p:cNvSpPr>
          <p:nvPr userDrawn="1"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63F6C8B-4F28-90BE-5C66-387580110C3D}"/>
              </a:ext>
            </a:extLst>
          </p:cNvPr>
          <p:cNvSpPr>
            <a:spLocks/>
          </p:cNvSpPr>
          <p:nvPr userDrawn="1"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1EA09A5-75C3-736E-6991-D5332F66BE09}"/>
              </a:ext>
            </a:extLst>
          </p:cNvPr>
          <p:cNvSpPr>
            <a:spLocks/>
          </p:cNvSpPr>
          <p:nvPr userDrawn="1"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28999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9" r:id="rId3"/>
    <p:sldLayoutId id="2147483703" r:id="rId4"/>
    <p:sldLayoutId id="2147483704" r:id="rId5"/>
    <p:sldLayoutId id="2147483695" r:id="rId6"/>
    <p:sldLayoutId id="2147483696" r:id="rId7"/>
    <p:sldLayoutId id="2147483697" r:id="rId8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95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35" y="156376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14AA64FE-029A-D058-1457-7B396E66D1A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27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507382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B23B913-2150-C913-2A6F-677DA0124FC1}"/>
              </a:ext>
            </a:extLst>
          </p:cNvPr>
          <p:cNvSpPr>
            <a:spLocks/>
          </p:cNvSpPr>
          <p:nvPr userDrawn="1"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E016904-6F46-09E8-C1C0-78260130546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83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672C625-EB13-11A3-6F6A-D6FD7C8C046F}"/>
              </a:ext>
            </a:extLst>
          </p:cNvPr>
          <p:cNvSpPr>
            <a:spLocks/>
          </p:cNvSpPr>
          <p:nvPr userDrawn="1"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3DD0163-06DF-56BF-33D4-597DEAB735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97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CD619C3-84E1-C72B-7D79-7E9C4B86B28E}"/>
              </a:ext>
            </a:extLst>
          </p:cNvPr>
          <p:cNvSpPr>
            <a:spLocks/>
          </p:cNvSpPr>
          <p:nvPr userDrawn="1"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استـماع وتحدث</a:t>
            </a:r>
          </a:p>
        </p:txBody>
      </p:sp>
    </p:spTree>
    <p:extLst>
      <p:ext uri="{BB962C8B-B14F-4D97-AF65-F5344CB8AC3E}">
        <p14:creationId xmlns:p14="http://schemas.microsoft.com/office/powerpoint/2010/main" val="264216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1" r:id="rId5"/>
    <p:sldLayoutId id="2147483710" r:id="rId6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07" y="154800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49" y="191530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095530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  <a:alpha val="20000"/>
                </a:scheme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433569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3732916" y="18625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 ح1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9A2567A9-B251-2294-D6BD-76F4135B4CA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99" y="17354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3C2F26A1-D8D2-BF46-AD86-026A04E4CCE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60" y="154800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2F9BB967-0439-B0C8-C546-5974D71B3FEF}"/>
              </a:ext>
            </a:extLst>
          </p:cNvPr>
          <p:cNvSpPr>
            <a:spLocks/>
          </p:cNvSpPr>
          <p:nvPr userDrawn="1"/>
        </p:nvSpPr>
        <p:spPr>
          <a:xfrm>
            <a:off x="6755234" y="17563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الحـصة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B3BC9234-439E-82C1-134E-3E1324640FA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32" y="180285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32CCE6B-0A54-422C-8510-FFDE4293EEF3}"/>
              </a:ext>
            </a:extLst>
          </p:cNvPr>
          <p:cNvSpPr>
            <a:spLocks/>
          </p:cNvSpPr>
          <p:nvPr userDrawn="1"/>
        </p:nvSpPr>
        <p:spPr>
          <a:xfrm>
            <a:off x="5244075" y="175930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</a:t>
            </a:r>
          </a:p>
        </p:txBody>
      </p:sp>
    </p:spTree>
    <p:extLst>
      <p:ext uri="{BB962C8B-B14F-4D97-AF65-F5344CB8AC3E}">
        <p14:creationId xmlns:p14="http://schemas.microsoft.com/office/powerpoint/2010/main" val="74106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23" r:id="rId4"/>
    <p:sldLayoutId id="2147483718" r:id="rId5"/>
    <p:sldLayoutId id="2147483719" r:id="rId6"/>
    <p:sldLayoutId id="2147483724" r:id="rId7"/>
    <p:sldLayoutId id="2147483722" r:id="rId8"/>
    <p:sldLayoutId id="2147483720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07" y="154800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49" y="191530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095530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  <a:alpha val="20000"/>
                </a:scheme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433569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3732916" y="18625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ح1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9A2567A9-B251-2294-D6BD-76F4135B4CA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99" y="17354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3C2F26A1-D8D2-BF46-AD86-026A04E4CCE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60" y="154800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2F9BB967-0439-B0C8-C546-5974D71B3FEF}"/>
              </a:ext>
            </a:extLst>
          </p:cNvPr>
          <p:cNvSpPr>
            <a:spLocks/>
          </p:cNvSpPr>
          <p:nvPr userDrawn="1"/>
        </p:nvSpPr>
        <p:spPr>
          <a:xfrm>
            <a:off x="6755234" y="17563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الحـصة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B3BC9234-439E-82C1-134E-3E1324640FA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32" y="180285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31AE74D-D15D-AD5B-B6D8-C2641A0D1CD0}"/>
              </a:ext>
            </a:extLst>
          </p:cNvPr>
          <p:cNvSpPr>
            <a:spLocks/>
          </p:cNvSpPr>
          <p:nvPr userDrawn="1"/>
        </p:nvSpPr>
        <p:spPr>
          <a:xfrm>
            <a:off x="5282132" y="191530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 </a:t>
            </a:r>
          </a:p>
        </p:txBody>
      </p:sp>
    </p:spTree>
    <p:extLst>
      <p:ext uri="{BB962C8B-B14F-4D97-AF65-F5344CB8AC3E}">
        <p14:creationId xmlns:p14="http://schemas.microsoft.com/office/powerpoint/2010/main" val="281626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49" y="191530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095530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  <a:alpha val="20000"/>
                </a:scheme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433569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3732916" y="18625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B52C542-B97F-9E53-8AD4-B55CA90690B9}"/>
              </a:ext>
            </a:extLst>
          </p:cNvPr>
          <p:cNvSpPr>
            <a:spLocks/>
          </p:cNvSpPr>
          <p:nvPr userDrawn="1"/>
        </p:nvSpPr>
        <p:spPr>
          <a:xfrm>
            <a:off x="5232379" y="183604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97A0DE8-5D2B-CB79-CE14-7673A2DCA02B}"/>
              </a:ext>
            </a:extLst>
          </p:cNvPr>
          <p:cNvSpPr>
            <a:spLocks/>
          </p:cNvSpPr>
          <p:nvPr userDrawn="1"/>
        </p:nvSpPr>
        <p:spPr>
          <a:xfrm>
            <a:off x="6709463" y="17726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 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9A2567A9-B251-2294-D6BD-76F4135B4CA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79" y="18361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12851666-CA08-248E-1EC1-74F07D7C1A6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394" y="18493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B3BC9234-439E-82C1-134E-3E1324640FA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32" y="180285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CC1EB39-4FF6-DC85-DA3C-9B1751BC307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478" y="167890"/>
            <a:ext cx="278069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255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48AD3C54-C939-464C-9E89-A2F6C600FD3F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13" y="177261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DBE9F41-C45C-094C-BFF8-2F692996B3E3}"/>
              </a:ext>
            </a:extLst>
          </p:cNvPr>
          <p:cNvSpPr>
            <a:spLocks/>
          </p:cNvSpPr>
          <p:nvPr userDrawn="1"/>
        </p:nvSpPr>
        <p:spPr>
          <a:xfrm>
            <a:off x="2095530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  <a:alpha val="20000"/>
                </a:scheme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7799798-8277-644F-8F22-22FFB59C547F}"/>
              </a:ext>
            </a:extLst>
          </p:cNvPr>
          <p:cNvSpPr>
            <a:spLocks/>
          </p:cNvSpPr>
          <p:nvPr userDrawn="1"/>
        </p:nvSpPr>
        <p:spPr>
          <a:xfrm>
            <a:off x="433569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DA0D109-5E82-D945-8319-12DFE4CAC68B}"/>
              </a:ext>
            </a:extLst>
          </p:cNvPr>
          <p:cNvSpPr>
            <a:spLocks/>
          </p:cNvSpPr>
          <p:nvPr userDrawn="1"/>
        </p:nvSpPr>
        <p:spPr>
          <a:xfrm>
            <a:off x="3928698" y="1791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28122A7-868A-FD4D-AA94-EA1EB7D3F6A1}"/>
              </a:ext>
            </a:extLst>
          </p:cNvPr>
          <p:cNvSpPr>
            <a:spLocks/>
          </p:cNvSpPr>
          <p:nvPr userDrawn="1"/>
        </p:nvSpPr>
        <p:spPr>
          <a:xfrm>
            <a:off x="6709463" y="17726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C16EF97F-5640-BB46-BDA9-0494A95591C9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79" y="18361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F9F011F9-34F4-C14F-B4FA-38686BA56B28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17" y="1975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48023136-14E8-E541-A181-5005D8A5D8AA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32" y="180285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02765D7-49F7-B641-9F9C-0C4ACF99ED36}"/>
              </a:ext>
            </a:extLst>
          </p:cNvPr>
          <p:cNvSpPr>
            <a:spLocks/>
          </p:cNvSpPr>
          <p:nvPr userDrawn="1"/>
        </p:nvSpPr>
        <p:spPr>
          <a:xfrm>
            <a:off x="5215119" y="188708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59E2E418-61F3-A545-BF58-E571FAC11143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478" y="167890"/>
            <a:ext cx="278069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14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  <p:sldLayoutId id="2147483842" r:id="rId20"/>
    <p:sldLayoutId id="2147483843" r:id="rId21"/>
    <p:sldLayoutId id="2147483844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7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7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7.xml"/><Relationship Id="rId6" Type="http://schemas.openxmlformats.org/officeDocument/2006/relationships/image" Target="../media/image3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8.png"/><Relationship Id="rId7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6.xml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6.xml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6.xml"/><Relationship Id="rId6" Type="http://schemas.openxmlformats.org/officeDocument/2006/relationships/image" Target="../media/image3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6.xml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7.xml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7.xml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7.xml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7.xml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7.xml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7.xml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33.png"/><Relationship Id="rId4" Type="http://schemas.openxmlformats.org/officeDocument/2006/relationships/image" Target="../media/image19.png"/><Relationship Id="rId9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8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openxmlformats.org/officeDocument/2006/relationships/image" Target="../media/image4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1.xml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91.xml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10" Type="http://schemas.openxmlformats.org/officeDocument/2006/relationships/image" Target="../media/image25.gif"/><Relationship Id="rId4" Type="http://schemas.openxmlformats.org/officeDocument/2006/relationships/image" Target="../media/image24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78.xml"/><Relationship Id="rId7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5.gif"/><Relationship Id="rId4" Type="http://schemas.openxmlformats.org/officeDocument/2006/relationships/image" Target="../media/image24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essin humoristique&#10;&#10;Le contenu généré par l’IA peut être incorrect.">
            <a:extLst>
              <a:ext uri="{FF2B5EF4-FFF2-40B4-BE49-F238E27FC236}">
                <a16:creationId xmlns:a16="http://schemas.microsoft.com/office/drawing/2014/main" xmlns="" id="{483EDAFB-AFF4-66DE-1DED-C0BA44DBA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0"/>
            <a:ext cx="924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94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A1E3BEC-01E7-124A-9BBB-37ADC9CC6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14A260E-A9AA-2450-BFF1-5FDAD6551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90" y="789637"/>
            <a:ext cx="6840000" cy="612000"/>
          </a:xfrm>
        </p:spPr>
        <p:txBody>
          <a:bodyPr>
            <a:norm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 معنى </a:t>
            </a:r>
            <a:r>
              <a:rPr lang="ar-SA" sz="24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«</a:t>
            </a: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التراث» ؟ ثم آخر  يحاول تركيبها في جملة مفيدة.</a:t>
            </a:r>
          </a:p>
        </p:txBody>
      </p:sp>
      <p:pic>
        <p:nvPicPr>
          <p:cNvPr id="17" name="Espace réservé pour une image  16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42BBA964-0F6F-CDC2-E8EC-1847ECB8243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828000" cy="828000"/>
          </a:xfr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9E2B706-D7B4-716C-7159-937A98A65F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8E2C5A84-0F09-80F7-34D0-3CE4DBE37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3AE93B93-628E-2262-0BC9-E7036695FC6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EEC61076-1093-B0B4-1351-8D26F5E4568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7C2B487-1D82-3307-6B91-9DB1E90C721D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4308F4B-CAAA-9FAF-821D-160DD0ADDAF6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438CBB3-CF12-9201-44DE-9E092043EC18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4A7F0FC-23C2-F30B-E675-B6646BE88885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6" name="Google Shape;452;p158">
            <a:extLst>
              <a:ext uri="{FF2B5EF4-FFF2-40B4-BE49-F238E27FC236}">
                <a16:creationId xmlns:a16="http://schemas.microsoft.com/office/drawing/2014/main" xmlns="" id="{E3EA77F1-0A22-A5E6-1E22-133DF3FAD172}"/>
              </a:ext>
            </a:extLst>
          </p:cNvPr>
          <p:cNvSpPr txBox="1"/>
          <p:nvPr/>
        </p:nvSpPr>
        <p:spPr>
          <a:xfrm>
            <a:off x="666913" y="2867263"/>
            <a:ext cx="4383301" cy="19409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>
              <a:defRPr/>
            </a:pPr>
            <a:r>
              <a:rPr lang="ar-MA" sz="5400" b="1" dirty="0">
                <a:solidFill>
                  <a:srgbClr val="424D7B"/>
                </a:solidFill>
                <a:sym typeface="Sakkal Majalla"/>
              </a:rPr>
              <a:t>إِرْثُ </a:t>
            </a:r>
            <a:r>
              <a:rPr lang="ar-MA" sz="5400" b="1" dirty="0" err="1">
                <a:solidFill>
                  <a:srgbClr val="424D7B"/>
                </a:solidFill>
                <a:sym typeface="Sakkal Majalla"/>
              </a:rPr>
              <a:t>ٱلْأَجْدادِ</a:t>
            </a:r>
            <a:r>
              <a:rPr lang="ar-MA" sz="5400" b="1" dirty="0">
                <a:solidFill>
                  <a:srgbClr val="424D7B"/>
                </a:solidFill>
                <a:sym typeface="Sakkal Majalla"/>
              </a:rPr>
              <a:t> </a:t>
            </a:r>
            <a:r>
              <a:rPr lang="ar-MA" sz="5400" b="1" dirty="0" err="1">
                <a:solidFill>
                  <a:srgbClr val="424D7B"/>
                </a:solidFill>
                <a:sym typeface="Sakkal Majalla"/>
              </a:rPr>
              <a:t>كَٱلْعاداتِ</a:t>
            </a:r>
            <a:r>
              <a:rPr lang="ar-MA" sz="5400" b="1" dirty="0">
                <a:solidFill>
                  <a:srgbClr val="424D7B"/>
                </a:solidFill>
                <a:sym typeface="Sakkal Majalla"/>
              </a:rPr>
              <a:t> </a:t>
            </a:r>
            <a:r>
              <a:rPr lang="ar-MA" sz="5400" b="1" dirty="0" err="1">
                <a:solidFill>
                  <a:srgbClr val="424D7B"/>
                </a:solidFill>
                <a:sym typeface="Sakkal Majalla"/>
              </a:rPr>
              <a:t>وَٱلْبِناياتِ</a:t>
            </a:r>
            <a:r>
              <a:rPr lang="ar-MA" sz="5400" b="1" dirty="0">
                <a:solidFill>
                  <a:srgbClr val="424D7B"/>
                </a:solidFill>
                <a:sym typeface="Sakkal Majalla"/>
              </a:rPr>
              <a:t> ٱلْقَديمَةِ.</a:t>
            </a:r>
          </a:p>
        </p:txBody>
      </p:sp>
      <p:pic>
        <p:nvPicPr>
          <p:cNvPr id="16" name="Image 15" descr="Une image contenant symbole, Graphique, conception&#10;&#10;Le contenu généré par l’IA peut être incorrect.">
            <a:extLst>
              <a:ext uri="{FF2B5EF4-FFF2-40B4-BE49-F238E27FC236}">
                <a16:creationId xmlns:a16="http://schemas.microsoft.com/office/drawing/2014/main" xmlns="" id="{AB21F578-7E9B-C7D0-7FAE-C5F0089D1E4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424D7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0800000">
            <a:off x="5050215" y="3442954"/>
            <a:ext cx="925916" cy="789529"/>
          </a:xfrm>
          <a:prstGeom prst="roundRect">
            <a:avLst/>
          </a:prstGeom>
          <a:noFill/>
        </p:spPr>
      </p:pic>
      <p:sp>
        <p:nvSpPr>
          <p:cNvPr id="4" name="Google Shape;452;p158">
            <a:extLst>
              <a:ext uri="{FF2B5EF4-FFF2-40B4-BE49-F238E27FC236}">
                <a16:creationId xmlns:a16="http://schemas.microsoft.com/office/drawing/2014/main" xmlns="" id="{E9ADD3B2-E274-2E85-C7BB-CB5A42B02DEB}"/>
              </a:ext>
            </a:extLst>
          </p:cNvPr>
          <p:cNvSpPr txBox="1"/>
          <p:nvPr/>
        </p:nvSpPr>
        <p:spPr>
          <a:xfrm>
            <a:off x="5837097" y="3378041"/>
            <a:ext cx="2817008" cy="9193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r>
              <a:rPr lang="ar-MA" b="1" dirty="0">
                <a:solidFill>
                  <a:srgbClr val="C00000"/>
                </a:solidFill>
                <a:sym typeface="Sakkal Majalla"/>
              </a:rPr>
              <a:t>اَلتُّراثُ</a:t>
            </a:r>
          </a:p>
        </p:txBody>
      </p:sp>
    </p:spTree>
    <p:extLst>
      <p:ext uri="{BB962C8B-B14F-4D97-AF65-F5344CB8AC3E}">
        <p14:creationId xmlns:p14="http://schemas.microsoft.com/office/powerpoint/2010/main" val="88321309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AD451EA-7A29-AB04-3B11-F5E19C47A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9F0BC13-87EE-D64A-9010-160555974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163" y="789637"/>
            <a:ext cx="6840000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 مرادفات  كلمة « التشييد» ؟ ثم آخر يحاول تركيبها في جملة مفيدة.</a:t>
            </a:r>
          </a:p>
        </p:txBody>
      </p:sp>
      <p:pic>
        <p:nvPicPr>
          <p:cNvPr id="17" name="Espace réservé pour une image  16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13C136A9-CDFB-9CDA-CB94-E03FE908C37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828000" cy="828000"/>
          </a:xfr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C068451-5187-D1E4-B502-8364EF311D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30C88FBC-9E73-4476-591E-55DD99894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150E8C4B-3856-9358-F4A9-E9DA1EDB54A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EF0E7DA6-79C0-C169-01A8-DE51698514B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93156A8-09E6-4BC2-A6D2-8649FDAAF364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F778118-80D8-A3DB-9941-BF49FE40B87F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C3E665-F558-B286-C69E-6AA5122672D1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1D174EB-D3F3-4953-2810-436EFB68CE3E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6" name="Google Shape;452;p158">
            <a:extLst>
              <a:ext uri="{FF2B5EF4-FFF2-40B4-BE49-F238E27FC236}">
                <a16:creationId xmlns:a16="http://schemas.microsoft.com/office/drawing/2014/main" xmlns="" id="{F76F7B16-B5AA-CC48-9963-89799F669991}"/>
              </a:ext>
            </a:extLst>
          </p:cNvPr>
          <p:cNvSpPr txBox="1"/>
          <p:nvPr/>
        </p:nvSpPr>
        <p:spPr>
          <a:xfrm>
            <a:off x="1280164" y="3505285"/>
            <a:ext cx="3600046" cy="9193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>
              <a:defRPr/>
            </a:pPr>
            <a:r>
              <a:rPr lang="ar-MA" b="1" dirty="0">
                <a:solidFill>
                  <a:srgbClr val="424D7B"/>
                </a:solidFill>
                <a:sym typeface="Sakkal Majalla"/>
              </a:rPr>
              <a:t>اَلْبِناءُ </a:t>
            </a:r>
            <a:r>
              <a:rPr lang="ar-MA" b="1" dirty="0" err="1">
                <a:solidFill>
                  <a:srgbClr val="424D7B"/>
                </a:solidFill>
                <a:sym typeface="Sakkal Majalla"/>
              </a:rPr>
              <a:t>وَٱلْإِنْشاءُ</a:t>
            </a:r>
            <a:endParaRPr lang="ar-MA" b="1" dirty="0">
              <a:solidFill>
                <a:srgbClr val="424D7B"/>
              </a:solidFill>
              <a:sym typeface="Sakkal Majalla"/>
            </a:endParaRPr>
          </a:p>
        </p:txBody>
      </p:sp>
      <p:sp>
        <p:nvSpPr>
          <p:cNvPr id="8" name="Google Shape;452;p158">
            <a:extLst>
              <a:ext uri="{FF2B5EF4-FFF2-40B4-BE49-F238E27FC236}">
                <a16:creationId xmlns:a16="http://schemas.microsoft.com/office/drawing/2014/main" xmlns="" id="{018F9A81-BF65-2F94-3B9F-487DC8539576}"/>
              </a:ext>
            </a:extLst>
          </p:cNvPr>
          <p:cNvSpPr txBox="1"/>
          <p:nvPr/>
        </p:nvSpPr>
        <p:spPr>
          <a:xfrm>
            <a:off x="5976131" y="3184345"/>
            <a:ext cx="2666822" cy="17366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C00000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r>
              <a:rPr lang="ar-MA" sz="4800" dirty="0">
                <a:sym typeface="Sakkal Majalla"/>
              </a:rPr>
              <a:t>اَلتَّشْييدُ </a:t>
            </a:r>
          </a:p>
          <a:p>
            <a:r>
              <a:rPr lang="ar-MA" sz="4800" dirty="0">
                <a:sym typeface="Sakkal Majalla"/>
              </a:rPr>
              <a:t>مِنْ فِعْلِ: شَيَّدَ</a:t>
            </a:r>
            <a:endParaRPr lang="ar-MA" sz="4800" dirty="0">
              <a:sym typeface="Calibri"/>
            </a:endParaRPr>
          </a:p>
        </p:txBody>
      </p:sp>
      <p:pic>
        <p:nvPicPr>
          <p:cNvPr id="16" name="Image 15" descr="Une image contenant symbole, Graphique, conception&#10;&#10;Le contenu généré par l’IA peut être incorrect.">
            <a:extLst>
              <a:ext uri="{FF2B5EF4-FFF2-40B4-BE49-F238E27FC236}">
                <a16:creationId xmlns:a16="http://schemas.microsoft.com/office/drawing/2014/main" xmlns="" id="{6028A264-907F-CAF6-D9E7-FD1F1CD8D0D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424D7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0800000">
            <a:off x="4965213" y="3570199"/>
            <a:ext cx="925916" cy="789529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024106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44E45D2-BACE-532B-399A-7EEAB0BC9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658F9D0-193D-F4FB-D00A-8305FE49D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6" y="797801"/>
            <a:ext cx="6840000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يختار كلمة ويقدم معناها؟ </a:t>
            </a:r>
          </a:p>
        </p:txBody>
      </p:sp>
      <p:pic>
        <p:nvPicPr>
          <p:cNvPr id="17" name="Espace réservé pour une image  16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95F210A6-A00A-CD61-9081-C1146909375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828000" cy="82800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07AE82A-0AF3-6F00-C4B8-E0F069C65B5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9AC070D3-00D6-3F34-9416-EB72A1F48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EAB2E06-8B2B-F146-8333-DE326B60282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5B21FF33-A349-68E0-02E7-709779F0FE1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8331BA3-D1E3-B4FF-CAC1-463828C0F661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5C2E442-C088-F9BF-44BF-4B505AB35098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FB66254-E5C1-318C-39F2-E797FCBA3DC2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8B22B5E-A3BA-2B66-1EFA-223982C5321E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6" name="Google Shape;452;p158">
            <a:extLst>
              <a:ext uri="{FF2B5EF4-FFF2-40B4-BE49-F238E27FC236}">
                <a16:creationId xmlns:a16="http://schemas.microsoft.com/office/drawing/2014/main" xmlns="" id="{9FCB802B-E621-27ED-D7A6-FF23956AFE17}"/>
              </a:ext>
            </a:extLst>
          </p:cNvPr>
          <p:cNvSpPr txBox="1"/>
          <p:nvPr/>
        </p:nvSpPr>
        <p:spPr>
          <a:xfrm>
            <a:off x="5058111" y="4322399"/>
            <a:ext cx="2700000" cy="7831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r>
              <a:rPr lang="ar-MA" sz="4000" b="1" dirty="0">
                <a:solidFill>
                  <a:srgbClr val="002060"/>
                </a:solidFill>
                <a:sym typeface="Sakkal Majalla"/>
              </a:rPr>
              <a:t>اَلصَّرْحُ</a:t>
            </a:r>
            <a:endParaRPr sz="4000" b="1" dirty="0">
              <a:solidFill>
                <a:srgbClr val="424D7B"/>
              </a:solidFill>
              <a:sym typeface="Calibri"/>
            </a:endParaRPr>
          </a:p>
        </p:txBody>
      </p:sp>
      <p:sp>
        <p:nvSpPr>
          <p:cNvPr id="8" name="Google Shape;452;p158">
            <a:extLst>
              <a:ext uri="{FF2B5EF4-FFF2-40B4-BE49-F238E27FC236}">
                <a16:creationId xmlns:a16="http://schemas.microsoft.com/office/drawing/2014/main" xmlns="" id="{E662A39C-D81E-3C41-7778-E8CB416FA89E}"/>
              </a:ext>
            </a:extLst>
          </p:cNvPr>
          <p:cNvSpPr txBox="1"/>
          <p:nvPr/>
        </p:nvSpPr>
        <p:spPr>
          <a:xfrm>
            <a:off x="1420383" y="2749244"/>
            <a:ext cx="2700000" cy="7831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MA" sz="4000" b="1" dirty="0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اَلتُّراثُ</a:t>
            </a:r>
          </a:p>
        </p:txBody>
      </p:sp>
      <p:sp>
        <p:nvSpPr>
          <p:cNvPr id="16" name="Google Shape;452;p158">
            <a:extLst>
              <a:ext uri="{FF2B5EF4-FFF2-40B4-BE49-F238E27FC236}">
                <a16:creationId xmlns:a16="http://schemas.microsoft.com/office/drawing/2014/main" xmlns="" id="{77827B85-6A6C-9FD6-AC84-234BE371C64E}"/>
              </a:ext>
            </a:extLst>
          </p:cNvPr>
          <p:cNvSpPr txBox="1"/>
          <p:nvPr/>
        </p:nvSpPr>
        <p:spPr>
          <a:xfrm>
            <a:off x="1420383" y="4322399"/>
            <a:ext cx="2700000" cy="7831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r>
              <a:rPr lang="ar-MA" sz="4000" b="1" dirty="0">
                <a:solidFill>
                  <a:srgbClr val="424D7B"/>
                </a:solidFill>
                <a:sym typeface="Sakkal Majalla"/>
              </a:rPr>
              <a:t>اَلتَّشْييدُ </a:t>
            </a:r>
          </a:p>
        </p:txBody>
      </p:sp>
      <p:sp>
        <p:nvSpPr>
          <p:cNvPr id="18" name="Google Shape;452;p158">
            <a:extLst>
              <a:ext uri="{FF2B5EF4-FFF2-40B4-BE49-F238E27FC236}">
                <a16:creationId xmlns:a16="http://schemas.microsoft.com/office/drawing/2014/main" xmlns="" id="{450B0847-1C44-61A4-77EA-255DE5A484E8}"/>
              </a:ext>
            </a:extLst>
          </p:cNvPr>
          <p:cNvSpPr txBox="1"/>
          <p:nvPr/>
        </p:nvSpPr>
        <p:spPr>
          <a:xfrm>
            <a:off x="5058111" y="2749244"/>
            <a:ext cx="2700000" cy="7831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MA" sz="4000" b="1" dirty="0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اَلشَّواهِدُ</a:t>
            </a:r>
            <a:endParaRPr sz="4000" b="1" dirty="0">
              <a:solidFill>
                <a:srgbClr val="424D7B"/>
              </a:solidFill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339499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AE79C83-5E80-E4BA-E4CF-5F2A1300E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8AE49B1-F7CA-5A3D-8E56-FFFCB3A39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57" y="821805"/>
            <a:ext cx="6840000" cy="612000"/>
          </a:xfrm>
        </p:spPr>
        <p:txBody>
          <a:bodyPr>
            <a:no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حاولوا بشكل ثنائي بناء توقع حول مضمون النص من خلال العنوان والصور المرفقة به.</a:t>
            </a:r>
            <a:endParaRPr lang="ar-AE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xmlns="" id="{556D2565-8AD4-E679-8E20-0D8789D3D3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87215" y="2893242"/>
            <a:ext cx="5004154" cy="13305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8B2DC"/>
            </a:solidFill>
          </a:ln>
        </p:spPr>
        <p:txBody>
          <a:bodyPr/>
          <a:lstStyle/>
          <a:p>
            <a:r>
              <a:rPr lang="ar-MA" kern="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شَواهِدُ مِنْ تاريخِ </a:t>
            </a:r>
            <a:r>
              <a:rPr lang="ar-MA" kern="0" dirty="0" err="1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ٱلْبَشَرِيَّةِ</a:t>
            </a:r>
            <a:endParaRPr lang="fr-MA" kern="0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7" name="Espace réservé pour une image  6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D3B05D13-F60B-33B5-8F0E-08FD60B9479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2CF66D0-7BA8-309F-A055-BC6A711E8D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FEAA794-EDE2-9C0C-ED55-744039F58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C808B39-BC5E-155D-96D3-AEA797C439E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4B87FCA-2703-6537-DB7F-C3036253BEC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C7230E4-5B5A-6FB1-81E5-933ED342483B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4A4F15-F5C0-D110-479F-DDFB5265160A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62802E3-FCCB-F873-30E1-48E91CDD843F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69BD58C-433A-FFE1-75F7-AEA6E695D94C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</p:spTree>
    <p:extLst>
      <p:ext uri="{BB962C8B-B14F-4D97-AF65-F5344CB8AC3E}">
        <p14:creationId xmlns:p14="http://schemas.microsoft.com/office/powerpoint/2010/main" val="141433996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5609833-31A8-CBDE-615E-C379EFA1D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7ED6A7D-F0EA-A52D-2556-736457C26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05" y="796821"/>
            <a:ext cx="7159695" cy="612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 التوقع؟  ما الذي جعلكما تتوقعان ذلك؟ </a:t>
            </a:r>
          </a:p>
        </p:txBody>
      </p:sp>
      <p:pic>
        <p:nvPicPr>
          <p:cNvPr id="14" name="Espace réservé pour une image  13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5C531C17-400C-817A-E69C-D8E12C79154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xmlns="" id="{BA68CC71-173E-3B56-76FF-D8ED582C598D}"/>
              </a:ext>
            </a:extLst>
          </p:cNvPr>
          <p:cNvSpPr/>
          <p:nvPr/>
        </p:nvSpPr>
        <p:spPr>
          <a:xfrm>
            <a:off x="176911" y="4714801"/>
            <a:ext cx="8297719" cy="1445226"/>
          </a:xfrm>
          <a:prstGeom prst="wedgeRoundRectCallout">
            <a:avLst>
              <a:gd name="adj1" fmla="val -12457"/>
              <a:gd name="adj2" fmla="val -49257"/>
              <a:gd name="adj3" fmla="val 16667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Low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ar-MA" sz="40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  <a:p>
            <a:pPr marL="0" marR="0" lvl="0" indent="0" algn="justLow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 </a:t>
            </a:r>
            <a:endParaRPr kumimoji="0" lang="fr-MA" sz="40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07E7E59-14B2-AFCF-AA0B-47A97099F4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69E6F22-5646-BEFC-E599-E6457192A5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B41C37E-2DB1-2358-21D5-D161A035965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1532807-5DD5-35DE-FBBD-00D70FEAE2D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03DB1FF-7EFC-14E6-AEBC-6233AEDD8206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C61C032-AB3A-9598-3D5B-6EE2BCD23204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2DA1993-E5BD-FDB9-11DE-D8B35C92C701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EBA14BA-F4C2-1366-91EF-55D7D61DAE23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3" name="Google Shape;452;p158">
            <a:extLst>
              <a:ext uri="{FF2B5EF4-FFF2-40B4-BE49-F238E27FC236}">
                <a16:creationId xmlns:a16="http://schemas.microsoft.com/office/drawing/2014/main" xmlns="" id="{E96D5E9E-0B9A-CC16-2D6E-FA4457FE4AB5}"/>
              </a:ext>
            </a:extLst>
          </p:cNvPr>
          <p:cNvSpPr txBox="1"/>
          <p:nvPr/>
        </p:nvSpPr>
        <p:spPr>
          <a:xfrm>
            <a:off x="821519" y="3286760"/>
            <a:ext cx="7500961" cy="1090041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L="0" marR="0" lvl="0" indent="0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أَعْتَقِدُ أَنَّ ٱلنَّصَّ سَيَتَحَدَّثُ عَنْ </a:t>
            </a:r>
            <a:r>
              <a:rPr kumimoji="0" lang="ar-MA" sz="4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....................</a:t>
            </a:r>
            <a:r>
              <a:rPr kumimoji="0" lang="ar-AE" sz="4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؟</a:t>
            </a:r>
            <a:endParaRPr kumimoji="0" lang="fr-MA" sz="4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396934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22DA238-A82A-2E87-0598-E02381180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F024081-AF34-7570-6C31-8CF72D39D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774000"/>
            <a:ext cx="7257904" cy="612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ar-MA" sz="20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خذوا كراساتكم: </a:t>
            </a:r>
            <a:r>
              <a:rPr lang="ar-MA" sz="20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ص94 . لاحظوا الصور و</a:t>
            </a:r>
            <a:r>
              <a:rPr lang="ar-MA" sz="20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اقرؤوا مقدمة النص والعناوين المكتوبة بخط بارز، وتحققوا من توقعاتكم.</a:t>
            </a:r>
          </a:p>
        </p:txBody>
      </p:sp>
      <p:pic>
        <p:nvPicPr>
          <p:cNvPr id="11" name="Espace réservé pour une image  1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A88ED32B-3D58-D7DF-51DE-8635723235F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1A6F888-D9DA-C6DC-7744-B743F55FB7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44DE7B8-A008-4F51-B236-4C988D7BF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58C3D80-63B1-62A5-EA17-DF0DC968048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8504D1D8-DA87-09C7-84A4-FF159E05302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FF34325-3E25-9CA9-3742-C430D8284377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5E9E135-7B93-EC40-539D-1C0624DBE14E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EBA3F3E-CEC4-FD03-6A75-EE6AD1A82C61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88C1563-BC98-568B-0D70-AB46169DE4EE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5" name="Image 4" descr="Une image contenant horloge, Horloge murale, cercle&#10;&#10;Le contenu généré par l’IA peut être incorrect.">
            <a:extLst>
              <a:ext uri="{FF2B5EF4-FFF2-40B4-BE49-F238E27FC236}">
                <a16:creationId xmlns:a16="http://schemas.microsoft.com/office/drawing/2014/main" xmlns="" id="{82856450-05C4-8FFF-AB9D-25C48C5652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00" y="1416984"/>
            <a:ext cx="739018" cy="850500"/>
          </a:xfrm>
          <a:prstGeom prst="rect">
            <a:avLst/>
          </a:prstGeom>
        </p:spPr>
      </p:pic>
      <p:pic>
        <p:nvPicPr>
          <p:cNvPr id="13" name="Image 12" descr="Une image contenant texte, lettre, ciel, Histoire&#10;&#10;Le contenu généré par l’IA peut être incorrect.">
            <a:extLst>
              <a:ext uri="{FF2B5EF4-FFF2-40B4-BE49-F238E27FC236}">
                <a16:creationId xmlns:a16="http://schemas.microsoft.com/office/drawing/2014/main" xmlns="" id="{9EBAE17E-18B9-AD8B-6FB9-430D9ED317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0998" y="1960880"/>
            <a:ext cx="2495282" cy="3531138"/>
          </a:xfrm>
          <a:prstGeom prst="rect">
            <a:avLst/>
          </a:prstGeom>
          <a:ln w="19050">
            <a:solidFill>
              <a:srgbClr val="48B2DC"/>
            </a:solidFill>
          </a:ln>
        </p:spPr>
      </p:pic>
      <p:pic>
        <p:nvPicPr>
          <p:cNvPr id="17" name="Image 16" descr="Une image contenant texte, ciel, arbre, nuage&#10;&#10;Le contenu généré par l’IA peut être incorrect.">
            <a:extLst>
              <a:ext uri="{FF2B5EF4-FFF2-40B4-BE49-F238E27FC236}">
                <a16:creationId xmlns:a16="http://schemas.microsoft.com/office/drawing/2014/main" xmlns="" id="{73A2E46C-91AF-FCAB-F51B-A880A348DA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4068" y="2267484"/>
            <a:ext cx="2495282" cy="3531139"/>
          </a:xfrm>
          <a:prstGeom prst="rect">
            <a:avLst/>
          </a:prstGeom>
          <a:ln>
            <a:solidFill>
              <a:srgbClr val="48B2DC"/>
            </a:solidFill>
          </a:ln>
        </p:spPr>
      </p:pic>
      <p:pic>
        <p:nvPicPr>
          <p:cNvPr id="20" name="Image 19" descr="Une image contenant texte, bâtiment, chat, plein air&#10;&#10;Le contenu généré par l’IA peut être incorrect.">
            <a:extLst>
              <a:ext uri="{FF2B5EF4-FFF2-40B4-BE49-F238E27FC236}">
                <a16:creationId xmlns:a16="http://schemas.microsoft.com/office/drawing/2014/main" xmlns="" id="{50B7841D-0F31-B3B6-6D8F-E406274FA5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215" y="2673884"/>
            <a:ext cx="2495282" cy="3531138"/>
          </a:xfrm>
          <a:prstGeom prst="rect">
            <a:avLst/>
          </a:prstGeom>
          <a:ln>
            <a:solidFill>
              <a:srgbClr val="48B2DC"/>
            </a:solidFill>
          </a:ln>
        </p:spPr>
      </p:pic>
    </p:spTree>
    <p:extLst>
      <p:ext uri="{BB962C8B-B14F-4D97-AF65-F5344CB8AC3E}">
        <p14:creationId xmlns:p14="http://schemas.microsoft.com/office/powerpoint/2010/main" val="2868751057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FFC5E09-F5DA-0B49-9775-BB9C951F9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8F0F323-10F7-A8B6-CF34-FB6E1DF2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45" y="713710"/>
            <a:ext cx="6840000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 توقعه؟ ثم يوضح لزملائه كيف تمكن من التحقق منه. 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463B9248-AAE7-956E-FF13-18825AF24B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8170" y="3550243"/>
            <a:ext cx="3739243" cy="793157"/>
          </a:xfrm>
        </p:spPr>
        <p:txBody>
          <a:bodyPr/>
          <a:lstStyle/>
          <a:p>
            <a:r>
              <a:rPr lang="ar-MA" sz="440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أَتَحَقَّقُ مِنْ تَوقُّعي.</a:t>
            </a:r>
            <a:endParaRPr lang="fr-MA" sz="4400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D42598D-8DCB-5C33-FB1E-F7B960BED4B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CF54454-B7AE-3024-4AC8-3B2171A2B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CE4828E-C029-C3F5-8EEC-8C2B9AE48F3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E97EC70-794E-3CEB-D1C0-796BC3F09F6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D9496E5-5672-48EF-F7F8-DC66193C489E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9072B48-EA64-9CCB-9421-6EFB147BFF4C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7FD9AFF-E9AC-2F2F-7E19-FDC550275DFC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129C4D0-DFF6-07EC-6328-D6002222D8CB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21" name="Espace réservé pour une image  10">
            <a:extLst>
              <a:ext uri="{FF2B5EF4-FFF2-40B4-BE49-F238E27FC236}">
                <a16:creationId xmlns:a16="http://schemas.microsoft.com/office/drawing/2014/main" xmlns="" id="{07179D7E-C41E-9249-A5E4-B0BA571D7B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4221" y="2547030"/>
            <a:ext cx="2879725" cy="2879725"/>
          </a:xfrm>
        </p:spPr>
      </p:pic>
      <p:pic>
        <p:nvPicPr>
          <p:cNvPr id="22" name="Espace réservé pour une image  9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0A12FAA0-94F7-4C97-7A1F-31038983968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05136" y="713710"/>
            <a:ext cx="792000" cy="791999"/>
          </a:xfrm>
        </p:spPr>
      </p:pic>
    </p:spTree>
    <p:extLst>
      <p:ext uri="{BB962C8B-B14F-4D97-AF65-F5344CB8AC3E}">
        <p14:creationId xmlns:p14="http://schemas.microsoft.com/office/powerpoint/2010/main" val="2467685982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29B7F5-A5B7-BD77-D1EB-E31EE0B80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0A6DBFF-E764-935D-815C-1244CB52D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707" y="746648"/>
            <a:ext cx="6912207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سأقرأ الصفحة الأولى وتتممون قراءة النص. انتبهوا وضعوا أصابعكم تحت كل كلمة أقرؤها.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6407BAA-A986-0063-9B75-4FB8A96B9E7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52990F1-5335-67F4-C6A1-D159FEEF9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11990E89-A1F7-C7CD-F6CD-2CE29FDCBAC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D05FEE2F-8F08-5449-E528-71B04DE498F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9CB8866-7DC8-C38B-FFBA-7142A097554B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4B95569-DBB5-36BD-9544-144330F92DFB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255A9E6-BB85-AD36-7980-518BD7CAD133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1B8413B-6473-C090-B993-8FECD9DBC67B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14" name="Espace réservé pour une image  13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F1E72350-F480-16FF-5883-277A1326336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Image 3" descr="Une image contenant texte, lettre, ciel, Histoire&#10;&#10;Le contenu généré par l’IA peut être incorrect.">
            <a:extLst>
              <a:ext uri="{FF2B5EF4-FFF2-40B4-BE49-F238E27FC236}">
                <a16:creationId xmlns:a16="http://schemas.microsoft.com/office/drawing/2014/main" xmlns="" id="{A525BA03-8E83-C28A-E697-1D4D9B6D5F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0998" y="1960880"/>
            <a:ext cx="2495282" cy="3531138"/>
          </a:xfrm>
          <a:prstGeom prst="rect">
            <a:avLst/>
          </a:prstGeom>
          <a:ln w="19050">
            <a:solidFill>
              <a:srgbClr val="48B2DC"/>
            </a:solidFill>
          </a:ln>
        </p:spPr>
      </p:pic>
      <p:pic>
        <p:nvPicPr>
          <p:cNvPr id="5" name="Image 4" descr="Une image contenant texte, ciel, arbre, nuage&#10;&#10;Le contenu généré par l’IA peut être incorrect.">
            <a:extLst>
              <a:ext uri="{FF2B5EF4-FFF2-40B4-BE49-F238E27FC236}">
                <a16:creationId xmlns:a16="http://schemas.microsoft.com/office/drawing/2014/main" xmlns="" id="{C15DF884-C899-A981-2D3A-D7533562CA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1815" y="2267484"/>
            <a:ext cx="2495282" cy="3531139"/>
          </a:xfrm>
          <a:prstGeom prst="rect">
            <a:avLst/>
          </a:prstGeom>
          <a:ln>
            <a:solidFill>
              <a:srgbClr val="48B2DC"/>
            </a:solidFill>
          </a:ln>
        </p:spPr>
      </p:pic>
      <p:pic>
        <p:nvPicPr>
          <p:cNvPr id="10" name="Image 9" descr="Une image contenant texte, bâtiment, chat, plein air&#10;&#10;Le contenu généré par l’IA peut être incorrect.">
            <a:extLst>
              <a:ext uri="{FF2B5EF4-FFF2-40B4-BE49-F238E27FC236}">
                <a16:creationId xmlns:a16="http://schemas.microsoft.com/office/drawing/2014/main" xmlns="" id="{E44A8B00-DA9E-5279-F50B-585E3E2A31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484" y="2673884"/>
            <a:ext cx="2495282" cy="3531138"/>
          </a:xfrm>
          <a:prstGeom prst="rect">
            <a:avLst/>
          </a:prstGeom>
          <a:ln>
            <a:solidFill>
              <a:srgbClr val="48B2DC"/>
            </a:solidFill>
          </a:ln>
        </p:spPr>
      </p:pic>
    </p:spTree>
    <p:extLst>
      <p:ext uri="{BB962C8B-B14F-4D97-AF65-F5344CB8AC3E}">
        <p14:creationId xmlns:p14="http://schemas.microsoft.com/office/powerpoint/2010/main" val="118028655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395ED6F-31B7-EC11-BF1C-6DB8E166F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7CD8F0-8994-42C9-91CB-6C674F8D7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11" y="797313"/>
            <a:ext cx="6873018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 مثلي مستحضرا الضوابط التالية؟ </a:t>
            </a:r>
          </a:p>
        </p:txBody>
      </p:sp>
      <p:pic>
        <p:nvPicPr>
          <p:cNvPr id="8" name="Image 7" descr="Une image contenant horloge, cercle, symbole&#10;&#10;Le contenu généré par l’IA peut être incorrect.">
            <a:extLst>
              <a:ext uri="{FF2B5EF4-FFF2-40B4-BE49-F238E27FC236}">
                <a16:creationId xmlns:a16="http://schemas.microsoft.com/office/drawing/2014/main" xmlns="" id="{ACB44862-8138-150F-4E8A-324A2353E7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60" r="-7560"/>
          <a:stretch>
            <a:fillRect/>
          </a:stretch>
        </p:blipFill>
        <p:spPr>
          <a:xfrm>
            <a:off x="522960" y="1484313"/>
            <a:ext cx="720000" cy="720000"/>
          </a:xfrm>
          <a:prstGeom prst="rect">
            <a:avLst/>
          </a:prstGeom>
        </p:spPr>
      </p:pic>
      <p:pic>
        <p:nvPicPr>
          <p:cNvPr id="19" name="Espace réservé pour une image  18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8D18D054-6DC4-8212-83DD-40ACA69F1C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606D4DE-DBD1-DB95-90EB-62928C852B9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99593DC-0990-74FB-9420-F3AA2D0AB9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459990A1-002F-F7FA-BDB7-35A963CE969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1444E633-9C88-418D-5BB2-D6ACB5A0E13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15238E1-AE82-2056-036F-F77F72B4822E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893DDFB-21EE-EA2C-2C39-72CB107E2FD7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2843D9C-7E28-5F00-F1AE-85F4AB794436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5DB192B-9B42-8669-92DD-35C0A9D12E07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xmlns="" id="{3D54986E-9B2A-A986-0D97-ECEF18211400}"/>
              </a:ext>
            </a:extLst>
          </p:cNvPr>
          <p:cNvSpPr txBox="1">
            <a:spLocks/>
          </p:cNvSpPr>
          <p:nvPr/>
        </p:nvSpPr>
        <p:spPr>
          <a:xfrm>
            <a:off x="1246561" y="4878411"/>
            <a:ext cx="5924616" cy="518492"/>
          </a:xfrm>
          <a:prstGeom prst="roundRect">
            <a:avLst>
              <a:gd name="adj" fmla="val 16667"/>
            </a:avLst>
          </a:prstGeom>
          <a:ln w="28575">
            <a:solidFill>
              <a:srgbClr val="48B2DC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ar-MA" dirty="0"/>
              <a:t>أَتَوَقَّفُ عِنْدَ عَلاماتِ </a:t>
            </a:r>
            <a:r>
              <a:rPr lang="ar-MA" dirty="0" err="1"/>
              <a:t>ٱلْتَّرْقيمِ</a:t>
            </a:r>
            <a:r>
              <a:rPr lang="ar-MA" dirty="0"/>
              <a:t> ثُمَّ أُواصِلُ.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8EC34190-824A-7302-C49F-0B3C2DF633CC}"/>
              </a:ext>
            </a:extLst>
          </p:cNvPr>
          <p:cNvSpPr/>
          <p:nvPr/>
        </p:nvSpPr>
        <p:spPr>
          <a:xfrm>
            <a:off x="7349819" y="3968909"/>
            <a:ext cx="469025" cy="51849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002060"/>
                </a:solidFill>
              </a:rPr>
              <a:t>3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xmlns="" id="{133AB845-57B4-869C-9E98-FED33124D486}"/>
              </a:ext>
            </a:extLst>
          </p:cNvPr>
          <p:cNvSpPr/>
          <p:nvPr/>
        </p:nvSpPr>
        <p:spPr>
          <a:xfrm>
            <a:off x="7349819" y="4864663"/>
            <a:ext cx="469025" cy="51849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002060"/>
                </a:solidFill>
              </a:rPr>
              <a:t>4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xmlns="" id="{D18DAB8E-7949-68B8-26EF-CB36E591EE72}"/>
              </a:ext>
            </a:extLst>
          </p:cNvPr>
          <p:cNvSpPr txBox="1">
            <a:spLocks/>
          </p:cNvSpPr>
          <p:nvPr/>
        </p:nvSpPr>
        <p:spPr>
          <a:xfrm>
            <a:off x="1246561" y="2122045"/>
            <a:ext cx="5924616" cy="518492"/>
          </a:xfrm>
          <a:prstGeom prst="roundRect">
            <a:avLst>
              <a:gd name="adj" fmla="val 16667"/>
            </a:avLst>
          </a:prstGeom>
          <a:ln w="28575">
            <a:solidFill>
              <a:srgbClr val="48B2DC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MA" sz="2800" b="1" dirty="0">
                <a:solidFill>
                  <a:srgbClr val="C00000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أَتَذَكَّرُ أَنَّ </a:t>
            </a:r>
            <a:r>
              <a:rPr lang="ar-MA" sz="2800" b="1" dirty="0" err="1">
                <a:solidFill>
                  <a:srgbClr val="C00000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ٱلْقِراءَةَ</a:t>
            </a:r>
            <a:r>
              <a:rPr lang="ar-MA" sz="2800" b="1" dirty="0">
                <a:solidFill>
                  <a:srgbClr val="C00000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بِشَكْلٍ سَريعٍ جِدّاً تَجْعَلُني أَرْتَكِبُ أَخْطاءً كَثيرَةً.</a:t>
            </a:r>
            <a:endParaRPr lang="ar-MA" sz="2800" b="1" dirty="0">
              <a:solidFill>
                <a:srgbClr val="C00000"/>
              </a:solidFill>
            </a:endParaRP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xmlns="" id="{F798C69F-267C-8BE0-BAB0-497002F1E4C3}"/>
              </a:ext>
            </a:extLst>
          </p:cNvPr>
          <p:cNvSpPr txBox="1">
            <a:spLocks/>
          </p:cNvSpPr>
          <p:nvPr/>
        </p:nvSpPr>
        <p:spPr>
          <a:xfrm>
            <a:off x="1246561" y="3070350"/>
            <a:ext cx="5924616" cy="518492"/>
          </a:xfrm>
          <a:prstGeom prst="roundRect">
            <a:avLst>
              <a:gd name="adj" fmla="val 16667"/>
            </a:avLst>
          </a:prstGeom>
          <a:ln w="28575">
            <a:solidFill>
              <a:srgbClr val="48B2DC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ar-MA" dirty="0"/>
              <a:t> أُرَكِّزُ أَثْناءَ </a:t>
            </a:r>
            <a:r>
              <a:rPr lang="ar-MA" dirty="0" err="1"/>
              <a:t>ٱلْقِراءَةِ</a:t>
            </a:r>
            <a:r>
              <a:rPr lang="ar-MA" dirty="0"/>
              <a:t> لِتَجَنُّبِ ٱلْأَخْطاءِ. </a:t>
            </a: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xmlns="" id="{F92263A2-576B-EA74-5924-5813B3A246FC}"/>
              </a:ext>
            </a:extLst>
          </p:cNvPr>
          <p:cNvSpPr txBox="1">
            <a:spLocks/>
          </p:cNvSpPr>
          <p:nvPr/>
        </p:nvSpPr>
        <p:spPr>
          <a:xfrm>
            <a:off x="1246561" y="3979726"/>
            <a:ext cx="5903741" cy="518492"/>
          </a:xfrm>
          <a:prstGeom prst="roundRect">
            <a:avLst>
              <a:gd name="adj" fmla="val 16667"/>
            </a:avLst>
          </a:prstGeom>
          <a:ln w="28575">
            <a:solidFill>
              <a:srgbClr val="48B2DC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ar-MA" dirty="0"/>
              <a:t>لا أَنْطِقُ هَمْزَةَ </a:t>
            </a:r>
            <a:r>
              <a:rPr lang="ar-MA" dirty="0" err="1"/>
              <a:t>ٱلْوَصْلِ</a:t>
            </a:r>
            <a:r>
              <a:rPr lang="ar-MA" dirty="0"/>
              <a:t> وَسْطَ </a:t>
            </a:r>
            <a:r>
              <a:rPr lang="ar-MA" dirty="0" err="1"/>
              <a:t>ٱلْكَلامِ</a:t>
            </a:r>
            <a:r>
              <a:rPr lang="ar-MA" dirty="0"/>
              <a:t>.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xmlns="" id="{4C883B7A-2FC8-1913-B086-75DED8949711}"/>
              </a:ext>
            </a:extLst>
          </p:cNvPr>
          <p:cNvSpPr/>
          <p:nvPr/>
        </p:nvSpPr>
        <p:spPr>
          <a:xfrm>
            <a:off x="7349818" y="2122045"/>
            <a:ext cx="469025" cy="51849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002060"/>
                </a:solidFill>
              </a:rPr>
              <a:t>1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xmlns="" id="{49B4666F-BD2F-9B5A-0914-5262127B2110}"/>
              </a:ext>
            </a:extLst>
          </p:cNvPr>
          <p:cNvSpPr/>
          <p:nvPr/>
        </p:nvSpPr>
        <p:spPr>
          <a:xfrm>
            <a:off x="7349819" y="3070350"/>
            <a:ext cx="469025" cy="51849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002060"/>
                </a:solidFill>
              </a:rPr>
              <a:t>2</a:t>
            </a:r>
            <a:endParaRPr lang="fr-F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8815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C0BCCC8-2409-7264-D38E-2006608B3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4B02AAE-34FC-9C01-155E-A0FC565E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rgbClr val="7A7A7A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نجيب جماعة عن بعض أسئلة الفهم. من يجيب عن السؤال التالي؟</a:t>
            </a:r>
          </a:p>
        </p:txBody>
      </p:sp>
      <p:pic>
        <p:nvPicPr>
          <p:cNvPr id="14" name="Espace réservé pour une image  13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265B9E9D-4889-8CD2-52B2-C8E746713E9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C57F972A-CD1F-7A42-8CD2-AB3A9113C22C}"/>
              </a:ext>
            </a:extLst>
          </p:cNvPr>
          <p:cNvSpPr/>
          <p:nvPr/>
        </p:nvSpPr>
        <p:spPr>
          <a:xfrm>
            <a:off x="539933" y="2737693"/>
            <a:ext cx="7914639" cy="194011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48B2DC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400" rtl="1">
              <a:lnSpc>
                <a:spcPct val="107000"/>
              </a:lnSpc>
              <a:spcAft>
                <a:spcPts val="800"/>
              </a:spcAft>
              <a:tabLst>
                <a:tab pos="985838" algn="l"/>
              </a:tabLst>
              <a:defRPr/>
            </a:pPr>
            <a:r>
              <a:rPr lang="ar-AE" sz="36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36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ar-AE" sz="36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ar-MA" sz="36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عَمَّ يَتَحَدَّثُ ٱلنَّصُّ</a:t>
            </a:r>
            <a:r>
              <a:rPr lang="ar-AE" sz="36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  <a:r>
              <a:rPr lang="ar-MA" sz="36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AE" sz="3600" b="1" kern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296CDF4-4D2C-AF5E-1CB9-29326855729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C3F8E56-5ED7-BF5D-90F9-C5B244C47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087FB20-8160-9A83-931C-3FDD7CD883B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0A24D3B-E1D6-E4D7-20F7-87FC7458CB4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5D2194C-56CA-4786-1EB7-FEB4300ACBCC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E79E3B2-FEBF-D5BB-1799-B07390911F05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ABC1BAC-A8B8-E46F-A048-54E2EFF696DD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76CFA62-DCE7-A57D-5D42-8E47B9359D2B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</p:spTree>
    <p:extLst>
      <p:ext uri="{BB962C8B-B14F-4D97-AF65-F5344CB8AC3E}">
        <p14:creationId xmlns:p14="http://schemas.microsoft.com/office/powerpoint/2010/main" val="35469757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E8ACCA3-1AD8-671A-92BC-EA569F6E2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D6E0115-01A7-F4EF-934E-DEF056952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75" y="772819"/>
            <a:ext cx="7217002" cy="680424"/>
          </a:xfrm>
        </p:spPr>
        <p:txBody>
          <a:bodyPr>
            <a:noAutofit/>
          </a:bodyPr>
          <a:lstStyle/>
          <a:p>
            <a:r>
              <a:rPr lang="ar-MA" sz="23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في هذه الحصة ستواصلون توضيح وتفسير فكرة .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CF7F85E7-566B-3FE6-1D64-CFF09F905B44}"/>
              </a:ext>
            </a:extLst>
          </p:cNvPr>
          <p:cNvSpPr/>
          <p:nvPr/>
        </p:nvSpPr>
        <p:spPr>
          <a:xfrm>
            <a:off x="1794484" y="2563948"/>
            <a:ext cx="5198404" cy="1587863"/>
          </a:xfrm>
          <a:prstGeom prst="round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88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أُوَضِّحُ فِكْرَةً</a:t>
            </a:r>
            <a:endParaRPr lang="fr-FR" sz="8800" b="1" dirty="0">
              <a:solidFill>
                <a:srgbClr val="424D7B"/>
              </a:solidFill>
              <a:latin typeface="Microsoft Uighur" panose="02000000000000000000" pitchFamily="2" charset="-78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B047637-C56F-9D46-F6CD-D3C4F300E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7E82D63-47BD-49D2-8BFA-471F0DC3BF7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A12D36F-CEF9-1BA0-6DEC-4811027ABD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F18EBFD-69B5-7F7B-104F-A078F0D23E9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D12AAFC-6512-2AD0-9882-15E8846AC084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A1F4C20-93AE-1DF8-7EFA-4657BC9B8C1B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7C8D73E-6C2D-8B13-8C84-D6B840CA874E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A627F67-C0F7-59E0-7747-FEA853EF2910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23" name="Espace réservé pour une image  1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20084902-939B-D6E7-9846-2BED248A289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000"/>
            <a:ext cx="792000" cy="792000"/>
          </a:xfrm>
        </p:spPr>
      </p:pic>
    </p:spTree>
    <p:extLst>
      <p:ext uri="{BB962C8B-B14F-4D97-AF65-F5344CB8AC3E}">
        <p14:creationId xmlns:p14="http://schemas.microsoft.com/office/powerpoint/2010/main" val="333127183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0BBAF4A-0737-A826-C98E-A4952FED8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E508D06-AFCF-F905-1025-F73AD2876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rgbClr val="7A7A7A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يجيب عن السؤال التالي؟</a:t>
            </a:r>
          </a:p>
        </p:txBody>
      </p:sp>
      <p:pic>
        <p:nvPicPr>
          <p:cNvPr id="14" name="Espace réservé pour une image  13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C1699B61-1066-C33A-16DA-C2C700EADC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7760988C-3D8F-963B-3397-6DA5CACA652E}"/>
              </a:ext>
            </a:extLst>
          </p:cNvPr>
          <p:cNvSpPr/>
          <p:nvPr/>
        </p:nvSpPr>
        <p:spPr>
          <a:xfrm>
            <a:off x="776738" y="2847663"/>
            <a:ext cx="7607555" cy="1971923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48B2DC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rtl="1">
              <a:lnSpc>
                <a:spcPct val="107000"/>
              </a:lnSpc>
              <a:spcAft>
                <a:spcPts val="800"/>
              </a:spcAft>
            </a:pPr>
            <a:r>
              <a:rPr lang="ar-AE" sz="36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36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مَا </a:t>
            </a:r>
            <a:r>
              <a:rPr lang="ar-MA" sz="3600" b="1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ٱلشَّواهِدُ</a:t>
            </a:r>
            <a:r>
              <a:rPr lang="ar-MA" sz="36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3600" b="1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ٱلْمَذْكورَةُ</a:t>
            </a:r>
            <a:r>
              <a:rPr lang="ar-MA" sz="36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في ٱلنَّصِّ؟</a:t>
            </a:r>
            <a:endParaRPr lang="ar-AE" sz="3600" b="1" kern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E51FEE0-F265-1439-A25D-E4A99A3E89E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E6D7AB8-5751-70B4-D3E1-D5514109C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254F073-33C0-5321-531C-67EC1A20A71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FF387380-163D-FDF3-676D-8E245E07A74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7806EE3-AE8B-6C1A-0F25-A64F461F1F96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C99305E-D7B4-95A7-AD38-ECE58A16C486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E91D15B-9516-5304-2548-233DE3429023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D5D3744-65F0-1AC1-81EA-51C41F6BBBCC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</p:spTree>
    <p:extLst>
      <p:ext uri="{BB962C8B-B14F-4D97-AF65-F5344CB8AC3E}">
        <p14:creationId xmlns:p14="http://schemas.microsoft.com/office/powerpoint/2010/main" val="3776289569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90BB74B-6984-3CF6-619B-974BEF87F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0A900E7-A360-15AE-8F74-7F9904382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rgbClr val="7A7A7A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يجيب عن السؤال التالي؟</a:t>
            </a:r>
          </a:p>
        </p:txBody>
      </p:sp>
      <p:pic>
        <p:nvPicPr>
          <p:cNvPr id="14" name="Espace réservé pour une image  13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9C075BD0-1417-EBE5-DEDD-FADDC96FF0D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FE92FFE1-ABA2-EFC5-FBEF-3D73EFB52B3F}"/>
              </a:ext>
            </a:extLst>
          </p:cNvPr>
          <p:cNvSpPr/>
          <p:nvPr/>
        </p:nvSpPr>
        <p:spPr>
          <a:xfrm>
            <a:off x="849277" y="2936782"/>
            <a:ext cx="7607555" cy="1971923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48B2DC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rtl="1">
              <a:lnSpc>
                <a:spcPct val="107000"/>
              </a:lnSpc>
              <a:spcAft>
                <a:spcPts val="800"/>
              </a:spcAft>
            </a:pPr>
            <a:r>
              <a:rPr lang="ar-MA" sz="36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لِمَ سُمِّيَتْ هذِهِ </a:t>
            </a:r>
            <a:r>
              <a:rPr lang="ar-MA" sz="3600" b="1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ٱلْبِناياتُ</a:t>
            </a:r>
            <a:r>
              <a:rPr lang="ar-MA" sz="36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شَواهِدَ مِنْ تاريخِ </a:t>
            </a:r>
            <a:r>
              <a:rPr lang="ar-MA" sz="3600" b="1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ٱلْبَشَرِيَّةِ</a:t>
            </a:r>
            <a:r>
              <a:rPr lang="ar-MA" sz="36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  <a:endParaRPr lang="ar-AE" sz="3600" b="1" kern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8601B364-7043-9AB3-FB2A-FF24D91C852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70EB15C-A5C5-C362-17C8-316573B8B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CE9CDEA-461F-48B8-3413-FEFEBD985E9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36546B77-2FF9-2039-FE98-DD0419605B7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B13D24D-F08F-C524-5218-878E7358EEC6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6B1E2E8-2D19-B742-2940-2381EB172106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A28CF65-5462-7F56-F7DD-15C5C53F0C88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99FD1CE-30CE-9C64-0AAA-87E3FD533FE9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</p:spTree>
    <p:extLst>
      <p:ext uri="{BB962C8B-B14F-4D97-AF65-F5344CB8AC3E}">
        <p14:creationId xmlns:p14="http://schemas.microsoft.com/office/powerpoint/2010/main" val="2170347105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CC613A8-8F39-19D9-DB7C-D5777E82D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B8FEBAA-F807-7C1F-639F-B82275B5D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rgbClr val="7A7A7A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يجيب عن السؤال التالي؟</a:t>
            </a:r>
          </a:p>
        </p:txBody>
      </p:sp>
      <p:pic>
        <p:nvPicPr>
          <p:cNvPr id="14" name="Espace réservé pour une image  13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AD56A8D0-4490-27A2-921F-7CD88E0C1E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9C107000-A2EC-36E7-E3CF-D2A8BD777E37}"/>
              </a:ext>
            </a:extLst>
          </p:cNvPr>
          <p:cNvSpPr/>
          <p:nvPr/>
        </p:nvSpPr>
        <p:spPr>
          <a:xfrm>
            <a:off x="849277" y="2936782"/>
            <a:ext cx="7607555" cy="1971923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48B2DC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rtl="1">
              <a:lnSpc>
                <a:spcPct val="107000"/>
              </a:lnSpc>
              <a:spcAft>
                <a:spcPts val="800"/>
              </a:spcAft>
            </a:pPr>
            <a:r>
              <a:rPr lang="ar-MA" sz="36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ما </a:t>
            </a:r>
            <a:r>
              <a:rPr lang="ar-MA" sz="3600" b="1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ٱلْمَراجِعُ</a:t>
            </a:r>
            <a:r>
              <a:rPr lang="ar-MA" sz="36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ٱلَّتي </a:t>
            </a:r>
            <a:r>
              <a:rPr lang="ar-MA" sz="3600" b="1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ٱعْتَمَدَها</a:t>
            </a:r>
            <a:r>
              <a:rPr lang="ar-MA" sz="36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ٱلْكاتِبُ؟</a:t>
            </a:r>
            <a:endParaRPr lang="ar-AE" sz="3600" b="1" kern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8805B19-3C74-7D60-DA8F-9FDF76B636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CA46F30-F69C-97F8-081F-10037A48F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A44A5B6-FC3B-6CCF-7FAD-5E1EF3B85B5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153AFB4-0E65-1D2D-DE91-E8078A6514E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6FC29B3-336A-9E2F-4D3B-7ABDF3C42DBC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E2C2A98-79F9-A0C3-6D59-41590986D45C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A8E5715-62D0-199F-99BD-12E1128EC9A9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117059A-EAE4-EBD5-E16A-3D1D83C334BE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</p:spTree>
    <p:extLst>
      <p:ext uri="{BB962C8B-B14F-4D97-AF65-F5344CB8AC3E}">
        <p14:creationId xmlns:p14="http://schemas.microsoft.com/office/powerpoint/2010/main" val="610622666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9EF1F40-16DA-EF62-436A-EC6678EDC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3E88AB0-4056-A748-189F-5CFB9DB65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rgbClr val="7A7A7A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خذوا دفاتر القسم </a:t>
            </a:r>
            <a:r>
              <a:rPr lang="ar-MA" sz="2400" b="1" dirty="0">
                <a:solidFill>
                  <a:srgbClr val="7A7A7A"/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؛ سجلوا </a:t>
            </a:r>
            <a:r>
              <a:rPr lang="ar-MA" sz="2400" b="1" dirty="0">
                <a:solidFill>
                  <a:srgbClr val="7A7A7A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تاريخ اليوم</a:t>
            </a:r>
            <a:r>
              <a:rPr lang="ar-MA" sz="2400" b="1" dirty="0">
                <a:solidFill>
                  <a:srgbClr val="7A7A7A"/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 وعنوان الورشة. </a:t>
            </a:r>
            <a:endParaRPr lang="ar-MA" sz="2400" b="1" dirty="0">
              <a:solidFill>
                <a:srgbClr val="7A7A7A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638784F3-7313-7A23-38B9-CB180D842E61}"/>
              </a:ext>
            </a:extLst>
          </p:cNvPr>
          <p:cNvSpPr/>
          <p:nvPr/>
        </p:nvSpPr>
        <p:spPr>
          <a:xfrm>
            <a:off x="690282" y="2422665"/>
            <a:ext cx="7358520" cy="4388074"/>
          </a:xfrm>
          <a:prstGeom prst="round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447675" indent="-447675" algn="r" defTabSz="914400" rtl="1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ar-MA" sz="2400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لِماذا سُمِّيَ </a:t>
            </a:r>
            <a:r>
              <a:rPr lang="ar-MA" sz="2400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ٱلْهَرَمُ</a:t>
            </a:r>
            <a:r>
              <a:rPr lang="ar-MA" sz="2400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400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ٱلْأَكْبَرُ</a:t>
            </a:r>
            <a:r>
              <a:rPr lang="ar-MA" sz="2400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بِهَرَمِ خُوفو؟</a:t>
            </a:r>
          </a:p>
          <a:p>
            <a:pPr marL="447675" indent="-447675" algn="just" defTabSz="914400" rtl="1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ar-MA" sz="2400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كَمْ عَدَدُ </a:t>
            </a:r>
            <a:r>
              <a:rPr lang="ar-MA" sz="2400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ٱلْعُمّالِ</a:t>
            </a:r>
            <a:r>
              <a:rPr lang="ar-MA" sz="2400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400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ٱلَّذينَ</a:t>
            </a:r>
            <a:r>
              <a:rPr lang="ar-MA" sz="2400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شارَكوا في بِناءِ سورِ </a:t>
            </a:r>
            <a:r>
              <a:rPr lang="ar-MA" sz="2400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ٱلصّينِ</a:t>
            </a:r>
            <a:r>
              <a:rPr lang="ar-MA" sz="2400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400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ٱلْعَظيمِ</a:t>
            </a:r>
            <a:r>
              <a:rPr lang="ar-MA" sz="2400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 وَكَمِ </a:t>
            </a:r>
            <a:r>
              <a:rPr lang="ar-MA" sz="2400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ٱسْتَغْرَقَ</a:t>
            </a:r>
            <a:r>
              <a:rPr lang="ar-MA" sz="2400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بِناؤُهُ؟</a:t>
            </a:r>
          </a:p>
          <a:p>
            <a:pPr marL="447675" indent="-447675" algn="r" defTabSz="914400" rtl="1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ar-MA" sz="2400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أَيْنَ تَقَعُ  بِنايَةُ تاجْ مَحَلْ؟ وَما </a:t>
            </a:r>
            <a:r>
              <a:rPr lang="ar-MA" sz="2400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ٱلْمَوادُّ</a:t>
            </a:r>
            <a:r>
              <a:rPr lang="ar-MA" sz="2400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ٱلَّتي </a:t>
            </a:r>
            <a:r>
              <a:rPr lang="ar-MA" sz="2400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ٱسْتُخْدِمَتْ</a:t>
            </a:r>
            <a:r>
              <a:rPr lang="ar-MA" sz="2400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في تَزْيينِها؟ </a:t>
            </a:r>
          </a:p>
          <a:p>
            <a:pPr marL="447675" indent="-447675" algn="r" defTabSz="914400" rtl="1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ar-MA" sz="2400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أَيْنَ تَقَعُ مَدينَةُ </a:t>
            </a:r>
            <a:r>
              <a:rPr lang="ar-MA" sz="2400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ٱلْبَتْرا</a:t>
            </a:r>
            <a:r>
              <a:rPr lang="ar-MA" sz="2400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 وَمَتى تَمَّ بِنائُها؟</a:t>
            </a:r>
          </a:p>
          <a:p>
            <a:pPr marL="447675" indent="-447675" algn="r" defTabSz="914400" rtl="1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ar-MA" sz="2400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لِماذا لُقِّبَتِ </a:t>
            </a:r>
            <a:r>
              <a:rPr lang="ar-MA" sz="2400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ٱلْبَتْرا</a:t>
            </a:r>
            <a:r>
              <a:rPr lang="ar-MA" sz="2400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400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بِـ«ٱلْمَدينَةِ</a:t>
            </a:r>
            <a:r>
              <a:rPr lang="ar-MA" sz="2400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400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ٱلضّائِعَةِ</a:t>
            </a:r>
            <a:r>
              <a:rPr lang="ar-MA" sz="2400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»؟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AC61375-D690-01E3-576F-296BC18D44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BA6DA1D4-F926-D282-C88D-FA9B35F0A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473CD54-CE67-0312-8609-BDF95C90A57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4F86E4B9-0D30-7A96-CEE1-2B7BB9C7858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9C20A5D-6ED9-AC89-F971-463B112C7BF0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88753C3-81A9-9DC7-ED4E-8927C1D9A3F2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F7CF17F-C5B0-5EB9-081E-A6EDF315EF2B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B0DD047-2B72-052A-F3D9-6EBF8A004AB7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pic>
        <p:nvPicPr>
          <p:cNvPr id="17" name="Espace réservé pour une image  16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06EEAA86-5EF3-36D0-B647-6D15EDA2B7D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5CE188B5-426C-0EC9-3BD5-5A09E0FC4B43}"/>
              </a:ext>
            </a:extLst>
          </p:cNvPr>
          <p:cNvSpPr txBox="1"/>
          <p:nvPr/>
        </p:nvSpPr>
        <p:spPr>
          <a:xfrm>
            <a:off x="5890884" y="1808762"/>
            <a:ext cx="1820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800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وَرْشَةُ الْقِراءَةِ</a:t>
            </a:r>
            <a:endParaRPr lang="fr-FR" sz="2800" b="1" kern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9FBAC461-CA08-8881-7122-2F7F173FEBF4}"/>
              </a:ext>
            </a:extLst>
          </p:cNvPr>
          <p:cNvSpPr txBox="1"/>
          <p:nvPr/>
        </p:nvSpPr>
        <p:spPr>
          <a:xfrm>
            <a:off x="1636060" y="1808762"/>
            <a:ext cx="364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شَواهِدُ مِنْ تاريخِ الْبَشَرِيَّةِ</a:t>
            </a:r>
            <a:endParaRPr lang="fr-FR" sz="28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45746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BD2073-FCC0-B7B8-B44B-E033084D3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3BA3C45-3F56-C62A-10D9-587865D15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rgbClr val="7A7A7A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أجيبوا عن الأسئلة التالية. لا تنقلوا الأسئلة. سجلوا رقم السؤال ثم جوابه مباشرة. 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A1239DB0-9945-2567-8870-FDB066CAB44B}"/>
              </a:ext>
            </a:extLst>
          </p:cNvPr>
          <p:cNvSpPr/>
          <p:nvPr/>
        </p:nvSpPr>
        <p:spPr>
          <a:xfrm>
            <a:off x="389965" y="1891187"/>
            <a:ext cx="8074212" cy="4388074"/>
          </a:xfrm>
          <a:prstGeom prst="round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447675" indent="-447675" algn="r" defTabSz="914400" rtl="1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لِماذا سُمِّيَ </a:t>
            </a:r>
            <a:r>
              <a:rPr lang="ar-MA" sz="2800" b="1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ٱلْهَرَمُ</a:t>
            </a: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800" b="1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ٱلْأَكْبَرُ</a:t>
            </a: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بِهَرَمِ خُوفو؟</a:t>
            </a:r>
          </a:p>
          <a:p>
            <a:pPr marL="447675" indent="-447675" algn="just" defTabSz="914400" rtl="1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كَمْ عَدَدُ </a:t>
            </a:r>
            <a:r>
              <a:rPr lang="ar-MA" sz="2800" b="1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ٱلْعُمّالِ</a:t>
            </a: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800" b="1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ٱلَّذينَ</a:t>
            </a: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شارَكوا في بِناءِ سورِ </a:t>
            </a:r>
            <a:r>
              <a:rPr lang="ar-MA" sz="2800" b="1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ٱلصّينِ</a:t>
            </a: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800" b="1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ٱلْعَظيمِ</a:t>
            </a: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 وَكَمِ </a:t>
            </a:r>
            <a:r>
              <a:rPr lang="ar-MA" sz="2800" b="1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ٱسْتَغْرَقَ</a:t>
            </a: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بِناؤُهُ؟</a:t>
            </a:r>
          </a:p>
          <a:p>
            <a:pPr marL="447675" indent="-447675" algn="r" defTabSz="914400" rtl="1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أَيْنَ تَقَعُ  بِنايَةُ تاجْ مَحَلْ؟ وَما </a:t>
            </a:r>
            <a:r>
              <a:rPr lang="ar-MA" sz="2800" b="1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ٱلْمَوادُّ</a:t>
            </a: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ٱلَّتي </a:t>
            </a:r>
            <a:r>
              <a:rPr lang="ar-MA" sz="2800" b="1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ٱسْتُخْدِمَتْ</a:t>
            </a: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في تَزْيينِها؟ </a:t>
            </a:r>
          </a:p>
          <a:p>
            <a:pPr marL="447675" indent="-447675" algn="r" defTabSz="914400" rtl="1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أَيْنَ تَقَعُ مَدينَةُ </a:t>
            </a:r>
            <a:r>
              <a:rPr lang="ar-MA" sz="2800" b="1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ٱلْبَتْرا</a:t>
            </a: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 وَمَتى تَمَّ بِنائُها؟</a:t>
            </a:r>
          </a:p>
          <a:p>
            <a:pPr marL="447675" indent="-447675" algn="r" defTabSz="914400" rtl="1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لِماذا لُقِّبَتِ </a:t>
            </a:r>
            <a:r>
              <a:rPr lang="ar-MA" sz="2800" b="1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ٱلْبَتْرا</a:t>
            </a: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800" b="1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بِـ«ٱلْمَدينَةِ</a:t>
            </a: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800" b="1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ٱلضّائِعَةِ</a:t>
            </a: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»؟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79DD90B-FDC4-BA30-B137-594CC0CF67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4049779-5C68-5C31-BF88-7196ADF1C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48C61A6-01E9-E2C9-24EE-03FF5B6663E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D09BF22-E609-1E2F-B920-645BD87016A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156F617-D3C6-68EA-E0CD-D534FF1685BF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9D3EB35-1C63-251A-11D4-8DF88503E534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514643-322A-326E-37B5-47A0A35C82EE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1F98383-C8BC-F168-164F-F942532AD79B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pic>
        <p:nvPicPr>
          <p:cNvPr id="13" name="Image 12" descr="Une image contenant horloge, cercle, symbole, Graphique&#10;&#10;Le contenu généré par l’IA peut être incorrect.">
            <a:extLst>
              <a:ext uri="{FF2B5EF4-FFF2-40B4-BE49-F238E27FC236}">
                <a16:creationId xmlns:a16="http://schemas.microsoft.com/office/drawing/2014/main" xmlns="" id="{EED3C4DC-B16A-C42B-E012-CC52E69220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51" y="1417181"/>
            <a:ext cx="823982" cy="948012"/>
          </a:xfrm>
          <a:prstGeom prst="rect">
            <a:avLst/>
          </a:prstGeom>
        </p:spPr>
      </p:pic>
      <p:pic>
        <p:nvPicPr>
          <p:cNvPr id="17" name="Espace réservé pour une image  16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72ECE037-D38F-3C89-106F-D9956AB5AD9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8571424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754D8A1-7E58-67B8-6544-55F3BD5E9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B12571-99A3-FFB1-A6A6-0D72570B6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rgbClr val="7A7A7A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نصحح جماعة.  من يقرأ السؤال؟ من يجيب؟ أين وجدت الجواب في النص؟ </a:t>
            </a:r>
          </a:p>
        </p:txBody>
      </p:sp>
      <p:pic>
        <p:nvPicPr>
          <p:cNvPr id="14" name="Espace réservé pour une image  13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AEE79C82-0DDC-47AE-7985-E0B76C565D2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1F09FA9-B075-48AB-235C-46FFA850745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E088B13-8EF6-A3D8-6D20-DF1BD92D0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BD07BE5-6E26-C19E-4BF3-F4062C434D6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A97FEE1-050E-2B8A-7F3D-402C5B30404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CF9401E-0C09-4D02-5F93-F36B10244F96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BD0AFA6-D1B8-F2D8-4A10-3C83FC18226D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0BD22B5-6ED4-12C8-3FB9-B2D6B11641FA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5AE523D-ACAA-38B9-F12F-8C589AD08CB9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E269669B-2A79-1676-2DBA-D2A6F0A71142}"/>
              </a:ext>
            </a:extLst>
          </p:cNvPr>
          <p:cNvSpPr/>
          <p:nvPr/>
        </p:nvSpPr>
        <p:spPr>
          <a:xfrm>
            <a:off x="389965" y="1891187"/>
            <a:ext cx="8074212" cy="4388074"/>
          </a:xfrm>
          <a:prstGeom prst="round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447675" indent="-447675" algn="r" defTabSz="914400" rtl="1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لِماذا سُمِّيَ </a:t>
            </a:r>
            <a:r>
              <a:rPr lang="ar-MA" sz="2800" b="1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ٱلْهَرَمُ</a:t>
            </a: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800" b="1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ٱلْأَكْبَرُ</a:t>
            </a: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بِهَرَمِ خُوفو؟</a:t>
            </a:r>
          </a:p>
          <a:p>
            <a:pPr marL="447675" indent="-447675" algn="just" defTabSz="914400" rtl="1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كَمْ عَدَدُ </a:t>
            </a:r>
            <a:r>
              <a:rPr lang="ar-MA" sz="2800" b="1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ٱلْعُمّالِ</a:t>
            </a: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800" b="1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ٱلَّذينَ</a:t>
            </a: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شارَكوا في بِناءِ سورِ </a:t>
            </a:r>
            <a:r>
              <a:rPr lang="ar-MA" sz="2800" b="1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ٱلصّينِ</a:t>
            </a: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800" b="1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ٱلْعَظيمِ</a:t>
            </a: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 وَكَمِ </a:t>
            </a:r>
            <a:r>
              <a:rPr lang="ar-MA" sz="2800" b="1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ٱسْتَغْرَقَ</a:t>
            </a: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بِناؤُهُ؟</a:t>
            </a:r>
          </a:p>
          <a:p>
            <a:pPr marL="447675" indent="-447675" algn="r" defTabSz="914400" rtl="1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أَيْنَ تَقَعُ  بِنايَةُ تاجْ مَحَلْ؟ وَما </a:t>
            </a:r>
            <a:r>
              <a:rPr lang="ar-MA" sz="2800" b="1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ٱلْمَوادُّ</a:t>
            </a: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ٱلَّتي </a:t>
            </a:r>
            <a:r>
              <a:rPr lang="ar-MA" sz="2800" b="1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ٱسْتُخْدِمَتْ</a:t>
            </a: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في تَزْيينِها؟ </a:t>
            </a:r>
          </a:p>
          <a:p>
            <a:pPr marL="447675" indent="-447675" algn="r" defTabSz="914400" rtl="1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أَيْنَ تَقَعُ مَدينَةُ </a:t>
            </a:r>
            <a:r>
              <a:rPr lang="ar-MA" sz="2800" b="1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ٱلْبَتْرا</a:t>
            </a: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 وَمَتى تَمَّ بِنائُها؟</a:t>
            </a:r>
          </a:p>
          <a:p>
            <a:pPr marL="447675" indent="-447675" algn="r" defTabSz="914400" rtl="1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لِماذا لُقِّبَتِ </a:t>
            </a:r>
            <a:r>
              <a:rPr lang="ar-MA" sz="2800" b="1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ٱلْبَتْرا</a:t>
            </a: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800" b="1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بِـ«ٱلْمَدينَةِ</a:t>
            </a: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800" b="1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ٱلضّائِعَةِ</a:t>
            </a:r>
            <a:r>
              <a:rPr lang="ar-MA" sz="28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»؟</a:t>
            </a:r>
          </a:p>
        </p:txBody>
      </p:sp>
    </p:spTree>
    <p:extLst>
      <p:ext uri="{BB962C8B-B14F-4D97-AF65-F5344CB8AC3E}">
        <p14:creationId xmlns:p14="http://schemas.microsoft.com/office/powerpoint/2010/main" val="2953724050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7AEDE53-6E48-5272-67BD-A3FD39C36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527FF5C-9DF1-568F-C2C9-88C2C673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rgbClr val="7A7A7A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 على دفاتركم.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2047DA0-51B4-432F-B8F4-4BC4472D9B6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62A947D-4CD1-22A0-55F8-F0BCF4EA1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5533F6A-AEB1-B710-039E-937A0C11166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1F108F7-C6B0-AA2A-861F-23C6BF1BB06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179E5BA-044C-D5BE-3080-8C60AE4C33B3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15919A5-7191-9A17-5705-0E7B0ECCA72F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22E8532-3BFE-500F-E025-29CA5FC63991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398F727-C9DB-0A44-4287-91D1A05D4963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3C62ECFF-91B8-B820-CF38-5735E9888499}"/>
              </a:ext>
            </a:extLst>
          </p:cNvPr>
          <p:cNvSpPr txBox="1"/>
          <p:nvPr/>
        </p:nvSpPr>
        <p:spPr>
          <a:xfrm>
            <a:off x="905435" y="1921285"/>
            <a:ext cx="7555217" cy="443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 algn="just" defTabSz="914400" rtl="1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ar-MA" sz="24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سُمِّيَ </a:t>
            </a:r>
            <a:r>
              <a:rPr lang="ar-MA" sz="2400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ٱلْهَرَمُ</a:t>
            </a:r>
            <a:r>
              <a:rPr lang="ar-MA" sz="24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400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ٱلْأَكْبَرُ</a:t>
            </a:r>
            <a:r>
              <a:rPr lang="ar-MA" sz="24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بِهَرَمِ خُوفو نِسْبَةً إِلى </a:t>
            </a:r>
            <a:r>
              <a:rPr lang="ar-MA" sz="2400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ٱسْمِ</a:t>
            </a:r>
            <a:r>
              <a:rPr lang="ar-MA" sz="24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400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ٱلْمَلِكِ</a:t>
            </a:r>
            <a:r>
              <a:rPr lang="ar-MA" sz="24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400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ٱلْفِرْعَوْنِيِّ</a:t>
            </a:r>
            <a:r>
              <a:rPr lang="ar-MA" sz="24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ٱلَّذي أَمَرَ بِتَشْييدِهِ.</a:t>
            </a:r>
          </a:p>
          <a:p>
            <a:pPr marL="447675" indent="-447675" algn="just" defTabSz="914400" rtl="1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ar-MA" sz="24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شارَكَ أَكْثَرُ مِنْ 300.000 عامِلٍ في بِناءِ سورِ </a:t>
            </a:r>
            <a:r>
              <a:rPr lang="ar-MA" sz="2400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ٱلصّينِ</a:t>
            </a:r>
            <a:r>
              <a:rPr lang="ar-MA" sz="24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400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ٱلْعَظيمِ</a:t>
            </a:r>
            <a:r>
              <a:rPr lang="ar-MA" sz="24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MA" sz="2400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وَٱسْتَغْرَقَ</a:t>
            </a:r>
            <a:r>
              <a:rPr lang="ar-MA" sz="24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بِناؤُهُ عَشْرَ سَنَواتٍ.</a:t>
            </a:r>
          </a:p>
          <a:p>
            <a:pPr marL="447675" indent="-447675" algn="just" defTabSz="914400" rtl="1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ar-MA" sz="24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تَقَعُ بِنايَةُ تاجْ مَحَلْ في مَدينَةِ أَغْرا </a:t>
            </a:r>
            <a:r>
              <a:rPr lang="ar-MA" sz="2400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ٱلْهِنْدِيَّةِ</a:t>
            </a:r>
            <a:r>
              <a:rPr lang="ar-MA" sz="24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، وَقَدْ </a:t>
            </a:r>
            <a:r>
              <a:rPr lang="ar-MA" sz="2400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ٱسْتُخْدِمَ</a:t>
            </a:r>
            <a:r>
              <a:rPr lang="ar-MA" sz="24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400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ٱلرُّخامُ</a:t>
            </a:r>
            <a:r>
              <a:rPr lang="ar-MA" sz="24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400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ٱلْأَبْيَضُ</a:t>
            </a:r>
            <a:r>
              <a:rPr lang="ar-MA" sz="24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400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ٱلْمُزَخْرَفُ</a:t>
            </a:r>
            <a:r>
              <a:rPr lang="ar-MA" sz="24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400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بِٱلْأَحْجارِ</a:t>
            </a:r>
            <a:r>
              <a:rPr lang="ar-MA" sz="24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400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ٱلْكَريمَةِ</a:t>
            </a:r>
            <a:r>
              <a:rPr lang="ar-MA" sz="24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في تَزْيينِها.</a:t>
            </a:r>
          </a:p>
          <a:p>
            <a:pPr marL="447675" indent="-447675" algn="just" defTabSz="914400" rtl="1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ar-MA" sz="24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تَقَعُ مَدينَةُ </a:t>
            </a:r>
            <a:r>
              <a:rPr lang="ar-MA" sz="2400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ٱلْبَتْرا</a:t>
            </a:r>
            <a:r>
              <a:rPr lang="ar-MA" sz="24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عَلى مَسافَةِ 225كيلومِتْراً جَنوبَ مَدينَةِ عَمّانَ </a:t>
            </a:r>
            <a:r>
              <a:rPr lang="ar-MA" sz="2400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ٱلْأُرْدُنِّيَّةِ</a:t>
            </a:r>
            <a:r>
              <a:rPr lang="ar-MA" sz="24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، وَقَدْ تَمَّ بِناؤُها حَوالَيْ سَنَةَ 312 قَبْلَ </a:t>
            </a:r>
            <a:r>
              <a:rPr lang="ar-MA" sz="2400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ٱلْميلادِ</a:t>
            </a:r>
            <a:r>
              <a:rPr lang="ar-MA" sz="24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47675" indent="-447675" algn="just" defTabSz="914400" rtl="1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ar-MA" sz="24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لُقِّبَتِ </a:t>
            </a:r>
            <a:r>
              <a:rPr lang="ar-MA" sz="2400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ٱلْبَتْرا</a:t>
            </a:r>
            <a:r>
              <a:rPr lang="ar-MA" sz="24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بِـ «ٱلْمَدينَةِ </a:t>
            </a:r>
            <a:r>
              <a:rPr lang="ar-MA" sz="2400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ٱلضّائِعَةِ</a:t>
            </a:r>
            <a:r>
              <a:rPr lang="ar-MA" sz="24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لِتَأَخُّرِ إِظْهارِها إِلى ٱلْعالَمِ، حَيْثُ لَمْ يَتِمَّ </a:t>
            </a:r>
            <a:r>
              <a:rPr lang="ar-MA" sz="2400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ٱكْتِشافُها</a:t>
            </a:r>
            <a:r>
              <a:rPr lang="ar-MA" sz="24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إِلّا في سَنَةِ 1812 ميلادِيَّةٍ.</a:t>
            </a:r>
            <a:endParaRPr lang="ar-AE" sz="2400" b="1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Espace réservé pour une image  15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9F0F0F2F-06BE-D8E6-DBA0-755033D4DCB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7639126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BBDC562-D3C4-F0FC-6D1B-4106B8429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769354"/>
            <a:ext cx="7226888" cy="657292"/>
          </a:xfrm>
        </p:spPr>
        <p:txBody>
          <a:bodyPr>
            <a:noAutofit/>
          </a:bodyPr>
          <a:lstStyle/>
          <a:p>
            <a:r>
              <a:rPr lang="ar-MA" sz="2200" b="1" dirty="0">
                <a:solidFill>
                  <a:srgbClr val="7A7A7A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سنلعب لعبة المرادفات. خذوا ألواحكم . الفائز من استطاع تحديد أكبر عدد من المرادفات.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0B27676-1EFD-FFD2-7B9B-952BBDC508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8ECC11D-F2C0-E2DB-1727-8CDB35D908A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864D9F7-947C-2278-DB7F-63C965B0EF5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B89627BE-2485-36E7-51C7-F3CEA09A0F1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954A4C-7FDD-658C-A6BC-49BC3C057068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افتتاح الحصة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69404B0-7678-8B4E-1DBC-D2BAABE234E6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D0DC08F-1228-1EA5-BF54-A8DA8A2E6CE6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ar-MA" sz="1600" b="1" dirty="0">
              <a:solidFill>
                <a:srgbClr val="565F88">
                  <a:alpha val="20000"/>
                </a:srgb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E4976EE-4F25-6F9F-4CDC-419C90FC91E3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45583B2D-E0BD-EA2B-FB5E-D514B7737E17}"/>
              </a:ext>
            </a:extLst>
          </p:cNvPr>
          <p:cNvSpPr txBox="1"/>
          <p:nvPr/>
        </p:nvSpPr>
        <p:spPr>
          <a:xfrm>
            <a:off x="1916102" y="2718662"/>
            <a:ext cx="4980187" cy="16004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48B2DC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MA" sz="8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لُعْبَةُ </a:t>
            </a:r>
            <a:r>
              <a:rPr lang="ar-MA" sz="88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ٱلْمُرادِفاتِ</a:t>
            </a:r>
            <a:endParaRPr lang="fr-FR" sz="88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17" name="Espace réservé pour une image  16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907F7156-3EC5-5052-34E6-7CC37D484FD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7814500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E90343E-9022-4C67-434E-7D1A0F579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7555002-B2DB-127F-4971-A4A5A69B4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769354"/>
            <a:ext cx="7226888" cy="657292"/>
          </a:xfrm>
        </p:spPr>
        <p:txBody>
          <a:bodyPr>
            <a:noAutofit/>
          </a:bodyPr>
          <a:lstStyle/>
          <a:p>
            <a:r>
              <a:rPr lang="ar-MA" sz="2200" b="1" dirty="0">
                <a:solidFill>
                  <a:srgbClr val="7A7A7A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اكتبوا على ألواحكم مرادف الكلمة التالية. بعد رفع الألواح يتم إقصاء أصحاب الإجابات الخاطئة.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F11E924-37E5-1FFD-4C88-A328116BA9C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F7DA19A-30A5-4E7F-C534-DDB972439DE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3CE2F2EC-9E66-AD9F-9EBF-00B495AA922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0480A923-3D1B-6733-082E-3F00F59D681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75AF63-7DD3-E1E3-58D3-430D5AD4C735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افتتاح الحصة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7C13133-BC87-48D3-0C29-CBB26A6D0708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5DB4439-B9A9-A796-981E-F75F3D23B997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ar-MA" sz="1600" b="1" dirty="0">
              <a:solidFill>
                <a:srgbClr val="565F88">
                  <a:alpha val="20000"/>
                </a:srgb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A83E9D9-9C2C-7612-2ED8-1D021A005CDC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40755FF4-490A-863F-F923-FA565013BB19}"/>
              </a:ext>
            </a:extLst>
          </p:cNvPr>
          <p:cNvSpPr txBox="1"/>
          <p:nvPr/>
        </p:nvSpPr>
        <p:spPr>
          <a:xfrm>
            <a:off x="1916102" y="2718662"/>
            <a:ext cx="4980187" cy="16004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48B2DC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MA" sz="8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شَواهِدُ</a:t>
            </a:r>
            <a:endParaRPr lang="fr-FR" sz="88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17" name="Espace réservé pour une image  16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B09B3CA4-38AA-EB8B-3934-D5E2C4576CE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6628567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5D6AD5E-005C-F1FB-D680-1DEDB01B2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A944330-1D5B-71FB-81A7-BB0B7177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769354"/>
            <a:ext cx="7226888" cy="657292"/>
          </a:xfrm>
        </p:spPr>
        <p:txBody>
          <a:bodyPr>
            <a:noAutofit/>
          </a:bodyPr>
          <a:lstStyle/>
          <a:p>
            <a:r>
              <a:rPr lang="ar-MA" sz="2200" b="1" dirty="0">
                <a:solidFill>
                  <a:srgbClr val="7A7A7A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اكتبوا على ألواحكم مرادف الكلمة التالية. بعد رفع الألواح يتم إقصاء أصحاب الإجابات الخاطئة.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6E675A0-15BB-9A14-4BFD-9291CB30D6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0C8B017-044C-831A-D047-720FBCDD18A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ED40677-01C0-FA57-78BD-2759F7222BD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089E45AD-ED20-035E-3CC9-C74CC0B5B29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4B88654-0553-5A2D-5F47-C705FFCCC98B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افتتاح الحصة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E8F7217-686B-03E2-16A8-55CAF189D326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435440-2864-1FAE-B5F2-A4296DBC5F1C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ar-MA" sz="1600" b="1" dirty="0">
              <a:solidFill>
                <a:srgbClr val="565F88">
                  <a:alpha val="20000"/>
                </a:srgb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C94F617-DFEC-FEB6-CADB-B37A8EE7621C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4AE19DD-F9B3-D873-36E2-593C655990F2}"/>
              </a:ext>
            </a:extLst>
          </p:cNvPr>
          <p:cNvSpPr txBox="1"/>
          <p:nvPr/>
        </p:nvSpPr>
        <p:spPr>
          <a:xfrm>
            <a:off x="1916102" y="2860902"/>
            <a:ext cx="4980187" cy="16004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48B2DC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MA" sz="8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شَيَّدَ</a:t>
            </a:r>
            <a:endParaRPr lang="fr-FR" sz="88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17" name="Espace réservé pour une image  16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2A28CB2D-A13F-26B6-19F7-652E0286AA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216129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9BF2DAC-24B9-84B4-5719-BBC8ECEE2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51D6402-A406-2130-4C41-590FB7910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12" y="750504"/>
            <a:ext cx="7149552" cy="612000"/>
          </a:xfrm>
        </p:spPr>
        <p:txBody>
          <a:bodyPr>
            <a:no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فكروا في تفسير وتوضيح للفكرة التالية مستعملين  الأساليب المقترحة.</a:t>
            </a:r>
            <a:endParaRPr lang="ar-MA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6BEC4634-CC71-F0B5-DC18-67BCE111C1BF}"/>
              </a:ext>
            </a:extLst>
          </p:cNvPr>
          <p:cNvSpPr/>
          <p:nvPr/>
        </p:nvSpPr>
        <p:spPr>
          <a:xfrm>
            <a:off x="1047751" y="4878251"/>
            <a:ext cx="6999513" cy="1412240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fr-FR" sz="4800" b="1" dirty="0">
              <a:solidFill>
                <a:srgbClr val="424D7B"/>
              </a:solidFill>
              <a:latin typeface="Microsoft Uighur" panose="02000000000000000000" pitchFamily="2" charset="-78"/>
            </a:endParaRPr>
          </a:p>
        </p:txBody>
      </p:sp>
      <p:pic>
        <p:nvPicPr>
          <p:cNvPr id="18" name="Image 17" descr="Une image contenant horloge, Horloge murale, cercle&#10;&#10;Le contenu généré par l’IA peut être incorrect.">
            <a:extLst>
              <a:ext uri="{FF2B5EF4-FFF2-40B4-BE49-F238E27FC236}">
                <a16:creationId xmlns:a16="http://schemas.microsoft.com/office/drawing/2014/main" xmlns="" id="{6DC18CC9-3244-4B20-B5EF-C67BE90F22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43" r="-7543"/>
          <a:stretch>
            <a:fillRect/>
          </a:stretch>
        </p:blipFill>
        <p:spPr>
          <a:xfrm>
            <a:off x="401712" y="1484313"/>
            <a:ext cx="720000" cy="72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D2CCDEA-D025-5504-3195-15EF444F4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4E90E5A5-7405-B37E-5BFE-A74D5DB2558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D1001BA0-CDD3-6066-85B4-A3D995F46BE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0400EC4B-2F02-7C75-25FA-4E6B60CF126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8ED86E2-F144-9F04-0808-CA8AFBBC335E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1A01FC0-6C5B-ECC9-1CF3-3315F8A51413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0F12E23-01C6-CC6B-519D-05FAD06F25ED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34EBC8C-DA89-1ED2-E239-645315977455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24" name="Espace réservé pour une image  1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0605DDA8-74D7-71E7-FDD5-722CAD943C7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000"/>
            <a:ext cx="792000" cy="792000"/>
          </a:xfr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41522603-D4F5-A391-5F1C-1028611C82F7}"/>
              </a:ext>
            </a:extLst>
          </p:cNvPr>
          <p:cNvSpPr/>
          <p:nvPr/>
        </p:nvSpPr>
        <p:spPr>
          <a:xfrm>
            <a:off x="3301999" y="2473659"/>
            <a:ext cx="5361737" cy="1224687"/>
          </a:xfrm>
          <a:prstGeom prst="round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54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مَكَّةُ </a:t>
            </a:r>
            <a:r>
              <a:rPr lang="ar-MA" sz="5400" b="1" dirty="0" err="1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ٱلْمُكَرَّمَةُ</a:t>
            </a:r>
            <a:r>
              <a:rPr lang="ar-MA" sz="54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مُلْتَقًى عالَمِيٌّ.</a:t>
            </a:r>
            <a:endParaRPr lang="fr-FR" sz="54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FB96540C-FB1B-C337-17B3-F26F4F2B7B2B}"/>
              </a:ext>
            </a:extLst>
          </p:cNvPr>
          <p:cNvSpPr/>
          <p:nvPr/>
        </p:nvSpPr>
        <p:spPr>
          <a:xfrm>
            <a:off x="501820" y="4232877"/>
            <a:ext cx="7220049" cy="1950527"/>
          </a:xfrm>
          <a:prstGeom prst="round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54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.......لِأَنَّها......كَما أَنَّها..... إِلى جانِبِ ذلِكَ، فَهِيَ.....</a:t>
            </a:r>
            <a:endParaRPr lang="fr-FR" sz="54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D98E5B9B-E41B-6609-707E-E3C571554850}"/>
              </a:ext>
            </a:extLst>
          </p:cNvPr>
          <p:cNvSpPr/>
          <p:nvPr/>
        </p:nvSpPr>
        <p:spPr>
          <a:xfrm>
            <a:off x="5161280" y="1584960"/>
            <a:ext cx="2560589" cy="86329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8B2D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54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اَلْفِكْرَةُ</a:t>
            </a:r>
            <a:r>
              <a:rPr lang="ar-MA" sz="4000" b="1" dirty="0">
                <a:solidFill>
                  <a:srgbClr val="424D7B"/>
                </a:solidFill>
                <a:latin typeface="Microsoft Uighur" panose="02000000000000000000" pitchFamily="2" charset="-78"/>
              </a:rPr>
              <a:t> </a:t>
            </a:r>
            <a:endParaRPr lang="fr-FR" sz="4000" b="1" dirty="0">
              <a:solidFill>
                <a:srgbClr val="424D7B"/>
              </a:solidFill>
              <a:latin typeface="Microsoft Uighur" panose="02000000000000000000" pitchFamily="2" charset="-78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9B438051-15FE-B90E-60C9-1788E39AC648}"/>
              </a:ext>
            </a:extLst>
          </p:cNvPr>
          <p:cNvSpPr/>
          <p:nvPr/>
        </p:nvSpPr>
        <p:spPr>
          <a:xfrm>
            <a:off x="599440" y="3339098"/>
            <a:ext cx="2560589" cy="86329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8B2D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54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اَلْأَساليبُ </a:t>
            </a:r>
            <a:endParaRPr lang="fr-FR" sz="54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1737074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EA3C80F-1426-02A8-A1AE-1A40EA1A4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084D79A-24B9-FB67-D065-F1B4E473A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769354"/>
            <a:ext cx="7226888" cy="657292"/>
          </a:xfrm>
        </p:spPr>
        <p:txBody>
          <a:bodyPr>
            <a:noAutofit/>
          </a:bodyPr>
          <a:lstStyle/>
          <a:p>
            <a:r>
              <a:rPr lang="ar-MA" sz="2200" b="1" dirty="0">
                <a:solidFill>
                  <a:srgbClr val="7A7A7A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اكتبوا على ألواحكم مرادف الكلمة التالية. بعد رفع الألواح يتم إقصاء أصحاب الإجابات الخاطئة.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737F1BF-1FCC-0F73-A785-78C2951F20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9AA6354-A0A0-F842-73C3-67C6F74F00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A1628CF-045C-BC0B-961C-73A6A525C9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3A1874C5-4419-7630-ECB6-1C321668E82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6B743B7-3985-6A25-5F33-A716872702AE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افتتاح الحصة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11A5777-265D-E4E2-AF50-C757969E0EB8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999630F-ECCB-14FF-6DA5-D20B4AFE5F83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ar-MA" sz="1600" b="1" dirty="0">
              <a:solidFill>
                <a:srgbClr val="565F88">
                  <a:alpha val="20000"/>
                </a:srgb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8EAF2FF-FF0D-3644-D680-3A00908DD3C0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7F354101-2613-2463-F80C-778AAF007F15}"/>
              </a:ext>
            </a:extLst>
          </p:cNvPr>
          <p:cNvSpPr txBox="1"/>
          <p:nvPr/>
        </p:nvSpPr>
        <p:spPr>
          <a:xfrm>
            <a:off x="1916102" y="2860902"/>
            <a:ext cx="4980187" cy="16004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48B2DC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MA" sz="8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عَبْقَرِيَّةٌ</a:t>
            </a:r>
            <a:endParaRPr lang="fr-FR" sz="88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17" name="Espace réservé pour une image  16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578D65A7-3BCE-0A2F-2109-089925C0D11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1333049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E1069CC-FED2-218A-CEC0-0AB2C9D4F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569A059-5958-4C3F-5DC2-57482C991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769354"/>
            <a:ext cx="7226888" cy="657292"/>
          </a:xfrm>
        </p:spPr>
        <p:txBody>
          <a:bodyPr>
            <a:noAutofit/>
          </a:bodyPr>
          <a:lstStyle/>
          <a:p>
            <a:r>
              <a:rPr lang="ar-MA" sz="2200" b="1" dirty="0">
                <a:solidFill>
                  <a:srgbClr val="7A7A7A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اكتبوا على ألواحكم مرادف الكلمة التالية. بعد رفع الألواح يتم إقصاء أصحاب الإجابات الخاطئة.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8A9F215-8DE5-BEF9-4BED-1DD8205254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D62504D-9C89-6700-231B-DE79884179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63535723-96B0-8ED6-9477-B403936EEE0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B00046B5-9574-73D6-B69B-5E5F06BC758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5C43784-1C6F-ECBA-B03F-B41F2AEF3FD1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افتتاح الحصة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873772D-322E-7C15-7E45-AB075CE4B53A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442FE03-EECD-FCBD-F3C0-126397405380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ar-MA" sz="1600" b="1" dirty="0">
              <a:solidFill>
                <a:srgbClr val="565F88">
                  <a:alpha val="20000"/>
                </a:srgb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AF378A2-523C-8BC5-FC25-C579451C02F0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874F8F09-16E4-1418-CF1A-DC8305587DE4}"/>
              </a:ext>
            </a:extLst>
          </p:cNvPr>
          <p:cNvSpPr txBox="1"/>
          <p:nvPr/>
        </p:nvSpPr>
        <p:spPr>
          <a:xfrm>
            <a:off x="1916102" y="2860902"/>
            <a:ext cx="4980187" cy="16004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48B2DC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MA" sz="8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اَلدَّهْشَةُ</a:t>
            </a:r>
            <a:endParaRPr lang="fr-FR" sz="88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17" name="Espace réservé pour une image  16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CAF5A041-C042-B507-35F4-AD266032A86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6640571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E7A3B59-6A18-EA44-45F8-DD158A3BA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E0FAFFC-C0CF-8AC5-742C-C9CA3B88B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769354"/>
            <a:ext cx="7226888" cy="657292"/>
          </a:xfrm>
        </p:spPr>
        <p:txBody>
          <a:bodyPr>
            <a:noAutofit/>
          </a:bodyPr>
          <a:lstStyle/>
          <a:p>
            <a:r>
              <a:rPr lang="ar-MA" sz="2200" b="1" dirty="0">
                <a:solidFill>
                  <a:srgbClr val="7A7A7A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اكتبوا على ألواحكم مرادف الكلمة التالية. بعد رفع الألواح يتم إقصاء أصحاب الإجابات الخاطئة.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4F5EA7F-7F15-1BD8-99A2-E9DFAD3620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5033151-75C8-A4D4-0D2D-127BEDA8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192DBAAE-AC4A-A38B-9FCB-F00290AD65F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CBF1FF14-4422-F484-16D7-EBE3BA281B5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6DDBE11-70A8-0AA3-2B49-0CECF5B9EED7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افتتاح الحصة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FB08419-E53E-587A-803D-F2BD353B6ECE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CBCC427-B0DE-DB40-1C58-E94849E9CB13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ar-MA" sz="1600" b="1" dirty="0">
              <a:solidFill>
                <a:srgbClr val="565F88">
                  <a:alpha val="20000"/>
                </a:srgb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EAB918F-BA46-FF24-C9A9-11B07525B84C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6AC73C2-28A6-441B-24BE-5863978F915F}"/>
              </a:ext>
            </a:extLst>
          </p:cNvPr>
          <p:cNvSpPr txBox="1"/>
          <p:nvPr/>
        </p:nvSpPr>
        <p:spPr>
          <a:xfrm>
            <a:off x="1916102" y="2860902"/>
            <a:ext cx="4980187" cy="16004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48B2DC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MA" sz="8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اَلزَّخارِفُ </a:t>
            </a:r>
            <a:endParaRPr lang="fr-FR" sz="88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17" name="Espace réservé pour une image  16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1E4EB1A7-7B07-FDBC-3FD1-EA315258511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702616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B39279E-CCAF-2276-5334-D64F0B7C2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F47AA045-7EBB-BD56-F288-644AB56200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5" t="10740" r="-4368" b="1155"/>
          <a:stretch>
            <a:fillRect/>
          </a:stretch>
        </p:blipFill>
        <p:spPr>
          <a:xfrm>
            <a:off x="678137" y="1807373"/>
            <a:ext cx="7789894" cy="4824000"/>
          </a:xfrm>
          <a:prstGeom prst="rect">
            <a:avLst/>
          </a:prstGeom>
        </p:spPr>
      </p:pic>
      <p:sp>
        <p:nvSpPr>
          <p:cNvPr id="29" name="Titre 3">
            <a:extLst>
              <a:ext uri="{FF2B5EF4-FFF2-40B4-BE49-F238E27FC236}">
                <a16:creationId xmlns:a16="http://schemas.microsoft.com/office/drawing/2014/main" xmlns="" id="{3ADA30E0-9A4A-0C5D-C512-B697F41F4749}"/>
              </a:ext>
            </a:extLst>
          </p:cNvPr>
          <p:cNvSpPr txBox="1">
            <a:spLocks/>
          </p:cNvSpPr>
          <p:nvPr/>
        </p:nvSpPr>
        <p:spPr>
          <a:xfrm>
            <a:off x="628650" y="812399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3600" b="1" kern="1200">
                <a:solidFill>
                  <a:srgbClr val="565F88"/>
                </a:solidFill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4000" dirty="0">
                <a:solidFill>
                  <a:srgbClr val="424D7B"/>
                </a:solidFill>
              </a:rPr>
              <a:t>قراءة</a:t>
            </a:r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xmlns="" id="{684BBA62-3AE3-3767-6055-42EB11CCBB80}"/>
              </a:ext>
            </a:extLst>
          </p:cNvPr>
          <p:cNvSpPr txBox="1">
            <a:spLocks/>
          </p:cNvSpPr>
          <p:nvPr/>
        </p:nvSpPr>
        <p:spPr>
          <a:xfrm>
            <a:off x="1599424" y="3159000"/>
            <a:ext cx="5945152" cy="540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 kern="120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 kern="120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24D7B"/>
              </a:buClr>
              <a:buFont typeface="Arial" panose="020B0604020202020204" pitchFamily="34" charset="0"/>
              <a:buChar char="•"/>
            </a:pPr>
            <a:r>
              <a:rPr lang="ar-MA" sz="2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أستخرج وأستنتج  معلومات من النص.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F0B5FEFE-70F2-7405-13AA-80939378AA6D}"/>
              </a:ext>
            </a:extLst>
          </p:cNvPr>
          <p:cNvSpPr txBox="1"/>
          <p:nvPr/>
        </p:nvSpPr>
        <p:spPr>
          <a:xfrm>
            <a:off x="2392471" y="1771950"/>
            <a:ext cx="4706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36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شواهد من تاريخ البشرية( ح2).</a:t>
            </a:r>
          </a:p>
        </p:txBody>
      </p:sp>
      <p:pic>
        <p:nvPicPr>
          <p:cNvPr id="34" name="Image 9">
            <a:extLst>
              <a:ext uri="{FF2B5EF4-FFF2-40B4-BE49-F238E27FC236}">
                <a16:creationId xmlns:a16="http://schemas.microsoft.com/office/drawing/2014/main" xmlns="" id="{D927428A-C755-08D4-004B-B9C4FFAFE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3384" y="982567"/>
            <a:ext cx="396000" cy="396000"/>
          </a:xfrm>
          <a:prstGeom prst="rect">
            <a:avLst/>
          </a:prstGeom>
          <a:ln>
            <a:noFill/>
          </a:ln>
        </p:spPr>
      </p:pic>
      <p:pic>
        <p:nvPicPr>
          <p:cNvPr id="35" name="Image 34" descr="Une image contenant horloge, cercle, symbole, Police&#10;&#10;Le contenu généré par l’IA peut être incorrect.">
            <a:extLst>
              <a:ext uri="{FF2B5EF4-FFF2-40B4-BE49-F238E27FC236}">
                <a16:creationId xmlns:a16="http://schemas.microsoft.com/office/drawing/2014/main" xmlns="" id="{34944446-B603-0F67-24D0-F01A018964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60" r="-7560"/>
          <a:stretch>
            <a:fillRect/>
          </a:stretch>
        </p:blipFill>
        <p:spPr>
          <a:xfrm>
            <a:off x="890451" y="1771031"/>
            <a:ext cx="540000" cy="540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EAA765F-7CFD-C1F7-6114-73F4184430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2911" y="1970694"/>
            <a:ext cx="72660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18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459FFE0-0A16-D2F7-F1E0-101628ADD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CBB223-EB0E-5E27-31BC-9EC218BC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0" y="813149"/>
            <a:ext cx="6840000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نواصل قراءة النص. من يقرأ  محترما ضوابط القراءة بطلاقة؟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988E9D2-E0D0-B95A-82F8-28DA9393DF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643C9E7B-DFA1-F61C-C4E1-43CFE1B17D2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157CC480-C975-3E10-D5F6-362EE74D6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E3B9CC8F-CFE7-C1F7-EF1B-E3F816316E4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9712DE1-D964-F4C7-73D2-D286190F48B2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C4A0838-B903-163B-0B78-132C8BFFAC29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A2F6814-2FCC-3756-1F2E-FFC5336511E0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ar-MA" sz="20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849A57D-2E48-F54A-ADC3-37A2B4DD5070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18" name="Espace réservé pour une image  17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2521F8C2-6443-8A32-03CE-D76DF8C411B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pic>
        <p:nvPicPr>
          <p:cNvPr id="7" name="Image 6" descr="Une image contenant horloge, cercle, symbole&#10;&#10;Le contenu généré par l’IA peut être incorrect.">
            <a:extLst>
              <a:ext uri="{FF2B5EF4-FFF2-40B4-BE49-F238E27FC236}">
                <a16:creationId xmlns:a16="http://schemas.microsoft.com/office/drawing/2014/main" xmlns="" id="{135C8B03-0424-A120-33C6-1FFD4F75E33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60" r="-7560"/>
          <a:stretch>
            <a:fillRect/>
          </a:stretch>
        </p:blipFill>
        <p:spPr>
          <a:xfrm>
            <a:off x="522960" y="1484313"/>
            <a:ext cx="720000" cy="720000"/>
          </a:xfrm>
          <a:prstGeom prst="rect">
            <a:avLst/>
          </a:prstGeom>
        </p:spPr>
      </p:pic>
      <p:pic>
        <p:nvPicPr>
          <p:cNvPr id="4" name="Image 3" descr="Une image contenant texte, lettre, ciel, Histoire&#10;&#10;Le contenu généré par l’IA peut être incorrect.">
            <a:extLst>
              <a:ext uri="{FF2B5EF4-FFF2-40B4-BE49-F238E27FC236}">
                <a16:creationId xmlns:a16="http://schemas.microsoft.com/office/drawing/2014/main" xmlns="" id="{2EF7FA78-4EB9-314C-6D6A-3A4EB2E07D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0998" y="1960880"/>
            <a:ext cx="2495282" cy="3531138"/>
          </a:xfrm>
          <a:prstGeom prst="rect">
            <a:avLst/>
          </a:prstGeom>
          <a:ln w="19050">
            <a:solidFill>
              <a:srgbClr val="48B2DC"/>
            </a:solidFill>
          </a:ln>
        </p:spPr>
      </p:pic>
      <p:pic>
        <p:nvPicPr>
          <p:cNvPr id="5" name="Image 4" descr="Une image contenant texte, ciel, arbre, nuage&#10;&#10;Le contenu généré par l’IA peut être incorrect.">
            <a:extLst>
              <a:ext uri="{FF2B5EF4-FFF2-40B4-BE49-F238E27FC236}">
                <a16:creationId xmlns:a16="http://schemas.microsoft.com/office/drawing/2014/main" xmlns="" id="{43AB38E5-26DD-F208-1911-DCCBCD5888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1815" y="2267484"/>
            <a:ext cx="2495282" cy="3531139"/>
          </a:xfrm>
          <a:prstGeom prst="rect">
            <a:avLst/>
          </a:prstGeom>
          <a:ln>
            <a:solidFill>
              <a:srgbClr val="48B2DC"/>
            </a:solidFill>
          </a:ln>
        </p:spPr>
      </p:pic>
      <p:pic>
        <p:nvPicPr>
          <p:cNvPr id="6" name="Image 5" descr="Une image contenant texte, bâtiment, chat, plein air&#10;&#10;Le contenu généré par l’IA peut être incorrect.">
            <a:extLst>
              <a:ext uri="{FF2B5EF4-FFF2-40B4-BE49-F238E27FC236}">
                <a16:creationId xmlns:a16="http://schemas.microsoft.com/office/drawing/2014/main" xmlns="" id="{CD9B1E48-A594-646F-CAC4-6ED8D29387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3484" y="2673884"/>
            <a:ext cx="2495282" cy="3531138"/>
          </a:xfrm>
          <a:prstGeom prst="rect">
            <a:avLst/>
          </a:prstGeom>
          <a:ln>
            <a:solidFill>
              <a:srgbClr val="48B2DC"/>
            </a:solidFill>
          </a:ln>
        </p:spPr>
      </p:pic>
    </p:spTree>
    <p:extLst>
      <p:ext uri="{BB962C8B-B14F-4D97-AF65-F5344CB8AC3E}">
        <p14:creationId xmlns:p14="http://schemas.microsoft.com/office/powerpoint/2010/main" val="545961399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01AB3C-5865-9364-02C6-4DCF080D8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34C2E75-39CA-5849-BF72-041CB8B71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31" y="796822"/>
            <a:ext cx="7324857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1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ننتقل إلى التدرب على إستراتيجيات الفهم . من يذكرنا بالخطوات التي نتبعها لاستخراج معلومات من النص؟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EA7C7D1-54B2-6E32-1A11-AC52A4DEB2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E0CEDA6-E9C2-1F6D-1076-F76DA7C56DA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6ED2A534-63C9-B731-D438-BAFA2CFEC5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4D863C0-1F72-4AE7-52E9-26F2147E1B2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090122A-2A82-A9DC-A3A0-B9D35F1D6CA4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254CB2C-A232-126E-111D-CCE0545CC23F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45D4E58-DCA7-A307-D849-C615EA7AF27E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ar-MA" sz="20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F164336-4A47-E9C9-C690-4CD0F78E2F93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90EBC8D-DF37-E6BF-86AA-2D482956F6B7}"/>
              </a:ext>
            </a:extLst>
          </p:cNvPr>
          <p:cNvSpPr txBox="1"/>
          <p:nvPr/>
        </p:nvSpPr>
        <p:spPr>
          <a:xfrm>
            <a:off x="798529" y="2712720"/>
            <a:ext cx="7413247" cy="1940957"/>
          </a:xfrm>
          <a:prstGeom prst="roundRect">
            <a:avLst/>
          </a:prstGeom>
          <a:noFill/>
          <a:ln w="28575">
            <a:solidFill>
              <a:srgbClr val="48B2DC"/>
            </a:solidFill>
          </a:ln>
        </p:spPr>
        <p:txBody>
          <a:bodyPr wrap="square" rtlCol="0">
            <a:spAutoFit/>
          </a:bodyPr>
          <a:lstStyle/>
          <a:p>
            <a:pPr algn="just" rtl="1"/>
            <a:r>
              <a:rPr lang="ar-MA" sz="5400" b="1" dirty="0">
                <a:solidFill>
                  <a:srgbClr val="00566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ما </a:t>
            </a:r>
            <a:r>
              <a:rPr lang="ar-MA" sz="5400" b="1" dirty="0" err="1">
                <a:solidFill>
                  <a:srgbClr val="00566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ٱلْخُطواتُ</a:t>
            </a:r>
            <a:r>
              <a:rPr lang="ar-MA" sz="5400" b="1" dirty="0">
                <a:solidFill>
                  <a:srgbClr val="00566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ٱلَّتي نَتَّبِعُها لِاسْتِخْراجِ مَعْلومَةٍ مِنَ نَصٍّ </a:t>
            </a:r>
            <a:r>
              <a:rPr lang="ar-MA" sz="5400" b="1" dirty="0" err="1">
                <a:solidFill>
                  <a:srgbClr val="00566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ٱنْطِلاقاً</a:t>
            </a:r>
            <a:r>
              <a:rPr lang="ar-MA" sz="5400" b="1" dirty="0">
                <a:solidFill>
                  <a:srgbClr val="00566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مِنْ سُؤالٍ؟</a:t>
            </a:r>
            <a:endParaRPr lang="fr-FR" sz="5400" b="1" dirty="0">
              <a:solidFill>
                <a:srgbClr val="005664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0" name="Espace réservé pour une image  9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37F983FC-871A-9E2A-D34A-B84DB7E8E52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3731232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6950BA4-73D3-2AA3-69C2-541DBACA2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0BD8A2E-CB75-1ED9-2124-236467DE7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31" y="796822"/>
            <a:ext cx="7324857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نصحح جماعة. من يقرأ؟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96A9741-8038-ADD5-170B-7FE4EAD77D5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A3EB853-0E3B-845E-2BD9-16DFA6F6575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6BDB3D37-F8A9-EBAD-1AC2-2C180C50A9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557DB4E6-8A2D-E1BC-A0C3-28E6AE880BF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E019B9B-B26A-17AB-DD01-3420CAE8D0C2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34367EA-7F2E-4A3F-0981-AADE22DA123D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E551ACE-4190-9428-B580-5198C190A0CA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ar-MA" sz="20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9C72325-4AB0-C076-57B7-97526C3BF591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B04906D7-C7D5-454A-C4EF-BD35B7E757A0}"/>
              </a:ext>
            </a:extLst>
          </p:cNvPr>
          <p:cNvSpPr/>
          <p:nvPr/>
        </p:nvSpPr>
        <p:spPr>
          <a:xfrm>
            <a:off x="652936" y="1913139"/>
            <a:ext cx="7343192" cy="427871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8B2DC"/>
            </a:solidFill>
            <a:prstDash val="solid"/>
          </a:ln>
          <a:effectLst/>
        </p:spPr>
        <p:txBody>
          <a:bodyPr rtlCol="0" anchor="ctr"/>
          <a:lstStyle/>
          <a:p>
            <a:pPr marL="742950" marR="0" lvl="0" indent="-74295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أَقْرَأُ ٱلسُّؤالَ وَأُحَدِّدُ ٱلْكَلِماتِ ٱلْمَفاتيحَ </a:t>
            </a:r>
            <a:r>
              <a:rPr lang="ar-MA" sz="4000" b="1" kern="0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ٱلَّتي تُساعِدُني عَلى فَهْمِهِ وَتَحْديدِ  </a:t>
            </a:r>
            <a:r>
              <a:rPr lang="ar-MA" sz="4000" b="1" kern="0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ٱلْمَطْلوبِ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؛</a:t>
            </a:r>
          </a:p>
          <a:p>
            <a:pPr marL="742950" marR="0" lvl="0" indent="-74295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أَعودُ إِلى ٱلنَّصِّ وَأَقومُ بِقِراءَةٍ مَسْحِيَّةٍ لِلْبَحْثِ عَنِ ٱلْمَعْلومَةِ 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ٱلْمَطْلوبَةِ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اِنْطِلاقاً مِنَ ٱلْكَلِماتِ ٱلْمَفاتيحِ أَوْ ما يَدُلُّ عَلَيْها؛</a:t>
            </a:r>
          </a:p>
          <a:p>
            <a:pPr marL="742950" marR="0" lvl="0" indent="-74295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ar-MA" sz="4000" b="1" kern="0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أَصوغُ ٱلْإِجابَةَ في جُمْلَةٍ مُفيدَةٍ.</a:t>
            </a:r>
            <a:endParaRPr kumimoji="0" lang="ar-MA" sz="40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0" name="Espace réservé pour une image  9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AA0E8D7F-3117-A44C-5D47-A35D2F2ABD6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2222102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7D5105E-58FB-B2D9-4CE8-E97E90229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D8AB532-473B-F33E-969B-78FC7D3E5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31" y="796822"/>
            <a:ext cx="7324857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يذكرنا بالخطوات التي نتبعها لاستنتاج  معلومات غير واردة بشكل مباشر في النص؟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0AD80C5-8132-EA57-34AA-690CF0808D9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4BA589B-693C-3D98-D735-D9D6E3D9AE9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354B252-C125-8281-5037-6D57030010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40320396-4453-02B1-8D89-FE9D4F1B8A6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EE79D05-6960-663F-6B49-C504E36F4EBA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F66BC82-1CC6-D3CD-052D-02F143C114EB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5BCB918-235F-3C9F-E0AE-E225D5C1C75C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ar-MA" sz="20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C987599-F43D-6A90-B81B-0E125E86B831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2586D21-90F7-2479-0726-3698C50FBD30}"/>
              </a:ext>
            </a:extLst>
          </p:cNvPr>
          <p:cNvSpPr txBox="1"/>
          <p:nvPr/>
        </p:nvSpPr>
        <p:spPr>
          <a:xfrm>
            <a:off x="798529" y="2682240"/>
            <a:ext cx="7413247" cy="1940957"/>
          </a:xfrm>
          <a:prstGeom prst="roundRect">
            <a:avLst/>
          </a:prstGeom>
          <a:noFill/>
          <a:ln w="28575">
            <a:solidFill>
              <a:srgbClr val="48B2DC"/>
            </a:solidFill>
          </a:ln>
        </p:spPr>
        <p:txBody>
          <a:bodyPr wrap="square" rtlCol="0">
            <a:spAutoFit/>
          </a:bodyPr>
          <a:lstStyle/>
          <a:p>
            <a:pPr algn="just" rtl="1"/>
            <a:r>
              <a:rPr lang="ar-MA" sz="5400" b="1" dirty="0">
                <a:solidFill>
                  <a:srgbClr val="00566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ما </a:t>
            </a:r>
            <a:r>
              <a:rPr lang="ar-MA" sz="5400" b="1" dirty="0" err="1">
                <a:solidFill>
                  <a:srgbClr val="00566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ٱلْخُطواتُ</a:t>
            </a:r>
            <a:r>
              <a:rPr lang="ar-MA" sz="5400" b="1" dirty="0">
                <a:solidFill>
                  <a:srgbClr val="00566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ٱلَّتي نَتَّبِعُها لِاسْتِنْتاجِ مَعْلومَةٍ مِنَ نَصٍّ </a:t>
            </a:r>
            <a:r>
              <a:rPr lang="ar-MA" sz="5400" b="1" dirty="0" err="1">
                <a:solidFill>
                  <a:srgbClr val="00566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ٱنْطِلاقاً</a:t>
            </a:r>
            <a:r>
              <a:rPr lang="ar-MA" sz="5400" b="1" dirty="0">
                <a:solidFill>
                  <a:srgbClr val="00566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مِنْ سُؤالٍ؟</a:t>
            </a:r>
            <a:endParaRPr lang="fr-FR" sz="5400" b="1" dirty="0">
              <a:solidFill>
                <a:srgbClr val="005664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0" name="Espace réservé pour une image  9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CE0B511F-019A-2569-9910-EFDED15BDD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4208263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AC60A35-8811-9871-2EC1-EB3224502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5BC9960-D71B-9F0D-2E46-8784C8E15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31" y="796822"/>
            <a:ext cx="7324857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نصحح جماعة. من يقرأ؟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7627FE6-F8A4-6D14-27ED-111EE86250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4AFA8A5-2F2D-954D-A326-7E2284B7B60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0625F96-A977-03E9-3CBA-086398326B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2D81D1EF-F518-1068-6D9E-885452AB7CF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0CD34E9-ECAC-8B71-DDB7-2A685C57BDD7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68B5FFC-7118-A2FA-6336-B8CCC6A442FF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F3C31E5-B281-7426-3EAB-6B907C2C04AD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ar-MA" sz="20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4D83883-A888-563A-2F1B-CA20BFEF1BD0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2EBEC427-4154-F6EF-8D11-139A7C34119F}"/>
              </a:ext>
            </a:extLst>
          </p:cNvPr>
          <p:cNvSpPr/>
          <p:nvPr/>
        </p:nvSpPr>
        <p:spPr>
          <a:xfrm>
            <a:off x="586287" y="1671804"/>
            <a:ext cx="7559662" cy="462495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8B2DC"/>
            </a:solidFill>
            <a:prstDash val="solid"/>
          </a:ln>
          <a:effectLst/>
        </p:spPr>
        <p:txBody>
          <a:bodyPr rtlCol="0" anchor="ctr"/>
          <a:lstStyle/>
          <a:p>
            <a:pPr marL="742950" marR="0" lvl="0" indent="-74295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أَقْرَأُ ٱلسُّؤالَ وَأُحَدِّدُ ٱلْكَلِماتِ ٱلْمَفاتيحَ </a:t>
            </a:r>
            <a:r>
              <a:rPr lang="ar-MA" sz="4000" b="1" kern="0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ٱلَّتي تُساعِدُني عَلى فَهْمِهِ  وَتَحْديدِ  </a:t>
            </a:r>
            <a:r>
              <a:rPr lang="ar-MA" sz="4000" b="1" kern="0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ٱلْمَطْلوبِ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؛</a:t>
            </a:r>
          </a:p>
          <a:p>
            <a:pPr marL="742950" marR="0" lvl="0" indent="-74295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أَعودُ إِلى ٱلنَّصِّ وَأَقومُ بِقِراءَةٍ مَسْحِيَّةٍ لِلْبَحْثِ عَنِ ٱلْكَلِماتِ 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وَٱلْعِباراتِ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ٱلدّالَّةِ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عَلى ٱلْمَعْلومَةِ 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ٱلْمَطْلوبَةِ</a:t>
            </a:r>
            <a:r>
              <a:rPr lang="ar-MA" sz="4000" b="1" kern="0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؛</a:t>
            </a:r>
            <a:endParaRPr kumimoji="0" lang="ar-MA" sz="40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  <a:p>
            <a:pPr marL="742950" marR="0" lvl="0" indent="-74295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أَسْتَنْتِجُ ٱلْمَعْلومَةَ 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ٱلْمَطْلوبَةَ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وَأَصوغُها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في جُمْلَةٍ مُفيدَةٍ</a:t>
            </a:r>
            <a:r>
              <a:rPr lang="ar-MA" sz="4000" b="1" kern="0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</a:t>
            </a:r>
            <a:endParaRPr kumimoji="0" lang="ar-MA" sz="40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0" name="Espace réservé pour une image  9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D196B962-0770-102A-152A-BDCC0A86DDC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132960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1676873-CAA6-EAA1-0C24-59B461784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5A4F84D-BC76-FA0F-2D41-06D543AE4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31" y="796822"/>
            <a:ext cx="7324857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يذكرنا بالفرق بين استخراج  واستنتاج معلومات من نص؟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B0320B0-A6D9-E085-A13E-B6A39E72D9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867BCBE-9AA7-1145-AF0A-BDFA8EC6B4E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2F14E2E-FADC-6ED8-0424-EDB4F49E59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74335A4-F5EC-3CF1-87CA-FD6099924B5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E331E48-C6D7-0C3A-0615-5818CCCED7D9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C266339-D72D-4E66-0C11-07B2F1EA478F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7E25DAB-6EDF-0F67-C28F-5812D223F838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ar-MA" sz="20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690CBFB-C39C-33AA-01B3-E1F7B45DB91C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5D9B7560-3628-EDD4-90BF-4F7AFDF41F11}"/>
              </a:ext>
            </a:extLst>
          </p:cNvPr>
          <p:cNvSpPr txBox="1"/>
          <p:nvPr/>
        </p:nvSpPr>
        <p:spPr>
          <a:xfrm>
            <a:off x="865376" y="2702560"/>
            <a:ext cx="7413247" cy="1940957"/>
          </a:xfrm>
          <a:prstGeom prst="roundRect">
            <a:avLst/>
          </a:prstGeom>
          <a:noFill/>
          <a:ln w="28575">
            <a:solidFill>
              <a:srgbClr val="48B2DC"/>
            </a:solidFill>
          </a:ln>
        </p:spPr>
        <p:txBody>
          <a:bodyPr wrap="square" rtlCol="0">
            <a:spAutoFit/>
          </a:bodyPr>
          <a:lstStyle/>
          <a:p>
            <a:pPr algn="just" rtl="1"/>
            <a:r>
              <a:rPr lang="ar-MA" sz="5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ما </a:t>
            </a:r>
            <a:r>
              <a:rPr lang="ar-MA" sz="54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ٱلْفَرْقُ</a:t>
            </a:r>
            <a:r>
              <a:rPr lang="ar-MA" sz="5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بَيْنَ </a:t>
            </a:r>
            <a:r>
              <a:rPr lang="ar-MA" sz="54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ٱسْتِخْراجِ</a:t>
            </a:r>
            <a:r>
              <a:rPr lang="ar-MA" sz="5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54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وَٱسْتِنْتاجِ</a:t>
            </a:r>
            <a:r>
              <a:rPr lang="ar-MA" sz="5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مَعْلوماتٍ مِنَ نَصٍّ </a:t>
            </a:r>
            <a:r>
              <a:rPr lang="ar-MA" sz="54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ٱنْطِلاقاً</a:t>
            </a:r>
            <a:r>
              <a:rPr lang="ar-MA" sz="5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مِنْ سُؤالٍ؟</a:t>
            </a:r>
            <a:endParaRPr lang="fr-FR" sz="54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0" name="Espace réservé pour une image  9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2907B09F-D760-021C-F89B-2DA8CCE0A2A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014484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4A42D59-4A3C-C562-F6DE-D60F8E493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43CD729-98EC-FB67-9B62-9EA83783E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12" y="750504"/>
            <a:ext cx="7149552" cy="612000"/>
          </a:xfrm>
        </p:spPr>
        <p:txBody>
          <a:bodyPr>
            <a:no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يتحدث باسترسال ويقدم تفسيرا للفكرة؟ </a:t>
            </a:r>
            <a:r>
              <a:rPr lang="ar-MA" sz="20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(الفائز من قدم تفسيرا مناسبا وتحدث بلغة سليمة.)</a:t>
            </a:r>
            <a:endParaRPr lang="ar-MA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F8305FE6-28CE-9271-2437-80FDF571C489}"/>
              </a:ext>
            </a:extLst>
          </p:cNvPr>
          <p:cNvSpPr/>
          <p:nvPr/>
        </p:nvSpPr>
        <p:spPr>
          <a:xfrm>
            <a:off x="1047751" y="4878251"/>
            <a:ext cx="6999513" cy="1412240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fr-FR" sz="4800" b="1" dirty="0">
              <a:solidFill>
                <a:srgbClr val="424D7B"/>
              </a:solidFill>
              <a:latin typeface="Microsoft Uighur" panose="02000000000000000000" pitchFamily="2" charset="-78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EF859CD-57E5-3CCB-F6C5-6D8913942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8269B31E-F03F-9D12-37D4-768C2B92929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38032F21-617F-0AD5-D875-0F8769ECCE4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3D1CE97D-99D4-EFFE-4F26-A6703FF931A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BAAC1D3-7E94-85AD-7E0E-30D729FD7FAA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7BA6949-EC93-6128-FDBB-DAFF02E84DC2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34EB5AC-AC1F-2213-40A2-B773FB8809F7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2F14C89-AFC3-5B3D-DC8F-1EDB3FBC0A92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23" name="Espace réservé pour une image  22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DB48810A-03D4-EED4-1CF5-81137AAAFBA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EB3906D8-F9E3-F552-74FF-30051FC3B089}"/>
              </a:ext>
            </a:extLst>
          </p:cNvPr>
          <p:cNvSpPr/>
          <p:nvPr/>
        </p:nvSpPr>
        <p:spPr>
          <a:xfrm>
            <a:off x="3301999" y="2473659"/>
            <a:ext cx="5361737" cy="1224687"/>
          </a:xfrm>
          <a:prstGeom prst="round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54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مَكَّةُ </a:t>
            </a:r>
            <a:r>
              <a:rPr lang="ar-MA" sz="5400" b="1" dirty="0" err="1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ٱلْمُكَرَّمَةُ</a:t>
            </a:r>
            <a:r>
              <a:rPr lang="ar-MA" sz="54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مُلْتَقًى عالَمِيٌّ.</a:t>
            </a:r>
            <a:endParaRPr lang="fr-FR" sz="54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9AB954C4-386D-9C1D-5910-573995B4E3AE}"/>
              </a:ext>
            </a:extLst>
          </p:cNvPr>
          <p:cNvSpPr/>
          <p:nvPr/>
        </p:nvSpPr>
        <p:spPr>
          <a:xfrm>
            <a:off x="501820" y="4232877"/>
            <a:ext cx="7220049" cy="1950527"/>
          </a:xfrm>
          <a:prstGeom prst="round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54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.......لِأَنَّها......كَما أَنَّها..... إِلى جانِبِ ذلِكَ، فَهِيَ.....</a:t>
            </a:r>
            <a:endParaRPr lang="fr-FR" sz="54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85E8BB4D-4F10-282E-C789-F3732DBA933B}"/>
              </a:ext>
            </a:extLst>
          </p:cNvPr>
          <p:cNvSpPr/>
          <p:nvPr/>
        </p:nvSpPr>
        <p:spPr>
          <a:xfrm>
            <a:off x="5161280" y="1584960"/>
            <a:ext cx="2560589" cy="86329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8B2D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54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اَلْفِكْرَةُ</a:t>
            </a:r>
            <a:r>
              <a:rPr lang="ar-MA" sz="4000" b="1" dirty="0">
                <a:solidFill>
                  <a:srgbClr val="424D7B"/>
                </a:solidFill>
                <a:latin typeface="Microsoft Uighur" panose="02000000000000000000" pitchFamily="2" charset="-78"/>
              </a:rPr>
              <a:t> </a:t>
            </a:r>
            <a:endParaRPr lang="fr-FR" sz="4000" b="1" dirty="0">
              <a:solidFill>
                <a:srgbClr val="424D7B"/>
              </a:solidFill>
              <a:latin typeface="Microsoft Uighur" panose="02000000000000000000" pitchFamily="2" charset="-78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BD7C0A45-550C-D7A1-3761-EB6CAB7C1385}"/>
              </a:ext>
            </a:extLst>
          </p:cNvPr>
          <p:cNvSpPr/>
          <p:nvPr/>
        </p:nvSpPr>
        <p:spPr>
          <a:xfrm>
            <a:off x="599440" y="3339098"/>
            <a:ext cx="2560589" cy="86329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8B2D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54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اَلْأَساليبُ </a:t>
            </a:r>
            <a:endParaRPr lang="fr-FR" sz="54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2162380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6227F37-F18B-35CC-8B92-AB54DB570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8F5BC82-B85C-1BDC-0A8D-505681B94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31" y="796822"/>
            <a:ext cx="7324857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نتذكر جميعا. من يقرأ؟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7D37925-B9F4-65D6-8B11-86A12EDB2C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2B12898-BC3C-4CF9-C984-2B8A5B3DF8F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3DB28F9-617A-E6D0-629F-62C985613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20F8BFED-340A-3052-4601-1AB44BF5A75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EBC8C39-1F9E-A391-F5E0-4972C1D45284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4725828-9D49-33F2-D409-4A193A6E7A95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CE8A3F1-5D11-580A-A31D-EB3A9B9E0D29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ar-MA" sz="20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B99EAF0-6254-F7F9-18B6-A863E640FDFF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950CF325-D54C-DAB4-A069-50F2971495FD}"/>
              </a:ext>
            </a:extLst>
          </p:cNvPr>
          <p:cNvSpPr/>
          <p:nvPr/>
        </p:nvSpPr>
        <p:spPr>
          <a:xfrm>
            <a:off x="755037" y="2056774"/>
            <a:ext cx="7596963" cy="3794579"/>
          </a:xfrm>
          <a:prstGeom prst="roundRect">
            <a:avLst/>
          </a:prstGeom>
          <a:ln w="28575">
            <a:solidFill>
              <a:srgbClr val="48B2D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MA" sz="4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اِسْتِخْراجُ مَعلوماتٍ مِنْ نَصٍّ يَكونُ </a:t>
            </a:r>
            <a:r>
              <a:rPr lang="ar-MA" sz="4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بِٱلْبَحْثِ</a:t>
            </a:r>
            <a:r>
              <a:rPr lang="ar-MA" sz="4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عَنْ مَعْلومَةٍ </a:t>
            </a:r>
            <a:r>
              <a:rPr lang="ar-MA" sz="4000" b="1" dirty="0">
                <a:solidFill>
                  <a:srgbClr val="0070C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وارِدَةٍ في ٱلنَّصِّ بِشَكْلٍ صَريحٍ</a:t>
            </a:r>
            <a:r>
              <a:rPr lang="ar-MA" sz="4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</a:t>
            </a:r>
          </a:p>
          <a:p>
            <a:pPr algn="just" rtl="1"/>
            <a:endParaRPr lang="ar-MA" sz="40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MA" sz="4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اِسْتِنْتاجُ مَعلوماتٍ مِنْ نَصٍّ يَكونُ </a:t>
            </a:r>
            <a:r>
              <a:rPr lang="ar-MA" sz="4000" b="1" dirty="0" err="1">
                <a:solidFill>
                  <a:srgbClr val="0070C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بِٱسْتِنْتاجِ</a:t>
            </a:r>
            <a:r>
              <a:rPr lang="ar-MA" sz="4000" b="1" dirty="0">
                <a:solidFill>
                  <a:srgbClr val="0070C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مَعْلومَةٍ غَيْرِ وارِدَةٍ في ٱلنَّصِّ، </a:t>
            </a:r>
            <a:r>
              <a:rPr lang="ar-MA" sz="4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مِنْ خِلالِ كَلِماتٍ أَوْ عِباراتٍ أَوْ إِشاراتٍ تَدُلُّ عَلَيْها في ٱلنَّصِّ. </a:t>
            </a:r>
          </a:p>
        </p:txBody>
      </p:sp>
      <p:pic>
        <p:nvPicPr>
          <p:cNvPr id="10" name="Espace réservé pour une image  9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AAFD79EB-B712-4CF0-2957-5F38E561457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1275148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59D2CA5-7AFF-2CF1-DE8E-4A6EF3F2C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7EA2A70-BFEC-8638-CC2F-52E789384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31" y="796822"/>
            <a:ext cx="7324857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خذوا كراساتكم الصفحة- 98-. أجيبوا على كراساتكم عن  أسئلة المعجم والأسئلة الثلاثة الأولى .</a:t>
            </a:r>
          </a:p>
        </p:txBody>
      </p:sp>
      <p:pic>
        <p:nvPicPr>
          <p:cNvPr id="18" name="Espace réservé pour une image  17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D6D2BC80-C84A-39CA-4171-ACE11ABFC14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782B224-DCC0-4790-6DD5-B4ACA22A7BE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BD327F0-5160-EEC8-1939-2D7E0DBCFB4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87ADB63-8B3A-F70A-953B-DB4B5FDC43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76A1C529-535D-3C7A-2D0B-B156FBADBE52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0170F8E-1926-4E0E-663C-B2FB08D0BB1E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CF6F950-EF21-C7A9-08ED-251D0368DADF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07A3F88-4C7B-6512-0E0D-40991E19B7F7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ar-MA" sz="20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73E93CD-CFFD-FBA3-266F-21798B6DB174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10" name="Image 9" descr="Une image contenant texte, capture d’écran, lettre, Police&#10;&#10;Le contenu généré par l’IA peut être incorrect.">
            <a:extLst>
              <a:ext uri="{FF2B5EF4-FFF2-40B4-BE49-F238E27FC236}">
                <a16:creationId xmlns:a16="http://schemas.microsoft.com/office/drawing/2014/main" xmlns="" id="{F2E5B887-DC4D-28F1-1985-F088B15851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1499" y="1476872"/>
            <a:ext cx="3718761" cy="5137762"/>
          </a:xfrm>
          <a:prstGeom prst="rect">
            <a:avLst/>
          </a:prstGeom>
          <a:ln>
            <a:solidFill>
              <a:srgbClr val="48B2DC"/>
            </a:solidFill>
          </a:ln>
        </p:spPr>
      </p:pic>
      <p:pic>
        <p:nvPicPr>
          <p:cNvPr id="11" name="Image 10" descr="Une image contenant horloge, cercle, symbole&#10;&#10;Le contenu généré par l’IA peut être incorrect.">
            <a:extLst>
              <a:ext uri="{FF2B5EF4-FFF2-40B4-BE49-F238E27FC236}">
                <a16:creationId xmlns:a16="http://schemas.microsoft.com/office/drawing/2014/main" xmlns="" id="{88976797-B1E8-5173-AF99-54DB8ECC7D3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60" r="-7560"/>
          <a:stretch>
            <a:fillRect/>
          </a:stretch>
        </p:blipFill>
        <p:spPr>
          <a:xfrm>
            <a:off x="522960" y="1484313"/>
            <a:ext cx="720000" cy="720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xmlns="" id="{9BD2D151-FF7F-C0DF-77D1-0A5344BFBE07}"/>
              </a:ext>
            </a:extLst>
          </p:cNvPr>
          <p:cNvSpPr/>
          <p:nvPr/>
        </p:nvSpPr>
        <p:spPr>
          <a:xfrm>
            <a:off x="2391499" y="2204313"/>
            <a:ext cx="3718761" cy="328208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626037964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67C7A62-071B-A7E5-53C1-EEB39A81B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A30210A-C93B-F351-49F9-9202BCFC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31" y="796822"/>
            <a:ext cx="7324857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نصحح. نبدأ بسؤالي المعجم. من يجيب؟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42B8728-E850-6371-80D1-4D134984F4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11420DC-0D4B-A947-1321-75104207284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999F3F4-36C2-FC79-F4C2-48FA85BE5F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88653A02-20F8-1CBD-7715-19DA2FBEF36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83B5F99-684C-1D4A-4E76-6A211906670F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5341613-5D43-7252-BF95-20DFABDB6DA5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171BFB8-5565-A21E-9909-98BB628ACF00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ar-MA" sz="20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189D72D-CFBC-05E1-1D29-92BC6CB14FBC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10" name="Espace réservé pour une image  9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BDC94FDF-1FD7-C49E-F640-373E2D0CB15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Image 2" descr="Une image contenant texte, capture d’écran, lettre, Police&#10;&#10;Le contenu généré par l’IA peut être incorrect.">
            <a:extLst>
              <a:ext uri="{FF2B5EF4-FFF2-40B4-BE49-F238E27FC236}">
                <a16:creationId xmlns:a16="http://schemas.microsoft.com/office/drawing/2014/main" xmlns="" id="{1D97BC56-0EEC-6875-B86D-BC77A730EE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1499" y="1578612"/>
            <a:ext cx="3718761" cy="4893308"/>
          </a:xfrm>
          <a:prstGeom prst="rect">
            <a:avLst/>
          </a:prstGeom>
          <a:ln>
            <a:solidFill>
              <a:srgbClr val="48B2DC"/>
            </a:solidFill>
          </a:ln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3C74F004-D65C-6588-F014-1A5B68EDD4C6}"/>
              </a:ext>
            </a:extLst>
          </p:cNvPr>
          <p:cNvSpPr/>
          <p:nvPr/>
        </p:nvSpPr>
        <p:spPr>
          <a:xfrm>
            <a:off x="2391499" y="2204313"/>
            <a:ext cx="3718761" cy="141264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369598530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797FC8-A677-2A1E-268B-2792C6B64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75494C5-9259-10E0-0F81-3BD6459A9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31" y="796822"/>
            <a:ext cx="7324857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ننتقل إلى أسئلة الفهم. من يحدد الكلمات المفاتيح التي ساعدته على فهم السؤال ثم يجيب عنه؟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24D8AF9-77BB-9A24-0D49-F440BF2667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284C7AE-6760-F921-2CA5-3FA2FB77433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F71B2BFA-87D6-A305-29B8-DE3440DDAB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423B6AC-5B85-2F11-DC8A-71B442731DA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9430CF7-0A3B-B292-FD14-98F1D67A7842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FD9EFD8-7C4A-F4EF-BB8C-0C26E4A1A9C9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6124A15-391B-72E1-9DC5-1363E7E518E9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ar-MA" sz="20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9119016-A816-2DB8-3BD0-9EDB33C825D6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10" name="Espace réservé pour une image  9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C5F195C8-C706-98B1-7FC9-3C971755002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Image 2" descr="Une image contenant texte, capture d’écran, lettre, Police&#10;&#10;Le contenu généré par l’IA peut être incorrect.">
            <a:extLst>
              <a:ext uri="{FF2B5EF4-FFF2-40B4-BE49-F238E27FC236}">
                <a16:creationId xmlns:a16="http://schemas.microsoft.com/office/drawing/2014/main" xmlns="" id="{634B495C-89F2-C2C1-F774-358745A7B7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1499" y="1578612"/>
            <a:ext cx="3718761" cy="5137762"/>
          </a:xfrm>
          <a:prstGeom prst="rect">
            <a:avLst/>
          </a:prstGeom>
          <a:ln>
            <a:solidFill>
              <a:srgbClr val="48B2DC"/>
            </a:solidFill>
          </a:ln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3A8B38E7-8E27-4FA7-9FF2-C042F5224F67}"/>
              </a:ext>
            </a:extLst>
          </p:cNvPr>
          <p:cNvSpPr/>
          <p:nvPr/>
        </p:nvSpPr>
        <p:spPr>
          <a:xfrm>
            <a:off x="2391499" y="3901440"/>
            <a:ext cx="3718761" cy="158496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529928020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15CAC7A-C33A-45B4-7DB0-4FB8AC194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8A40EEF-6FC3-A8FE-BF2C-DC5CDC93B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31" y="796822"/>
            <a:ext cx="7324857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 على كراستكم. </a:t>
            </a:r>
          </a:p>
        </p:txBody>
      </p:sp>
      <p:pic>
        <p:nvPicPr>
          <p:cNvPr id="18" name="Espace réservé pour une image  17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FAEB2780-57FC-F6A9-5857-440A2B7B43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1095715-C094-E663-0BE2-FDD032BC7BA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707F51F-6170-AD6F-0E2A-6AEA99BDA00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35E30DF-CF7B-F062-AB5C-036D176E0F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8C634461-0F14-12C3-CF90-47D6980C1B8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DAD8CE2-31F3-9E5C-3BF8-E1E2CC71F155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DD6D695-A5A1-C87E-0A45-ACC134ACA8CD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1905F5D-3C55-01C7-E309-7AC1AD3AFF11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ar-MA" sz="20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4CC0ABC-A592-FC84-4D5F-7E937F7DDF95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C09914AC-D9C5-64A7-7FB6-56EFCA43C038}"/>
              </a:ext>
            </a:extLst>
          </p:cNvPr>
          <p:cNvSpPr txBox="1"/>
          <p:nvPr/>
        </p:nvSpPr>
        <p:spPr>
          <a:xfrm>
            <a:off x="531636" y="1853127"/>
            <a:ext cx="80977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 algn="just" rtl="1">
              <a:buFont typeface="Arial" panose="020B0604020202020204" pitchFamily="34" charset="0"/>
              <a:buChar char="•"/>
            </a:pPr>
            <a:r>
              <a:rPr lang="ar-MA" sz="28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اَلصِّفاتُ ٱلَّتي أَضافَها ٱلْكاتِبُ لِكَلِمَةِ "اَلضَّريح" هِيَ:  " هائِلٌ – مُمَيَّزاً.</a:t>
            </a:r>
          </a:p>
          <a:p>
            <a:pPr marL="363538" indent="-363538" algn="just" rtl="1">
              <a:buFont typeface="Arial" panose="020B0604020202020204" pitchFamily="34" charset="0"/>
              <a:buChar char="•"/>
            </a:pPr>
            <a:r>
              <a:rPr lang="ar-MA" sz="28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جَوْهَرَةٌ: شَيْءٍ ثَمينٍ- مَبْنىً ذو قيمَةٍ/  الفريد: اَلْمُتَمَيِّزُ- لا مَثيلَ لَهُ.</a:t>
            </a:r>
          </a:p>
          <a:p>
            <a:pPr marL="363538" indent="-363538" algn="just" rtl="1">
              <a:buFont typeface="Arial" panose="020B0604020202020204" pitchFamily="34" charset="0"/>
              <a:buChar char="•"/>
            </a:pPr>
            <a:endParaRPr lang="ar-MA" sz="2800" b="1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3538" indent="-363538" algn="just" rtl="1">
              <a:buFont typeface="Arial" panose="020B0604020202020204" pitchFamily="34" charset="0"/>
              <a:buChar char="•"/>
            </a:pPr>
            <a:r>
              <a:rPr lang="ar-MA" sz="28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اَلَّذي جَعَلَ ٱلْمُهَنْدِسينَ مُنْدَهِشينَ مِنْ طَريقَةِ بِناءِ هَرَمِ خوفو هُوَ </a:t>
            </a:r>
            <a:r>
              <a:rPr lang="ar-MA" sz="2800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ٱلدِّقَّةُ</a:t>
            </a:r>
            <a:r>
              <a:rPr lang="ar-MA" sz="28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800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ٱلْبالِغَةُ</a:t>
            </a:r>
            <a:r>
              <a:rPr lang="ar-MA" sz="28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800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وَٱلْمُتَناهِيَةُ</a:t>
            </a:r>
            <a:r>
              <a:rPr lang="ar-MA" sz="28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في تَصْميمِهِ.</a:t>
            </a:r>
          </a:p>
          <a:p>
            <a:pPr marL="363538" indent="-363538" algn="just" rtl="1">
              <a:buFont typeface="Arial" panose="020B0604020202020204" pitchFamily="34" charset="0"/>
              <a:buChar char="•"/>
            </a:pPr>
            <a:endParaRPr lang="ar-MA" sz="2800" b="1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3538" indent="-363538" algn="just" rtl="1">
              <a:buFont typeface="Arial" panose="020B0604020202020204" pitchFamily="34" charset="0"/>
              <a:buChar char="•"/>
            </a:pPr>
            <a:r>
              <a:rPr lang="ar-MA" sz="28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بَنى شاهْ جهانْ تاجْ مَحَل لِكَيْ يَكونَ ضَريحاً مُمَيَّزاً لِجُثْمانِ زَوْجَتِهِ "مُمْتاز مَحَل" ٱلَّتي حَزِنَ لِمَوْتِها حُزْناً شَديداً. </a:t>
            </a:r>
          </a:p>
          <a:p>
            <a:pPr marL="363538" indent="-363538" algn="just" rtl="1">
              <a:buFont typeface="Arial" panose="020B0604020202020204" pitchFamily="34" charset="0"/>
              <a:buChar char="•"/>
            </a:pPr>
            <a:r>
              <a:rPr lang="ar-MA" sz="28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اَلسْويسْرِيُّ يوهان لودفيج </a:t>
            </a:r>
            <a:r>
              <a:rPr lang="ar-MA" sz="2800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بركهارت</a:t>
            </a:r>
            <a:r>
              <a:rPr lang="ar-MA" sz="28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هُوَ ٱلَّذي </a:t>
            </a:r>
            <a:r>
              <a:rPr lang="ar-MA" sz="2800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ٱكْتَشَفَ</a:t>
            </a:r>
            <a:r>
              <a:rPr lang="ar-MA" sz="28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مَوْقِعَ مَدينَةِ </a:t>
            </a:r>
            <a:r>
              <a:rPr lang="ar-MA" sz="2800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ٱلْبَتْرا</a:t>
            </a:r>
            <a:r>
              <a:rPr lang="ar-MA" sz="28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2800" b="1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99688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5C036E3-A00E-57AE-5079-A315EF912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9379F2C3-3298-A4E0-020C-AA3008783ED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3D3778B9-02FC-1C84-32F8-147B6595DD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22833EBD-F03D-0C4F-714C-1F4E817AAB3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76B0F7D6-B1D1-087C-C33E-C331799629D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3AA9F625-E160-A640-F1F5-BC52A447B14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EFA43AE-C28C-0C32-EC27-74074078867B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081ACAA-9D9A-58D2-1A26-C4E2EEF7A2FD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1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E6010CE-096C-5439-060A-F89E38FE5C22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23B2681-7D51-C9E6-9418-52260AFA7452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xmlns="" id="{37C6E12A-B329-E145-1457-B68CDE69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93" y="789637"/>
            <a:ext cx="6840000" cy="612000"/>
          </a:xfrm>
        </p:spPr>
        <p:txBody>
          <a:bodyPr/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من يذكرنا بأهم المعلومات التي قدمها النص؟ 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F89E124B-827B-AA86-2CC5-CBACF489549E}"/>
              </a:ext>
            </a:extLst>
          </p:cNvPr>
          <p:cNvSpPr/>
          <p:nvPr/>
        </p:nvSpPr>
        <p:spPr>
          <a:xfrm>
            <a:off x="1413929" y="3125183"/>
            <a:ext cx="6316142" cy="973394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MA" sz="4800" b="1" kern="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ما أَهَمُّ </a:t>
            </a:r>
            <a:r>
              <a:rPr lang="ar-MA" sz="4800" b="1" kern="0" dirty="0" err="1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ٱلْمَعْلوماتِ</a:t>
            </a:r>
            <a:r>
              <a:rPr lang="ar-MA" sz="4800" b="1" kern="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ٱلَّتي قَدَّمَها ٱلنَّصُّ؟</a:t>
            </a:r>
            <a:endParaRPr lang="ar-AE" sz="6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1484951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813FCE5-677E-FE3E-BBE6-2C91F44C4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9229C663-3EA6-FA24-2353-C7E2D997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21" y="795361"/>
            <a:ext cx="7228479" cy="612000"/>
          </a:xfrm>
        </p:spPr>
        <p:txBody>
          <a:bodyPr>
            <a:no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اقرؤوا النص وأنجزوا نشاط </a:t>
            </a:r>
            <a:r>
              <a:rPr lang="ar-SA" sz="24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«</a:t>
            </a: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أستعد لفهم النص» ثم ركبوا المفردات في جمل مفيدة أخرى.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B7E9324-AF56-B616-D068-AAA1BADE20F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BE4D454-37C9-BA67-12A8-F2490D60F8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FCAE894-7818-C777-B061-7848A986231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8083AFB-1544-BF8C-41C0-D286010F8AB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44947B-6C6D-5080-B75C-D04C3A7434D7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B204A2F-A79E-EA60-B9DD-997DD2F57500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1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CC22DE6-AB5F-102A-6C96-DA961C512468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FBF9D73-B3D7-4F4B-CD95-542ECC235680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17" name="Espace réservé pour une image  16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1B563C8E-CF0B-06F6-4867-228F158B415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Image 19" descr="Une image contenant dessin humoristique, Dessin animé, clipart, Animation&#10;&#10;Le contenu généré par l’IA peut être incorrect.">
            <a:extLst>
              <a:ext uri="{FF2B5EF4-FFF2-40B4-BE49-F238E27FC236}">
                <a16:creationId xmlns:a16="http://schemas.microsoft.com/office/drawing/2014/main" xmlns="" id="{6C4A78CF-75A2-7A44-83C1-1BFBDCD375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908" y="1407361"/>
            <a:ext cx="935692" cy="786847"/>
          </a:xfrm>
          <a:prstGeom prst="rect">
            <a:avLst/>
          </a:prstGeom>
        </p:spPr>
      </p:pic>
      <p:pic>
        <p:nvPicPr>
          <p:cNvPr id="3" name="Image 2" descr="Une image contenant texte, lettre, ciel, Histoire&#10;&#10;Le contenu généré par l’IA peut être incorrect.">
            <a:extLst>
              <a:ext uri="{FF2B5EF4-FFF2-40B4-BE49-F238E27FC236}">
                <a16:creationId xmlns:a16="http://schemas.microsoft.com/office/drawing/2014/main" xmlns="" id="{1EED3EDB-4694-3C1C-2A37-33AA297F9A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8160" y="1492283"/>
            <a:ext cx="3775880" cy="4908639"/>
          </a:xfrm>
          <a:prstGeom prst="rect">
            <a:avLst/>
          </a:prstGeom>
          <a:ln w="19050">
            <a:solidFill>
              <a:srgbClr val="48B2DC"/>
            </a:solidFill>
          </a:ln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xmlns="" id="{C733F647-6632-81E4-8E0F-198CA7683DCF}"/>
              </a:ext>
            </a:extLst>
          </p:cNvPr>
          <p:cNvSpPr/>
          <p:nvPr/>
        </p:nvSpPr>
        <p:spPr>
          <a:xfrm>
            <a:off x="3058159" y="3520654"/>
            <a:ext cx="3775881" cy="103102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681125033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B409E05-2EF4-9677-012E-A5AB1F11F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F6E36227-7286-B443-BC41-8B070DFFE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20" y="814129"/>
            <a:ext cx="6840000" cy="612000"/>
          </a:xfrm>
        </p:spPr>
        <p:txBody>
          <a:bodyPr/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الفائزون بنجمة السلوك هم: </a:t>
            </a:r>
          </a:p>
        </p:txBody>
      </p:sp>
      <p:pic>
        <p:nvPicPr>
          <p:cNvPr id="2" name="Joyful_Prize_Celebration_Animation">
            <a:hlinkClick r:id="" action="ppaction://media"/>
            <a:extLst>
              <a:ext uri="{FF2B5EF4-FFF2-40B4-BE49-F238E27FC236}">
                <a16:creationId xmlns:a16="http://schemas.microsoft.com/office/drawing/2014/main" xmlns="" id="{6BE5187A-8475-4D98-48E4-9DAC0BB16EA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22027" r="21803"/>
          <a:stretch>
            <a:fillRect/>
          </a:stretch>
        </p:blipFill>
        <p:spPr>
          <a:xfrm>
            <a:off x="2835612" y="2166095"/>
            <a:ext cx="3472775" cy="3477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Espace réservé pour une image  8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427C8782-6203-7C5B-6014-4CCF4E8ACC0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82CB926-F9BF-3D05-5AA5-DA8C2877710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7E77115-AE7B-5C0A-DD98-0FB8682B7FB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BF6BCE4-3B10-5DA0-9B59-10FC3599FE6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B2D865C-B8B4-A13E-D22A-DE502CEDF3F9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A857371-54A6-1EBD-0393-05C6358E24A2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C9010F9-2680-8AC0-F141-9CEEE3362D4F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1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A797A83-840E-5109-21EC-F2A18AF5EDEA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6FD757B-3DC8-9168-BCC5-30DCD57759E2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13" name="Image 1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xmlns="" id="{7598DA2C-0378-C033-2EAC-0B15AD6890B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96980" y="6157043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35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83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D19C1C0-F0C3-D271-54D1-D4BDBE7CE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534F8FE-3046-4FDF-F77C-FA049451A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48" y="781472"/>
            <a:ext cx="6840000" cy="612000"/>
          </a:xfrm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الفائزون هم..........................................................................</a:t>
            </a:r>
          </a:p>
        </p:txBody>
      </p:sp>
      <p:pic>
        <p:nvPicPr>
          <p:cNvPr id="7" name="Joyful_Prize_Celebration_Animation">
            <a:hlinkClick r:id="" action="ppaction://media"/>
            <a:extLst>
              <a:ext uri="{FF2B5EF4-FFF2-40B4-BE49-F238E27FC236}">
                <a16:creationId xmlns:a16="http://schemas.microsoft.com/office/drawing/2014/main" xmlns="" id="{69AD48B3-0B4A-BE7C-AFF5-8A5E444E576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22027" r="21803"/>
          <a:stretch>
            <a:fillRect/>
          </a:stretch>
        </p:blipFill>
        <p:spPr>
          <a:xfrm>
            <a:off x="2835612" y="2166095"/>
            <a:ext cx="3472775" cy="3477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36201C7-6842-AFE2-AE6A-1EA2313238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972B29CE-1F20-5482-EDC2-4B59F99C517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C64F0242-70C2-F831-DC63-AAC75B05FDC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CFA9521-0D29-3C1B-44A0-370A27B3329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D2D5478-7F8A-AB54-E0C9-1A55EFB37AAA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54B7EE8-BFE4-FF9C-8E0B-FCACD797A6E7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AD90111-98D5-98EF-0AE3-91F0383C65EB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0C1E96D-8F89-4DB2-F9FC-A4BFCE7259BC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23" name="Espace réservé pour une image  1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AAF9E557-5FA8-A6F2-BF29-88A6D3053D0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000"/>
            <a:ext cx="792000" cy="792000"/>
          </a:xfrm>
        </p:spPr>
      </p:pic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xmlns="" id="{DB62BB46-2723-165C-A7FD-5413E3632BF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96980" y="6157043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93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83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459FFE0-0A16-D2F7-F1E0-101628ADD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CBB223-EB0E-5E27-31BC-9EC218BC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505" y="789637"/>
            <a:ext cx="6840000" cy="612000"/>
          </a:xfrm>
        </p:spPr>
        <p:txBody>
          <a:bodyPr>
            <a:no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سندرس نصا بعنوان « شواهد من تاريخ البشرية </a:t>
            </a:r>
            <a:r>
              <a:rPr lang="ar-S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»</a:t>
            </a: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 سنبدأ بنشاط أستعد لفهم النص.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988E9D2-E0D0-B95A-82F8-28DA9393DF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643C9E7B-DFA1-F61C-C4E1-43CFE1B17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157CC480-C975-3E10-D5F6-362EE74D6A7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E3B9CC8F-CFE7-C1F7-EF1B-E3F816316E4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9712DE1-D964-F4C7-73D2-D286190F48B2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C4A0838-B903-163B-0B78-132C8BFFAC29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A2F6814-2FCC-3756-1F2E-FFC5336511E0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849A57D-2E48-F54A-ADC3-37A2B4DD5070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8" name="Google Shape;452;p158">
            <a:extLst>
              <a:ext uri="{FF2B5EF4-FFF2-40B4-BE49-F238E27FC236}">
                <a16:creationId xmlns:a16="http://schemas.microsoft.com/office/drawing/2014/main" xmlns="" id="{7E6715E4-4DF9-8E36-66B3-95F3AE7B86BE}"/>
              </a:ext>
            </a:extLst>
          </p:cNvPr>
          <p:cNvSpPr txBox="1"/>
          <p:nvPr/>
        </p:nvSpPr>
        <p:spPr>
          <a:xfrm>
            <a:off x="1539974" y="2962396"/>
            <a:ext cx="5645332" cy="132797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r>
              <a:rPr lang="ar-MA" sz="7200" b="1" dirty="0">
                <a:solidFill>
                  <a:srgbClr val="424D7B"/>
                </a:solidFill>
                <a:sym typeface="Sakkal Majalla"/>
              </a:rPr>
              <a:t>أَسْتَعِدُّ لِفَهْمِ ٱلنَّصِّ.</a:t>
            </a:r>
          </a:p>
        </p:txBody>
      </p:sp>
      <p:pic>
        <p:nvPicPr>
          <p:cNvPr id="6" name="Espace réservé pour une image  1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2D5F6E6D-1895-9C60-F0DE-B70521C84A5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000"/>
            <a:ext cx="792000" cy="792000"/>
          </a:xfrm>
        </p:spPr>
      </p:pic>
    </p:spTree>
    <p:extLst>
      <p:ext uri="{BB962C8B-B14F-4D97-AF65-F5344CB8AC3E}">
        <p14:creationId xmlns:p14="http://schemas.microsoft.com/office/powerpoint/2010/main" val="312706763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23212A7-1856-C90C-485D-3519C6A90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2D2829-9DAD-99E8-7A7F-74E69E839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48" y="789635"/>
            <a:ext cx="6840000" cy="612000"/>
          </a:xfrm>
        </p:spPr>
        <p:txBody>
          <a:bodyPr>
            <a:no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هذه مفردات ستساعدكم على فهم النص.  من يقرأ ؟ </a:t>
            </a:r>
          </a:p>
        </p:txBody>
      </p:sp>
      <p:sp>
        <p:nvSpPr>
          <p:cNvPr id="4" name="Google Shape;452;p158">
            <a:extLst>
              <a:ext uri="{FF2B5EF4-FFF2-40B4-BE49-F238E27FC236}">
                <a16:creationId xmlns:a16="http://schemas.microsoft.com/office/drawing/2014/main" xmlns="" id="{F875384E-7607-AE9C-E328-CA4E1C3003E6}"/>
              </a:ext>
            </a:extLst>
          </p:cNvPr>
          <p:cNvSpPr txBox="1"/>
          <p:nvPr/>
        </p:nvSpPr>
        <p:spPr>
          <a:xfrm>
            <a:off x="5058111" y="4322399"/>
            <a:ext cx="2700000" cy="7831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r>
              <a:rPr lang="ar-MA" sz="4000" b="1" dirty="0">
                <a:solidFill>
                  <a:srgbClr val="002060"/>
                </a:solidFill>
                <a:sym typeface="Sakkal Majalla"/>
              </a:rPr>
              <a:t>اَلصَّرْحُ</a:t>
            </a:r>
            <a:endParaRPr sz="4000" b="1" dirty="0">
              <a:solidFill>
                <a:srgbClr val="424D7B"/>
              </a:solidFill>
              <a:sym typeface="Calibri"/>
            </a:endParaRPr>
          </a:p>
        </p:txBody>
      </p:sp>
      <p:sp>
        <p:nvSpPr>
          <p:cNvPr id="5" name="Google Shape;452;p158">
            <a:extLst>
              <a:ext uri="{FF2B5EF4-FFF2-40B4-BE49-F238E27FC236}">
                <a16:creationId xmlns:a16="http://schemas.microsoft.com/office/drawing/2014/main" xmlns="" id="{A44B5446-D938-10E0-A659-249505D8E25E}"/>
              </a:ext>
            </a:extLst>
          </p:cNvPr>
          <p:cNvSpPr txBox="1"/>
          <p:nvPr/>
        </p:nvSpPr>
        <p:spPr>
          <a:xfrm>
            <a:off x="1420383" y="2749244"/>
            <a:ext cx="2700000" cy="7831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MA" sz="4000" b="1" dirty="0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اَلتُّراثُ</a:t>
            </a:r>
          </a:p>
        </p:txBody>
      </p:sp>
      <p:sp>
        <p:nvSpPr>
          <p:cNvPr id="6" name="Google Shape;452;p158">
            <a:extLst>
              <a:ext uri="{FF2B5EF4-FFF2-40B4-BE49-F238E27FC236}">
                <a16:creationId xmlns:a16="http://schemas.microsoft.com/office/drawing/2014/main" xmlns="" id="{BD6AD1D9-0CB4-52A1-0B28-5812EF3EB70C}"/>
              </a:ext>
            </a:extLst>
          </p:cNvPr>
          <p:cNvSpPr txBox="1"/>
          <p:nvPr/>
        </p:nvSpPr>
        <p:spPr>
          <a:xfrm>
            <a:off x="1420383" y="4322399"/>
            <a:ext cx="2700000" cy="7831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r>
              <a:rPr lang="ar-MA" sz="4000" b="1" dirty="0">
                <a:solidFill>
                  <a:srgbClr val="424D7B"/>
                </a:solidFill>
                <a:sym typeface="Sakkal Majalla"/>
              </a:rPr>
              <a:t>اَلتَّشْييدُ </a:t>
            </a:r>
          </a:p>
        </p:txBody>
      </p:sp>
      <p:sp>
        <p:nvSpPr>
          <p:cNvPr id="7" name="Google Shape;452;p158">
            <a:extLst>
              <a:ext uri="{FF2B5EF4-FFF2-40B4-BE49-F238E27FC236}">
                <a16:creationId xmlns:a16="http://schemas.microsoft.com/office/drawing/2014/main" xmlns="" id="{8CE4AF16-0FC0-34DA-AD30-744F5B31AB16}"/>
              </a:ext>
            </a:extLst>
          </p:cNvPr>
          <p:cNvSpPr txBox="1"/>
          <p:nvPr/>
        </p:nvSpPr>
        <p:spPr>
          <a:xfrm>
            <a:off x="5058111" y="2749244"/>
            <a:ext cx="2700000" cy="7831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MA" sz="4000" b="1" dirty="0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اَلشَّواهِدُ</a:t>
            </a:r>
            <a:endParaRPr sz="4000" b="1" dirty="0">
              <a:solidFill>
                <a:srgbClr val="424D7B"/>
              </a:solidFill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DA2DD8A-4ABE-5354-B2F9-42044243D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81B48142-9474-3A73-8B13-3512D9AED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5427C2B6-E06D-60AE-F430-822E946E12C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FBEBFF11-3E02-9309-9B1C-860C7118B37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C2305C2-E5DB-AF61-38B0-7DD150DE6AC0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B1B5A3B-67EB-F9BB-C684-B5116C5E0118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0A5C8F7-AC3B-3DBF-2403-59D3707DD14B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1FD98A5-1D86-87D9-C7C0-A1B3E46E67A4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26" name="Espace réservé pour une image  1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CE556A77-D4DA-67EF-843D-B2DE333B146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000"/>
            <a:ext cx="792000" cy="792000"/>
          </a:xfrm>
        </p:spPr>
      </p:pic>
    </p:spTree>
    <p:extLst>
      <p:ext uri="{BB962C8B-B14F-4D97-AF65-F5344CB8AC3E}">
        <p14:creationId xmlns:p14="http://schemas.microsoft.com/office/powerpoint/2010/main" val="109113506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2308A44-980E-6EB7-9033-B991449F2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758C0B7-D3BE-5701-8533-85EB33EF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88" y="780984"/>
            <a:ext cx="6840000" cy="612000"/>
          </a:xfrm>
        </p:spPr>
        <p:txBody>
          <a:bodyPr>
            <a:norm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 معنى عبارة  </a:t>
            </a:r>
            <a:r>
              <a:rPr lang="ar-SA" sz="24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«</a:t>
            </a: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الشواهد»؟ ثم آخر  يحاول تركيبها في جملة مفيدة.</a:t>
            </a:r>
          </a:p>
        </p:txBody>
      </p:sp>
      <p:pic>
        <p:nvPicPr>
          <p:cNvPr id="13" name="Espace réservé pour une image  12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B422E97B-A311-7FF1-630F-40407F38BE7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000"/>
            <a:ext cx="792000" cy="792000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AA0F59E-8024-1B66-7D3C-87F7A87FF10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4" name="Google Shape;452;p158">
            <a:extLst>
              <a:ext uri="{FF2B5EF4-FFF2-40B4-BE49-F238E27FC236}">
                <a16:creationId xmlns:a16="http://schemas.microsoft.com/office/drawing/2014/main" xmlns="" id="{2A196D2A-8572-8404-C3A0-FCC8BB6B77AC}"/>
              </a:ext>
            </a:extLst>
          </p:cNvPr>
          <p:cNvSpPr txBox="1"/>
          <p:nvPr/>
        </p:nvSpPr>
        <p:spPr>
          <a:xfrm>
            <a:off x="940202" y="3079169"/>
            <a:ext cx="3640314" cy="17366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lvl="0">
              <a:defRPr/>
            </a:pPr>
            <a:r>
              <a:rPr lang="ar-MA" b="1" dirty="0">
                <a:solidFill>
                  <a:srgbClr val="424D7B"/>
                </a:solidFill>
              </a:rPr>
              <a:t>أَدِلَّةٌ تُثْبِتُ وُقوعَ حَدَثٍ أَوْ تُؤَكِّدُ وُجودَ شَيْءٍ. </a:t>
            </a:r>
          </a:p>
        </p:txBody>
      </p:sp>
      <p:sp>
        <p:nvSpPr>
          <p:cNvPr id="15" name="Google Shape;452;p158">
            <a:extLst>
              <a:ext uri="{FF2B5EF4-FFF2-40B4-BE49-F238E27FC236}">
                <a16:creationId xmlns:a16="http://schemas.microsoft.com/office/drawing/2014/main" xmlns="" id="{0C4B4AF2-7084-CD8E-7C39-11AC19C95051}"/>
              </a:ext>
            </a:extLst>
          </p:cNvPr>
          <p:cNvSpPr txBox="1"/>
          <p:nvPr/>
        </p:nvSpPr>
        <p:spPr>
          <a:xfrm>
            <a:off x="5683034" y="3422878"/>
            <a:ext cx="2817008" cy="9193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r>
              <a:rPr lang="ar-MA" b="1" dirty="0">
                <a:solidFill>
                  <a:srgbClr val="C00000"/>
                </a:solidFill>
                <a:sym typeface="Sakkal Majalla"/>
              </a:rPr>
              <a:t>اَلشَّواهِدُ</a:t>
            </a:r>
          </a:p>
        </p:txBody>
      </p:sp>
      <p:pic>
        <p:nvPicPr>
          <p:cNvPr id="24" name="Image 23" descr="Une image contenant symbole, Graphique, conception&#10;&#10;Le contenu généré par l’IA peut être incorrect.">
            <a:extLst>
              <a:ext uri="{FF2B5EF4-FFF2-40B4-BE49-F238E27FC236}">
                <a16:creationId xmlns:a16="http://schemas.microsoft.com/office/drawing/2014/main" xmlns="" id="{BA7EEA70-5280-3163-DF99-26A0D753E2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424D7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0800000">
            <a:off x="4747558" y="3552706"/>
            <a:ext cx="925916" cy="789529"/>
          </a:xfrm>
          <a:prstGeom prst="roundRect">
            <a:avLst/>
          </a:prstGeom>
          <a:noFill/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D338511B-9D51-EDBB-389E-B8EE272064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98392321-A0E6-BA90-7C32-FAB06A6C1F9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455DEF8C-B88F-CD98-1478-23D456DE6F5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53A66FF-08CB-9873-C587-0636CCACE051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1BE36AF-4024-8733-4425-F0DD819028E5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8DBEE6D-FF59-1C43-30C3-2A0E8F88B4AF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CE2A54-8A23-CBDD-6924-92B738826CA3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</p:spTree>
    <p:extLst>
      <p:ext uri="{BB962C8B-B14F-4D97-AF65-F5344CB8AC3E}">
        <p14:creationId xmlns:p14="http://schemas.microsoft.com/office/powerpoint/2010/main" val="380456636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F52E92E-1A97-00AD-BD78-F2EBB86CE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3541B9F-4A4C-9316-7A2E-AF46CBB3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81" y="789637"/>
            <a:ext cx="6840000" cy="612000"/>
          </a:xfrm>
        </p:spPr>
        <p:txBody>
          <a:bodyPr>
            <a:norm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 معنى كلمة « الصرح»؟ ثم آخر  يحاول تركيبها في جملة مفيدة.</a:t>
            </a:r>
          </a:p>
        </p:txBody>
      </p:sp>
      <p:pic>
        <p:nvPicPr>
          <p:cNvPr id="17" name="Espace réservé pour une image  16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6A79CD0C-A0AE-9ED7-CBB3-A2707CEEC5B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6336" y="684000"/>
            <a:ext cx="792000" cy="792000"/>
          </a:xfr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64293FB-11F3-D0DC-AE15-BAA2E8F47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40EFD0B-4FAB-AEDA-9B5D-EAB07BB2C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88DF5BF-F6D8-F6E8-DA4B-00E84BAAF52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5443A30-EC82-26D5-1287-CF25E343849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2CF8BA-1C43-A832-3AC1-AE629CAA14FA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709382A-65F0-1E5F-2C50-B0AF33888125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2865795-B67B-9DCE-C76F-CC27366ABC5C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651CAB8-EE1E-7D71-E86B-CC213F41B46D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7" name="Google Shape;452;p158">
            <a:extLst>
              <a:ext uri="{FF2B5EF4-FFF2-40B4-BE49-F238E27FC236}">
                <a16:creationId xmlns:a16="http://schemas.microsoft.com/office/drawing/2014/main" xmlns="" id="{1E795F00-4BA8-45DE-8F82-2B767E4981A1}"/>
              </a:ext>
            </a:extLst>
          </p:cNvPr>
          <p:cNvSpPr txBox="1"/>
          <p:nvPr/>
        </p:nvSpPr>
        <p:spPr>
          <a:xfrm>
            <a:off x="827215" y="3364911"/>
            <a:ext cx="4651077" cy="9193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>
              <a:defRPr/>
            </a:pPr>
            <a:r>
              <a:rPr lang="ar-MA" b="1" dirty="0">
                <a:solidFill>
                  <a:srgbClr val="424D7B"/>
                </a:solidFill>
                <a:sym typeface="Sakkal Majalla"/>
              </a:rPr>
              <a:t>بِناءٌ ضَخْمٌ وَجَميلٌ </a:t>
            </a:r>
            <a:r>
              <a:rPr lang="ar-MA" b="1" dirty="0" err="1">
                <a:solidFill>
                  <a:srgbClr val="424D7B"/>
                </a:solidFill>
                <a:sym typeface="Sakkal Majalla"/>
              </a:rPr>
              <a:t>كَٱلْقَصْرِ</a:t>
            </a:r>
            <a:r>
              <a:rPr lang="ar-MA" b="1" dirty="0">
                <a:solidFill>
                  <a:srgbClr val="424D7B"/>
                </a:solidFill>
                <a:sym typeface="Sakkal Majalla"/>
              </a:rPr>
              <a:t>.</a:t>
            </a:r>
          </a:p>
        </p:txBody>
      </p:sp>
      <p:sp>
        <p:nvSpPr>
          <p:cNvPr id="11" name="Google Shape;452;p158">
            <a:extLst>
              <a:ext uri="{FF2B5EF4-FFF2-40B4-BE49-F238E27FC236}">
                <a16:creationId xmlns:a16="http://schemas.microsoft.com/office/drawing/2014/main" xmlns="" id="{8F26EEAE-CAE8-69A8-BFCB-F14A5CC5C726}"/>
              </a:ext>
            </a:extLst>
          </p:cNvPr>
          <p:cNvSpPr txBox="1"/>
          <p:nvPr/>
        </p:nvSpPr>
        <p:spPr>
          <a:xfrm>
            <a:off x="6730258" y="3387137"/>
            <a:ext cx="1785259" cy="9193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C00000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r>
              <a:rPr lang="ar-MA" sz="4800" dirty="0">
                <a:sym typeface="Sakkal Majalla"/>
              </a:rPr>
              <a:t>اَلصَّرْحُ </a:t>
            </a:r>
            <a:endParaRPr lang="ar-MA" sz="4800" dirty="0">
              <a:sym typeface="Calibri"/>
            </a:endParaRPr>
          </a:p>
        </p:txBody>
      </p:sp>
      <p:pic>
        <p:nvPicPr>
          <p:cNvPr id="15" name="Image 14" descr="Une image contenant symbole, Graphique, conception&#10;&#10;Le contenu généré par l’IA peut être incorrect.">
            <a:extLst>
              <a:ext uri="{FF2B5EF4-FFF2-40B4-BE49-F238E27FC236}">
                <a16:creationId xmlns:a16="http://schemas.microsoft.com/office/drawing/2014/main" xmlns="" id="{52D3E788-FE9B-3F80-E735-DE6290AE486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424D7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0800000">
            <a:off x="5804310" y="3452050"/>
            <a:ext cx="925916" cy="789529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038043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00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قراءة الحصة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قراءة الحصة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6.xml><?xml version="1.0" encoding="utf-8"?>
<a:theme xmlns:a="http://schemas.openxmlformats.org/drawingml/2006/main" name="افتتاح الحصة n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نشاط اعتيادي n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اختتام الحصة n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3_Env-Apprenant_Tmp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nv-Apprenant_Tmp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02- معــــــــــجم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03- استماع وتحدث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18342</TotalTime>
  <Words>1412</Words>
  <Application>Microsoft Office PowerPoint</Application>
  <PresentationFormat>Affichage à l'écran (4:3)</PresentationFormat>
  <Paragraphs>253</Paragraphs>
  <Slides>47</Slides>
  <Notes>10</Notes>
  <HiddenSlides>0</HiddenSlides>
  <MMClips>2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19</vt:i4>
      </vt:variant>
      <vt:variant>
        <vt:lpstr>Titres des diapositives</vt:lpstr>
      </vt:variant>
      <vt:variant>
        <vt:i4>47</vt:i4>
      </vt:variant>
    </vt:vector>
  </HeadingPairs>
  <TitlesOfParts>
    <vt:vector size="78" baseType="lpstr">
      <vt:lpstr>Microsoft Uighur</vt:lpstr>
      <vt:lpstr>Arial</vt:lpstr>
      <vt:lpstr>Dosis</vt:lpstr>
      <vt:lpstr>Calibri</vt:lpstr>
      <vt:lpstr>Aptos</vt:lpstr>
      <vt:lpstr>Aptos Display</vt:lpstr>
      <vt:lpstr>Dosis SemiBold</vt:lpstr>
      <vt:lpstr>Calibri Light</vt:lpstr>
      <vt:lpstr>Wingdings</vt:lpstr>
      <vt:lpstr>Dosis Medium</vt:lpstr>
      <vt:lpstr>Sakkal Majalla</vt:lpstr>
      <vt:lpstr>Modern Love</vt:lpstr>
      <vt:lpstr>00_Env-Enseignant</vt:lpstr>
      <vt:lpstr>2_Env-Apprenant_Tmplt</vt:lpstr>
      <vt:lpstr>01- نشاط اعتيادي</vt:lpstr>
      <vt:lpstr>02- معــــــــــجم</vt:lpstr>
      <vt:lpstr>03- استماع وتحدث</vt:lpstr>
      <vt:lpstr>04- قراءة/ كتابة</vt:lpstr>
      <vt:lpstr>6_04- قراءة/ كتابة</vt:lpstr>
      <vt:lpstr>1_04- قراءة/ كتابة</vt:lpstr>
      <vt:lpstr>1_01- نشاط اعتيادي</vt:lpstr>
      <vt:lpstr>2_04- قراءة/ كتابة</vt:lpstr>
      <vt:lpstr>3_04- قراءة/ كتابة</vt:lpstr>
      <vt:lpstr>4_04- قراءة/ كتابة</vt:lpstr>
      <vt:lpstr>قراءة الحصة 1</vt:lpstr>
      <vt:lpstr>قراءة الحصة 2</vt:lpstr>
      <vt:lpstr>1_Conception personnalisée</vt:lpstr>
      <vt:lpstr>افتتاح الحصة nv</vt:lpstr>
      <vt:lpstr>نشاط اعتيادي nv</vt:lpstr>
      <vt:lpstr>اختتام الحصة nv</vt:lpstr>
      <vt:lpstr>3_Env-Apprenant_Tmplt</vt:lpstr>
      <vt:lpstr>Présentation PowerPoint</vt:lpstr>
      <vt:lpstr>في هذه الحصة ستواصلون توضيح وتفسير فكرة .</vt:lpstr>
      <vt:lpstr>فكروا في تفسير وتوضيح للفكرة التالية مستعملين  الأساليب المقترحة.</vt:lpstr>
      <vt:lpstr>من يتحدث باسترسال ويقدم تفسيرا للفكرة؟ (الفائز من قدم تفسيرا مناسبا وتحدث بلغة سليمة.)</vt:lpstr>
      <vt:lpstr>الفائزون هم..........................................................................</vt:lpstr>
      <vt:lpstr> سندرس نصا بعنوان « شواهد من تاريخ البشرية ». سنبدأ بنشاط أستعد لفهم النص. </vt:lpstr>
      <vt:lpstr>هذه مفردات ستساعدكم على فهم النص.  من يقرأ ؟ </vt:lpstr>
      <vt:lpstr>من يقرأ معنى عبارة  «الشواهد»؟ ثم آخر  يحاول تركيبها في جملة مفيدة.</vt:lpstr>
      <vt:lpstr>من يقرأ معنى كلمة « الصرح»؟ ثم آخر  يحاول تركيبها في جملة مفيدة.</vt:lpstr>
      <vt:lpstr>من يقرأ معنى « التراث» ؟ ثم آخر  يحاول تركيبها في جملة مفيدة.</vt:lpstr>
      <vt:lpstr>من يقرأ مرادفات  كلمة « التشييد» ؟ ثم آخر يحاول تركيبها في جملة مفيدة.</vt:lpstr>
      <vt:lpstr>من يختار كلمة ويقدم معناها؟ </vt:lpstr>
      <vt:lpstr>حاولوا بشكل ثنائي بناء توقع حول مضمون النص من خلال العنوان والصور المرفقة به.</vt:lpstr>
      <vt:lpstr>من يقرأ التوقع؟  ما الذي جعلكما تتوقعان ذلك؟ </vt:lpstr>
      <vt:lpstr>خذوا كراساتكم: ص94 . لاحظوا الصور واقرؤوا مقدمة النص والعناوين المكتوبة بخط بارز، وتحققوا من توقعاتكم.</vt:lpstr>
      <vt:lpstr>من يقرأ توقعه؟ ثم يوضح لزملائه كيف تمكن من التحقق منه. </vt:lpstr>
      <vt:lpstr>سأقرأ الصفحة الأولى وتتممون قراءة النص. انتبهوا وضعوا أصابعكم تحت كل كلمة أقرؤها.</vt:lpstr>
      <vt:lpstr>من يقرأ مثلي مستحضرا الضوابط التالية؟ </vt:lpstr>
      <vt:lpstr>نجيب جماعة عن بعض أسئلة الفهم. من يجيب عن السؤال التالي؟</vt:lpstr>
      <vt:lpstr>من يجيب عن السؤال التالي؟</vt:lpstr>
      <vt:lpstr>من يجيب عن السؤال التالي؟</vt:lpstr>
      <vt:lpstr>من يجيب عن السؤال التالي؟</vt:lpstr>
      <vt:lpstr>خذوا دفاتر القسم ؛ سجلوا تاريخ اليوم وعنوان الورشة. </vt:lpstr>
      <vt:lpstr>أجيبوا عن الأسئلة التالية. لا تنقلوا الأسئلة. سجلوا رقم السؤال ثم جوابه مباشرة.  </vt:lpstr>
      <vt:lpstr>نصحح جماعة.  من يقرأ السؤال؟ من يجيب؟ أين وجدت الجواب في النص؟ </vt:lpstr>
      <vt:lpstr>صححوا على دفاتركم.</vt:lpstr>
      <vt:lpstr>سنلعب لعبة المرادفات. خذوا ألواحكم . الفائز من استطاع تحديد أكبر عدد من المرادفات.</vt:lpstr>
      <vt:lpstr>اكتبوا على ألواحكم مرادف الكلمة التالية. بعد رفع الألواح يتم إقصاء أصحاب الإجابات الخاطئة.</vt:lpstr>
      <vt:lpstr>اكتبوا على ألواحكم مرادف الكلمة التالية. بعد رفع الألواح يتم إقصاء أصحاب الإجابات الخاطئة.</vt:lpstr>
      <vt:lpstr>اكتبوا على ألواحكم مرادف الكلمة التالية. بعد رفع الألواح يتم إقصاء أصحاب الإجابات الخاطئة.</vt:lpstr>
      <vt:lpstr>اكتبوا على ألواحكم مرادف الكلمة التالية. بعد رفع الألواح يتم إقصاء أصحاب الإجابات الخاطئة.</vt:lpstr>
      <vt:lpstr>اكتبوا على ألواحكم مرادف الكلمة التالية. بعد رفع الألواح يتم إقصاء أصحاب الإجابات الخاطئة.</vt:lpstr>
      <vt:lpstr>Présentation PowerPoint</vt:lpstr>
      <vt:lpstr>نواصل قراءة النص. من يقرأ  محترما ضوابط القراءة بطلاقة؟</vt:lpstr>
      <vt:lpstr>ننتقل إلى التدرب على إستراتيجيات الفهم . من يذكرنا بالخطوات التي نتبعها لاستخراج معلومات من النص؟ </vt:lpstr>
      <vt:lpstr>نصحح جماعة. من يقرأ؟</vt:lpstr>
      <vt:lpstr>من يذكرنا بالخطوات التي نتبعها لاستنتاج  معلومات غير واردة بشكل مباشر في النص؟ </vt:lpstr>
      <vt:lpstr>نصحح جماعة. من يقرأ؟</vt:lpstr>
      <vt:lpstr>من يذكرنا بالفرق بين استخراج  واستنتاج معلومات من نص؟ </vt:lpstr>
      <vt:lpstr>نتذكر جميعا. من يقرأ؟</vt:lpstr>
      <vt:lpstr> خذوا كراساتكم الصفحة- 98-. أجيبوا على كراساتكم عن  أسئلة المعجم والأسئلة الثلاثة الأولى .</vt:lpstr>
      <vt:lpstr>نصحح. نبدأ بسؤالي المعجم. من يجيب؟</vt:lpstr>
      <vt:lpstr>ننتقل إلى أسئلة الفهم. من يحدد الكلمات المفاتيح التي ساعدته على فهم السؤال ثم يجيب عنه؟</vt:lpstr>
      <vt:lpstr>صححوا على كراستكم. </vt:lpstr>
      <vt:lpstr>من يذكرنا بأهم المعلومات التي قدمها النص؟ </vt:lpstr>
      <vt:lpstr>اقرؤوا النص وأنجزوا نشاط « أستعد لفهم النص» ثم ركبوا المفردات في جمل مفيدة أخرى.</vt:lpstr>
      <vt:lpstr>الفائزون بنجمة السلوك هم: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 HAMDOUNI BTIHAJ</dc:creator>
  <cp:lastModifiedBy>HP</cp:lastModifiedBy>
  <cp:revision>219</cp:revision>
  <dcterms:created xsi:type="dcterms:W3CDTF">2023-09-20T21:35:22Z</dcterms:created>
  <dcterms:modified xsi:type="dcterms:W3CDTF">2025-12-29T15:34:32Z</dcterms:modified>
</cp:coreProperties>
</file>