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07" r:id="rId2"/>
    <p:sldMasterId id="2147483672" r:id="rId3"/>
    <p:sldMasterId id="2147483738" r:id="rId4"/>
    <p:sldMasterId id="2147483689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786" r:id="rId11"/>
    <p:sldMasterId id="2147483822" r:id="rId12"/>
    <p:sldMasterId id="2147483839" r:id="rId13"/>
    <p:sldMasterId id="2147483856" r:id="rId14"/>
    <p:sldMasterId id="2147483873" r:id="rId15"/>
    <p:sldMasterId id="2147483890" r:id="rId16"/>
    <p:sldMasterId id="2147483741" r:id="rId17"/>
    <p:sldMasterId id="2147483686" r:id="rId18"/>
  </p:sldMasterIdLst>
  <p:notesMasterIdLst>
    <p:notesMasterId r:id="rId93"/>
  </p:notesMasterIdLst>
  <p:handoutMasterIdLst>
    <p:handoutMasterId r:id="rId94"/>
  </p:handoutMasterIdLst>
  <p:sldIdLst>
    <p:sldId id="2147482669" r:id="rId19"/>
    <p:sldId id="2147482470" r:id="rId20"/>
    <p:sldId id="2147482667" r:id="rId21"/>
    <p:sldId id="2147482721" r:id="rId22"/>
    <p:sldId id="2147482722" r:id="rId23"/>
    <p:sldId id="2147482450" r:id="rId24"/>
    <p:sldId id="2147482459" r:id="rId25"/>
    <p:sldId id="2147482460" r:id="rId26"/>
    <p:sldId id="2147482692" r:id="rId27"/>
    <p:sldId id="2147482694" r:id="rId28"/>
    <p:sldId id="2147482466" r:id="rId29"/>
    <p:sldId id="2147482695" r:id="rId30"/>
    <p:sldId id="2147482723" r:id="rId31"/>
    <p:sldId id="2147482724" r:id="rId32"/>
    <p:sldId id="2147482726" r:id="rId33"/>
    <p:sldId id="2147482591" r:id="rId34"/>
    <p:sldId id="2147482728" r:id="rId35"/>
    <p:sldId id="2147482730" r:id="rId36"/>
    <p:sldId id="2147482731" r:id="rId37"/>
    <p:sldId id="2147482594" r:id="rId38"/>
    <p:sldId id="2147482595" r:id="rId39"/>
    <p:sldId id="2147482732" r:id="rId40"/>
    <p:sldId id="2147482733" r:id="rId41"/>
    <p:sldId id="2147482637" r:id="rId42"/>
    <p:sldId id="2147482598" r:id="rId43"/>
    <p:sldId id="2147482631" r:id="rId44"/>
    <p:sldId id="2147482632" r:id="rId45"/>
    <p:sldId id="2147482633" r:id="rId46"/>
    <p:sldId id="2147482696" r:id="rId47"/>
    <p:sldId id="2147482634" r:id="rId48"/>
    <p:sldId id="2147482635" r:id="rId49"/>
    <p:sldId id="2147482734" r:id="rId50"/>
    <p:sldId id="2147482636" r:id="rId51"/>
    <p:sldId id="2147482697" r:id="rId52"/>
    <p:sldId id="2147482638" r:id="rId53"/>
    <p:sldId id="2147482641" r:id="rId54"/>
    <p:sldId id="2147482639" r:id="rId55"/>
    <p:sldId id="2147482735" r:id="rId56"/>
    <p:sldId id="2147482736" r:id="rId57"/>
    <p:sldId id="2147482738" r:id="rId58"/>
    <p:sldId id="2147482737" r:id="rId59"/>
    <p:sldId id="2147482698" r:id="rId60"/>
    <p:sldId id="2147482452" r:id="rId61"/>
    <p:sldId id="2147482699" r:id="rId62"/>
    <p:sldId id="2147482580" r:id="rId63"/>
    <p:sldId id="2147482644" r:id="rId64"/>
    <p:sldId id="2147482739" r:id="rId65"/>
    <p:sldId id="2147482646" r:id="rId66"/>
    <p:sldId id="2147482647" r:id="rId67"/>
    <p:sldId id="2147482648" r:id="rId68"/>
    <p:sldId id="2147482740" r:id="rId69"/>
    <p:sldId id="2147482650" r:id="rId70"/>
    <p:sldId id="2147482741" r:id="rId71"/>
    <p:sldId id="2147482651" r:id="rId72"/>
    <p:sldId id="2147482743" r:id="rId73"/>
    <p:sldId id="2147482742" r:id="rId74"/>
    <p:sldId id="2147482745" r:id="rId75"/>
    <p:sldId id="2147482747" r:id="rId76"/>
    <p:sldId id="2147482652" r:id="rId77"/>
    <p:sldId id="2147482663" r:id="rId78"/>
    <p:sldId id="2147482664" r:id="rId79"/>
    <p:sldId id="2147482748" r:id="rId80"/>
    <p:sldId id="2147482749" r:id="rId81"/>
    <p:sldId id="2147482750" r:id="rId82"/>
    <p:sldId id="2147482751" r:id="rId83"/>
    <p:sldId id="2147482752" r:id="rId84"/>
    <p:sldId id="2147482753" r:id="rId85"/>
    <p:sldId id="2147482754" r:id="rId86"/>
    <p:sldId id="2147482704" r:id="rId87"/>
    <p:sldId id="2147482654" r:id="rId88"/>
    <p:sldId id="2147482666" r:id="rId89"/>
    <p:sldId id="2147482579" r:id="rId90"/>
    <p:sldId id="2147482706" r:id="rId91"/>
    <p:sldId id="2147482701" r:id="rId92"/>
  </p:sldIdLst>
  <p:sldSz cx="9144000" cy="6858000" type="screen4x3"/>
  <p:notesSz cx="6858000" cy="9144000"/>
  <p:embeddedFontLst>
    <p:embeddedFont>
      <p:font typeface="Dosis ExtraBold" panose="020B0604020202020204" charset="0"/>
      <p:bold r:id="rId95"/>
    </p:embeddedFont>
    <p:embeddedFont>
      <p:font typeface="Calibri Light" panose="020F0302020204030204" pitchFamily="34" charset="0"/>
      <p:regular r:id="rId96"/>
      <p:italic r:id="rId97"/>
    </p:embeddedFont>
    <p:embeddedFont>
      <p:font typeface="Calibri" panose="020F0502020204030204" pitchFamily="34" charset="0"/>
      <p:regular r:id="rId98"/>
      <p:bold r:id="rId99"/>
      <p:italic r:id="rId100"/>
      <p:boldItalic r:id="rId101"/>
    </p:embeddedFont>
    <p:embeddedFont>
      <p:font typeface="Microsoft Uighur" panose="02000000000000000000" pitchFamily="2" charset="-78"/>
      <p:regular r:id="rId102"/>
      <p:bold r:id="rId10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424D7C"/>
    <a:srgbClr val="48B2DC"/>
    <a:srgbClr val="FFFFFF"/>
    <a:srgbClr val="56B64A"/>
    <a:srgbClr val="B1EDEA"/>
    <a:srgbClr val="565F88"/>
    <a:srgbClr val="CC0000"/>
    <a:srgbClr val="B5EEF2"/>
    <a:srgbClr val="9CA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1" autoAdjust="0"/>
    <p:restoredTop sz="94694"/>
  </p:normalViewPr>
  <p:slideViewPr>
    <p:cSldViewPr snapToGrid="0">
      <p:cViewPr varScale="1">
        <p:scale>
          <a:sx n="70" d="100"/>
          <a:sy n="70" d="100"/>
        </p:scale>
        <p:origin x="11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6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font" Target="fonts/font1.fntdata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font" Target="fonts/font9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handoutMaster" Target="handoutMasters/handout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font" Target="fonts/font3.fntdata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font" Target="fonts/font6.fntdata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61A2FC-62BC-C994-E03F-8E43E620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1D33D834-394D-4D1C-0CA7-28CD88EB3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BF6B105-FB1B-BBE4-D6AC-F3D9303BB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40A0B36-AFAD-4D20-8CFB-DD4B8AAD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3236A69-ABAD-6139-F151-2F70D3D4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E5146F6-8149-C64C-1630-217DD595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3349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11008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26320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46811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907538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52588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278713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237784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10766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63055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338008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45E124-14A5-6F12-4E9A-F028E70A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D606312-2D5A-DDE9-5D6E-73D97FAF5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350D94B-703D-89AA-69B3-C8C3C469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DC4C0F-8E20-5BEE-B2E2-F57F709C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14D10A3-1347-D86D-A79D-7D39A9CA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8032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009404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34064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34678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13215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045091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06239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40211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95708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23026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96007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5D884DE8-0595-94E4-9D69-3054036B5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25A7C0B6-E35B-A5B2-928E-5E43FB41A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02FB6DF-E72E-A719-5AD8-6B057BAE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A235DCA-9979-DAC9-5CF5-32910A7A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07F95CF-5056-8751-8C26-F28E1488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0963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9984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437095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961264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598741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95208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364089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87393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555031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46631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0185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977966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55006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192813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53979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30083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940847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0237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81697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847680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80435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92166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14519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3275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9315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34443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80156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731574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021365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209839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45970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52718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21534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990337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145733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821360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05591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661182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91269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818203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36007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890220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09779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58076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58506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66844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571066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30713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79293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9716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1579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102158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545338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88995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7783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55049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382894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42554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879151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45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78731F-0695-A1D3-A56D-0EEAC9EA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7EF6136-535A-2182-B7EB-574139F13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D945A25-3348-398F-F189-AF632EDB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8EF854-F5B0-8FF3-8F30-CCEC5520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8256199-BDA0-1082-92B1-31256E8D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302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069290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8A4BB7A-109D-8DA3-F4DB-5213965D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E8798E4-83E7-3162-261A-A4CCECE3C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8CB3470-B447-F04F-61E4-B079E88F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EB4C690-822D-3B80-2691-547E1794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32BA192-6336-4CEB-852A-DAE488AD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865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B9F811-86C3-AEB3-6B40-AAC39F99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2E4814-A3F5-BA52-2151-2C88FA1C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FD4623E-C059-4C7A-1C3F-9726CF988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ACEB677-1D68-C1B5-6F87-D5CC2E7B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020CA07-0E26-A5D5-2C89-1865B90C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76F74F1-5166-CE77-E555-0F54EF30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743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779ACA-5CBA-C63C-D08C-23EAAE57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C3DA51B-4D63-226B-FE5E-D95B4E762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FAD1324-D4B4-EBA2-5088-0F5B88897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605784F-05FF-2F8E-0261-765AAE6D0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8E2DFFAC-5EC1-E001-27EC-73926F51C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4A1273F-1ECB-2AAF-D66E-FF159349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9F379AE8-F72B-55F5-3C73-14B680C1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E98EC6F-891D-151D-3E2D-49D1CA11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326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0DAB1E6-419D-0626-F97C-2845F3B1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F33EA32-599C-D62B-955A-A8460E37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BDFA23D-BC3C-0445-8EBA-725E6A61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1236478-5EA7-FF76-2B0D-AD2A689F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391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2669657-A040-0BB3-84A9-37DA9131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7A103C17-1427-4C7F-6CEA-6DF97399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7F0F614-58C8-9158-E991-85C7FE3B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450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343369-2180-3F01-034D-B33A87E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6D01E5A-C48B-82E3-C7AA-C8509D881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C3D29A2-D165-7C0E-76F7-484B19240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623B60F-6BAA-1FF6-D692-6E0E5C8F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2BDCE9B-9433-6FA4-4F70-936B8D95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82CA1A7-FEFA-0BCF-6C40-03EB437F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4778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072323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31072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9444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7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3.jp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7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1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4802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489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781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338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947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23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65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685" r:id="rId12"/>
    <p:sldLayoutId id="2147483684" r:id="rId13"/>
    <p:sldLayoutId id="2147483679" r:id="rId14"/>
    <p:sldLayoutId id="2147483731" r:id="rId15"/>
    <p:sldLayoutId id="2147483730" r:id="rId16"/>
    <p:sldLayoutId id="2147483680" r:id="rId17"/>
    <p:sldLayoutId id="2147483732" r:id="rId18"/>
    <p:sldLayoutId id="2147483733" r:id="rId19"/>
    <p:sldLayoutId id="2147483675" r:id="rId20"/>
    <p:sldLayoutId id="2147483676" r:id="rId21"/>
    <p:sldLayoutId id="2147483677" r:id="rId22"/>
    <p:sldLayoutId id="2147483919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8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.png"/><Relationship Id="rId7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10EE82D-F197-D117-FD3B-485B5C361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2021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xmlns="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          </a:t>
            </a:r>
            <a:r>
              <a:rPr lang="ar-MA" dirty="0">
                <a:solidFill>
                  <a:srgbClr val="424D7B"/>
                </a:solidFill>
              </a:rPr>
              <a:t>إملاء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xmlns="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تصحيح أخطاء إملائية. 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xmlns="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6480"/>
            <a:ext cx="703131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كيف تصححون أخطاءكم المتعلق بهمزة "ابن" وبالنعت الحقيقي.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33102D7-2E56-FD35-C034-76ED94568D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FF45A0-DD45-0F9F-5975-A856EE5CBFD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05DA39-316A-CC4D-6C08-FD8B3E8AA7E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873FB-B559-B1BF-695D-F11CD9EF8B2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93BD44-FA5C-0A79-414F-4DFD325B556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C3F55B3-C455-135B-E6F3-2E6BD2BA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276CBAC-4B70-9434-7FEF-AE7A64CCA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5DAA974-0122-535B-145C-1C44B96C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B438F06-72E8-DCB5-7CF5-0CF0937BFA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CB4751B-40F8-E5BB-01C8-6A3D1FDAB1D2}"/>
              </a:ext>
            </a:extLst>
          </p:cNvPr>
          <p:cNvSpPr txBox="1"/>
          <p:nvPr/>
        </p:nvSpPr>
        <p:spPr>
          <a:xfrm>
            <a:off x="1328982" y="2816066"/>
            <a:ext cx="6429642" cy="122586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6600" dirty="0"/>
              <a:t>أُصَحِّحُ أَخْطائِيَ </a:t>
            </a:r>
            <a:r>
              <a:rPr lang="ar-MA" sz="6600" dirty="0" err="1"/>
              <a:t>ٱلْإِمْلائِيَّةَ</a:t>
            </a:r>
            <a:r>
              <a:rPr lang="ar-MA" sz="6600" dirty="0"/>
              <a:t>؟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EA22C7-D05A-34D4-B70D-078E59293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C888053-1631-FDCE-2AB8-EDBDF95D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البداية من يذكرنا بتعريف النعت الحقيقي؟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F91A176-2963-2464-44EB-0635EAC801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01316C4-9F69-EB41-5945-9BEE5BBFD0E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B00526D-892C-63B2-F4A6-B252038ABC2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659B6C-3804-0A50-B51C-75E1F5E6CA1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D8BD317-E1AC-8904-C600-ADB8A9AE80F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9D5A523-22EC-7F16-8CA1-E2305226D1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4F2C0F4-2E38-2DBA-59E4-502D54FF6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A9BB91-FD0D-1363-7F9A-E6C9E7C703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C4E0C1C-8810-E644-BB95-C5C24F49F7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BA27E8B-23C3-F76E-1D9E-693F86CF1A67}"/>
              </a:ext>
            </a:extLst>
          </p:cNvPr>
          <p:cNvSpPr txBox="1"/>
          <p:nvPr/>
        </p:nvSpPr>
        <p:spPr>
          <a:xfrm>
            <a:off x="1630713" y="3011615"/>
            <a:ext cx="5223703" cy="1736646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9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اَلنَّعْتُ </a:t>
            </a:r>
            <a:r>
              <a:rPr lang="ar-MA" sz="9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ٱلْحَقيقِيُّ</a:t>
            </a:r>
            <a:endParaRPr lang="fr-FR" sz="9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504050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E1738A-C95C-F721-2E6A-EB31B36AE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41BD5A1-A18D-1E11-F292-C324769CF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يقرأ؟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2C5C74F-0829-9485-15E0-D279F1F431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AEEEDE9-63C8-865C-63CB-9B923855436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4C6C77-FDDB-F08E-B204-A89AFDF311E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AD2336-CB8E-AFC4-D0CD-7827B4ED134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5D54384-B5D6-26ED-6FC9-CD52AEFB203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A73A853-69F0-C974-C027-ED49278120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AC138EF-FC3F-95B4-122B-1BA97B6D3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204D629-9EFF-2B7A-0340-1B0B5033C7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F4206C9-4161-BCCF-2664-41F4CD0484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845346B-9699-48EE-9FF7-2B44F984949D}"/>
              </a:ext>
            </a:extLst>
          </p:cNvPr>
          <p:cNvSpPr/>
          <p:nvPr/>
        </p:nvSpPr>
        <p:spPr>
          <a:xfrm>
            <a:off x="691272" y="2972517"/>
            <a:ext cx="7533640" cy="2175200"/>
          </a:xfrm>
          <a:prstGeom prst="roundRect">
            <a:avLst/>
          </a:prstGeom>
          <a:solidFill>
            <a:srgbClr val="F2F2F2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- اَلنَّعْتُ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ٱلْحَقيقِيُّ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صِفَةٌ 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تُوَضِّحُ ٱسْماً قَبْلَها وَتُدَقِّقُ مَعْناهُ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، يُسَمّى </a:t>
            </a:r>
            <a:r>
              <a:rPr lang="ar-MA" sz="36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لْمَنْعوتَ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453593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DEB084-4A81-3B30-8A6C-F7927E0E0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2EECAF-F5FD-8A5B-E9E6-734E31E96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الأشياء التي يتبع فيها النعت الحقيقي منعوته؟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BB36C79-6964-71AE-691B-3063E35184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585A522-AB73-0E80-FF51-9F1B46E8AD2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A22B804-50B7-0943-B87B-98812B524D77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85B0CE0-2A2D-D30E-5288-98126032D6A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1CD4ED6-ECB6-2610-0FC6-4156330BA8E4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9A58EE3-61E7-572D-7F26-1468B4D9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DAD7FE5-3383-1573-E166-065BC1148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E734D40-DA25-87C5-64A4-EDF81382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14BF5E5-384E-5BAE-3555-73A36F8C47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3D3CE0D-F40A-E62E-9F11-9850A5C312A7}"/>
              </a:ext>
            </a:extLst>
          </p:cNvPr>
          <p:cNvSpPr txBox="1"/>
          <p:nvPr/>
        </p:nvSpPr>
        <p:spPr>
          <a:xfrm>
            <a:off x="961002" y="3289110"/>
            <a:ext cx="7413247" cy="102155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يَتْبَعُ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ٱلنَّعْتُ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ٱلْحَقيقيُّ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ٱلْمَنْعوتَ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........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214692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F6609C-6D2F-DA64-7A4D-1B340CA9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939A81-70D7-8A21-4325-5AD5772D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يقرأ؟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9E8098B-611E-CBE3-1288-3B81248228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9313F3-214F-73EB-E254-8C9AA9D81A6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79A614-0426-4B98-1124-405D86C6D81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921D075-2DF7-0916-A829-AC6F6EA31E57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F93DF70-6B8A-C330-DCB3-95D46CDF84F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9A529D8-4290-40FF-EC31-30C3286667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2A200DC-CF5A-618A-CD76-57B9993A2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3A34889-23F2-AEAE-229F-2E9A75159D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66A6F04-D307-D1AC-A752-868E9CF76B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E156D02-0CB8-9CC2-555E-FDE61C8AFED1}"/>
              </a:ext>
            </a:extLst>
          </p:cNvPr>
          <p:cNvSpPr/>
          <p:nvPr/>
        </p:nvSpPr>
        <p:spPr>
          <a:xfrm>
            <a:off x="632373" y="2265680"/>
            <a:ext cx="7710633" cy="3714214"/>
          </a:xfrm>
          <a:prstGeom prst="roundRect">
            <a:avLst/>
          </a:prstGeom>
          <a:solidFill>
            <a:srgbClr val="F2F2F2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>
              <a:defRPr/>
            </a:pPr>
            <a:r>
              <a:rPr lang="ar-MA" sz="3600" dirty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MA" sz="3600" b="1" dirty="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اَلنَّعْتُ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وَٱلْمَنْعوتُ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 يَكونانِ:</a:t>
            </a:r>
          </a:p>
          <a:p>
            <a:pPr marL="1258888" marR="0" lvl="0" indent="-3635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نَكِرَتَيْنِ مَعاً أَوْ مَعْرِفَتَيْنِ مَعاً؛</a:t>
            </a:r>
          </a:p>
          <a:p>
            <a:pPr marL="1258888" marR="0" lvl="0" indent="-3635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لَهُما نَفْسُ حالَةِ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ٱلْإِعْرابِ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؛</a:t>
            </a:r>
          </a:p>
          <a:p>
            <a:pPr marL="1258888" marR="0" lvl="0" indent="-3635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مِنْ نَفْسِ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ٱلْجِنْسِ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(مُذَكَّرانِ أَو مُؤَنَّثانِ)؛</a:t>
            </a:r>
          </a:p>
          <a:p>
            <a:pPr marL="1258888" marR="0" lvl="0" indent="-3635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مِنْ نَفْسِ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ٱلعَدَدِ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 (مُفْرَدانِ أَو مُثَنَّيانِ أَو جَمْعانِ).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818965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D98B7E-4F1E-46EC-1E37-D4FA8C6A5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AC4D27-F875-E78B-AD03-EF3425CD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68759" cy="612000"/>
          </a:xfrm>
        </p:spPr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اكتبوا مكان النقط نعتا حقيقيا مناسبا.(مناقشة الأجوبة من حيث علاقتها بالمنعوت.)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665610-604A-2961-AFFB-CAB16618B53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485AC2-4378-1380-FF2B-01C681180A4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97DBD7-1F59-FB91-EBF6-B78DA02AB98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3F1363-77AC-6D30-720D-9206A98AB2D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6BADD1A-B337-08F1-4797-9C221C9ED9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02C9193-2651-DEE2-52A8-59B81A655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F667ADE-3783-51B8-FEBC-2332187D83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04E2BB5-2BE6-C047-530E-7AE24A3FD8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A8F9AA34-F356-5A08-EFBE-C3059EF701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83534F0-472B-EC3C-2EFA-68AE6D1D339A}"/>
              </a:ext>
            </a:extLst>
          </p:cNvPr>
          <p:cNvSpPr txBox="1"/>
          <p:nvPr/>
        </p:nvSpPr>
        <p:spPr>
          <a:xfrm>
            <a:off x="803545" y="3135264"/>
            <a:ext cx="7426960" cy="132802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قَرَأْتُ كِتاباً .......... عَنِ ٱلتّاريخِ.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966569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705875-73C7-72FE-C104-15DD9318A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0B14A8-400A-8860-6B39-9AC2EC3F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68759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اكتبوا مكان النقط نعتا حقيقيا مناسبا .(مناقشة الأجوبة من حيث علاقتها بالمنعوت.)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54823B-71F5-5421-48B7-6F1A046BD67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978558-9AC7-6F44-B3C4-D5FEA0BD182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A28B278-408B-588D-F9D8-09B4532B198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59FBF6-0684-0348-E30D-E0A2133E4ABA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0CACC40-1B09-601A-B2FB-855BB635E2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95424E9-DB9E-CC5D-BAAE-20C16A380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39039A7-B392-2F9C-ECAE-5C16DAC9E7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1623D6F-230C-C187-E616-F079B8CD89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57EB331B-95B4-3462-0A8B-268663674B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76BC773-FD8B-1AD1-4EF4-F774D6199471}"/>
              </a:ext>
            </a:extLst>
          </p:cNvPr>
          <p:cNvSpPr txBox="1"/>
          <p:nvPr/>
        </p:nvSpPr>
        <p:spPr>
          <a:xfrm>
            <a:off x="830323" y="3429000"/>
            <a:ext cx="7426960" cy="112371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أَنْشَدَ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ٱلشّاعِرُ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قَصيدَةً ....... تَهُزُّ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ٱلْأَفْئِدَةَ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526283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329527-0E1D-E426-E5D3-C36045D6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10C08E4-7D1A-552C-8CB4-0D0E5843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68759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اكتبوا مكان النقط نعتا حقيقيا مناسبا .(مناقشة الأجوبة من حيث علاقتها بالمنعوت.)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3EB635-0F8B-D83A-EAD4-BBD88B39C32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56877B-78D5-7372-2F4C-BDBA4667427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1FCD446-4611-3C89-BC1D-844B1DC4094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6551AE-C1A7-BEA4-A97F-067677F3900E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1AA1D5E-D872-3FA9-6922-3AC87FC753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4D712FF-C085-144B-E6F4-84429C127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A34AE41-DAFA-7DA8-AF2C-731D9C5722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0E65DC8-6E7A-9B6D-DA72-4BA3B15CA2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503BAAE5-A249-767A-B45D-83273E6288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8388AE5-620E-F7AB-E0FE-BCDF48D348B9}"/>
              </a:ext>
            </a:extLst>
          </p:cNvPr>
          <p:cNvSpPr txBox="1"/>
          <p:nvPr/>
        </p:nvSpPr>
        <p:spPr>
          <a:xfrm>
            <a:off x="794396" y="3278687"/>
            <a:ext cx="7579853" cy="112371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قابَلْتُ مُؤَلِّفينَ ........... في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ٱلْمَعْرِضِ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155435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13B789-1B61-FF19-F7AB-166BA3580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075FCC-5914-B450-A778-8F91C94E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همزة  "ابن".  من يجيب عن السؤال التالي؟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D6C9B2-F1DC-EA30-CAD7-859DDFCB80A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ED4280C-A0FC-0638-49D4-F092A2DDAE8A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2BF295-F71A-CE58-C40D-97B3FCC4BF5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41F8F1-33F2-90BB-D4E3-9B70448268C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50133B0-D34C-2D17-332E-384799C5E9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85139C1-C350-E9DF-0794-EFC74C729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9DD0178-C8DA-8A79-8AED-586BEF9C3C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DA74ECA-458C-F797-D866-B04D8DA3B9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D5CA7F4-9B77-89F5-DCAF-02F51941A6EF}"/>
              </a:ext>
            </a:extLst>
          </p:cNvPr>
          <p:cNvSpPr txBox="1"/>
          <p:nvPr/>
        </p:nvSpPr>
        <p:spPr>
          <a:xfrm>
            <a:off x="1038040" y="3363238"/>
            <a:ext cx="6932669" cy="91940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مَتَى تُحْذَفُ هَمْزَةُ «اِبْنُ» وَمَتَى تُثْبَتُ؟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27AC0811-4C22-4C7A-F034-D952D672F6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42049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xmlns="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xmlns="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xmlns="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xmlns="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xmlns="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xmlns="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معجم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استماع</a:t>
            </a:r>
            <a:r>
              <a:rPr lang="ar-MA" dirty="0"/>
              <a:t> وتحدث </a:t>
            </a:r>
            <a:r>
              <a:rPr lang="ar-SA" dirty="0"/>
              <a:t>. (30)د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xmlns="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الحصة 2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xmlns="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الحصة-2- 30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xmlns="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مراجعة توليف (شكل وفهم)+ دعم (60)د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xmlns="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تراكيب </a:t>
            </a:r>
            <a:r>
              <a:rPr lang="ar-SA" dirty="0"/>
              <a:t>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إملاء (30)د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إنتاج كتابي – الحصة1 (30)د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083B6B-5698-BA2A-3E9C-8F1667ACB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139D57-B72C-BF88-E2FA-277EC729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 . من يقرأ؟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3CBC95D-F43C-B708-3E96-BE34B3255B1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308E7D8-57AF-FFD6-1644-78169775376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D5B791C-59C5-D2C3-0204-33DEA3CBC1E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BFCDEB-43E0-E55C-628C-0AF9E8B2C5E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F1AA494-D4A3-A226-762D-BFD62CA399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5CF7778-DD17-5AEC-6905-660A2C128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3808E65-9BBD-49EC-65C3-E78A304BF6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F8B61F4-95AF-970E-FAB5-8A77D03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D2A33DEF-D817-EB8F-258C-FA2BC078DE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71F237F9-FD4A-0E0B-229E-C29B1F4104D4}"/>
              </a:ext>
            </a:extLst>
          </p:cNvPr>
          <p:cNvSpPr/>
          <p:nvPr/>
        </p:nvSpPr>
        <p:spPr>
          <a:xfrm>
            <a:off x="757270" y="1993116"/>
            <a:ext cx="7519510" cy="4077507"/>
          </a:xfrm>
          <a:prstGeom prst="roundRect">
            <a:avLst>
              <a:gd name="adj" fmla="val 19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1. إذا جاءَتْ في أَوَّلِ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ٱلْكلامِ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أَرْسُمُ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ٱلْهَمْزَةَ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 إذا جاءَتْ وَسَطَ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أَحْذِفُ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ٱلْهَمْزَةَ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ٱلْحالَاتِ ٱلتّالِيَةِ:  </a:t>
            </a:r>
          </a:p>
          <a:p>
            <a:pPr marL="893763" marR="0" lvl="0" indent="-173038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إذا سَبَقَها حَرْفُ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ٱلنِّداءِ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"يا" أَوْ هَمْزَةُ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ٱلِاسْتِفْهامِ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(أ)؛ </a:t>
            </a:r>
          </a:p>
          <a:p>
            <a:pPr marL="893763" marR="0" lvl="0" indent="-173038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إذا وَقَعَ بَيْنَ عَلَمَيْنِ  أَوَّلُهُما غَيْرُ مُنَوَّنٍ، وَثانيهِما أَبٌ لِلْأَوَّلِ.</a:t>
            </a:r>
          </a:p>
        </p:txBody>
      </p:sp>
    </p:spTree>
    <p:extLst>
      <p:ext uri="{BB962C8B-B14F-4D97-AF65-F5344CB8AC3E}">
        <p14:creationId xmlns:p14="http://schemas.microsoft.com/office/powerpoint/2010/main" val="35045267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1997B4-32EC-EED0-5E88-E3848B96F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A18D51-5FA2-AF54-B822-49215B95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ألواحكم. اكتبوا اسم ابن بحذف الهمزة أو بثبوتها مكان النقط.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A6BECA-18F6-81F2-B60B-59CD0FCB3B4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B2E41F-AE74-43D4-0F7C-E61F2A25689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293DA9F-BDEA-13F5-9AED-D995938BF3F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B8496F-C0AC-1ABC-92B8-4D66529A2754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9082164-DA3E-C980-D30F-F3B9E5AEEE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33B0FF5-9D14-5832-B257-F5BCD3FB4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11531DE-C987-2FCA-DD5D-13A407131B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DD45B19-C6A8-E65E-6474-63D971071B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B1773E4-8B01-8FA6-26E3-FA47C1EB7D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A4C6657-7E2C-2078-3BB6-A1783331D535}"/>
              </a:ext>
            </a:extLst>
          </p:cNvPr>
          <p:cNvSpPr txBox="1"/>
          <p:nvPr/>
        </p:nvSpPr>
        <p:spPr>
          <a:xfrm>
            <a:off x="926540" y="3148284"/>
            <a:ext cx="6956457" cy="11237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6000" dirty="0"/>
              <a:t>سافَرَ يوسُفُ ..... يَعْقوبَ إِلى </a:t>
            </a:r>
            <a:r>
              <a:rPr lang="ar-MA" sz="6000" dirty="0" err="1"/>
              <a:t>ٱلْخارِجِ</a:t>
            </a:r>
            <a:r>
              <a:rPr lang="ar-MA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51617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000076-0881-45DD-65B2-E97CE6A94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CD425E-6F4B-38EC-A72D-C55708787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ألواحكم. اكتبوا اسم ابن بحذف الهمزة أو بثبوتها مكان النقط.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423DA3-EF25-920A-039E-17AF2B8A883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3A68D0-B669-3763-04AF-C9AD397C255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C5A6EE5-D858-95EF-19F2-87D38782FE5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8A56B2-DC6B-2ECF-623F-00C78C2F690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7F576CA-F193-5C1E-26CA-410A3B8B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2274963-FBB7-C6CB-EB97-0494D8B8D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95EB629-EC74-C493-0ACE-25BE34FB8E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55DD84A-4F58-FC30-2510-F1855D262A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8630355-9D9D-14A9-0770-6E2E2B9602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DF4D433-675A-6975-2AE8-BAAD116A8B81}"/>
              </a:ext>
            </a:extLst>
          </p:cNvPr>
          <p:cNvSpPr txBox="1"/>
          <p:nvPr/>
        </p:nvSpPr>
        <p:spPr>
          <a:xfrm>
            <a:off x="992207" y="3158444"/>
            <a:ext cx="6956457" cy="11237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6000" dirty="0"/>
              <a:t>يا ........ آدَمَ، </a:t>
            </a:r>
            <a:r>
              <a:rPr lang="ar-MA" sz="6000" dirty="0" err="1"/>
              <a:t>ٱتَّقِ</a:t>
            </a:r>
            <a:r>
              <a:rPr lang="ar-MA" sz="6000" dirty="0"/>
              <a:t> </a:t>
            </a:r>
            <a:r>
              <a:rPr lang="ar-MA" sz="6000" dirty="0" err="1"/>
              <a:t>ٱللهَ</a:t>
            </a:r>
            <a:r>
              <a:rPr lang="ar-MA" sz="6000" dirty="0"/>
              <a:t> حَيْثُما كُنْتَ.</a:t>
            </a:r>
          </a:p>
        </p:txBody>
      </p:sp>
    </p:spTree>
    <p:extLst>
      <p:ext uri="{BB962C8B-B14F-4D97-AF65-F5344CB8AC3E}">
        <p14:creationId xmlns:p14="http://schemas.microsoft.com/office/powerpoint/2010/main" val="70122770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0D71AF-0CE1-CBCA-1C9A-09A56C94A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028983-424A-6482-0870-E1288EBB7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ألواحكم. اكتبوا اسم ابن بحذف الهمزة أو بثبوتها مكان النقط.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260A378-59E0-1DDB-3DE8-7E5B7A354F9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84DC49-BDA2-4B22-973C-E755DBC293B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AB8B53-BE6C-6CEA-9EB6-2589F3CD440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56EEBA9-40C6-362B-130A-A278A3BA6D4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662478D-3705-C85F-C20F-BCF1C4C02C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BC29587-7A6D-E4DA-79F2-CA409FF30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131A4E2-57BB-10D6-C86B-750167D467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40ED5FB-2953-5C60-58B2-DE238918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8248E84-8B54-9DC3-B984-DF020080C9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FED4203-3D04-0B3B-824E-5C5CA1AA71FA}"/>
              </a:ext>
            </a:extLst>
          </p:cNvPr>
          <p:cNvSpPr txBox="1"/>
          <p:nvPr/>
        </p:nvSpPr>
        <p:spPr>
          <a:xfrm>
            <a:off x="1128373" y="3229564"/>
            <a:ext cx="7265274" cy="11237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6000" dirty="0"/>
              <a:t>.... خَلْدونٍ مُؤَرِّخٌ وَعالِمُ عَظيمٌ.</a:t>
            </a:r>
          </a:p>
        </p:txBody>
      </p:sp>
    </p:spTree>
    <p:extLst>
      <p:ext uri="{BB962C8B-B14F-4D97-AF65-F5344CB8AC3E}">
        <p14:creationId xmlns:p14="http://schemas.microsoft.com/office/powerpoint/2010/main" val="265472137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8A5C74-563D-A97E-9AAA-D73EEC873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426ACBE-EEA9-C9A2-2DB1-66DE1635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من يذكرنا بالخطوات التي نتبعها لتصحيح أخطاء لغوية.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C17C3F7-36AF-BDFD-8D14-168BD75363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F138432-5E26-4085-D57B-8F2A816714E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2E5E3F1-90C3-004A-B4D4-46BBB5934E9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054C5C6-C98C-6BD0-4447-9031838DCBA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44AC472-5D2D-08CC-6A34-18B6B7E0A34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A800D0E-8F51-35C5-9DA3-DC56B3F9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7B717F-CB01-3810-9B65-031103A8D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D0F5775-E751-EE0C-FE2E-93D41B6246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C899575-DCCB-C360-A6D0-EAEFEA3AF6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A894D0F-296D-E3EF-079F-E7BEF6064BE2}"/>
              </a:ext>
            </a:extLst>
          </p:cNvPr>
          <p:cNvSpPr txBox="1"/>
          <p:nvPr/>
        </p:nvSpPr>
        <p:spPr>
          <a:xfrm>
            <a:off x="1058638" y="2790451"/>
            <a:ext cx="7026723" cy="173664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ٱلْخُطُواتُ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نَتَّبِعُها لِتَصْحيحِ أَخْطاءٍ لُغَوِيَّةٍ؟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741223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47C9C6-DFAA-47EB-98FD-3E7F80346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045CB1-E838-CCA4-EFE5-B5258E42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B3EB8C-E73A-8C0C-44AB-E96597AD6EB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58CA1A-04CE-8D69-94F4-CE8C1579D1F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0E1EA7-B740-427E-A7D4-1D1D5AED1E9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20D80D-D9AE-E436-9A48-947265461D3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262AB36-9E18-74B1-6402-F7B31BD5CA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1E95345-38DE-6E70-77A3-5D0246629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D9E0C3D-AEA4-832F-6D94-1C438868DB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AC54829-E676-6591-C923-2973040E26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B10AA17-E024-1D2A-D8F8-BDD488780B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2106;p52">
            <a:extLst>
              <a:ext uri="{FF2B5EF4-FFF2-40B4-BE49-F238E27FC236}">
                <a16:creationId xmlns:a16="http://schemas.microsoft.com/office/drawing/2014/main" xmlns="" id="{292CD56D-3148-0FC5-5975-95CD7342962C}"/>
              </a:ext>
            </a:extLst>
          </p:cNvPr>
          <p:cNvSpPr txBox="1"/>
          <p:nvPr/>
        </p:nvSpPr>
        <p:spPr>
          <a:xfrm flipH="1">
            <a:off x="530823" y="2542773"/>
            <a:ext cx="7295890" cy="8862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ٱلْجُمْلَةَ وَأَسْتَعينُ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بِٱلْقَواعِدِ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تَعَلَّمْتُها لِتَحْديدِ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ٱلْخَطَأِ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9BF377D-99C1-F411-399A-BBFA2BCA572E}"/>
              </a:ext>
            </a:extLst>
          </p:cNvPr>
          <p:cNvSpPr txBox="1"/>
          <p:nvPr/>
        </p:nvSpPr>
        <p:spPr>
          <a:xfrm>
            <a:off x="545303" y="3731244"/>
            <a:ext cx="7266929" cy="804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algn="r" rtl="1">
              <a:lnSpc>
                <a:spcPct val="107000"/>
              </a:lnSpc>
              <a:spcAft>
                <a:spcPts val="800"/>
              </a:spcAft>
              <a:defRPr sz="4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أَتَذَكَّرُ قاعِدَةَ </a:t>
            </a:r>
            <a:r>
              <a:rPr lang="ar-MA" dirty="0" err="1"/>
              <a:t>ٱلظّاهِرَةِ</a:t>
            </a:r>
            <a:r>
              <a:rPr lang="ar-MA" dirty="0"/>
              <a:t> مَوْضوعِ </a:t>
            </a:r>
            <a:r>
              <a:rPr lang="ar-MA" dirty="0" err="1"/>
              <a:t>ٱلْخَطَأِ</a:t>
            </a:r>
            <a:r>
              <a:rPr lang="ar-MA" dirty="0"/>
              <a:t> ثُمَّ أُصَحِّحُهُ؛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FAE129D-8D0E-6B9F-EF9E-7711DBA5530B}"/>
              </a:ext>
            </a:extLst>
          </p:cNvPr>
          <p:cNvSpPr txBox="1"/>
          <p:nvPr/>
        </p:nvSpPr>
        <p:spPr>
          <a:xfrm>
            <a:off x="559784" y="5052743"/>
            <a:ext cx="7266929" cy="8512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أُعيدُ كِتابَةَ ٱلْجُمْلَةِ بَعْدَ تَصْحيحِ ٱلْأَخْطاءِ. </a:t>
            </a:r>
            <a:endParaRPr lang="fr-FR" sz="4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C27E8985-2BC2-544A-C4CB-925B7F013D51}"/>
              </a:ext>
            </a:extLst>
          </p:cNvPr>
          <p:cNvSpPr/>
          <p:nvPr/>
        </p:nvSpPr>
        <p:spPr>
          <a:xfrm>
            <a:off x="7852577" y="2731126"/>
            <a:ext cx="429208" cy="5095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/>
              <a:t>1</a:t>
            </a:r>
            <a:endParaRPr lang="fr-FR" b="1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142D39A1-3A2D-2C05-8339-AB9B4C71CA17}"/>
              </a:ext>
            </a:extLst>
          </p:cNvPr>
          <p:cNvSpPr/>
          <p:nvPr/>
        </p:nvSpPr>
        <p:spPr>
          <a:xfrm>
            <a:off x="7852577" y="3845633"/>
            <a:ext cx="429208" cy="5095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/>
              <a:t>2</a:t>
            </a:r>
            <a:endParaRPr lang="fr-FR" b="1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8B627E6A-D66F-8A69-5D91-E527A0B0378A}"/>
              </a:ext>
            </a:extLst>
          </p:cNvPr>
          <p:cNvSpPr/>
          <p:nvPr/>
        </p:nvSpPr>
        <p:spPr>
          <a:xfrm>
            <a:off x="7852577" y="5151926"/>
            <a:ext cx="429208" cy="5095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/>
              <a:t>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8199542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5F0765-8C16-2AEF-44CC-E3F8549EE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596E9A-80DD-8001-7884-A2A2C17E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لنصحح، بشكل جماعي، الأخطاء الواردة في الجملة التالية.  من يحدد الخطوة الأولى؟ 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C266FDE-DD48-5B64-973F-0A60452A74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FA2C626-3172-1D19-73D4-53C2C36B472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215578-F17E-CFA5-E1D2-49B7288657F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14D4AB8-E341-3844-89C7-C0AA4A58678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B220FF-E791-6A8D-C4AC-D3AFE474A2E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74F15EE-9422-8055-3406-9B6F7216F7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6E8EFBF-B450-A83C-0089-9C85A32D6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C898B49-1D82-7241-6AEE-059EB5F827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C71C850-A99E-CCFD-675D-35B4709770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 de texte 7">
            <a:extLst>
              <a:ext uri="{FF2B5EF4-FFF2-40B4-BE49-F238E27FC236}">
                <a16:creationId xmlns:a16="http://schemas.microsoft.com/office/drawing/2014/main" xmlns="" id="{6DBE0846-73FF-2D47-0009-6FECE81650CA}"/>
              </a:ext>
            </a:extLst>
          </p:cNvPr>
          <p:cNvSpPr txBox="1"/>
          <p:nvPr/>
        </p:nvSpPr>
        <p:spPr>
          <a:xfrm>
            <a:off x="509426" y="3104104"/>
            <a:ext cx="8015198" cy="11547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حَصَلَ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جائِزَةِ بْنِ بَطّوطَةَ.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8394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90B926-D49A-AC72-363B-AA5704637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3E69AD-E243-CAEE-5670-2D52C521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الخطوة الأولى هي : قراءة الجملة وتحديد الكلمات التي أشك في صحة رسمها. من يحاول 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54C51F9-D70D-A0F5-7E6A-30E4FE14AC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2A6787-754B-76CB-72D7-59332743CA8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72C0EA-6C3E-ABB4-2139-25892BFC86F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B8C1B0-7173-FED3-7BAF-AA3201ED7EE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9FDBFB3-7F24-1DF8-A086-46B0452A398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A40B6CC-4D43-6F85-65A4-5F55ACBD6E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F2FE1EB-AD25-37EA-B0E1-760EEE515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D897167-E55D-4E8D-A92D-5BC7C509C8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AEFFC14-876B-8A01-837B-1E028796A2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 de texte 7">
            <a:extLst>
              <a:ext uri="{FF2B5EF4-FFF2-40B4-BE49-F238E27FC236}">
                <a16:creationId xmlns:a16="http://schemas.microsoft.com/office/drawing/2014/main" xmlns="" id="{0062025E-E587-68F4-02F6-7D47FDC7B0DF}"/>
              </a:ext>
            </a:extLst>
          </p:cNvPr>
          <p:cNvSpPr txBox="1"/>
          <p:nvPr/>
        </p:nvSpPr>
        <p:spPr>
          <a:xfrm>
            <a:off x="509426" y="3108586"/>
            <a:ext cx="8015198" cy="11547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حَصَلَ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جائِزَةِ بْنِ بَطّوطَةَ.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0634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5AE951-1928-84C3-BC4F-B648968FA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DCCFA5-59F6-E5C7-737B-3BEED09F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68759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يعيد قراءة الخطأ الأول و يفسر لم تم اعتباره خطأ؟ ( المنهجية نفسها مع الخطأ الثاني.)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A3EB3DB-4F17-54EF-A170-7909A0073A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3255063-5297-A808-1CA7-23EF58132E0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525679-17F6-B804-7882-C548B5FC911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78E354-5D5F-F083-E0BB-821A2597F81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585931F-EA5F-360C-00E3-BE5F4C9DF10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E9F4DC6-E142-B4E1-74D8-66BE7022F9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5F79844-4026-E7C8-9A28-7211580BF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8CF9AEE-FEA8-7BEA-0A7E-092AB99E60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9788590-34E9-E250-128C-F9BCC161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 de texte 7">
            <a:extLst>
              <a:ext uri="{FF2B5EF4-FFF2-40B4-BE49-F238E27FC236}">
                <a16:creationId xmlns:a16="http://schemas.microsoft.com/office/drawing/2014/main" xmlns="" id="{DC6BD7D1-5CD6-D9CD-404E-2389423DA670}"/>
              </a:ext>
            </a:extLst>
          </p:cNvPr>
          <p:cNvSpPr txBox="1"/>
          <p:nvPr/>
        </p:nvSpPr>
        <p:spPr>
          <a:xfrm>
            <a:off x="509426" y="3185384"/>
            <a:ext cx="8015198" cy="11547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حَصَلَ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جائِزَةِ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بَطّوطَةَ.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7891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39FEA2-C438-B20B-C7F9-C72530427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C73D9B-6DD8-0EB0-5D72-86157507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سبب  الخطأ في رسم الكلمتين؟ 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B44AA58-8B88-B928-805E-9928379618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C4C05B-278D-6711-15A8-04F2941E743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1B9D43-DE9F-A16F-86FB-93049115D71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ECA48E9-595D-00FE-AB09-CF66315758E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7EF116-3C9D-464E-8B98-9B0B4F37D62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AD5B636-D0F9-2F62-D5F3-464AF0DE76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9A5AB8E-7E6E-5C16-F821-20EE12249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7B15631-EE50-8333-9202-9F5C3B4F29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F2118FB-A984-98DE-5E7A-E7E5FBA0B9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 de texte 7">
            <a:extLst>
              <a:ext uri="{FF2B5EF4-FFF2-40B4-BE49-F238E27FC236}">
                <a16:creationId xmlns:a16="http://schemas.microsoft.com/office/drawing/2014/main" xmlns="" id="{804E8A7C-F78F-C078-46E4-42DD80F5B863}"/>
              </a:ext>
            </a:extLst>
          </p:cNvPr>
          <p:cNvSpPr txBox="1"/>
          <p:nvPr/>
        </p:nvSpPr>
        <p:spPr>
          <a:xfrm>
            <a:off x="648510" y="2626584"/>
            <a:ext cx="8015198" cy="11547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حَصَلَ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جائِزَةِ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بَطّوطَةَ.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xmlns="" id="{61F1E415-7B67-A95F-F62B-A69B63AE3FCD}"/>
              </a:ext>
            </a:extLst>
          </p:cNvPr>
          <p:cNvSpPr/>
          <p:nvPr/>
        </p:nvSpPr>
        <p:spPr>
          <a:xfrm>
            <a:off x="5029200" y="4140983"/>
            <a:ext cx="3634508" cy="1409789"/>
          </a:xfrm>
          <a:prstGeom prst="wedgeRoundRectCallout">
            <a:avLst>
              <a:gd name="adj1" fmla="val -45411"/>
              <a:gd name="adj2" fmla="val -9630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خَطَأٌ في رَسْمِ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ٱلنَّعْتِ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ٱلْحَقيقيِّ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"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ٱلْمُجِدّينَ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لِكَوْنِهِ لَمْ يَتْبَعْ مَنْعوتَهُ في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ٱلْإِعْرابِ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(يَجِبُ أَنْ يَكونَ مَرْفوعاً.).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Bulle narrative : rectangle à coins arrondis 14">
            <a:extLst>
              <a:ext uri="{FF2B5EF4-FFF2-40B4-BE49-F238E27FC236}">
                <a16:creationId xmlns:a16="http://schemas.microsoft.com/office/drawing/2014/main" xmlns="" id="{1F235AE9-75C9-040A-865E-2C5FC225C27C}"/>
              </a:ext>
            </a:extLst>
          </p:cNvPr>
          <p:cNvSpPr/>
          <p:nvPr/>
        </p:nvSpPr>
        <p:spPr>
          <a:xfrm>
            <a:off x="592548" y="4140983"/>
            <a:ext cx="3924477" cy="1453718"/>
          </a:xfrm>
          <a:prstGeom prst="wedgeRoundRectCallout">
            <a:avLst>
              <a:gd name="adj1" fmla="val -7205"/>
              <a:gd name="adj2" fmla="val -9848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خَطَأٌ في رَسْمِ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«اِبْن»، إِذْ يَجِبُ إِثْباتُ هَمْزَتِهِ لِكَوْنِهِ لَمْ يَرِدْ في حالَةٍ تَسْتَوْجِبُ حَذْفَها.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131796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3C462-33D6-5443-7641-8852CB58E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D006B59F-B947-A4D7-5BA1-40451048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12" y="770454"/>
            <a:ext cx="6840000" cy="612000"/>
          </a:xfr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في القراءة بتصحيح الواجب المنزلي شفهيا. خذوا  كراساتكم ودفاتر البحث.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71B4AB0-DBCE-E1AF-F211-0DE72EA0EEB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D43356-CB40-9B6D-E242-A9ECFDB555B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AD6D7D-008C-AFDB-102C-D620651128F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C9C5A8-09E1-2EDA-65DB-A5DE9D3D3B5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4720C84-00E7-892D-1715-E567EB430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19781FF-1188-161A-47DE-B95052FEEE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97E7ECA-1A77-2187-36B8-5BF3C1606C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49C188E-1F9D-1D98-49FE-D36FD00751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87D9006B-16C9-22F9-FE9E-1D520822B1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5716B9A5-3B31-F8A5-B2C9-7C6847481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3456" y="1498198"/>
            <a:ext cx="3198923" cy="4494621"/>
          </a:xfrm>
          <a:prstGeom prst="rect">
            <a:avLst/>
          </a:prstGeom>
          <a:ln>
            <a:solidFill>
              <a:srgbClr val="48B2DC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532A242-4F59-190E-8B18-FE6E9A600F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6784" y="4747644"/>
            <a:ext cx="3209761" cy="90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64493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9C3D6E-3273-E363-DE08-75934A3E3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6496FC-BB3B-782E-8088-4C12EF69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37" y="756000"/>
            <a:ext cx="7037573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الخطوة الثانية هي : تذكر قاعدة  الظاهرة موضوع الخطأ ثم تصحيحه .  من يحاول؟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43B7665-1E70-A684-F82F-E9B07D2E22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9C1A65-BEF4-27DB-C183-0CD24D2815E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742C63-0A11-3CA3-3CE5-E12450780A1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2680B1-5238-4E4E-512D-9C37DA75BDB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F135C4-794C-C300-715A-FF50977204D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7714E87-07BA-2BFF-BFD6-D81D112400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E7DC9FA-F43A-BA97-5E33-A6F4FA0CD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830BB00-7DE5-F838-7AB8-A3F4E419CD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8BA12D9-B8AE-A3F9-3746-76A84A829B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 de texte 7">
            <a:extLst>
              <a:ext uri="{FF2B5EF4-FFF2-40B4-BE49-F238E27FC236}">
                <a16:creationId xmlns:a16="http://schemas.microsoft.com/office/drawing/2014/main" xmlns="" id="{EFC54977-B8E6-8404-6D95-85ED8550092F}"/>
              </a:ext>
            </a:extLst>
          </p:cNvPr>
          <p:cNvSpPr txBox="1"/>
          <p:nvPr/>
        </p:nvSpPr>
        <p:spPr>
          <a:xfrm>
            <a:off x="5207376" y="4147871"/>
            <a:ext cx="2269021" cy="997427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ٱلْمُجِدّينَ</a:t>
            </a: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 de texte 7">
            <a:extLst>
              <a:ext uri="{FF2B5EF4-FFF2-40B4-BE49-F238E27FC236}">
                <a16:creationId xmlns:a16="http://schemas.microsoft.com/office/drawing/2014/main" xmlns="" id="{AC48A8BA-45DA-F6AC-C615-9C2EE93C5E5A}"/>
              </a:ext>
            </a:extLst>
          </p:cNvPr>
          <p:cNvSpPr txBox="1"/>
          <p:nvPr/>
        </p:nvSpPr>
        <p:spPr>
          <a:xfrm>
            <a:off x="1529003" y="4147870"/>
            <a:ext cx="2723420" cy="997427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xmlns="" id="{2A27C906-36B0-D08C-CBEC-023CC7A953F5}"/>
              </a:ext>
            </a:extLst>
          </p:cNvPr>
          <p:cNvSpPr/>
          <p:nvPr/>
        </p:nvSpPr>
        <p:spPr>
          <a:xfrm>
            <a:off x="4449158" y="4566445"/>
            <a:ext cx="467360" cy="21336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 de texte 7">
            <a:extLst>
              <a:ext uri="{FF2B5EF4-FFF2-40B4-BE49-F238E27FC236}">
                <a16:creationId xmlns:a16="http://schemas.microsoft.com/office/drawing/2014/main" xmlns="" id="{A30C56DE-7005-5833-D230-BDEA04E6A15E}"/>
              </a:ext>
            </a:extLst>
          </p:cNvPr>
          <p:cNvSpPr txBox="1"/>
          <p:nvPr/>
        </p:nvSpPr>
        <p:spPr>
          <a:xfrm>
            <a:off x="564401" y="2205163"/>
            <a:ext cx="8015198" cy="11547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حَصَلَ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جائِزَةِ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بَطّوطَةَ.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 de texte 7">
            <a:extLst>
              <a:ext uri="{FF2B5EF4-FFF2-40B4-BE49-F238E27FC236}">
                <a16:creationId xmlns:a16="http://schemas.microsoft.com/office/drawing/2014/main" xmlns="" id="{0C005236-7F66-3E5B-96E5-DC6682712245}"/>
              </a:ext>
            </a:extLst>
          </p:cNvPr>
          <p:cNvSpPr txBox="1"/>
          <p:nvPr/>
        </p:nvSpPr>
        <p:spPr>
          <a:xfrm>
            <a:off x="5207376" y="5434545"/>
            <a:ext cx="2269021" cy="997427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بْنِ</a:t>
            </a: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 de texte 7">
            <a:extLst>
              <a:ext uri="{FF2B5EF4-FFF2-40B4-BE49-F238E27FC236}">
                <a16:creationId xmlns:a16="http://schemas.microsoft.com/office/drawing/2014/main" xmlns="" id="{EF188AB2-6D6B-65B0-4592-85AF933DF8DF}"/>
              </a:ext>
            </a:extLst>
          </p:cNvPr>
          <p:cNvSpPr txBox="1"/>
          <p:nvPr/>
        </p:nvSpPr>
        <p:spPr>
          <a:xfrm>
            <a:off x="1529003" y="5434544"/>
            <a:ext cx="2723420" cy="997427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</a:t>
            </a: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xmlns="" id="{1FB9DE8F-39D7-8243-EAD7-7D85B021214A}"/>
              </a:ext>
            </a:extLst>
          </p:cNvPr>
          <p:cNvSpPr/>
          <p:nvPr/>
        </p:nvSpPr>
        <p:spPr>
          <a:xfrm>
            <a:off x="4449158" y="5853119"/>
            <a:ext cx="467360" cy="21336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393037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0AC939-D12B-4599-5D7D-B322D21D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A53091C-B49C-5737-2F31-467E4371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148072" cy="612000"/>
          </a:xfrm>
        </p:spPr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 تصحيح الخطأ الأول مع  تبريره؟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(التذكير بقاعدتي النعت ورفع جمع المذكر السالم.)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B698DE5-8660-3E44-FE89-F632D2B075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97D0D6-F963-461A-252D-37436854649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A1687F0-75BA-A91B-4520-65112104AF9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704589-A019-9D83-ED15-1804CA803D8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624539A-16D6-B435-251C-84187EA374A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7598FB5-A14E-E33A-07FC-54DF75AF1F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D8C5E2D-614E-3E24-3327-1E3FF3052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317206A-8610-5708-75F0-E709BCF447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01C7E53-2FD6-6227-8A22-CA5654C862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Zone de texte 7">
            <a:extLst>
              <a:ext uri="{FF2B5EF4-FFF2-40B4-BE49-F238E27FC236}">
                <a16:creationId xmlns:a16="http://schemas.microsoft.com/office/drawing/2014/main" xmlns="" id="{4449430B-96E5-41C9-468C-680DCEC356E2}"/>
              </a:ext>
            </a:extLst>
          </p:cNvPr>
          <p:cNvSpPr txBox="1"/>
          <p:nvPr/>
        </p:nvSpPr>
        <p:spPr>
          <a:xfrm>
            <a:off x="467360" y="2737136"/>
            <a:ext cx="8015198" cy="11547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حَصَلَ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جائِزَةِ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بَطّوطَةَ.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 de texte 7">
            <a:extLst>
              <a:ext uri="{FF2B5EF4-FFF2-40B4-BE49-F238E27FC236}">
                <a16:creationId xmlns:a16="http://schemas.microsoft.com/office/drawing/2014/main" xmlns="" id="{25D30530-61A9-C771-6431-1362A1D07D30}"/>
              </a:ext>
            </a:extLst>
          </p:cNvPr>
          <p:cNvSpPr txBox="1"/>
          <p:nvPr/>
        </p:nvSpPr>
        <p:spPr>
          <a:xfrm>
            <a:off x="5046234" y="4450197"/>
            <a:ext cx="2269021" cy="997427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ٱلْمُجِدّينَ</a:t>
            </a: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 de texte 7">
            <a:extLst>
              <a:ext uri="{FF2B5EF4-FFF2-40B4-BE49-F238E27FC236}">
                <a16:creationId xmlns:a16="http://schemas.microsoft.com/office/drawing/2014/main" xmlns="" id="{8BAA6582-0FB4-5950-49A4-58C545ACFCE2}"/>
              </a:ext>
            </a:extLst>
          </p:cNvPr>
          <p:cNvSpPr txBox="1"/>
          <p:nvPr/>
        </p:nvSpPr>
        <p:spPr>
          <a:xfrm>
            <a:off x="1367861" y="4450196"/>
            <a:ext cx="2723420" cy="997427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ٱلْمُجِدّون</a:t>
            </a:r>
            <a:r>
              <a:rPr lang="ar-MA" sz="6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xmlns="" id="{3C31D21E-34D8-6141-0ED8-6CCAA4D87C46}"/>
              </a:ext>
            </a:extLst>
          </p:cNvPr>
          <p:cNvSpPr/>
          <p:nvPr/>
        </p:nvSpPr>
        <p:spPr>
          <a:xfrm>
            <a:off x="4288016" y="4868771"/>
            <a:ext cx="467360" cy="21336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Flèche : courbe vers le bas 24">
            <a:extLst>
              <a:ext uri="{FF2B5EF4-FFF2-40B4-BE49-F238E27FC236}">
                <a16:creationId xmlns:a16="http://schemas.microsoft.com/office/drawing/2014/main" xmlns="" id="{B3BCE670-82BA-3C9D-6EC2-F0D8C1C6440E}"/>
              </a:ext>
            </a:extLst>
          </p:cNvPr>
          <p:cNvSpPr/>
          <p:nvPr/>
        </p:nvSpPr>
        <p:spPr>
          <a:xfrm>
            <a:off x="4848654" y="2521136"/>
            <a:ext cx="1767840" cy="5948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6279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2EE9BF-D42A-987E-77E0-B798003EF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6D2C97-0669-AD33-932F-F99CC442D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148072" cy="612000"/>
          </a:xfrm>
        </p:spPr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 تصحيح الخطأ الثاني مع  تبريره؟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(التذكير بقاعدة حذف وإثبات همزة اسم" ابن")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0D43EC0-AF16-5F7F-F261-E0A39E16FC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18B485-952F-20E2-FD96-0D43693FD0C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6F110AB-C59A-F5B1-2776-53DBFFFA9A3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9758685-A450-8EC0-5A05-E2B3206B9BC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83A2752-B790-09B5-EB5B-7ADFEBDD03E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36E9ED0-A361-20E0-12C6-D01B03DF2F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8C1F6B5-5587-2B28-CFAB-7AD0A63B9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15B3D7C-044C-286B-F10E-708A3C03DC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5E71377-365B-E4D2-E875-63463F3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Zone de texte 7">
            <a:extLst>
              <a:ext uri="{FF2B5EF4-FFF2-40B4-BE49-F238E27FC236}">
                <a16:creationId xmlns:a16="http://schemas.microsoft.com/office/drawing/2014/main" xmlns="" id="{BF41C5ED-B73C-2561-B08A-A5CB6DCF3C18}"/>
              </a:ext>
            </a:extLst>
          </p:cNvPr>
          <p:cNvSpPr txBox="1"/>
          <p:nvPr/>
        </p:nvSpPr>
        <p:spPr>
          <a:xfrm>
            <a:off x="467360" y="2737136"/>
            <a:ext cx="8015198" cy="11547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حَصَلَ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جائِزَةِ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بَطّوطَةَ.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 de texte 7">
            <a:extLst>
              <a:ext uri="{FF2B5EF4-FFF2-40B4-BE49-F238E27FC236}">
                <a16:creationId xmlns:a16="http://schemas.microsoft.com/office/drawing/2014/main" xmlns="" id="{30BA3F80-A835-C0E6-49FB-6AF85B00F689}"/>
              </a:ext>
            </a:extLst>
          </p:cNvPr>
          <p:cNvSpPr txBox="1"/>
          <p:nvPr/>
        </p:nvSpPr>
        <p:spPr>
          <a:xfrm>
            <a:off x="5046234" y="4450197"/>
            <a:ext cx="2269021" cy="997427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بْنُ</a:t>
            </a: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 de texte 7">
            <a:extLst>
              <a:ext uri="{FF2B5EF4-FFF2-40B4-BE49-F238E27FC236}">
                <a16:creationId xmlns:a16="http://schemas.microsoft.com/office/drawing/2014/main" xmlns="" id="{BE20792F-F677-5AAC-B0BF-5E1D51D8599F}"/>
              </a:ext>
            </a:extLst>
          </p:cNvPr>
          <p:cNvSpPr txBox="1"/>
          <p:nvPr/>
        </p:nvSpPr>
        <p:spPr>
          <a:xfrm>
            <a:off x="1367861" y="4450196"/>
            <a:ext cx="2723420" cy="997427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ٱبْنُ</a:t>
            </a:r>
            <a:r>
              <a:rPr lang="ar-MA" sz="6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xmlns="" id="{42D4153D-0515-CD93-F87D-C3D1A123F4C9}"/>
              </a:ext>
            </a:extLst>
          </p:cNvPr>
          <p:cNvSpPr/>
          <p:nvPr/>
        </p:nvSpPr>
        <p:spPr>
          <a:xfrm>
            <a:off x="4288016" y="4868771"/>
            <a:ext cx="467360" cy="21336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365142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C8479B-24A5-9EFB-E8CF-35932F4F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6083C56-6F6A-27C8-9CC5-AB5FD9360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الخطوة الثالثة  هي : إعادة كتاب الجملة بعد تصحيح الأخطاء الواردة فيها.  من يقرؤها؟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344CC53-DC8D-16E9-DB11-B8500DEDAB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DA228D7-DB67-2878-5D57-C7CD94ACE07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71A6AB-4912-0EF9-FBB9-6491CC20B3E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51361D-D634-8C0E-C0FF-74E8BE2F7DB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58CFE01-E09A-2C4C-E43F-A4AD075AF2C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8511915-2BF1-CBE3-07C6-DBDEC872D6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CABF2EB-9091-94AF-D895-EBC2FA367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5CDE1F6-6A6B-7D4A-8C1B-04C2DF8824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1D0E8E0-1B5B-8B54-80E8-CDCA01042A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 de texte 7">
            <a:extLst>
              <a:ext uri="{FF2B5EF4-FFF2-40B4-BE49-F238E27FC236}">
                <a16:creationId xmlns:a16="http://schemas.microsoft.com/office/drawing/2014/main" xmlns="" id="{D78DDBA5-C50C-D7D8-6C60-16861AEED8DA}"/>
              </a:ext>
            </a:extLst>
          </p:cNvPr>
          <p:cNvSpPr txBox="1"/>
          <p:nvPr/>
        </p:nvSpPr>
        <p:spPr>
          <a:xfrm>
            <a:off x="675239" y="3276824"/>
            <a:ext cx="8015198" cy="11547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حَصَلَ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ٱلْمُجِدّونَ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جائِزَةِ </a:t>
            </a:r>
            <a:r>
              <a:rPr lang="ar-MA" sz="4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ٱبْنُ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بَطّوطَةَ.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0901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01B936-6AA6-CA24-99AC-12FFFC7A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FB80839-2DC5-E46D-E55B-9A831DCA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دوركم. خذوا كراساتكم الصفحة 101.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3ED310-0327-D33A-5BAA-2E43B654EBD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E2F6743-1445-4E14-985E-0F2FBCA5CF3E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016ACC-014E-1026-A81E-3E75F838DD3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51180C-31B8-115C-B99F-C93B8B8DDAF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D8BB486-C5D9-05DB-F777-8133479019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CE40B13-45CC-BB2D-3B6C-2C8FF11D1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7DCE5B9-E187-92A1-E391-D9F8E6F0D5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63952D0-FD2D-A6C0-6340-37645BF099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BF1169DB-6AC8-EB86-CEA5-FB6B7719C3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11A14AE3-CCB2-D876-2627-48BD05591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207" y="1674138"/>
            <a:ext cx="3269635" cy="4427862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C69E3E-D935-0224-93D4-E1C792FC1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742" y="3634627"/>
            <a:ext cx="3341385" cy="14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8938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77EA97-EECF-6E0C-ADCD-433D7B9E2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507B79-D931-D773-93DE-417273EF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1" y="756000"/>
            <a:ext cx="7442712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نشاط " أتدرب مع زملائي".  ضعوا خطا تحت الأخطاء  في كل جملة  ثم حددوا نوعها  قبل تصحيحها.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2CF06F-D156-F19C-B972-8A94BFA793D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81D386-A32D-4DDC-A923-B7669029C68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6AD45-CC2E-97E8-4502-16DF99684C9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DBB5DC-AE6B-B2C7-0CEB-429018BD592E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88C6340-76FB-369D-8102-BA40C3D041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EE72404-3041-FC56-8937-F66EBD1B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B7F70D-EE28-4B1D-EE96-9542E3D036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F58DFFE-95AD-09EA-9CA8-4FA2680894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A589B31-5D7E-CF5C-EB8E-8D6AC211CE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751" y="1445319"/>
            <a:ext cx="795864" cy="915921"/>
          </a:xfrm>
          <a:prstGeom prst="rect">
            <a:avLst/>
          </a:prstGeom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64F545F5-25E3-E387-4192-C222F03062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xmlns="" id="{60F5E82D-939B-F20A-7C34-525E1935B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114" y="2119280"/>
            <a:ext cx="7233772" cy="398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24561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2E01D6-16B1-0566-A026-9E95FFF2C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9A3B8DC-637D-CE8D-F935-8B97A535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يحدد الخطأ ونوعه ثم يصححه على السبورة 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F43AFCD-AD72-B0C2-19EF-AEBE65B112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C41E2E-25AC-7371-19C8-975AAE5FD46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169A05-BCA4-5116-AFA1-53F0CEC997FB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DCD021-47B0-4264-961C-BA01B997EB9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387E0D-C8ED-FC46-5A1E-04E84919026E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1F18947-76F0-1F9D-707E-D6FD5AEC88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6594F52-E4BE-5C26-99FE-7D4EFF1DE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BAF466A-EB10-8575-695A-FA93328733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621171E-5786-764F-04FB-45CD89965C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xmlns="" id="{64AFD9EC-0B41-50FD-0092-EFC1E6A3D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114" y="2119280"/>
            <a:ext cx="7233772" cy="398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57055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AF5C6-AE5B-80D2-5A2C-32ECDAD93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5E9E6D-FD09-C081-A8F0-9530E04B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DE43A69-51FC-5CEF-920B-396EB4CB4F6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1EE2EF-DEDB-47CE-1D17-A1E65787B5C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3D6FA2-A945-521F-3419-6DC61C5A27F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394AB81-C5F8-E612-C968-94D81B939CB9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7B80852-8A9B-83D5-F861-D08D7B6B09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CDBEC8B-1C8A-852F-14E6-FA57848EF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B5DC0BC-490C-5E9C-0D62-2A32297079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6471362-1C9B-80FE-A226-A6A7C13FD6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xmlns="" id="{CF0AB13C-6918-FD8F-49A4-F2D8D38BB2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xmlns="" id="{5F29694E-CA70-10A8-2706-D8DD0ABD6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80" y="1920227"/>
            <a:ext cx="8148320" cy="418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DFC91DBE-3360-8545-827E-C4CDF9C5563D}"/>
              </a:ext>
            </a:extLst>
          </p:cNvPr>
          <p:cNvSpPr txBox="1"/>
          <p:nvPr/>
        </p:nvSpPr>
        <p:spPr>
          <a:xfrm>
            <a:off x="1216147" y="3672558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800" b="1" dirty="0">
                <a:solidFill>
                  <a:srgbClr val="C00000"/>
                </a:solidFill>
              </a:rPr>
              <a:t>لْمَغارِبَةُ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40EB6375-E94A-8759-672E-5782974A6959}"/>
              </a:ext>
            </a:extLst>
          </p:cNvPr>
          <p:cNvSpPr txBox="1"/>
          <p:nvPr/>
        </p:nvSpPr>
        <p:spPr>
          <a:xfrm>
            <a:off x="3293406" y="3580225"/>
            <a:ext cx="973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00B050"/>
                </a:solidFill>
              </a:rPr>
              <a:t>×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02BC2CD7-E577-BF61-BD05-4E0403B9F99E}"/>
              </a:ext>
            </a:extLst>
          </p:cNvPr>
          <p:cNvSpPr txBox="1"/>
          <p:nvPr/>
        </p:nvSpPr>
        <p:spPr>
          <a:xfrm>
            <a:off x="4626388" y="4288111"/>
            <a:ext cx="973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00B050"/>
                </a:solidFill>
              </a:rPr>
              <a:t>×</a:t>
            </a:r>
            <a:endParaRPr lang="fr-FR" sz="2000" b="1" dirty="0">
              <a:solidFill>
                <a:srgbClr val="C00000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89101568-3B19-1A3F-2491-35DA797B1332}"/>
              </a:ext>
            </a:extLst>
          </p:cNvPr>
          <p:cNvCxnSpPr>
            <a:cxnSpLocks/>
          </p:cNvCxnSpPr>
          <p:nvPr/>
        </p:nvCxnSpPr>
        <p:spPr>
          <a:xfrm flipH="1">
            <a:off x="6929120" y="4103445"/>
            <a:ext cx="68636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F414225F-14D7-AD0A-AE8D-C89AEA315524}"/>
              </a:ext>
            </a:extLst>
          </p:cNvPr>
          <p:cNvCxnSpPr>
            <a:cxnSpLocks/>
          </p:cNvCxnSpPr>
          <p:nvPr/>
        </p:nvCxnSpPr>
        <p:spPr>
          <a:xfrm flipH="1">
            <a:off x="7229352" y="4642054"/>
            <a:ext cx="5633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D9F07B87-6EC7-F2AD-DE8B-24460607BFA4}"/>
              </a:ext>
            </a:extLst>
          </p:cNvPr>
          <p:cNvSpPr txBox="1"/>
          <p:nvPr/>
        </p:nvSpPr>
        <p:spPr>
          <a:xfrm>
            <a:off x="1380681" y="5485703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بْنَ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CE2AF1D3-398C-B166-74D1-794C3CBB3F3E}"/>
              </a:ext>
            </a:extLst>
          </p:cNvPr>
          <p:cNvSpPr txBox="1"/>
          <p:nvPr/>
        </p:nvSpPr>
        <p:spPr>
          <a:xfrm>
            <a:off x="4682838" y="5485554"/>
            <a:ext cx="973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00B050"/>
                </a:solidFill>
              </a:rPr>
              <a:t>×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77C122BD-F5D8-3095-E87B-7CFC0E421499}"/>
              </a:ext>
            </a:extLst>
          </p:cNvPr>
          <p:cNvSpPr txBox="1"/>
          <p:nvPr/>
        </p:nvSpPr>
        <p:spPr>
          <a:xfrm>
            <a:off x="1380681" y="4364059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بْنُ</a:t>
            </a:r>
            <a:endParaRPr lang="fr-FR" sz="1400" b="1" dirty="0">
              <a:solidFill>
                <a:srgbClr val="C00000"/>
              </a:solidFill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64186983-DC86-AD22-5406-C7A7D5DD02A3}"/>
              </a:ext>
            </a:extLst>
          </p:cNvPr>
          <p:cNvCxnSpPr>
            <a:cxnSpLocks/>
          </p:cNvCxnSpPr>
          <p:nvPr/>
        </p:nvCxnSpPr>
        <p:spPr>
          <a:xfrm flipH="1">
            <a:off x="6937169" y="5965780"/>
            <a:ext cx="50880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0796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3F7982-E55C-2014-D4DC-213D3EE3A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E15900-3387-487D-27F3-2A998FF3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نواصل، من يقرأ الجملة بسرعة قبل اختفائها. ركزوا جيدا.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C21177-E984-E822-51A6-97CC348889E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13C499-BC65-4C89-6CA1-41E463150D1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2169CC-1C34-30BC-F6A7-925874BCD0E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77CFD87-B2E2-83BE-23ED-2A622DD77E3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A534E49-757A-F7BB-E2A0-774DE2E637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D93B59B-FDF8-C0CE-9CF1-FBAAE735DB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065D3B5-CFB0-AF5F-0970-77D2F00EC9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3363A7C-66CF-4354-ADFA-4FD7ACBD82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xmlns="" id="{C2735421-5E96-685E-4395-75A75E7761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17FAAF3-25EC-C5D5-ED8E-6D48DCB8396D}"/>
              </a:ext>
            </a:extLst>
          </p:cNvPr>
          <p:cNvSpPr txBox="1"/>
          <p:nvPr/>
        </p:nvSpPr>
        <p:spPr>
          <a:xfrm>
            <a:off x="313266" y="3429000"/>
            <a:ext cx="8627534" cy="72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إِنَّ أَكْرَمَكُمْ عِنْدَ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ٱللَّهِ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أَتْقاكُمْ.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26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931DE4-E7E2-5A89-2658-AC4EE6111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0DB782-C30C-B467-BD7D-6DEB4B3C4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بسرعة قبل اختفائها. ركزوا جيدا.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6FFDDB2-695A-F951-5AD4-E99B359AA63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B34E6B-33C3-FB0D-E2EE-D4DF89A47A68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0C9517A-70AB-F6EA-F8DF-AAACB668B06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743482-0D14-4FA2-4AA3-535BE36CB9E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BE4FB5A-9346-D663-3C2D-CD42E89C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7669710-5BA9-6A89-A461-A110D29128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153B7C3-2505-D538-A053-7357905EC2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63844D1-A137-C4E3-37E5-EFDBC36748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xmlns="" id="{90DA1818-9230-66DF-9160-DF1AFE6039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BF05C40-CDA2-0EDC-0A60-4848159C9131}"/>
              </a:ext>
            </a:extLst>
          </p:cNvPr>
          <p:cNvSpPr txBox="1"/>
          <p:nvPr/>
        </p:nvSpPr>
        <p:spPr>
          <a:xfrm>
            <a:off x="313266" y="3429000"/>
            <a:ext cx="8627534" cy="72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إِنَّ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ٱلْمحبةَ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وٱلتسامحَ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وٱلعدلَ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قيمٌ ساميةٌ. 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64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30658C-C0EC-7FD3-4A17-D7C65AED1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BA619556-6001-E775-5A71-078295CB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70454"/>
            <a:ext cx="7209032" cy="612000"/>
          </a:xfrm>
        </p:spPr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النعت السببي والمنعوت في الجملة الأولى؟( مناقشة الأجوبة ثم الانتقال إلى الجملة الموالية.)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2BE0E99-ECAD-1C75-9661-1A3B716F84A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A0C516-EE60-84D3-65BF-EEED8B361A2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5EF9A4-BD7D-C4C0-8343-FB6ED730937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E65BC5A-EC3C-E3A6-8DB9-C75D1BA055D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D5633D-B540-EED1-472A-423FE908C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71A1B02-41B9-5AC2-9926-46586A90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0FB002A-127E-3DE4-A94C-FA483EB647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3CEAB43-BBE7-7626-7D59-04E4270AB8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BCCE147A-DF7F-0773-4056-A86DAE1F50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6CDD2FB-7F45-7241-D21A-1CA18CFD6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" y="2513539"/>
            <a:ext cx="7355840" cy="3009482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160411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F728A1-0809-746F-91F9-83266E15A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0EA1D7-5627-45C6-8FF4-8217458AD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بسرعة قبل اختفائها. ركزوا جيدا.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C237737-58C8-0972-AF6C-CCE22DF5ABC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6521AD7-823D-3CA6-001E-AA35DAD120C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D0DCAA-4828-6E7F-576B-6DA1DE7B3CB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D486F97-EBD7-BEF3-CA4D-4DD573CD526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F12AD2F-4647-9923-53F3-B078C5FC48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2078564-D437-EAF9-7222-D4317E872C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300B79C-1B60-0612-6C3A-F77D8F3A34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7433B93-02D6-DA13-7D97-5CBD9DE011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xmlns="" id="{A49E17E5-745E-77E3-D220-9091724953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64609F-8860-54C2-E298-36CD66AD0494}"/>
              </a:ext>
            </a:extLst>
          </p:cNvPr>
          <p:cNvSpPr txBox="1"/>
          <p:nvPr/>
        </p:nvSpPr>
        <p:spPr>
          <a:xfrm>
            <a:off x="313266" y="3429000"/>
            <a:ext cx="8627534" cy="72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اَلناسُ سواسِيةٌ في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ٱلْحقوقِ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وَٱلواجباتِ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73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DBDBC4-2380-C393-3A6C-B8E44AB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ED52BC-4593-1E18-DD58-8627169F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بسرعة قبل اختفائها. حالوا إتمام الكلمات غير التامة.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990186-8A74-5ED4-9888-B1E095CD75D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882C60-C94B-6406-FDC6-AB92FB3C92F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A7686D-4DA5-B460-C159-EB3CA74E4B2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549800A-D293-8C2A-9862-DE407996203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376B692-E16E-8514-6E42-812096A51A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4EAD5FF-0237-2843-D093-383034F5E4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2561B18-DAFB-94C5-ABD2-E34987077A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C75EDDE-100D-57CC-EB9A-5ADEE1E5F8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xmlns="" id="{66FBCE1B-4138-BE1E-F45F-7914B585E3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F71BAE5-B176-DAFF-D025-C603E325294D}"/>
              </a:ext>
            </a:extLst>
          </p:cNvPr>
          <p:cNvSpPr txBox="1"/>
          <p:nvPr/>
        </p:nvSpPr>
        <p:spPr>
          <a:xfrm>
            <a:off x="313266" y="3429000"/>
            <a:ext cx="8627534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يُصْب</a:t>
            </a:r>
            <a:r>
              <a:rPr lang="ar-MA" sz="5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ِح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ٱلتَّنَ</a:t>
            </a:r>
            <a:r>
              <a:rPr lang="ar-MA" sz="5400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وُّعُ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مَصْد</a:t>
            </a:r>
            <a:r>
              <a:rPr lang="ar-MA" sz="5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َراً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لِلْإِبْدا</a:t>
            </a:r>
            <a:r>
              <a:rPr lang="ar-MA" sz="5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وَٱلْإِثْراءِ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MA" sz="54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61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xmlns="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</a:t>
            </a:r>
            <a:r>
              <a:rPr lang="ar-MA" dirty="0">
                <a:solidFill>
                  <a:srgbClr val="424D7B"/>
                </a:solidFill>
              </a:rPr>
              <a:t>إنتاج كتابي (ح1).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xmlns="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052320" y="3159000"/>
            <a:ext cx="511203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تعرف تصميم النص الوصفي وتحديد عناصره.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xmlns="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ستتعرفون على تصميم يساعدكم على كتابة نص لوصف مشهد  يتضمن أشخاصا.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203038-D38A-935E-7A46-190965B1465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AD99DA-3AE7-B43C-E8AC-6123B7B4FF1A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F1E38F-E668-A849-48BC-885D61BEA6D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5C8F53-4A2A-F37E-F790-334E1C493CC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E173116-32B3-CB7A-1AAE-AEF2E3A7D4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9EACF12-9E9F-C7FB-3943-58560E734E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2BB446F-9C24-4C7C-DB8F-DF1F826EE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590B53B-8113-1CE2-7117-0C2FFBB5BA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CFA5642-6D86-4C28-ADF4-9B4D08ABEB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8D56EDB-6075-8D7B-F43A-8DE24592320E}"/>
              </a:ext>
            </a:extLst>
          </p:cNvPr>
          <p:cNvSpPr txBox="1"/>
          <p:nvPr/>
        </p:nvSpPr>
        <p:spPr>
          <a:xfrm>
            <a:off x="919748" y="2804096"/>
            <a:ext cx="7004501" cy="234957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6600" dirty="0"/>
              <a:t>أَتَعَرَّفُ تَصْميمَ ٱلنَّصِّ </a:t>
            </a:r>
            <a:r>
              <a:rPr lang="ar-MA" sz="6600" dirty="0" err="1"/>
              <a:t>ٱلْوَصْفِيِّ</a:t>
            </a:r>
            <a:r>
              <a:rPr lang="ar-MA" sz="6600" dirty="0"/>
              <a:t>، وَأَتَدَرَّبُ عَلى تَحْديدِ عَناصِرِهِ.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AE3E16-EEB9-B46A-1C95-B575EF71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BA8A0B-ECFA-1825-B258-F5FF0223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6000"/>
            <a:ext cx="703131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بمعنى الوصف؟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F9BF5FD-6847-38CA-FC01-DF3D61DD9FD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6F4AFB5-6E50-FBA1-7A63-AF4393CB0ED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BBCF43-387C-5DE2-CB35-5269255F728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2AC504F-EE2F-1944-3A42-78A12F7AAFE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B0F249F-E641-6841-89F9-00D4DAF07E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6583F80-5535-5A02-0628-D8902D9D43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B5B3E60-AC05-71B9-5B0F-052C308C4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12D74B5-346E-EE82-40D2-60875FBE06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4D3A231-C848-0EE6-2C20-F9CE7E52D2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8F8D654-F27B-3EB1-7754-4415D1395AF8}"/>
              </a:ext>
            </a:extLst>
          </p:cNvPr>
          <p:cNvSpPr txBox="1"/>
          <p:nvPr/>
        </p:nvSpPr>
        <p:spPr>
          <a:xfrm>
            <a:off x="832381" y="3292298"/>
            <a:ext cx="7144775" cy="1328023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ٱلْمَقْصودُ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بِٱلْوَصْفِ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402753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35FB21-1096-2BB6-D4AB-52631AAD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1B088908-938F-70F1-9FEE-9C16E834D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4343C9-9AF5-3033-AE3B-F20CBEAB55A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C55FF42-141D-58E8-3D46-44C57EEDD89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823B98-8067-BFA7-3ADC-5A8CBDF0FF3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CE12EA-6D9F-2D50-96A7-72460086AA43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56BCA03-91F1-EC77-2485-B8CEA51FC2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4A03258-204E-EA08-6A26-9D43087FA0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668B14E-568A-3962-ECF9-E04426CF5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30594FD-9C3D-712C-DDA6-215D89EF67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6058097-9397-E1B3-7501-6D81A0FD97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5C40126-451D-BE3A-EA67-970901A3E7BA}"/>
              </a:ext>
            </a:extLst>
          </p:cNvPr>
          <p:cNvSpPr txBox="1"/>
          <p:nvPr/>
        </p:nvSpPr>
        <p:spPr>
          <a:xfrm>
            <a:off x="709995" y="2278776"/>
            <a:ext cx="7614059" cy="3473291"/>
          </a:xfrm>
          <a:prstGeom prst="roundRect">
            <a:avLst>
              <a:gd name="adj" fmla="val 9827"/>
            </a:avLst>
          </a:prstGeom>
          <a:solidFill>
            <a:srgbClr val="F2F2F2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اَلْوَصْفُ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ٱسْتِعْمالُ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ٱللُّغَةِ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لِتَقْديمِ شَخْصٍ أَوْ مَشْهَدٍ بِأُسْلوبٍ يُساعِدُ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ٱلْقارِئَ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أَوِ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ٱلْمُسْتَمِعَ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تَخَيُّلِهِ.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814685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59E81B-7B84-BBF3-341E-DC0C6E0C2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2C2140-568C-A848-7C4C-71736CC06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2793F8-3D12-B6C0-A63B-F443DA4324F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FB6941F-FC47-6070-4973-AC639FAE91A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936335-D08C-4485-4D5F-6E0814F80A0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AEC6F2-3D02-F7BA-BB14-1DEA3997F15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CE70F2B-126C-318F-08B2-79D467DF56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09B0EAD-A90E-9AA9-DC9C-7D2929AFB6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14E16F8-B63C-9A6B-1BF5-53197A98D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E2E48F4-E564-E04B-DC91-AA21BB6072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71CA541-F4B2-35A6-EB40-F7BB2E5269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F23760F-561E-6F37-6499-44DE0C06EE17}"/>
              </a:ext>
            </a:extLst>
          </p:cNvPr>
          <p:cNvSpPr txBox="1"/>
          <p:nvPr/>
        </p:nvSpPr>
        <p:spPr>
          <a:xfrm>
            <a:off x="558053" y="3281083"/>
            <a:ext cx="8027893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ٱلْعَناصِرُ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نَصِفُها في شَخْصٍ؟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822767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B82D2C-F2A3-6177-F7F9-A47005706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3F30E8-D4AF-57CB-0E61-81092E3D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9AED04-94CC-16C5-DD55-583C3127C7D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E5EC93-DB69-A46A-8CE7-FC2013AAD2D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AEFA2D-E9BC-7DF8-2BD9-8D853B80B79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9C3BE0C-8BC6-EDF8-0FA4-9934558A98CA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920E713-68CC-BCBB-E8B3-482B4FC57A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AD1BBFD-8DFC-C75B-C744-23B454C9D7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1B6B647-3C5D-468C-9C7F-3BE25D942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89BE8C0-1167-E962-77EC-789B27FC63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A08A2B2-9CB8-AD35-9BC7-4C9C45B3D5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2D14E12-3E5F-1BF4-512F-2A448CD692F5}"/>
              </a:ext>
            </a:extLst>
          </p:cNvPr>
          <p:cNvSpPr txBox="1"/>
          <p:nvPr/>
        </p:nvSpPr>
        <p:spPr>
          <a:xfrm>
            <a:off x="3105811" y="2273308"/>
            <a:ext cx="3302746" cy="3476685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 fontAlgn="ctr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قامَتُ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شَكْلُه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هِنْدامُه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 fontAlgn="ctr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فْعالُه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تَعابيرُ وَجْهِهِ.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653480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B172FB-01AC-DAF6-042F-E6403AE60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6AF367EC-DAED-C8C0-1D32-7944185B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0CDA53F-9496-924E-34B5-926A0A7B7E0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3A8314-B250-4320-3DFA-060E85EF336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</a:t>
            </a: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709FF0-2CA7-521F-0E55-8374D50FE3A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63958D-EC41-419D-BB67-030558839E2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5ACD013-42DC-3863-C43F-53CC2EA90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439A236-AABC-C414-6054-3DC0464674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BD9B855-9EE4-77A6-5EE6-B28BA175B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A47A547-2704-82EC-3598-251CC93B58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B1744B4-6AF4-0D94-6246-81264E0549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CCA9F63-3A68-D7D0-502C-C3E371254547}"/>
              </a:ext>
            </a:extLst>
          </p:cNvPr>
          <p:cNvSpPr txBox="1"/>
          <p:nvPr/>
        </p:nvSpPr>
        <p:spPr>
          <a:xfrm>
            <a:off x="558053" y="3281083"/>
            <a:ext cx="8027893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ٱلْعَناصِرُ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نَصِفُها في مَشْهَدٍ؟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677388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104692-4227-2DE5-3D4E-C0CDD0E6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0FBCAE-71D8-EEE7-BB04-91CB10429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75E5C0-EDC2-D7FE-2BDC-D6BE9E9B3AA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DCFC32-444B-B908-0091-F065D0B7A13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52F587-3764-D61D-2526-26882284C73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F830F5-B985-E55C-3885-289D5ABDDEE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4921978-095A-65C9-47AA-10FD97C077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3A014B0-A80B-0E3E-8459-4C6F042139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0D7BF39-5921-CF1E-A2B5-A11646E59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C2A0E92-E22A-FB67-96F6-F5931E6DD9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EF86DCE-B349-3B4E-CE6D-ED7597A0B5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BD34D31-B81A-7886-FE54-7F42A1B2318F}"/>
              </a:ext>
            </a:extLst>
          </p:cNvPr>
          <p:cNvSpPr txBox="1"/>
          <p:nvPr/>
        </p:nvSpPr>
        <p:spPr>
          <a:xfrm>
            <a:off x="2000749" y="2730507"/>
            <a:ext cx="4684506" cy="286035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 eaLnBrk="1" fontAlgn="t" latinLnBrk="0" hangingPunct="1">
              <a:buFont typeface="Arial" panose="020B0604020202020204" pitchFamily="34" charset="0"/>
              <a:buChar char="•"/>
            </a:pP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زَمانُ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  <a:p>
            <a:pPr marL="571500" indent="-571500" algn="r" rtl="1" eaLnBrk="1" fontAlgn="t" latinLnBrk="0" hangingPunct="1">
              <a:buFont typeface="Arial" panose="020B0604020202020204" pitchFamily="34" charset="0"/>
              <a:buChar char="•"/>
            </a:pP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مَوْقِعُ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  <a:p>
            <a:pPr marL="571500" marR="0" indent="-571500" algn="r" rtl="1" eaLnBrk="1" fontAlgn="auto" latinLnBrk="0" hangingPunct="1">
              <a:buFont typeface="Arial" panose="020B0604020202020204" pitchFamily="34" charset="0"/>
              <a:buChar char="•"/>
            </a:pP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مُكَوِّناتُ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6895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828A15-9E60-5CB8-000A-C43E07B5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720025D3-A0C1-0F19-ACCB-FAF09505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770454"/>
            <a:ext cx="7432552" cy="612000"/>
          </a:xfrm>
        </p:spPr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التي وردت فيها صفة " لذيذ"  نعتا سببيا</a:t>
            </a:r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؟( مناقشة المقترحات ثم الانتقال إلى الصفة الموالية.)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94E545-B1C3-9300-1B8B-F58D3C6C650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60CE270-3416-B79B-DE8B-1F9ADA0A361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CA12B3-11AA-DC65-F64A-7CD94CAE79C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92E4327-FBE9-BE48-C0B8-43314463EC8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9C700FE-90EF-6DEB-A18C-5C48F3B74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7BA0022-C9EB-0180-A471-F61138F87B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E87EB51-136C-E2FE-9C48-612CDF5274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AE7D7D1-2E9E-EACC-C29A-7AC8BA0C70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062965E4-737B-7E1B-1AC3-33C9BB076D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69D673B-ABE3-524F-A69E-757C8E3AF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" y="2513539"/>
            <a:ext cx="7355840" cy="3009482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309945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DF2A87-DA6D-4A48-7D09-54CAC758F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D2F2FAB-4D96-3D19-64F8-7C8A2056D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9" y="756000"/>
            <a:ext cx="7022551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لكتابة نص لوصف لمشهد يتضمن أشخاصا. أنظم الأوصاف التي جمعتها عن كل عنصر وفق التصميم التالي: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FCC1171-7ABF-91F6-BD04-B89D00A9EAA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7F8070-5185-0DE5-14C0-AAB6AD892397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BF5EE8-5B30-FBE9-F0D2-F2D74D48551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0574D5-1799-6FCC-46D4-8E458538D40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0B1BAB6-9E7C-E849-A6AA-B6CA34115F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D388BEC-49BA-9652-36A6-45929856D0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D947861-8556-A7B6-2529-34FD6F88B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961F73-54B3-F2DC-7021-2E5E767AC6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xmlns="" id="{C9FB175A-CD98-48E3-AA02-5A832F74DF3B}"/>
              </a:ext>
            </a:extLst>
          </p:cNvPr>
          <p:cNvSpPr txBox="1"/>
          <p:nvPr/>
        </p:nvSpPr>
        <p:spPr>
          <a:xfrm>
            <a:off x="465959" y="1883607"/>
            <a:ext cx="6022523" cy="12829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أُحَدِّدُ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ٱلزَّمانَ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وَٱلْمَكانَ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وَأَصِفُ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ٱلْمَشْهَدَ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بِشَكْلٍ عامٍّ.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25">
            <a:extLst>
              <a:ext uri="{FF2B5EF4-FFF2-40B4-BE49-F238E27FC236}">
                <a16:creationId xmlns:a16="http://schemas.microsoft.com/office/drawing/2014/main" xmlns="" id="{62D55D32-77F0-0836-9E3B-267FD10A3942}"/>
              </a:ext>
            </a:extLst>
          </p:cNvPr>
          <p:cNvSpPr txBox="1"/>
          <p:nvPr/>
        </p:nvSpPr>
        <p:spPr>
          <a:xfrm>
            <a:off x="465959" y="3551437"/>
            <a:ext cx="6022523" cy="13321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لِوَصْفِ عَناصِرِ </a:t>
            </a:r>
            <a:r>
              <a:rPr lang="ar-MA" dirty="0" err="1"/>
              <a:t>ٱلْمَكانِ</a:t>
            </a:r>
            <a:r>
              <a:rPr lang="ar-MA" dirty="0"/>
              <a:t> وأُخْرى لِوَصْفِ </a:t>
            </a:r>
            <a:r>
              <a:rPr lang="ar-MA" dirty="0" err="1"/>
              <a:t>ٱلْأَشْخاصِ</a:t>
            </a:r>
            <a:r>
              <a:rPr lang="ar-MA" dirty="0"/>
              <a:t>. </a:t>
            </a:r>
            <a:endParaRPr lang="fr-FR" dirty="0"/>
          </a:p>
        </p:txBody>
      </p:sp>
      <p:sp>
        <p:nvSpPr>
          <p:cNvPr id="13" name="Zone de texte 25">
            <a:extLst>
              <a:ext uri="{FF2B5EF4-FFF2-40B4-BE49-F238E27FC236}">
                <a16:creationId xmlns:a16="http://schemas.microsoft.com/office/drawing/2014/main" xmlns="" id="{82DD288F-9546-F4CA-960A-004FE432424D}"/>
              </a:ext>
            </a:extLst>
          </p:cNvPr>
          <p:cNvSpPr txBox="1"/>
          <p:nvPr/>
        </p:nvSpPr>
        <p:spPr>
          <a:xfrm>
            <a:off x="465960" y="5268486"/>
            <a:ext cx="6022522" cy="107321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أُعَبِّرُ عَنْ شُعوري وَأَنا أَنْظُرُ إِلى </a:t>
            </a:r>
            <a:r>
              <a:rPr lang="ar-MA" dirty="0" err="1"/>
              <a:t>ٱلْمَشْهَدِ</a:t>
            </a:r>
            <a:r>
              <a:rPr lang="ar-MA" dirty="0"/>
              <a:t>.     </a:t>
            </a:r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37C18C4F-2FB5-1474-7AB5-E01D3E0A6562}"/>
              </a:ext>
            </a:extLst>
          </p:cNvPr>
          <p:cNvSpPr/>
          <p:nvPr/>
        </p:nvSpPr>
        <p:spPr>
          <a:xfrm>
            <a:off x="7269870" y="2044134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631EE49D-C1C0-0B63-5A47-12FBE25E4BCC}"/>
              </a:ext>
            </a:extLst>
          </p:cNvPr>
          <p:cNvSpPr/>
          <p:nvPr/>
        </p:nvSpPr>
        <p:spPr>
          <a:xfrm>
            <a:off x="7160349" y="3875831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F617501D-5F0E-A80B-4464-2DAE826AB2C3}"/>
              </a:ext>
            </a:extLst>
          </p:cNvPr>
          <p:cNvSpPr/>
          <p:nvPr/>
        </p:nvSpPr>
        <p:spPr>
          <a:xfrm>
            <a:off x="7151305" y="5432332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F5FFEA1-8233-1ABE-0BC6-ABD66EE9C8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5DDB2D64-05F2-5844-31ED-6E15375F5E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511632" y="2064954"/>
            <a:ext cx="735087" cy="789529"/>
          </a:xfrm>
          <a:prstGeom prst="roundRect">
            <a:avLst/>
          </a:prstGeom>
          <a:noFill/>
        </p:spPr>
      </p:pic>
      <p:pic>
        <p:nvPicPr>
          <p:cNvPr id="18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05F7012-E913-44B0-874C-EBAFD0643D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399153" y="3877772"/>
            <a:ext cx="735087" cy="789529"/>
          </a:xfrm>
          <a:prstGeom prst="roundRect">
            <a:avLst/>
          </a:prstGeom>
          <a:noFill/>
        </p:spPr>
      </p:pic>
      <p:pic>
        <p:nvPicPr>
          <p:cNvPr id="19" name="Image 1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DEB49A8-FF27-16C6-DA6D-266EB3B3883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488482" y="5492253"/>
            <a:ext cx="735087" cy="78952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010020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5DBD65-853D-116C-6A06-6DD802B1C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A0A1BBFD-ABF2-6F78-5994-0513227C8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9" y="756000"/>
            <a:ext cx="7022551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قراءة التصميم؟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A664C68-3C11-51FF-22BE-9C928AF32233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830221-1866-011C-303A-C651913C742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639A00-1411-719D-6586-D312362AB36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8683B2C-A4AB-EE08-64C5-A0290B92BF79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71FB56F-EA11-268C-F0F0-12DC796F5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B5351A9-EF70-0355-ED32-9DAC09E346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E91E346-6C6E-4AE6-9F8C-5FA871B67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30E2F96-31EF-9EE6-084B-7B97FC7B2E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xmlns="" id="{A42DA26A-3160-F321-F306-AC23CCBC9F41}"/>
              </a:ext>
            </a:extLst>
          </p:cNvPr>
          <p:cNvSpPr txBox="1"/>
          <p:nvPr/>
        </p:nvSpPr>
        <p:spPr>
          <a:xfrm>
            <a:off x="465959" y="1883607"/>
            <a:ext cx="6022523" cy="12829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أُحَدِّدُ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ٱلزَّمانَ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وَٱلْمَكانَ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وَأَصِفُ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ٱلْمَشْهَدَ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بِشَكْلٍ عامٍّ.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25">
            <a:extLst>
              <a:ext uri="{FF2B5EF4-FFF2-40B4-BE49-F238E27FC236}">
                <a16:creationId xmlns:a16="http://schemas.microsoft.com/office/drawing/2014/main" xmlns="" id="{9CE7D015-C86C-C2CE-150F-601558B956DB}"/>
              </a:ext>
            </a:extLst>
          </p:cNvPr>
          <p:cNvSpPr txBox="1"/>
          <p:nvPr/>
        </p:nvSpPr>
        <p:spPr>
          <a:xfrm>
            <a:off x="465959" y="3551437"/>
            <a:ext cx="6022523" cy="13321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لِوَصْفِ عَناصِرِ </a:t>
            </a:r>
            <a:r>
              <a:rPr lang="ar-MA" dirty="0" err="1"/>
              <a:t>ٱلْمَكانِ</a:t>
            </a:r>
            <a:r>
              <a:rPr lang="ar-MA" dirty="0"/>
              <a:t> وأُخْرى لِوَصْفِ </a:t>
            </a:r>
            <a:r>
              <a:rPr lang="ar-MA" dirty="0" err="1"/>
              <a:t>ٱلْأَشْخاصِ</a:t>
            </a:r>
            <a:r>
              <a:rPr lang="ar-MA" dirty="0"/>
              <a:t>. </a:t>
            </a:r>
            <a:endParaRPr lang="fr-FR" dirty="0"/>
          </a:p>
        </p:txBody>
      </p:sp>
      <p:sp>
        <p:nvSpPr>
          <p:cNvPr id="13" name="Zone de texte 25">
            <a:extLst>
              <a:ext uri="{FF2B5EF4-FFF2-40B4-BE49-F238E27FC236}">
                <a16:creationId xmlns:a16="http://schemas.microsoft.com/office/drawing/2014/main" xmlns="" id="{B1C37FD5-24D1-1D23-2DA2-697027CB3483}"/>
              </a:ext>
            </a:extLst>
          </p:cNvPr>
          <p:cNvSpPr txBox="1"/>
          <p:nvPr/>
        </p:nvSpPr>
        <p:spPr>
          <a:xfrm>
            <a:off x="465960" y="5268486"/>
            <a:ext cx="6022522" cy="107321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أُعَبِّرُ عَنْ شُعوري وَأَنا أَنْظُرُ إِلى </a:t>
            </a:r>
            <a:r>
              <a:rPr lang="ar-MA" dirty="0" err="1"/>
              <a:t>ٱلْمَشْهَدِ</a:t>
            </a:r>
            <a:r>
              <a:rPr lang="ar-MA" dirty="0"/>
              <a:t>.     </a:t>
            </a:r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B5E1C036-1DF2-35BE-BF1F-52389AE5328D}"/>
              </a:ext>
            </a:extLst>
          </p:cNvPr>
          <p:cNvSpPr/>
          <p:nvPr/>
        </p:nvSpPr>
        <p:spPr>
          <a:xfrm>
            <a:off x="7269870" y="2044134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4B9B9E1D-37C9-41B0-D7DC-896072775BBF}"/>
              </a:ext>
            </a:extLst>
          </p:cNvPr>
          <p:cNvSpPr/>
          <p:nvPr/>
        </p:nvSpPr>
        <p:spPr>
          <a:xfrm>
            <a:off x="7160349" y="3875831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9A3CC073-1E85-9F3F-4943-6479C09CA232}"/>
              </a:ext>
            </a:extLst>
          </p:cNvPr>
          <p:cNvSpPr/>
          <p:nvPr/>
        </p:nvSpPr>
        <p:spPr>
          <a:xfrm>
            <a:off x="7151305" y="5432332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386D35A-08AD-C850-81A2-B442FB525E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212E3B0-33F2-BF4D-E9A9-C888DAA009F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511632" y="2064954"/>
            <a:ext cx="735087" cy="789529"/>
          </a:xfrm>
          <a:prstGeom prst="roundRect">
            <a:avLst/>
          </a:prstGeom>
          <a:noFill/>
        </p:spPr>
      </p:pic>
      <p:pic>
        <p:nvPicPr>
          <p:cNvPr id="18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0C0FFCD-41F9-87FF-3800-40AFBD4B39D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399153" y="3877772"/>
            <a:ext cx="735087" cy="789529"/>
          </a:xfrm>
          <a:prstGeom prst="roundRect">
            <a:avLst/>
          </a:prstGeom>
          <a:noFill/>
        </p:spPr>
      </p:pic>
      <p:pic>
        <p:nvPicPr>
          <p:cNvPr id="19" name="Image 1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95611EBD-10D6-70F1-3D8F-D47EB2FAB00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488482" y="5492253"/>
            <a:ext cx="735087" cy="78952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880082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5F5C83-1F72-4A44-37DE-D6EB6B4A3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18407FF-7EF1-2F00-2407-9E39B8A9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50" y="766160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هذا المشهد.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499690-C677-BA44-D236-71AED9A45C0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B87EF2-C6B9-956F-9025-294FE32DA49E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FFE621-105C-F25C-FFAF-92422B0F8C1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AD4CC4E-EF75-491D-BBC0-1B939945C3D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F09ACFC-395C-F22E-C2FD-2A1AB9FBB1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F08D51F-B53A-40D7-DF6D-753DEF93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3CC8A3A-A4AF-E0EA-AB94-2DBBB35B5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210612E-9BE9-1D2F-8D9F-AA638ADA2F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E8120D7-5356-D9EB-F7C6-6171AE91C5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 descr="Une image contenant garçon, habits, plag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A2BF2A22-1D14-433F-5D15-C6DC46BF71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412" b="8431"/>
          <a:stretch>
            <a:fillRect/>
          </a:stretch>
        </p:blipFill>
        <p:spPr>
          <a:xfrm>
            <a:off x="1969561" y="1864658"/>
            <a:ext cx="5204878" cy="427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54680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098D58-99A7-74E0-5385-DB1E3B826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AF5F284-9616-9BB8-0FD4-9492655E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50" y="766160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وصف المشهد وفق العناصر المقترحة في الجدول التالي: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30BCB31-1B36-BAEC-C70C-F8135CB82B23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C986731-2948-B0EF-5758-2E19BA16DAEB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5CE289-5B9B-29BC-E012-61428B52F01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3D92F2-324D-9B14-0735-D7FB15835A4A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07F2489-1B5F-3E32-D398-CEFC7DCBD6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2C59114-F81E-CD7A-08F4-5CF85E09E5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653A7D4-77F3-2980-62CE-9294FF8C7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1CD8BF7-B94D-9BD2-117E-15FE946E25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10E709B-722A-C443-0BB1-C4C36C81B7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xmlns="" id="{38EDF5B9-323F-2F07-82F1-6335F2208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161418"/>
              </p:ext>
            </p:extLst>
          </p:nvPr>
        </p:nvGraphicFramePr>
        <p:xfrm>
          <a:off x="689150" y="2876190"/>
          <a:ext cx="7876033" cy="345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27298">
                  <a:extLst>
                    <a:ext uri="{9D8B030D-6E8A-4147-A177-3AD203B41FA5}">
                      <a16:colId xmlns:a16="http://schemas.microsoft.com/office/drawing/2014/main" xmlns="" val="815128359"/>
                    </a:ext>
                  </a:extLst>
                </a:gridCol>
                <a:gridCol w="1248735">
                  <a:extLst>
                    <a:ext uri="{9D8B030D-6E8A-4147-A177-3AD203B41FA5}">
                      <a16:colId xmlns:a16="http://schemas.microsoft.com/office/drawing/2014/main" xmlns="" val="1341966941"/>
                    </a:ext>
                  </a:extLst>
                </a:gridCol>
              </a:tblGrid>
              <a:tr h="452726">
                <a:tc>
                  <a:txBody>
                    <a:bodyPr/>
                    <a:lstStyle/>
                    <a:p>
                      <a:pPr marL="0" lvl="0" indent="0" algn="just" rtl="1">
                        <a:buFont typeface="Arial" panose="020B0604020202020204" pitchFamily="34" charset="0"/>
                        <a:buNone/>
                      </a:pP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زَمانُ </a:t>
                      </a:r>
                      <a:r>
                        <a:rPr lang="ar-S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223494"/>
                  </a:ext>
                </a:extLst>
              </a:tr>
              <a:tr h="484535">
                <a:tc>
                  <a:txBody>
                    <a:bodyPr/>
                    <a:lstStyle/>
                    <a:p>
                      <a:pPr marL="0" indent="0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15950" algn="l"/>
                        </a:tabLst>
                      </a:pPr>
                      <a:endParaRPr lang="ar-MA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مَوْقِعُ </a:t>
                      </a:r>
                      <a:r>
                        <a:rPr lang="ar-S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3590100"/>
                  </a:ext>
                </a:extLst>
              </a:tr>
              <a:tr h="1986229">
                <a:tc>
                  <a:txBody>
                    <a:bodyPr/>
                    <a:lstStyle/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اَلْبَحْرُ:  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	اَلسَّماءُ. ِ</a:t>
                      </a:r>
                    </a:p>
                    <a:p>
                      <a:pPr marL="177800" marR="0" lvl="0" indent="-17780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Char char="-"/>
                        <a:tabLst>
                          <a:tab pos="615950" algn="l"/>
                        </a:tabLst>
                        <a:defRPr/>
                      </a:pPr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اَلشّاطِئُ</a:t>
                      </a: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177800" marR="0" lvl="0" indent="-17780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Char char="-"/>
                        <a:tabLst>
                          <a:tab pos="615950" algn="l"/>
                        </a:tabLst>
                        <a:defRPr/>
                      </a:pPr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اَلنَّخْلَةُ</a:t>
                      </a: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177800" marR="0" lvl="0" indent="-17780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Char char="-"/>
                        <a:tabLst>
                          <a:tab pos="615950" algn="l"/>
                        </a:tabLst>
                        <a:defRPr/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اَلطِّفْلانِ.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مُكَوِّناتُ </a:t>
                      </a:r>
                      <a:r>
                        <a:rPr lang="ar-S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4641079"/>
                  </a:ext>
                </a:extLst>
              </a:tr>
            </a:tbl>
          </a:graphicData>
        </a:graphic>
      </p:graphicFrame>
      <p:pic>
        <p:nvPicPr>
          <p:cNvPr id="4" name="Image 3" descr="Une image contenant garçon, habits, plag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53672C19-6CAC-AF90-6779-288E2AD19B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412" b="8431"/>
          <a:stretch>
            <a:fillRect/>
          </a:stretch>
        </p:blipFill>
        <p:spPr>
          <a:xfrm>
            <a:off x="689150" y="2872957"/>
            <a:ext cx="4208574" cy="3457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22432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E47BD4-E430-EC17-6674-BED38B814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26D069D-D6D1-22DA-EE8C-B1496764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94995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مقترحات  لوصف عناصر المشهد ومكوناته. من يقرأ؟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93E230-6321-2CD7-C9D1-00B85C55DB9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2947C33-8FF8-F5C4-EBD5-13F1BACFD19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572004-4A53-2800-0D49-79659AAC3BB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D4361B2-7FF5-FABA-88E7-2876E8FD86E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BA278D1-6C9C-6E22-00BA-7E627FBB92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C36E7D5-B2B7-104E-F163-8D26E275A0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072A38C-EBA9-A94F-365E-1C957C810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3B87785-BCE1-F42F-5F1E-6A0A7DA108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F34D245-BFB2-F89B-EE0D-1036D41ECB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xmlns="" id="{CF0E6A44-A7A8-189E-750B-8F692DFE1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651258"/>
              </p:ext>
            </p:extLst>
          </p:nvPr>
        </p:nvGraphicFramePr>
        <p:xfrm>
          <a:off x="553853" y="1846467"/>
          <a:ext cx="7833165" cy="468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14718">
                  <a:extLst>
                    <a:ext uri="{9D8B030D-6E8A-4147-A177-3AD203B41FA5}">
                      <a16:colId xmlns:a16="http://schemas.microsoft.com/office/drawing/2014/main" xmlns="" val="815128359"/>
                    </a:ext>
                  </a:extLst>
                </a:gridCol>
                <a:gridCol w="1418447">
                  <a:extLst>
                    <a:ext uri="{9D8B030D-6E8A-4147-A177-3AD203B41FA5}">
                      <a16:colId xmlns:a16="http://schemas.microsoft.com/office/drawing/2014/main" xmlns="" val="1341966941"/>
                    </a:ext>
                  </a:extLst>
                </a:gridCol>
              </a:tblGrid>
              <a:tr h="452726">
                <a:tc>
                  <a:txBody>
                    <a:bodyPr/>
                    <a:lstStyle/>
                    <a:p>
                      <a:pPr marL="0" lv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يَوْمٌ مُشْمِسٌ مِنْ أَيّامِ فَصْلِ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ٱلصَّيْفِ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ٱلحارِّ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514337" rtl="1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ar-S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زَمانُ </a:t>
                      </a:r>
                      <a:r>
                        <a:rPr lang="ar-S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223494"/>
                  </a:ext>
                </a:extLst>
              </a:tr>
              <a:tr h="484535">
                <a:tc>
                  <a:txBody>
                    <a:bodyPr/>
                    <a:lstStyle/>
                    <a:p>
                      <a:pPr marL="0" indent="0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15950" algn="l"/>
                        </a:tabLs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مَنْظَرٌ جَميلٌ وَساحِرٌ يَغْلِبُ عَلَيْهِ طابَعُ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ٱلْهُدوءِ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وَٱلسَّكينَةِ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514337" rtl="1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ar-S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مَوْقِعُ </a:t>
                      </a:r>
                      <a:r>
                        <a:rPr lang="ar-S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3590100"/>
                  </a:ext>
                </a:extLst>
              </a:tr>
              <a:tr h="1986229">
                <a:tc>
                  <a:txBody>
                    <a:bodyPr/>
                    <a:lstStyle/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اَلْبَحْرُ: يَمْتَدُّ بَعيداً. سَطْحُهُ هادِئٌ مَعَ بَعْضِ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ٱلْأَمْواجِ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ٱلصَّغيرَةِ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ٱلَّتي تُلامِسُ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ٱلشّاطِئَ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بِرِفْقٍ.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اَلسَّمَاءُ: زَرْقاءُ صافِيَةٌ، تُزَيِّنُها سُحُبٌ بَيْضاءُ مُنْتَشِرَةٌ بِشَكْلٍ رائِعٍ. تُضْفي عَلى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لَمْسَةً مِنَ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ٱلنَّقاءِ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وَٱلصَّفاءِ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اَلشّاطِئُ: كَأَنَّهُ بِساطٌ مِنْ رِمالٍ ناعِمَةٍ ذَهَبِيَّةٍ وَجَذَّابَةٍ تَمْتَدُّ عَلى طولِ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ٱلسّاحِلِ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 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اَلنَخْلَةُ: مائِلَةٌ، أَوْراقُها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ٱلْخَضْراءُ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تَتَمايَلُ بِلُطْفِ مَعَ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ٱلنَّسيمِ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، تَرْسُمُ بِظِلالِها لَوْحاتٍ فَنِّيَّةً عَلى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ٱلرِّمالِ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 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اَلْأَشْخاصُ: طِفْلانِ صَغيرانِ يَلْعَبانِ لُعْبَةَ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ٱلْمِضْرَبِ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مُفْعَمانِ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بِٱلطّاقَةِ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أَثْناءَ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ٱللَّعِبِ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عَلى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ٱلشّاطِئِ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اَلطِّفْلُ: شَعْرٌ أَسْوَدُ وَقَصيرٌ- يَرْتَدي قَميصاً أَخْضَرَ وَسِرْوالاً قَصيراً أَزْرَقَ- عَلى وَجْهِهِ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ٱبْتِسامَةٌ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مُشْرِقَةٌ- عَلى مُحَيّاهُ عَلامَةُ ٱلْفَرَحِ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وَٱلسُّرورِ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اَلطِّفْلَةُ: شَعْرٌ أَسْوَدُ طَويلٌ مَرْبوطٌ إِلى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ٱلْخَلْفِ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تَرْتَدي قَميصاً وَرْدِيّاً وَسِرْوالاً قَصيراً </a:t>
                      </a:r>
                      <a:r>
                        <a:rPr lang="ar-M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بَنَفْسَجِيّاً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تَعابيرُ وَجْهِها تُشيرُ إِلى سَعادَةٍ غامِرَةٍ تَمْلَأُ قَلْبَها</a:t>
                      </a:r>
                      <a:r>
                        <a:rPr lang="ar-MA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51433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ar-S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مُكَوِّناتُ </a:t>
                      </a:r>
                      <a:r>
                        <a:rPr lang="ar-S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464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64976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38A630-864F-2109-50D8-E2E83E996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8462ACA3-8FD4-4F29-0987-A22F2402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94995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استعين بعنصري الزمان والمكان وأكتب مقدمة لوصف المشهد بشكل عام.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420721-7292-8E99-EE90-8D372F32A6F3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35CC48E-D19F-7A53-6AB6-4A0CEE1611D9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4EEF94-AB98-DFD3-572A-EC5E3C8EF34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662D4DE-33D7-F1F9-4B34-98F9A6C6414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075A5BA-3C05-E97E-6C24-09C430246B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099B591-149C-088C-4A54-BB58FC561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A144BBF-1B18-8D4F-C7B1-7CA72FD2B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D6E912C-20BA-9A7C-2611-604279F603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C9E47CE-8964-E109-B818-8543857CE7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xmlns="" id="{2CDDCCB4-502E-2ADA-112B-314B45D44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736615"/>
              </p:ext>
            </p:extLst>
          </p:nvPr>
        </p:nvGraphicFramePr>
        <p:xfrm>
          <a:off x="553853" y="2080147"/>
          <a:ext cx="7833165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4867">
                  <a:extLst>
                    <a:ext uri="{9D8B030D-6E8A-4147-A177-3AD203B41FA5}">
                      <a16:colId xmlns:a16="http://schemas.microsoft.com/office/drawing/2014/main" xmlns="" val="815128359"/>
                    </a:ext>
                  </a:extLst>
                </a:gridCol>
                <a:gridCol w="2118298">
                  <a:extLst>
                    <a:ext uri="{9D8B030D-6E8A-4147-A177-3AD203B41FA5}">
                      <a16:colId xmlns:a16="http://schemas.microsoft.com/office/drawing/2014/main" xmlns="" val="1341966941"/>
                    </a:ext>
                  </a:extLst>
                </a:gridCol>
              </a:tblGrid>
              <a:tr h="452726">
                <a:tc>
                  <a:txBody>
                    <a:bodyPr/>
                    <a:lstStyle/>
                    <a:p>
                      <a:pPr marL="0" lv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يَوْمٌ مُشْمِسٌ مِنْ أَيّامِ فَصْلِ </a:t>
                      </a:r>
                      <a:r>
                        <a:rPr lang="ar-M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ٱلصَّيْفِ</a:t>
                      </a:r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ٱلحارِّ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514337" rtl="1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ar-S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زَمانُ </a:t>
                      </a:r>
                      <a:r>
                        <a:rPr lang="ar-S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223494"/>
                  </a:ext>
                </a:extLst>
              </a:tr>
              <a:tr h="484535">
                <a:tc>
                  <a:txBody>
                    <a:bodyPr/>
                    <a:lstStyle/>
                    <a:p>
                      <a:pPr marL="0" indent="0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15950" algn="l"/>
                        </a:tabLst>
                      </a:pPr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مَنْظَرٌ جَميلٌ وَساحِرٌ يَغْلِبُ عَلَيْهِ طابَعُ </a:t>
                      </a:r>
                      <a:r>
                        <a:rPr lang="ar-M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ٱلْهُدوءِ</a:t>
                      </a:r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وَٱلسَّكينَةِ</a:t>
                      </a:r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514337" rtl="1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ar-S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مَوْقِعُ </a:t>
                      </a:r>
                      <a:r>
                        <a:rPr lang="ar-S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3590100"/>
                  </a:ext>
                </a:extLst>
              </a:tr>
            </a:tbl>
          </a:graphicData>
        </a:graphic>
      </p:graphicFrame>
      <p:sp>
        <p:nvSpPr>
          <p:cNvPr id="3" name="Zone de texte 626">
            <a:extLst>
              <a:ext uri="{FF2B5EF4-FFF2-40B4-BE49-F238E27FC236}">
                <a16:creationId xmlns:a16="http://schemas.microsoft.com/office/drawing/2014/main" xmlns="" id="{AABBBE2E-A350-70CE-BB24-B222AD7FE48F}"/>
              </a:ext>
            </a:extLst>
          </p:cNvPr>
          <p:cNvSpPr txBox="1"/>
          <p:nvPr/>
        </p:nvSpPr>
        <p:spPr>
          <a:xfrm>
            <a:off x="1500187" y="4002670"/>
            <a:ext cx="4483703" cy="13947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  <a:buNone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اَلْمُقَدِّمَةُ: - أُحَدِّدُ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ٱلزَّمانَ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وَٱلْمَكانَ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FR" sz="3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  <a:buNone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 - أَصِفُ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بِشَكْلٍ عامٍّ. </a:t>
            </a:r>
            <a:endParaRPr lang="fr-FR" sz="3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ABE4EB01-EB2B-CFFA-87B1-50679AAAB003}"/>
              </a:ext>
            </a:extLst>
          </p:cNvPr>
          <p:cNvCxnSpPr/>
          <p:nvPr/>
        </p:nvCxnSpPr>
        <p:spPr>
          <a:xfrm flipV="1">
            <a:off x="5277022" y="3447256"/>
            <a:ext cx="471245" cy="550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1AEA105F-C95E-54B7-B175-D08B6E8F4E18}"/>
              </a:ext>
            </a:extLst>
          </p:cNvPr>
          <p:cNvCxnSpPr>
            <a:cxnSpLocks/>
          </p:cNvCxnSpPr>
          <p:nvPr/>
        </p:nvCxnSpPr>
        <p:spPr>
          <a:xfrm flipV="1">
            <a:off x="5277022" y="3238387"/>
            <a:ext cx="1686725" cy="769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427114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B65906-34BF-E8CE-335A-D8BEC7733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BF26527-4E4F-4F64-0D95-208D28AF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94995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أنتقل إلى العرض: أكتب فقرة لوصف مكونات المشهد وأخرى لوصف الطفلين.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55C33BA-403F-AB8F-0C0F-F2E3B7F3D53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765066-F431-5BB7-7EEF-17CA1B6F0F8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65A8D98-8A6B-0A66-0E85-243C19FBD16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AD0268-9CE6-F29D-27ED-A78EB894782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306D3B3-E193-E746-F668-97E7D2F9DF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DFD5738-C3A2-069F-0919-3B5749BC6A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925FAB6-2033-3A10-0074-76CE33E81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87F08CF-AE27-CD46-E815-63CFBD57BE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0C60950-35E3-B40E-697D-CCFE33B35E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 de texte 626">
            <a:extLst>
              <a:ext uri="{FF2B5EF4-FFF2-40B4-BE49-F238E27FC236}">
                <a16:creationId xmlns:a16="http://schemas.microsoft.com/office/drawing/2014/main" xmlns="" id="{68158BC0-A470-C8DA-32F3-E57DDBE3158C}"/>
              </a:ext>
            </a:extLst>
          </p:cNvPr>
          <p:cNvSpPr txBox="1"/>
          <p:nvPr/>
        </p:nvSpPr>
        <p:spPr>
          <a:xfrm>
            <a:off x="2677271" y="5627886"/>
            <a:ext cx="4939508" cy="9482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spcAft>
                <a:spcPts val="800"/>
              </a:spcAft>
              <a:buNone/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اَلْعَرْضُ: - أَكْتُبُ فِقْرَةً لِوَصْفِ عَناصِرِ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ٱلْمَكانِ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spcAft>
                <a:spcPts val="800"/>
              </a:spcAft>
              <a:buNone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- أَكْتُبُ فِقْرَةً لِوَصْفِ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ٱلْأَشْخاصِ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xmlns="" id="{D366B4E3-3435-2EB2-CB5B-ADE129489C2A}"/>
              </a:ext>
            </a:extLst>
          </p:cNvPr>
          <p:cNvSpPr/>
          <p:nvPr/>
        </p:nvSpPr>
        <p:spPr>
          <a:xfrm rot="10800000" flipH="1">
            <a:off x="7809472" y="2327611"/>
            <a:ext cx="444705" cy="282717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622062AA-50D0-6F18-2EC7-D66C3222EA63}"/>
              </a:ext>
            </a:extLst>
          </p:cNvPr>
          <p:cNvCxnSpPr>
            <a:cxnSpLocks/>
          </p:cNvCxnSpPr>
          <p:nvPr/>
        </p:nvCxnSpPr>
        <p:spPr>
          <a:xfrm>
            <a:off x="8254177" y="3738398"/>
            <a:ext cx="0" cy="216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6F252A52-7969-BFE5-A170-A29784008647}"/>
              </a:ext>
            </a:extLst>
          </p:cNvPr>
          <p:cNvCxnSpPr>
            <a:cxnSpLocks/>
          </p:cNvCxnSpPr>
          <p:nvPr/>
        </p:nvCxnSpPr>
        <p:spPr>
          <a:xfrm flipH="1">
            <a:off x="7551117" y="5898398"/>
            <a:ext cx="7200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F4AE2E6-DA52-51F1-74B9-E098F282C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861" y="1741515"/>
            <a:ext cx="6941880" cy="399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52097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7D3CA5-8C73-55FF-8266-AB6934ED7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64CDF6B9-0954-B986-AB2C-54174ACB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94995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أكتب الفقرة الثانية من العرض لوصف الأشخاص(الطفلان).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14D1E4-DB1D-020D-6BEE-476BFAF42D4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55446A-6F94-807E-8942-4E94F073431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E63179-ECA3-2392-63F0-CCB82C754AD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BAB7E4-0DA9-A9B1-748C-C567DBEF6E7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F64EADD-C6F7-3CC1-1CC1-E7B642C2E9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078804F-EFC1-1B93-1A51-FA8AA0CCDE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FB79E74-0A84-B47A-04DE-765051100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F537DAE-0553-8764-988F-D94712E668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33EC1E3-D024-1A54-71EB-8EEF35F0BC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xmlns="" id="{B72647F6-0DE3-7DC7-7B71-F50DA7A82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381906"/>
              </p:ext>
            </p:extLst>
          </p:nvPr>
        </p:nvGraphicFramePr>
        <p:xfrm>
          <a:off x="539231" y="1806621"/>
          <a:ext cx="7193953" cy="3216378"/>
        </p:xfrm>
        <a:graphic>
          <a:graphicData uri="http://schemas.openxmlformats.org/drawingml/2006/table">
            <a:tbl>
              <a:tblPr rtl="1" firstRow="1" firstCol="1" bandRow="1">
                <a:tableStyleId>{616DA210-FB5B-4158-B5E0-FEB733F419BA}</a:tableStyleId>
              </a:tblPr>
              <a:tblGrid>
                <a:gridCol w="7193953">
                  <a:extLst>
                    <a:ext uri="{9D8B030D-6E8A-4147-A177-3AD203B41FA5}">
                      <a16:colId xmlns:a16="http://schemas.microsoft.com/office/drawing/2014/main" xmlns="" val="3503452988"/>
                    </a:ext>
                  </a:extLst>
                </a:gridCol>
              </a:tblGrid>
              <a:tr h="351537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615950" algn="l"/>
                        </a:tabLst>
                      </a:pP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عَناصِرُ </a:t>
                      </a:r>
                      <a:r>
                        <a:rPr lang="ar-S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4173194"/>
                  </a:ext>
                </a:extLst>
              </a:tr>
              <a:tr h="2759813">
                <a:tc>
                  <a:txBody>
                    <a:bodyPr/>
                    <a:lstStyle/>
                    <a:p>
                      <a:pPr marL="342900" lvl="0" indent="-342900" algn="r" rtl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اَلْأَشْخاصُ: طِفْلانِ صَغيرانِ يَلْعَبانِ لُعْبَةَ </a:t>
                      </a:r>
                      <a:r>
                        <a:rPr lang="ar-M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ٱلْمِضْرَبِ</a:t>
                      </a: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وَمُفْعَمانِ </a:t>
                      </a:r>
                      <a:r>
                        <a:rPr lang="ar-M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بِٱلطّاقَةِ</a:t>
                      </a: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أَثْناءَ </a:t>
                      </a:r>
                      <a:r>
                        <a:rPr lang="ar-M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ٱللَّعِبِ</a:t>
                      </a: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عَلى </a:t>
                      </a:r>
                      <a:r>
                        <a:rPr lang="ar-M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ٱلشّاطِئِ</a:t>
                      </a: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  <a:p>
                      <a:pPr marL="342900" lvl="0" indent="-342900" algn="r" rtl="1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  <a:tabLst>
                          <a:tab pos="234950" algn="r"/>
                        </a:tabLst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اَلطِّفْلُ: شَعْرٌ أَسْوَدُ وَقَصيرٌ- يَرْتَدي قَميصاً أَخْضَرَ وَسِرْوالاً قَصيراً أَزْرَقَ- عَلى وَجْهِهِ </a:t>
                      </a:r>
                      <a:r>
                        <a:rPr lang="ar-M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ٱبْتِسامَةٌ</a:t>
                      </a: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مُشْرِقَةٌ- عَلى مُحَيّاهُ عَلامَةُ ٱلْفَرَحِ </a:t>
                      </a:r>
                      <a:r>
                        <a:rPr lang="ar-M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وَٱلسُّرورِ</a:t>
                      </a: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  <a:p>
                      <a:pPr marL="342900" lvl="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اَلطِّفْلَةُ: شَعْرٌ أَسْوَدُ طَويلٌ مَرْبوطٌ إِلى </a:t>
                      </a:r>
                      <a:r>
                        <a:rPr lang="ar-S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ٱلْخَلْفِ</a:t>
                      </a: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تَرْتَدي قَميصاً وَرْدِيّاً وَسِرْوالاً قَصيراً </a:t>
                      </a:r>
                      <a:r>
                        <a:rPr lang="ar-S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بَنَفْسَجِيّاً</a:t>
                      </a: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تَعابيرُ وَجْهِها تُشيرُ إِلى سَعادَةٍ غامِرَةٍ تَمْلَأُ قَلْبَها.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8543667"/>
                  </a:ext>
                </a:extLst>
              </a:tr>
            </a:tbl>
          </a:graphicData>
        </a:graphic>
      </p:graphicFrame>
      <p:sp>
        <p:nvSpPr>
          <p:cNvPr id="23" name="Zone de texte 626">
            <a:extLst>
              <a:ext uri="{FF2B5EF4-FFF2-40B4-BE49-F238E27FC236}">
                <a16:creationId xmlns:a16="http://schemas.microsoft.com/office/drawing/2014/main" xmlns="" id="{59454B96-96D0-D969-812D-DE7039AD35C7}"/>
              </a:ext>
            </a:extLst>
          </p:cNvPr>
          <p:cNvSpPr txBox="1"/>
          <p:nvPr/>
        </p:nvSpPr>
        <p:spPr>
          <a:xfrm>
            <a:off x="3131729" y="5281960"/>
            <a:ext cx="4483703" cy="11368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  <a:buNone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اَلْعَرْضُ: - أَكْتُبُ فِقْرَةً لِوَصْفِ عَناصِرِ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ٱلْمَكانِ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  <a:buNone/>
            </a:pP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- أَكْتُبُ فِقْرَةً لِوَصْفِ </a:t>
            </a:r>
            <a:r>
              <a:rPr lang="ar-MA" sz="2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ٱلْأَشْخاصِ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xmlns="" id="{E8CFB921-F0A1-049C-3789-108372C32AC3}"/>
              </a:ext>
            </a:extLst>
          </p:cNvPr>
          <p:cNvSpPr/>
          <p:nvPr/>
        </p:nvSpPr>
        <p:spPr>
          <a:xfrm rot="10800000" flipH="1">
            <a:off x="7731014" y="2377753"/>
            <a:ext cx="455677" cy="255820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9B352D15-BABA-5A42-9B8E-3F36B64C7A48}"/>
              </a:ext>
            </a:extLst>
          </p:cNvPr>
          <p:cNvCxnSpPr>
            <a:cxnSpLocks/>
          </p:cNvCxnSpPr>
          <p:nvPr/>
        </p:nvCxnSpPr>
        <p:spPr>
          <a:xfrm flipH="1">
            <a:off x="8181136" y="3653025"/>
            <a:ext cx="0" cy="2268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xmlns="" id="{96E283AD-6472-FD66-5B17-1B2B38A12DDA}"/>
              </a:ext>
            </a:extLst>
          </p:cNvPr>
          <p:cNvCxnSpPr>
            <a:cxnSpLocks/>
          </p:cNvCxnSpPr>
          <p:nvPr/>
        </p:nvCxnSpPr>
        <p:spPr>
          <a:xfrm flipH="1">
            <a:off x="7514746" y="5933440"/>
            <a:ext cx="67983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5736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78C348-6FDD-6B07-71E8-4EA910685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1A46EF9-84EB-AAB3-9A31-A3411480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94995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الخاتمة. من يحاول إنتاج فقرة يعبر من خلالها عن شعوره وهو ينظر إلى المشهد 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1288702-35FA-193F-50E6-FA0CEDBDCF4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9F3353D-0B25-FF2B-AF22-F9D79559D5F9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C1B9B09-E206-1700-0C89-55EC0176025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6FC9E5-2ECD-20E8-1DF1-911D575D5139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4470812-81E9-85FC-73C1-EDBDD4B951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09A110F-EB8D-3380-F7D3-1E6FE9F1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88C14CE-97E5-8C53-6F01-AECE867B3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4524C84-D444-9D15-CE5F-E8C8496ECB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EA7FB6F-22BA-3F1A-C803-E9E8F26CAC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626">
            <a:extLst>
              <a:ext uri="{FF2B5EF4-FFF2-40B4-BE49-F238E27FC236}">
                <a16:creationId xmlns:a16="http://schemas.microsoft.com/office/drawing/2014/main" xmlns="" id="{AD54A109-85D0-A18C-2E5D-71BE44674620}"/>
              </a:ext>
            </a:extLst>
          </p:cNvPr>
          <p:cNvSpPr txBox="1"/>
          <p:nvPr/>
        </p:nvSpPr>
        <p:spPr>
          <a:xfrm>
            <a:off x="1989304" y="5592302"/>
            <a:ext cx="5108997" cy="769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  <a:buNone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اَلْخاتِمَةُ: أُعَبِّرُ عَنْ شُعوري وَأَنا أَنْظُرُ إِلى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0" name="Image 9" descr="Une image contenant garçon, habits, plag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FA9EE8BA-6471-41FB-4155-32A4BC7107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412" b="8431"/>
          <a:stretch>
            <a:fillRect/>
          </a:stretch>
        </p:blipFill>
        <p:spPr>
          <a:xfrm>
            <a:off x="2237318" y="1704227"/>
            <a:ext cx="4559414" cy="374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34164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96733A-D44A-0987-66BC-6319FB5A5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EA243D53-D825-08C3-7D02-63A3DD97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أن تعرفتم على عناصر التصميم المقترح للنص الوصفي. ستتدربون على تحديدها في نص.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E463FF-1D72-26F5-2B98-913F59B736F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1BEDAD-D09C-F8B9-AA3F-EE8FD4C8158B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CAAB01-FF8B-1D9F-30F6-1A90AB891B1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27EFCC-CEEA-F51C-FB7D-4E7A22FFC62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9AEDE64-2CCF-E24E-66BA-3A2D31936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9BC6840-44B4-CED7-00E6-2BD06822DB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C33E1EF-0B98-CB79-111E-537E8CBFC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2DD860E-FCB2-29AD-52A1-90940841C1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49720F6-3189-49CF-AB84-4A442668FA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2D43CED-19F8-C4F7-1889-91FA7FCCA44A}"/>
              </a:ext>
            </a:extLst>
          </p:cNvPr>
          <p:cNvSpPr txBox="1"/>
          <p:nvPr/>
        </p:nvSpPr>
        <p:spPr>
          <a:xfrm>
            <a:off x="977709" y="3078481"/>
            <a:ext cx="6854120" cy="19409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أَتَدَرَّبُ عَلى تَحْديدِ عَناصِرِ تَصْميمِ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ٱلْوَصْفِيِّ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9420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نشاط الطلاقة. من يقرأ النص؟ الفائز من لم يرتكب أي خطأ.</a:t>
            </a: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CF67E57-5EC6-F162-2BC9-285ADC6469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B6318F-B019-9C70-FD4A-C3C93016A7A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C5E020-C725-4D1D-B03B-B856782DF0C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4579DCE-1E84-3DA6-DED2-6E17CA63A4E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764375D-56C1-BD6E-FB73-D5A7E65A5C6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FC6A232-48E9-0DB8-31AE-86FF466C8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FBFF77F-A922-6409-7184-F1AC324A0E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6C1CBAD-CB41-81B4-5175-52A680366F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16A74266-39A6-F9E0-0FFE-4CFD2F36FA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8D87433-E3EF-019B-25E6-192942544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26" y="1704227"/>
            <a:ext cx="8082020" cy="485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4E351F-3A1C-4A3A-C863-878955040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F8267A2-D027-D4E7-7F96-60F51E61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6000"/>
            <a:ext cx="7031310" cy="612000"/>
          </a:xfrm>
        </p:spPr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 102. أنجزوا بشكل ثنائي  نشاط " أتدرب مع زملائي".  من يقرأ التعليمة؟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F78C47-52C7-E8BB-1259-A986D2996DF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EA18EE-233E-655C-CE59-472CF68799B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F6C638-A1BE-7A9D-CAE5-3EEB154864C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7D5FEB-CB3D-FE3E-5B13-F6F2844D03E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CF4F39F-0D2E-6AC5-4B51-5AA56B5A8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00623BE-8589-B4E9-FEED-DB9CEE96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5001783-9631-A284-B1F2-EC155CAFE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837E9BD-615A-F4D5-C3BF-CD85F9D749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xmlns="" id="{818E1265-EE82-9D22-0D3A-1358764513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3630" y="1368000"/>
            <a:ext cx="468000" cy="468000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C835294B-6090-B5B8-A649-DA37A3CD2E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94F79E8-CB46-4A32-341B-111FC33B2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7600" y="1614836"/>
            <a:ext cx="3629555" cy="483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C447D04-4B5F-0363-305B-E370AB731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7600" y="3745440"/>
            <a:ext cx="3667655" cy="23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75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DB26AC-45B0-4EEB-EC94-9B4C12B17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70B7C8DF-A47C-5F97-4823-06832045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60" y="756174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 يقرأ فقرة ويحدد ترتيبها  والعنصر الموافق لها في التصميم.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38A12E5-50AD-76E5-0EAA-65A1C6C992E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7EA2E0A-5E7D-75B5-2546-679623E1A63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799812-9D7F-C8D8-88DE-E1A8052E5E7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F6151-163E-47EC-E6F6-F7D33B1289A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2FA7234-C97E-6171-E4B6-A64A44083C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CE0B3A4-D15D-9BD0-5825-ADE7368BD0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E86EE86-F3C7-F25D-6315-D46381E7D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7E6AA38-7D6B-59EC-7076-C5BC517159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xmlns="" id="{384C18A2-FAF7-DA79-4C87-58946D112D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3DAB48F-621D-8B66-B22D-445F3B984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486" y="1704575"/>
            <a:ext cx="5372566" cy="474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912929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FF364E-5598-E54E-81AB-125954CF6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A3ECDA5-387C-F7C3-ADE6-963A7580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60" y="756174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93AE371-5324-2B73-6540-55361338A6E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7331A5-4C96-6355-DC57-52FBA2D170A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8A845F7-4674-5673-834A-0953EDFC3E7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C68A2A-4978-D146-38EC-D37E229FA7B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73084F4-117F-742D-BCFB-4DC0EE7E43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C6A01DF-7A1E-3490-CBBE-D0ED9F208E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73B163A-50BD-6660-0365-5239512A0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1BF0F80-F1E4-7C45-0535-A493D19F99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xmlns="" id="{98B86F04-D1EE-8673-BC00-A91036736B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94FC412-ECD4-09C6-8F22-3019DDF35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486" y="1704575"/>
            <a:ext cx="5372566" cy="474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1B21648-E46A-E393-DAD3-D9B5B561070C}"/>
              </a:ext>
            </a:extLst>
          </p:cNvPr>
          <p:cNvSpPr txBox="1"/>
          <p:nvPr/>
        </p:nvSpPr>
        <p:spPr>
          <a:xfrm>
            <a:off x="3519627" y="4389032"/>
            <a:ext cx="6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7D2A0D2-554E-6ECC-1458-E2A5BB685489}"/>
              </a:ext>
            </a:extLst>
          </p:cNvPr>
          <p:cNvSpPr txBox="1"/>
          <p:nvPr/>
        </p:nvSpPr>
        <p:spPr>
          <a:xfrm>
            <a:off x="3592976" y="5522865"/>
            <a:ext cx="6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DD7FD69-AF6D-4E3A-03C9-B505D94FFB83}"/>
              </a:ext>
            </a:extLst>
          </p:cNvPr>
          <p:cNvSpPr txBox="1"/>
          <p:nvPr/>
        </p:nvSpPr>
        <p:spPr>
          <a:xfrm>
            <a:off x="3519627" y="1934526"/>
            <a:ext cx="6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2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2E24BC08-7898-FB4F-197A-AFC0D0D69815}"/>
              </a:ext>
            </a:extLst>
          </p:cNvPr>
          <p:cNvSpPr txBox="1"/>
          <p:nvPr/>
        </p:nvSpPr>
        <p:spPr>
          <a:xfrm>
            <a:off x="1630713" y="4327477"/>
            <a:ext cx="235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ar-MA" dirty="0"/>
              <a:t>مُقَدِّمَةٌ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23263F8-C86A-8E02-8A48-EC204A846FD6}"/>
              </a:ext>
            </a:extLst>
          </p:cNvPr>
          <p:cNvSpPr txBox="1"/>
          <p:nvPr/>
        </p:nvSpPr>
        <p:spPr>
          <a:xfrm>
            <a:off x="1557552" y="5374949"/>
            <a:ext cx="235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</a:rPr>
              <a:t>خاتِمَةٌ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B57F716-0FB9-7AA0-71D8-72232C5CD818}"/>
              </a:ext>
            </a:extLst>
          </p:cNvPr>
          <p:cNvSpPr txBox="1"/>
          <p:nvPr/>
        </p:nvSpPr>
        <p:spPr>
          <a:xfrm>
            <a:off x="1652559" y="1945749"/>
            <a:ext cx="235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</a:rPr>
              <a:t>عَرْضٌ</a:t>
            </a:r>
            <a:endParaRPr lang="fr-F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14371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CCECA3-1462-2678-994D-AA95B2FB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6F4C1BA4-715B-802A-274D-E39E9B23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الأساليب المستعملة في صياغة مقدمة النص؟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8D33A5-C176-F8A5-43B9-CED210E222B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0DA22A-5358-A562-9370-81FE15F3BCA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6A83C8-7FDC-FEAA-F4E1-76156ED7E307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38CE10-D680-E402-EF4F-78A1A782A834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FC5F500-E0A8-6A6E-5CFA-2BD1908655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AA68390-585F-423B-D776-AD67D329D2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3A4675E-37B7-6134-5756-5532E160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A6D7643-2804-651E-6706-55C37B1806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90CE2523-AED1-4148-5E9F-4EA2809668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texte, Police, blanc, ligne&#10;&#10;Le contenu généré par l’IA peut être incorrect.">
            <a:extLst>
              <a:ext uri="{FF2B5EF4-FFF2-40B4-BE49-F238E27FC236}">
                <a16:creationId xmlns:a16="http://schemas.microsoft.com/office/drawing/2014/main" xmlns="" id="{B818DC46-E284-E81D-82F6-4284F9E5E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10" y="2925989"/>
            <a:ext cx="7803695" cy="22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21592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40BAE0-815D-1B7A-91A5-42447DC4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E801DC0-D838-0DA7-7538-6A9374B8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الأساليب المستعملة في صياغة مقدمة النص؟ (مطالبة التلاميذ بترديدها.)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2471F9-2FF1-C9AC-D8E1-90B982FE8AD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0147DF-C145-C586-EE7B-1EA275C83EF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AB9525-159F-6534-647E-892B2E62DE5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2138D5-ACC2-A106-8039-ED26A1043F9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EB0561E-B05A-0EA0-685B-D0434F7271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13B6308-39EA-73CD-2C02-0F1A58A85E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1E13EA7-7577-4B19-2BD7-5C4D89723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066FC8A-CEAB-95A9-25A8-44DA1B2238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364CFB90-928E-450D-3FD2-DD9ECD6E28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 de texte 462">
            <a:extLst>
              <a:ext uri="{FF2B5EF4-FFF2-40B4-BE49-F238E27FC236}">
                <a16:creationId xmlns:a16="http://schemas.microsoft.com/office/drawing/2014/main" xmlns="" id="{F90096CA-3E67-ECAF-4CAA-148CAADD135F}"/>
              </a:ext>
            </a:extLst>
          </p:cNvPr>
          <p:cNvSpPr txBox="1"/>
          <p:nvPr/>
        </p:nvSpPr>
        <p:spPr>
          <a:xfrm>
            <a:off x="528188" y="1920227"/>
            <a:ext cx="7977673" cy="4286993"/>
          </a:xfrm>
          <a:prstGeom prst="roundRect">
            <a:avLst>
              <a:gd name="adj" fmla="val 8720"/>
            </a:avLst>
          </a:prstGeom>
          <a:solidFill>
            <a:srgbClr val="F2F2F2"/>
          </a:solidFill>
          <a:ln w="28575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51765" algn="just" rtl="1">
              <a:lnSpc>
                <a:spcPct val="115000"/>
              </a:lnSpc>
              <a:spcAft>
                <a:spcPts val="800"/>
              </a:spcAft>
              <a:buNone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صَبيحَةِ يَوْمٍ مُشْمِسٍ مِنْ أَيّامِ فَصْلِ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ٱلصَّيْفِ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ٱلْحارِّ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يَتَراءى لَكَ مَشْهَدٌ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جَذّابٌ لِطِفْلَيْنِ صَغيرَيْنِ مُفْعَمَيْنِ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بِٱلطَّاقَةِ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وَهُما يَلْعَبانِ كُرَةَ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ٱلْمِضْرَبِ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شاطِئٍ في مِنْطَقَةٍ ساحِلِيَّةٍ دافِئَةٍ، 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بِمَنْظَرٍ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جَميلٍ وَساحِرٍ يَغْلِبُ عَلَيْهِ طابَعُ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ٱلْهُدوءِ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وَٱلسَّكينَةِ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r-MA" sz="12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2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240630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2115FE-C254-37F7-252C-075A4D580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4CAC618-A3F9-64EF-363F-EFC1D218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العرض. من يحدد الأساليب المستعملة لصياغة فقرتيه؟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67AE38-7892-4D51-3529-0ACBC4F014F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E6898A-1998-3A30-D9B0-C71B5E804348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8C40F8F-47A1-F42F-41FA-B838386F962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2E183A-B4CD-990D-AFC3-363C6140FED6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B581211-71C0-0D8E-A2A3-496F74671A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433A3A1-99AE-E856-70DC-F92D04D71C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8DCC015-6EA9-B7A7-E65C-1B37AA431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5471BD2-D4C9-74F9-0A19-5EDBE02AE4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E72EEC58-5809-A7C6-0439-98844896AA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xmlns="" id="{B252A50B-AD7F-8C24-F624-C712DC189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89" t="2441" r="1265" b="2966"/>
          <a:stretch>
            <a:fillRect/>
          </a:stretch>
        </p:blipFill>
        <p:spPr>
          <a:xfrm>
            <a:off x="909918" y="2218764"/>
            <a:ext cx="7516906" cy="3765177"/>
          </a:xfrm>
          <a:prstGeom prst="roundRect">
            <a:avLst>
              <a:gd name="adj" fmla="val 545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639572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35249A-EAB8-1FA7-05D1-AEE3141E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B601154-B4F5-639A-F527-655B23CC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الأساليب المستعملة في صياغة عرض النص؟ (مطالبة التلاميذ بترديدها.)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495953-A763-4A7E-3C07-0D242F9CCAD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499987-B1F6-91F8-F156-6F12F88F1E6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98AD3F-D826-83BB-8B52-D46AFF62BD6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A63076-EB75-B0F1-FE7B-81684A40751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D93E3EE-EBE5-ED91-022B-217A2B1F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C9DFFE9-F354-A9CE-962C-2330D324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7F24872-DBA7-C20C-4C56-C39190E67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079A923-9B38-29B6-3B42-C1737469ED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760DB0D4-DAA6-BF58-E8B9-2FABFFC8CF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729" y="756000"/>
            <a:ext cx="900000" cy="900000"/>
          </a:xfrm>
        </p:spPr>
      </p:pic>
      <p:sp>
        <p:nvSpPr>
          <p:cNvPr id="3" name="Zone de texte 462">
            <a:extLst>
              <a:ext uri="{FF2B5EF4-FFF2-40B4-BE49-F238E27FC236}">
                <a16:creationId xmlns:a16="http://schemas.microsoft.com/office/drawing/2014/main" xmlns="" id="{099FC0B2-D7DE-CF01-8DDA-F6B46B91C656}"/>
              </a:ext>
            </a:extLst>
          </p:cNvPr>
          <p:cNvSpPr txBox="1"/>
          <p:nvPr/>
        </p:nvSpPr>
        <p:spPr>
          <a:xfrm>
            <a:off x="462384" y="1971423"/>
            <a:ext cx="8219232" cy="4350212"/>
          </a:xfrm>
          <a:prstGeom prst="roundRect">
            <a:avLst>
              <a:gd name="adj" fmla="val 3272"/>
            </a:avLst>
          </a:prstGeom>
          <a:solidFill>
            <a:srgbClr val="F2F2F2"/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263525" algn="just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تَلْمَحُ </a:t>
            </a:r>
            <a:r>
              <a:rPr lang="ar-MA" sz="2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ٱلشّاطِئَ</a:t>
            </a:r>
            <a:r>
              <a:rPr lang="ar-MA" sz="2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كَأَنَّهُ 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بِساطٌ مِنْ رِمالٍ ناعِمَةٍ ذَهَبِيَّةٍ وَجَذّابَةٍ، تَمْتَدُّ عَلى طولِ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ٱلسّاحِلِ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اَلسَّماءُ زَرْقاءُ صافِيَةٌ، تُزَيِّنُها سُحُبٌ بَيْضاءُ مُنْتَشِرَةٌ بِشَكْلٍ رائِعٍ. </a:t>
            </a:r>
            <a:r>
              <a:rPr lang="ar-MA" sz="2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أَمّا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ٱلْبَحْرُ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فَيَمْتَدُّ في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ٱلْأُفُقِ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بَعيداً، يُثيرُكَ بِسَطْحِهِ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ٱلْهادِئِ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وَأَمْواجِهِ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ٱلنّاعِمَةِ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تُلامِسُ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ٱلشّاطِئَ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بِرِفْقٍ. </a:t>
            </a:r>
            <a:r>
              <a:rPr lang="ar-MA" sz="2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وَعَلى </a:t>
            </a:r>
            <a:r>
              <a:rPr lang="ar-MA" sz="2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ٱلْيَمينِ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تَنْتَصِبُ نَخْلَةٌ مائِلَةٌ، أَوْراقُها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ٱلْخَضْراءُ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تَتَمايَلُ بِلُطْفٍ مَعَ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ٱلنَّسيمِ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وَتَرْسُمُ بِظِلالِها لَوْحاتٍ فَنِّيَّةً عَلى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ٱلرِّمالِ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</a:t>
            </a:r>
            <a:endParaRPr lang="ar-MA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indent="263525" algn="just" rtl="1">
              <a:spcAft>
                <a:spcPts val="800"/>
              </a:spcAft>
            </a:pPr>
            <a:r>
              <a:rPr lang="ar-MA" sz="2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ومِمّا أَضْفى عَلى </a:t>
            </a:r>
            <a:r>
              <a:rPr lang="ar-MA" sz="2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2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حَياةً وَزادَهُ جَمالاً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وُجودُ طِفْلَيْنِ يَلْعَبانِ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بِٱلْكُرَةِ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وٱلْمِضْرَبِ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ٱلشّاطِئِ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2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يَتَمَيَّزُ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ٱلطِّفْلُ بِشَعْرِهِ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ٱلْأَسْوَدِ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وَٱلقَصيرِ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يَرْتَدي قَميصاً أَخْضَرَ وَسِرْوالاً قَصيراً أَزْرَقَ. تَظْهَرُ عَلى وَجْهِهِ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ٱبْتِسامَةٌ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مُشْرِقَةٌ وَعَلى مُحَيّاهُ عَلاماتُ ٱلْفَرَحِ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وَٱلسُّرورِ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2800" dirty="0">
                <a:solidFill>
                  <a:srgbClr val="00B0F0"/>
                </a:solidFill>
              </a:rPr>
              <a:t>أَمّا</a:t>
            </a:r>
            <a:r>
              <a:rPr lang="ar-MA" sz="2800" dirty="0"/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ٱلطِّفْلَةُ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فَشَعْرُها أَسْوَدُ طَويلٌ مَرْبُوطٌ إِلى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ٱلْخَلْفِ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وَهي تَرْتَدي قَميصاً وَرْدِيّاً وَسِرْوالاً قَصيراً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بَنَفْسَجِيّاً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تَعابيرُ وَجْهِها تُشيرُ إِلى سَعادَةٍ تَغْمُرُ قَلْبَها وَهِيَ تَلْعَبُ مَعَ صَديقِها عَلى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ٱلشّاطِئِ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8553234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412C07-F88D-A63B-0090-6A8CF99DF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8D4A755-C2F6-239B-559F-7562C77C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الأساليب المستعملة في صياغة خاتمة النص؟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379ED03-2C97-77BF-B9C5-A93A3367B5A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E8DB6A-E211-DF63-1FD5-FC5071D2CE9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CE3C90-521A-E47A-C431-58E726CFD33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235D71-D00D-0280-C895-1B397D537FC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1BA792D-93B0-4F52-62EF-5A24184A3B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EC5E11-F092-E616-C124-A759C5BC14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9B5B779-953F-778F-8C5B-472056633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575F8D2-8768-8D53-E373-D3EDFD1DCF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352D2729-689F-9841-F07F-3FDF99F93B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732B780-8DEC-2F31-53A1-C68E859D1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77" y="3361765"/>
            <a:ext cx="8340197" cy="12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07461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20F679-F69F-6D60-4341-8864120D1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D1A6768-54B3-0DD5-2BF2-009AE890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الأساليب المستعملة في صياغة خاتمة النص؟ (مطالبة التلاميذ بترديدها.)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2E10F98-20C3-29EF-F1EF-9851DE21338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5472217-1F52-08DB-FF68-FE76AA1424D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08DA99-FC06-873E-F976-A063541B77C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6BEEE4-61DA-8994-BE24-487B9AF59A2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7E48625-F1B1-F294-FBC2-250A1ADCF7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DBDE873-F374-E3DA-A8D0-825E7C71F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726E48E-54B2-1F0B-AEEE-4E7A8D7DB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0B70CF4-A664-DC29-4795-9B7F262259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EB39A662-EBEC-0E5B-AD75-E7E0A14752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464">
            <a:extLst>
              <a:ext uri="{FF2B5EF4-FFF2-40B4-BE49-F238E27FC236}">
                <a16:creationId xmlns:a16="http://schemas.microsoft.com/office/drawing/2014/main" xmlns="" id="{385A0E0D-07EA-0938-BFF7-C29EDEB03EC7}"/>
              </a:ext>
            </a:extLst>
          </p:cNvPr>
          <p:cNvSpPr txBox="1"/>
          <p:nvPr/>
        </p:nvSpPr>
        <p:spPr>
          <a:xfrm>
            <a:off x="491627" y="2822090"/>
            <a:ext cx="8257925" cy="2247452"/>
          </a:xfrm>
          <a:prstGeom prst="roundRect">
            <a:avLst>
              <a:gd name="adj" fmla="val 12670"/>
            </a:avLst>
          </a:prstGeom>
          <a:solidFill>
            <a:srgbClr val="F2F2F2"/>
          </a:solidFill>
          <a:ln w="3810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51765" algn="just" rtl="1">
              <a:lnSpc>
                <a:spcPct val="115000"/>
              </a:lnSpc>
              <a:spcAft>
                <a:spcPts val="800"/>
              </a:spcAft>
            </a:pP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وَأَنا أَتَمَعَّنُ في هذا </a:t>
            </a:r>
            <a:r>
              <a:rPr lang="ar-MA" sz="36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ٱلسّاحِرِ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تَغْمُرُني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أَحاسيسُ مُتَنَوِّعَةٌ تَمْلَأُ قَلْبي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بِٱلْفَرَحِ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وَٱلْهُدوءِ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كَما أَشْعُرُ 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بِتَواصُلٍ عَميقٍ مَعَ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ٱلطَّبيعَةِ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وَجَمالِها. 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أَتَمَنّى أَنْ 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تُتاحَ لي فُرْصَةٌ أَسْتَطيعُ فيها قَضاءَ عُطْلَتي في مِثْلِ هذا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ٱلْمَكانِ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5896347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المنزلي.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...........................................................................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817B08-98F3-56F7-0FF7-2B1B4AE7D7A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4FCA03A-C051-006E-1DA2-2B810536012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E72A35-C2F4-B5AC-8B9F-0885A1AE066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29CD85-4686-B2F0-634B-8B0F452A7F1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27042CB-46A6-3C4D-AE19-925746B1E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D2163A1-EAD5-C892-9341-C4C8F44C6B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8ED8A32-079D-9F54-D07D-01FF3AB55F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9E364AD-2EBA-9964-4507-26B1154C796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F14ECD0C-4E1B-52B0-3758-AB525F9C0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58CF575B-BBEB-66FD-AB62-36115FC818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5E1DB3-07D1-86A7-0B61-4E63852E1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30D9F9A-B2FA-5635-5647-9A020159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بتصميم النص الوصفي؟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CC01B4F-E011-D534-24F8-80990A40345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CFB44C-3710-3B71-87FC-86203D86132B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C9C0E02-71CE-8115-8143-6E5C370523F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6E1A66-C4CB-CDE2-CDB4-0A62DAB6ACEA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BEF836C-F2C8-8C61-5CA1-FD734E730B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DBA42F1-01B5-00A4-62F5-192372E579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EA4D273-2C25-1C71-118A-1D5C4C19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D4E989C-626E-8291-AA04-5E5D1C4D2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374E5CA-AAE2-B240-75AB-08C5E60187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FC0E423-3421-72BB-9F59-DC53C4B7FE57}"/>
              </a:ext>
            </a:extLst>
          </p:cNvPr>
          <p:cNvSpPr txBox="1"/>
          <p:nvPr/>
        </p:nvSpPr>
        <p:spPr>
          <a:xfrm>
            <a:off x="977709" y="3352801"/>
            <a:ext cx="6854120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عَناصِرُ تَصْميمِ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ٱلْوَصْفِيِّ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1428326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1073C7-4CAE-224D-6E11-90F81BA76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E5FB9A3C-B46B-104E-11B7-E4427C8C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56000"/>
            <a:ext cx="713232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النشاط الثاني على أورق مستقلة. سنحدد في الحصة المقبلة أحسن الأعمال.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24A56AD-95EC-718E-BA7B-349265835A5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9DF62E1-8500-4306-3A1E-31B95A49077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406C8EA-384A-1391-7D84-8414DA40C07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106811-5F26-80AF-C06E-16A451D9BB93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D139636-5B8C-8850-58BC-FCF4E6A983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1DA3CC-EC9D-02ED-D78C-226093532B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2A5B40F-E9FB-4ACA-3AC8-32684A5B78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DCA5A9A-EA4B-6A6B-1E96-BD3F488FF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272B609C-F13E-E179-9DFB-CE464D0EBA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AEC9C10-9AE7-A7D2-1DFC-7850835D3A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751" y="1196227"/>
            <a:ext cx="1016000" cy="1016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0E01915-1AE3-B420-B7CB-D70312A78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4259" y="1601372"/>
            <a:ext cx="3542896" cy="485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A4E3D5B-F377-FC8B-9845-B7B83E9FB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7601" y="6101999"/>
            <a:ext cx="3693464" cy="178125"/>
          </a:xfrm>
          <a:prstGeom prst="rect">
            <a:avLst/>
          </a:prstGeom>
        </p:spPr>
      </p:pic>
      <p:sp>
        <p:nvSpPr>
          <p:cNvPr id="14" name="Flèche : gauche 13">
            <a:extLst>
              <a:ext uri="{FF2B5EF4-FFF2-40B4-BE49-F238E27FC236}">
                <a16:creationId xmlns:a16="http://schemas.microsoft.com/office/drawing/2014/main" xmlns="" id="{E92CCBD5-13DF-E5E3-7004-2AF1717B9EC1}"/>
              </a:ext>
            </a:extLst>
          </p:cNvPr>
          <p:cNvSpPr/>
          <p:nvPr/>
        </p:nvSpPr>
        <p:spPr>
          <a:xfrm>
            <a:off x="6081065" y="6101999"/>
            <a:ext cx="345440" cy="1781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70040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574E55-E043-85D5-5582-AE7920B0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E895085E-6072-9D81-A235-6D62AFB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9D01FD-FE9C-B907-543A-EDEBF50A7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45943E6-0781-10DD-784C-44089114167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B6A606-41EE-9BC2-8C24-38217F9D80F7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0CAAF06-A3E6-DDB8-6E29-4AF4F02E262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82CA8B-7872-621A-C1E1-7A690456950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A1311E7-B57C-DD4F-5EA0-DF50E4FF22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713C7A1-AEED-67BE-DA75-DD1D0C3021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6E019BB-E34F-1C00-29A9-40FE3BFC15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A148BCF-AF5F-057B-2A3A-4578EE1B0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31277A47-A1A9-F949-3FB3-8C8A2A142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4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0F8950-451A-C06B-DD42-EB09D9C2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7D0D263F-2DE9-7E54-17A6-DDB1C867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5ED838B-AC59-17EA-8E74-E8102CC8A4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5504112-0F93-E7F2-1466-627EAC96291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FA2A20B-3C2A-F710-A422-193EE6BBABFA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448F19A-2D18-304A-5CE9-751B0A2A283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BEF6B4-6E4C-7BC3-1C6F-5055BF27B169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CC6383D-0D73-F0EC-365C-1B719C0953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8A1896A-F7BE-E3EF-9979-4251231838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5FBEA94-490E-5BD7-95EF-33E444A524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49785C0-12F6-BA6E-13BC-1C1887A988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xmlns="" id="{0DE69D7E-4B5B-9EFA-FC18-D4AFFE723A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37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77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03AE13-B482-1E28-717F-4EFDCDEB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3605FC-E9F0-8AD3-E601-E9F397DE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قراءتكم للنص، حددوا على دفاتر البحث الفكرة التي ناقشها للنص.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E1EA7C8-8AFE-03DE-F032-37CAC18A46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8BA7DEC-1047-058F-214B-1C79721A8FF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88FA6-EA9D-5770-E1A9-E8B214D7AD4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F07F6B-349C-F410-B2AE-0074B69B3E2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A988B5-EE49-937C-A118-67CDB2FBCCC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8020FC5-D5DE-82DC-A182-368C3E9D8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A79C19A-1F5D-DE38-C1B1-AEF70B051D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530333C-86F6-D3C5-F232-D833307790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C7DE8A4-C221-5AFD-BDBD-4FCAC7806B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C7D1D4D-9FDA-D97C-F22F-48105AF7D382}"/>
              </a:ext>
            </a:extLst>
          </p:cNvPr>
          <p:cNvSpPr txBox="1"/>
          <p:nvPr/>
        </p:nvSpPr>
        <p:spPr>
          <a:xfrm>
            <a:off x="1815787" y="5313086"/>
            <a:ext cx="5521576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حَدِّد(ي) ٱلْفِكْرَةَ ٱلَّتي ناقَشَها ٱلنَّصُّ.</a:t>
            </a:r>
            <a:endParaRPr lang="fr-F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C2B464-0646-887C-D375-C453EB2D6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425" y="1493577"/>
            <a:ext cx="6155150" cy="36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9327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6D9273-88F1-FE6C-882E-DDE71FCDD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B2ED39-07FA-1C6C-664D-06C71978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الفكرة التي صاغها؟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F3E92E8-6B6B-2D94-77DE-6A56E3C4DE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2E47925-03C5-D665-FF5D-39E73B42D74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0872B9-95F4-0C8D-BD76-F1A62979938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19C1341-C3F2-0F6F-32E6-16245645CD4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C5AD1B-AD24-4506-CD0C-E3DCE38A39F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95B5B5D-1584-8AE0-1018-D0C8779BC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6571D3D-3B79-91F6-3566-2E9C5CCB01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691C29A-908A-6E0D-F8F4-41E99105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39D52E3-D061-670D-AECA-D4BE79B894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ADCAB29-A1DA-95B3-D297-973615568615}"/>
              </a:ext>
            </a:extLst>
          </p:cNvPr>
          <p:cNvSpPr txBox="1"/>
          <p:nvPr/>
        </p:nvSpPr>
        <p:spPr>
          <a:xfrm>
            <a:off x="1368073" y="3191006"/>
            <a:ext cx="6407853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اَلْفِكْرَةُ ٱلَّتي ناقَشَها ٱلنَّصُّ هِيَ ........</a:t>
            </a:r>
            <a:endParaRPr lang="fr-FR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9565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 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إملاء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نتاج كتاب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18622</TotalTime>
  <Words>2299</Words>
  <Application>Microsoft Office PowerPoint</Application>
  <PresentationFormat>Affichage à l'écran (4:3)</PresentationFormat>
  <Paragraphs>515</Paragraphs>
  <Slides>74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74</vt:i4>
      </vt:variant>
    </vt:vector>
  </HeadingPairs>
  <TitlesOfParts>
    <vt:vector size="103" baseType="lpstr">
      <vt:lpstr>Arial</vt:lpstr>
      <vt:lpstr>Aptos</vt:lpstr>
      <vt:lpstr>Symbol</vt:lpstr>
      <vt:lpstr>Dosis ExtraBold</vt:lpstr>
      <vt:lpstr>Calibri Light</vt:lpstr>
      <vt:lpstr>Aptos Display</vt:lpstr>
      <vt:lpstr>Dosis SemiBold</vt:lpstr>
      <vt:lpstr>Calibri</vt:lpstr>
      <vt:lpstr>Wingdings</vt:lpstr>
      <vt:lpstr>Viga</vt:lpstr>
      <vt:lpstr>Microsoft Uighur</vt:lpstr>
      <vt:lpstr>Conception personnalisée</vt:lpstr>
      <vt:lpstr>2_Conception personnalisée</vt:lpstr>
      <vt:lpstr>00_Env-Enseignant</vt:lpstr>
      <vt:lpstr>4_Env-Apprenant_Tmplt</vt:lpstr>
      <vt:lpstr>01- نشاط اعتيادي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افتتاح الحصة  nv</vt:lpstr>
      <vt:lpstr> نشاط اعتيادي nv</vt:lpstr>
      <vt:lpstr>إملاء nv</vt:lpstr>
      <vt:lpstr>انتاج كتابي nv</vt:lpstr>
      <vt:lpstr>اختتام الحصة nv</vt:lpstr>
      <vt:lpstr>1_Conception personnalisée</vt:lpstr>
      <vt:lpstr>3_Env-Apprenant_Tmplt</vt:lpstr>
      <vt:lpstr>Présentation PowerPoint</vt:lpstr>
      <vt:lpstr>تنظيم حصص الأسبوع</vt:lpstr>
      <vt:lpstr>نبدأ حصتنا في القراءة بتصحيح الواجب المنزلي شفهيا. خذوا  كراساتكم ودفاتر البحث. </vt:lpstr>
      <vt:lpstr>من يحدد النعت السببي والمنعوت في الجملة الأولى؟( مناقشة الأجوبة ثم الانتقال إلى الجملة الموالية.)</vt:lpstr>
      <vt:lpstr>من يقرأ الجملة التي وردت فيها صفة " لذيذ"  نعتا سببيا؟( مناقشة المقترحات ثم الانتقال إلى الصفة الموالية.)</vt:lpstr>
      <vt:lpstr>ننتقل إلى نشاط الطلاقة. من يقرأ النص؟ الفائز من لم يرتكب أي خطأ.</vt:lpstr>
      <vt:lpstr>الفائزون في هذه الحصة هم ........................................................................... </vt:lpstr>
      <vt:lpstr>بعد قراءتكم للنص، حددوا على دفاتر البحث الفكرة التي ناقشها للنص. </vt:lpstr>
      <vt:lpstr>من يقرأ الفكرة التي صاغها؟ </vt:lpstr>
      <vt:lpstr>Présentation PowerPoint</vt:lpstr>
      <vt:lpstr>ستتعلمون كيف تصححون أخطاءكم المتعلق بهمزة "ابن" وبالنعت الحقيقي.</vt:lpstr>
      <vt:lpstr>في البداية من يذكرنا بتعريف النعت الحقيقي؟ </vt:lpstr>
      <vt:lpstr>نصحح. من يقرأ؟ </vt:lpstr>
      <vt:lpstr>ما الأشياء التي يتبع فيها النعت الحقيقي منعوته؟</vt:lpstr>
      <vt:lpstr>نصحح. من يقرأ؟</vt:lpstr>
      <vt:lpstr>خذوا ألواحكم. اكتبوا مكان النقط نعتا حقيقيا مناسبا.(مناقشة الأجوبة من حيث علاقتها بالمنعوت.)</vt:lpstr>
      <vt:lpstr> اكتبوا مكان النقط نعتا حقيقيا مناسبا .(مناقشة الأجوبة من حيث علاقتها بالمنعوت.)</vt:lpstr>
      <vt:lpstr> اكتبوا مكان النقط نعتا حقيقيا مناسبا .(مناقشة الأجوبة من حيث علاقتها بالمنعوت.)</vt:lpstr>
      <vt:lpstr>ننتقل إلى همزة  "ابن".  من يجيب عن السؤال التالي؟</vt:lpstr>
      <vt:lpstr>نتذكر جماعة . من يقرأ؟ </vt:lpstr>
      <vt:lpstr>على ألواحكم. اكتبوا اسم ابن بحذف الهمزة أو بثبوتها مكان النقط.</vt:lpstr>
      <vt:lpstr>على ألواحكم. اكتبوا اسم ابن بحذف الهمزة أو بثبوتها مكان النقط.</vt:lpstr>
      <vt:lpstr>على ألواحكم. اكتبوا اسم ابن بحذف الهمزة أو بثبوتها مكان النقط.</vt:lpstr>
      <vt:lpstr>الآن. من يذكرنا بالخطوات التي نتبعها لتصحيح أخطاء لغوية.</vt:lpstr>
      <vt:lpstr>نتذكر جماعة. من يقرأ؟</vt:lpstr>
      <vt:lpstr>لنصحح، بشكل جماعي، الأخطاء الواردة في الجملة التالية.  من يحدد الخطوة الأولى؟ </vt:lpstr>
      <vt:lpstr>الخطوة الأولى هي : قراءة الجملة وتحديد الكلمات التي أشك في صحة رسمها. من يحاول ؟</vt:lpstr>
      <vt:lpstr> من يعيد قراءة الخطأ الأول و يفسر لم تم اعتباره خطأ؟ ( المنهجية نفسها مع الخطأ الثاني.)</vt:lpstr>
      <vt:lpstr>نصحح جماعة. من يقرأ سبب  الخطأ في رسم الكلمتين؟ </vt:lpstr>
      <vt:lpstr>الخطوة الثانية هي : تذكر قاعدة  الظاهرة موضوع الخطأ ثم تصحيحه .  من يحاول؟</vt:lpstr>
      <vt:lpstr>من يقرأ  تصحيح الخطأ الأول مع  تبريره؟  (التذكير بقاعدتي النعت ورفع جمع المذكر السالم.)</vt:lpstr>
      <vt:lpstr>من يقرأ  تصحيح الخطأ الثاني مع  تبريره؟  (التذكير بقاعدة حذف وإثبات همزة اسم" ابن")</vt:lpstr>
      <vt:lpstr>الخطوة الثالثة  هي : إعادة كتاب الجملة بعد تصحيح الأخطاء الواردة فيها.  من يقرؤها؟</vt:lpstr>
      <vt:lpstr>دوركم. خذوا كراساتكم الصفحة 101.</vt:lpstr>
      <vt:lpstr>أنجزوا نشاط " أتدرب مع زملائي".  ضعوا خطا تحت الأخطاء  في كل جملة  ثم حددوا نوعها  قبل تصحيحها. </vt:lpstr>
      <vt:lpstr>نصحح جماعة. من يحدد الخطأ ونوعه ثم يصححه على السبورة ؟</vt:lpstr>
      <vt:lpstr>صححوا على كراساتكم. </vt:lpstr>
      <vt:lpstr>قبل أن نواصل، من يقرأ الجملة بسرعة قبل اختفائها. ركزوا جيدا.</vt:lpstr>
      <vt:lpstr>من يقرأ الجملة بسرعة قبل اختفائها. ركزوا جيدا.</vt:lpstr>
      <vt:lpstr>من يقرأ الجملة بسرعة قبل اختفائها. ركزوا جيدا.</vt:lpstr>
      <vt:lpstr>من يقرأ الجملة بسرعة قبل اختفائها. حالوا إتمام الكلمات غير التامة. </vt:lpstr>
      <vt:lpstr>Présentation PowerPoint</vt:lpstr>
      <vt:lpstr>ستتعرفون على تصميم يساعدكم على كتابة نص لوصف مشهد  يتضمن أشخاصا.</vt:lpstr>
      <vt:lpstr>من يذكرنا بمعنى الوصف؟</vt:lpstr>
      <vt:lpstr>نتذكر جماعة. من يقرأ؟</vt:lpstr>
      <vt:lpstr>من يجيب عن السؤال التالي؟</vt:lpstr>
      <vt:lpstr>نتذكر جماعة. من يقرأ؟ </vt:lpstr>
      <vt:lpstr>من يجيب عن السؤال التالي؟</vt:lpstr>
      <vt:lpstr>نتذكر جماعة. من يقرأ؟ </vt:lpstr>
      <vt:lpstr>لكتابة نص لوصف لمشهد يتضمن أشخاصا. أنظم الأوصاف التي جمعتها عن كل عنصر وفق التصميم التالي: </vt:lpstr>
      <vt:lpstr>من يعيد قراءة التصميم؟ </vt:lpstr>
      <vt:lpstr>لاحظوا هذا المشهد.  </vt:lpstr>
      <vt:lpstr>حاولوا وصف المشهد وفق العناصر المقترحة في الجدول التالي:</vt:lpstr>
      <vt:lpstr>هذه مقترحات  لوصف عناصر المشهد ومكوناته. من يقرأ؟ </vt:lpstr>
      <vt:lpstr>استعين بعنصري الزمان والمكان وأكتب مقدمة لوصف المشهد بشكل عام. </vt:lpstr>
      <vt:lpstr>أنتقل إلى العرض: أكتب فقرة لوصف مكونات المشهد وأخرى لوصف الطفلين.</vt:lpstr>
      <vt:lpstr>أكتب الفقرة الثانية من العرض لوصف الأشخاص(الطفلان).</vt:lpstr>
      <vt:lpstr>ننتقل إلى الخاتمة. من يحاول إنتاج فقرة يعبر من خلالها عن شعوره وهو ينظر إلى المشهد ؟ </vt:lpstr>
      <vt:lpstr>بعد أن تعرفتم على عناصر التصميم المقترح للنص الوصفي. ستتدربون على تحديدها في نص.</vt:lpstr>
      <vt:lpstr>خذوا كراساتكم الصفحة  102. أنجزوا بشكل ثنائي  نشاط " أتدرب مع زملائي".  من يقرأ التعليمة؟ </vt:lpstr>
      <vt:lpstr>نصحح. من  يقرأ فقرة ويحدد ترتيبها  والعنصر الموافق لها في التصميم.</vt:lpstr>
      <vt:lpstr>صححوا على كراساتكم.</vt:lpstr>
      <vt:lpstr>من يحدد الأساليب المستعملة في صياغة مقدمة النص؟ </vt:lpstr>
      <vt:lpstr>من يقرأ الأساليب المستعملة في صياغة مقدمة النص؟ (مطالبة التلاميذ بترديدها.)</vt:lpstr>
      <vt:lpstr>ننتقل إلى العرض. من يحدد الأساليب المستعملة لصياغة فقرتيه؟</vt:lpstr>
      <vt:lpstr>من يقرأ الأساليب المستعملة في صياغة عرض النص؟ (مطالبة التلاميذ بترديدها.)</vt:lpstr>
      <vt:lpstr>من يحدد الأساليب المستعملة في صياغة خاتمة النص؟ </vt:lpstr>
      <vt:lpstr>من يقرأ الأساليب المستعملة في صياغة خاتمة النص؟ (مطالبة التلاميذ بترديدها.)</vt:lpstr>
      <vt:lpstr>اختتام الحصة</vt:lpstr>
      <vt:lpstr>من يذكرنا  بتصميم النص الوصفي؟</vt:lpstr>
      <vt:lpstr>أنجزوا النشاط الثاني على أورق مستقلة. سنحدد في الحصة المقبلة أحسن الأعمال.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201</cp:revision>
  <dcterms:created xsi:type="dcterms:W3CDTF">2023-09-20T21:35:22Z</dcterms:created>
  <dcterms:modified xsi:type="dcterms:W3CDTF">2025-12-31T10:07:06Z</dcterms:modified>
</cp:coreProperties>
</file>