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3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912" r:id="rId2"/>
    <p:sldMasterId id="2147483672" r:id="rId3"/>
    <p:sldMasterId id="2147483738" r:id="rId4"/>
    <p:sldMasterId id="2147483689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786" r:id="rId11"/>
    <p:sldMasterId id="2147483827" r:id="rId12"/>
    <p:sldMasterId id="2147483844" r:id="rId13"/>
    <p:sldMasterId id="2147483861" r:id="rId14"/>
    <p:sldMasterId id="2147483878" r:id="rId15"/>
    <p:sldMasterId id="2147483895" r:id="rId16"/>
    <p:sldMasterId id="2147483741" r:id="rId17"/>
    <p:sldMasterId id="2147483686" r:id="rId18"/>
  </p:sldMasterIdLst>
  <p:notesMasterIdLst>
    <p:notesMasterId r:id="rId78"/>
  </p:notesMasterIdLst>
  <p:handoutMasterIdLst>
    <p:handoutMasterId r:id="rId79"/>
  </p:handoutMasterIdLst>
  <p:sldIdLst>
    <p:sldId id="2147482682" r:id="rId19"/>
    <p:sldId id="2147482684" r:id="rId20"/>
    <p:sldId id="2147482471" r:id="rId21"/>
    <p:sldId id="2147482685" r:id="rId22"/>
    <p:sldId id="2147482616" r:id="rId23"/>
    <p:sldId id="2147482691" r:id="rId24"/>
    <p:sldId id="2147482445" r:id="rId25"/>
    <p:sldId id="2147482692" r:id="rId26"/>
    <p:sldId id="2147482453" r:id="rId27"/>
    <p:sldId id="2147482727" r:id="rId28"/>
    <p:sldId id="2147482450" r:id="rId29"/>
    <p:sldId id="2147482509" r:id="rId30"/>
    <p:sldId id="2147482728" r:id="rId31"/>
    <p:sldId id="2147482729" r:id="rId32"/>
    <p:sldId id="2147482459" r:id="rId33"/>
    <p:sldId id="2147482726" r:id="rId34"/>
    <p:sldId id="2147482707" r:id="rId35"/>
    <p:sldId id="2147482628" r:id="rId36"/>
    <p:sldId id="2147482629" r:id="rId37"/>
    <p:sldId id="2147482713" r:id="rId38"/>
    <p:sldId id="2147482725" r:id="rId39"/>
    <p:sldId id="2147482730" r:id="rId40"/>
    <p:sldId id="2147482715" r:id="rId41"/>
    <p:sldId id="2147482731" r:id="rId42"/>
    <p:sldId id="2147482733" r:id="rId43"/>
    <p:sldId id="2147482732" r:id="rId44"/>
    <p:sldId id="2147482630" r:id="rId45"/>
    <p:sldId id="2147482634" r:id="rId46"/>
    <p:sldId id="2147482665" r:id="rId47"/>
    <p:sldId id="2147482635" r:id="rId48"/>
    <p:sldId id="2147482717" r:id="rId49"/>
    <p:sldId id="2147482734" r:id="rId50"/>
    <p:sldId id="2147482718" r:id="rId51"/>
    <p:sldId id="2147482735" r:id="rId52"/>
    <p:sldId id="2147482637" r:id="rId53"/>
    <p:sldId id="2147482708" r:id="rId54"/>
    <p:sldId id="2147482452" r:id="rId55"/>
    <p:sldId id="2147482711" r:id="rId56"/>
    <p:sldId id="2147482531" r:id="rId57"/>
    <p:sldId id="2147482720" r:id="rId58"/>
    <p:sldId id="2147482721" r:id="rId59"/>
    <p:sldId id="2147482722" r:id="rId60"/>
    <p:sldId id="2147482736" r:id="rId61"/>
    <p:sldId id="2147482737" r:id="rId62"/>
    <p:sldId id="2147482666" r:id="rId63"/>
    <p:sldId id="2147482738" r:id="rId64"/>
    <p:sldId id="2147482667" r:id="rId65"/>
    <p:sldId id="2147482740" r:id="rId66"/>
    <p:sldId id="2147482668" r:id="rId67"/>
    <p:sldId id="2147482723" r:id="rId68"/>
    <p:sldId id="2147482741" r:id="rId69"/>
    <p:sldId id="2147482719" r:id="rId70"/>
    <p:sldId id="2147482704" r:id="rId71"/>
    <p:sldId id="2147482484" r:id="rId72"/>
    <p:sldId id="2147482724" r:id="rId73"/>
    <p:sldId id="2147482580" r:id="rId74"/>
    <p:sldId id="2147482579" r:id="rId75"/>
    <p:sldId id="2147482710" r:id="rId76"/>
    <p:sldId id="2147482701" r:id="rId77"/>
  </p:sldIdLst>
  <p:sldSz cx="9144000" cy="6858000" type="screen4x3"/>
  <p:notesSz cx="6858000" cy="9144000"/>
  <p:embeddedFontLst>
    <p:embeddedFont>
      <p:font typeface="Dosis ExtraBold" pitchFamily="2" charset="0"/>
      <p:bold r:id="rId80"/>
    </p:embeddedFont>
    <p:embeddedFont>
      <p:font typeface="Microsoft Uighur" panose="02000000000000000000" pitchFamily="2" charset="-78"/>
      <p:regular r:id="rId81"/>
      <p:bold r:id="rId82"/>
    </p:embeddedFont>
    <p:embeddedFont>
      <p:font typeface="Sakkal Majalla" panose="02000000000000000000" pitchFamily="2" charset="-78"/>
      <p:regular r:id="rId83"/>
      <p:bold r:id="rId8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48B2DC"/>
    <a:srgbClr val="56B64A"/>
    <a:srgbClr val="B1EDEA"/>
    <a:srgbClr val="565F88"/>
    <a:srgbClr val="CC0000"/>
    <a:srgbClr val="B5EEF2"/>
    <a:srgbClr val="9CA3C0"/>
    <a:srgbClr val="94E4EA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33" autoAdjust="0"/>
    <p:restoredTop sz="94694"/>
  </p:normalViewPr>
  <p:slideViewPr>
    <p:cSldViewPr snapToGrid="0">
      <p:cViewPr varScale="1">
        <p:scale>
          <a:sx n="71" d="100"/>
          <a:sy n="71" d="100"/>
        </p:scale>
        <p:origin x="972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76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font" Target="fonts/font5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font" Target="fonts/font1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font" Target="fonts/font4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2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theme" Target="theme/theme1.xml"/><Relationship Id="rId61" Type="http://schemas.openxmlformats.org/officeDocument/2006/relationships/slide" Target="slides/slide43.xml"/><Relationship Id="rId82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4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D6FFC3-45F2-9875-3B35-7CC4D63E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E0E846D-554D-7CFA-9B6D-3B722236D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633025-9640-5A3A-FB95-A5D951B2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D5B479-496A-4C87-87FF-66E295E2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A8850C-00A1-67E5-53B4-FDD9823F3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A90FCE-78C1-8402-F919-0388FCE9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7852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34241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578712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64996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067205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163045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65704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06471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1632866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615761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82EFEA-9350-5214-F111-F23ECA46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81AA329-4B45-5F97-1F13-4E9A36C7E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3D978B-B9E2-E8E2-48F2-1F5169C2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6FE140-8525-E215-2407-FAFC76032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CCD182-EA5D-0E0A-DC21-9101869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4159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775707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59845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78262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299703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800152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108005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879185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522176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586405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0026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CC14EC7-6C23-8B32-2904-7A0424329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E361EFE-EDAD-9284-0392-773BE8692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55A2C2-FB4B-33DE-0AC8-F1CC9C8C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BF964D-9D7B-DFEE-7254-157A3A017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1D1EDE-9733-630D-BDE0-5E05EA01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4083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608513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83685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191386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740362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4676309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5454382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8012079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983242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73413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5118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810358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581868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5141016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185272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723478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44703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42759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72718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4801950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10951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5274402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0693984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180055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9353413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852376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85914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9468871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537619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449524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663756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907501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4140324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820026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133293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7042782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063129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630300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286071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5967610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151224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7934436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6788743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048555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7382816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776748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9751750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43623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88927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591632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15521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12820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8901432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2705237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897618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5954178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383020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710430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856885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4780205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457076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34453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873301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3485570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318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86097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58607224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28552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68130" y="4917621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1" y="3237897"/>
            <a:ext cx="3755480" cy="1411433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4960027"/>
            <a:ext cx="3780000" cy="1397594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5883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7C3BA3-E18D-46AD-346E-4DB42987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1C82B6-F344-0E94-309F-FA49D33C2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96482C-54A6-8119-D2EC-131D78C4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7C1C46-58BC-964A-4D8C-E1E021F4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898279-C7E5-D0DE-C9CB-76299D61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690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3857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45330" y="496721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079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533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610" y="3255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13054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776720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57589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13EA3-17C7-FD14-F5B5-B1630B23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E067B6-6C48-C681-6F10-E120E3EDF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07F22-A97A-2BA2-018D-B04B34934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064CB3-6690-E182-6590-8D89EA51F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C2BF22-E601-4966-7E66-72556515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91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68405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75187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1DB375-2670-669E-D84B-53C114A3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2D1357-5BE3-51EF-763B-36D1AE04E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C28606-956F-BAEF-46E2-FBFD289C1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1989F5-0EA3-296A-0913-DBF845C9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797DD2-A9A2-2F48-E100-F9B051F7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9DF5D6-B551-F60C-BB18-CD27570F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703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270517-C4DC-15AC-CCEF-8388F037E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C4909B-A237-7A04-8879-4134A999E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4BD143-4521-B903-FF7E-809DF51EB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FD4AEA-FA55-DD76-EECD-2913584DA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F1CF778-CA5D-2A28-AE12-3F5C130C1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997FF03-5575-3961-0744-22C13345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0DCCF52-7D10-D7A6-F4BF-B2854BA7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151488-B687-CEE2-414E-8B3F6C1E5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7925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8A3238-2694-683C-88DB-EC32DA7A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F6A48D-5FCD-4B57-639A-74BCFF8EA0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A9584A-DA76-903B-0EF3-6BBFD294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283726-0B16-DAC4-D909-C5C1AEB47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4940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35A02C-0FE4-D31A-11DA-02FD6592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0B5FF9-34FE-F61C-180D-3CCC05C9C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378FE6-FE61-CC47-0E39-5B72192EC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6081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0596E4-9FBF-9274-FBD8-2095D90B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A456DA-96B4-9952-0536-EA715924A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B4B25C-2352-05AD-C657-BD080F130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E91711-01F2-9827-9274-515BA04D9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EA7649-4D35-5D82-4294-91110497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F3E178-19D2-4466-A4E2-26A1F6AFF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382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11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7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75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7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1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11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11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76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696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213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590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925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9284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28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71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9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820" r:id="rId10"/>
    <p:sldLayoutId id="2147483737" r:id="rId11"/>
    <p:sldLayoutId id="2147483826" r:id="rId12"/>
    <p:sldLayoutId id="2147483685" r:id="rId13"/>
    <p:sldLayoutId id="2147483684" r:id="rId14"/>
    <p:sldLayoutId id="2147483679" r:id="rId15"/>
    <p:sldLayoutId id="2147483823" r:id="rId16"/>
    <p:sldLayoutId id="2147483731" r:id="rId17"/>
    <p:sldLayoutId id="2147483730" r:id="rId18"/>
    <p:sldLayoutId id="2147483680" r:id="rId19"/>
    <p:sldLayoutId id="2147483732" r:id="rId20"/>
    <p:sldLayoutId id="2147483733" r:id="rId21"/>
    <p:sldLayoutId id="2147483825" r:id="rId22"/>
    <p:sldLayoutId id="2147483675" r:id="rId23"/>
    <p:sldLayoutId id="2147483676" r:id="rId24"/>
    <p:sldLayoutId id="2147483677" r:id="rId25"/>
    <p:sldLayoutId id="2147483924" r:id="rId26"/>
    <p:sldLayoutId id="2147483926" r:id="rId2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123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91529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AE1FF8-5740-329D-AD52-54FE4D8772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10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9.png"/><Relationship Id="rId7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0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7.png"/><Relationship Id="rId7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50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9.png"/><Relationship Id="rId7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80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80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9B42E55-BE29-B91E-8671-818102FC6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" y="756000"/>
            <a:ext cx="7215008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1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بتصحيح الواجب المنزلي. سنختار جماعة   3 رسومات  متميزة لإلصاقها في مجلة القسم. </a:t>
            </a:r>
            <a:endParaRPr lang="fr-FR" sz="21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74B5F4E-90C4-00A4-75AE-992CF585A1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67FCDB-74EC-2EFD-0719-A4C5AD7E4FB2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F2CBC-D8C4-4B7F-6C80-BBA4345CB42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50B281-FF33-AE12-9316-6D591D357605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566AAA-1335-070B-0761-0715E5850D79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8A4FCA-6A6E-D297-9F68-383FBB877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B60D71-0878-6A46-A868-BFA57FC684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D379F5-0B13-75D3-4073-6D033756D7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3ABFF5-9818-8C92-6932-6B964A22FD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9ABBAB-5F2D-E93B-8CDA-090B8C711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7600" y="1601372"/>
            <a:ext cx="3629555" cy="4850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D18DA068-D9EF-CDB4-62AF-8A835843C540}"/>
              </a:ext>
            </a:extLst>
          </p:cNvPr>
          <p:cNvSpPr/>
          <p:nvPr/>
        </p:nvSpPr>
        <p:spPr>
          <a:xfrm>
            <a:off x="6071391" y="6012937"/>
            <a:ext cx="345440" cy="17812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80171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A13C9-B9C6-1682-208C-A5E40663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البداية، من يذكرنا بالمفردات الجديدة التي تعلمتموها في هذا الأسبوع 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D2A31E-7CE4-7C42-6515-7F16A7145E1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9D2DF4-69D0-6512-40CD-B5BEA16F3EC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223C22-0218-EC5A-7EF3-E4AE306D49FE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EC09C0-3B63-AD94-FDE5-5BEC52DED59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D4AC49B-BEAC-9A3F-D569-CF31B420A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766B690-83C4-C475-0F3A-67538C0752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B7682CA-CD63-BD71-A751-E3A3B4BD71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C2094C9-F820-968B-26E9-6096575D43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3B50E96-1E50-93A3-9DF3-9E36251CD827}"/>
              </a:ext>
            </a:extLst>
          </p:cNvPr>
          <p:cNvSpPr txBox="1"/>
          <p:nvPr/>
        </p:nvSpPr>
        <p:spPr>
          <a:xfrm>
            <a:off x="1070129" y="2997815"/>
            <a:ext cx="6840000" cy="1940957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ٱلْمُفْرَداتُ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ٱلْجَديدةُ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تَعَلَّمْتُموها في هذا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ٱلْأُسْبوعِ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43A9DE-4810-EB86-BA05-6B1F4FA37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F2DAC-24B9-84B4-5719-BBC8ECEE2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D6402-A406-2130-4C41-590FB791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بعضها. من يقرؤها؟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4E129A2-B180-94C3-B255-5711BBB7BA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BAA9B2-86E8-CE29-849F-9CA0B835343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BCA236-C2CC-5404-19BD-391EA540B615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B52F7A-5684-2659-E267-3E9CBF376CA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4324E7-B825-3B69-B0C9-2293BAAA49C4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F0AA56-6ECC-02E4-B535-01547B04B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2FFE99-7E08-C27E-843E-AD2FAD1AB0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3CA57B-A13D-CD4D-9F0C-C41F63E366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73E2A3-AD14-6513-8BDB-F27CF9008F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ACD0E0-4326-0CEC-2CF8-CC5001FBC630}"/>
              </a:ext>
            </a:extLst>
          </p:cNvPr>
          <p:cNvSpPr txBox="1"/>
          <p:nvPr/>
        </p:nvSpPr>
        <p:spPr>
          <a:xfrm>
            <a:off x="884635" y="4337486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 dirty="0"/>
              <a:t>تاجْ مَحَلْ</a:t>
            </a:r>
            <a:endParaRPr lang="fr-FR" b="1" dirty="0"/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70FDB64A-4A4D-6F9C-AB5F-FFF115D82B1A}"/>
              </a:ext>
            </a:extLst>
          </p:cNvPr>
          <p:cNvSpPr txBox="1"/>
          <p:nvPr/>
        </p:nvSpPr>
        <p:spPr>
          <a:xfrm>
            <a:off x="6153392" y="2007511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ym typeface="Calibri"/>
              </a:rPr>
              <a:t>مَكَّةُ </a:t>
            </a:r>
            <a:r>
              <a:rPr lang="ar-MA" sz="4000" b="1" dirty="0" err="1">
                <a:sym typeface="Calibri"/>
              </a:rPr>
              <a:t>ٱلْمُكَرَّمَةُ</a:t>
            </a:r>
            <a:endParaRPr sz="4000" b="1" dirty="0"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61414288-E16F-B366-D535-34ED8B112014}"/>
              </a:ext>
            </a:extLst>
          </p:cNvPr>
          <p:cNvSpPr txBox="1"/>
          <p:nvPr/>
        </p:nvSpPr>
        <p:spPr>
          <a:xfrm>
            <a:off x="884635" y="2007511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ym typeface="Sakkal Majalla"/>
              </a:rPr>
              <a:t>اَلْحَجُّ</a:t>
            </a: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BCF42B78-0D33-F912-84D7-9BFB30069EB9}"/>
              </a:ext>
            </a:extLst>
          </p:cNvPr>
          <p:cNvSpPr txBox="1"/>
          <p:nvPr/>
        </p:nvSpPr>
        <p:spPr>
          <a:xfrm>
            <a:off x="6153392" y="4337486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ym typeface="Sakkal Majalla"/>
              </a:rPr>
              <a:t>اَلتَّعايُشُ</a:t>
            </a: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DB1EE319-B60C-D159-BC3C-AB6EEA708557}"/>
              </a:ext>
            </a:extLst>
          </p:cNvPr>
          <p:cNvSpPr txBox="1"/>
          <p:nvPr/>
        </p:nvSpPr>
        <p:spPr>
          <a:xfrm>
            <a:off x="3519013" y="3172499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ym typeface="Sakkal Majalla"/>
              </a:rPr>
              <a:t>اَلْعُمْرَةُ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3944692-2415-B819-A98D-B4EF781F3DED}"/>
              </a:ext>
            </a:extLst>
          </p:cNvPr>
          <p:cNvSpPr txBox="1"/>
          <p:nvPr/>
        </p:nvSpPr>
        <p:spPr>
          <a:xfrm>
            <a:off x="884635" y="3172499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 dirty="0">
                <a:sym typeface="Sakkal Majalla"/>
              </a:rPr>
              <a:t>اَلتّآزُرُ</a:t>
            </a:r>
            <a:endParaRPr lang="fr-FR" b="1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DDA87E-BF43-1579-629B-827CAD211C3D}"/>
              </a:ext>
            </a:extLst>
          </p:cNvPr>
          <p:cNvSpPr txBox="1"/>
          <p:nvPr/>
        </p:nvSpPr>
        <p:spPr>
          <a:xfrm>
            <a:off x="3519013" y="4337486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/>
              <a:t>اَلشَّواهِدُ</a:t>
            </a:r>
            <a:r>
              <a:rPr lang="ar-MA" b="1" dirty="0"/>
              <a:t> </a:t>
            </a:r>
            <a:endParaRPr lang="fr-FR" b="1" dirty="0"/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055236CA-D538-85AE-317E-BF7A2978E160}"/>
              </a:ext>
            </a:extLst>
          </p:cNvPr>
          <p:cNvSpPr txBox="1"/>
          <p:nvPr/>
        </p:nvSpPr>
        <p:spPr>
          <a:xfrm>
            <a:off x="3519013" y="2007511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ym typeface="Calibri"/>
              </a:rPr>
              <a:t>اَلشَّعيرَةُ</a:t>
            </a:r>
            <a:endParaRPr b="1" dirty="0">
              <a:sym typeface="Calibri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A4F92C1-C47F-2841-7070-D2229B629D11}"/>
              </a:ext>
            </a:extLst>
          </p:cNvPr>
          <p:cNvSpPr txBox="1"/>
          <p:nvPr/>
        </p:nvSpPr>
        <p:spPr>
          <a:xfrm>
            <a:off x="6153392" y="3172499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b="1" dirty="0">
                <a:sym typeface="Sakkal Majalla"/>
              </a:rPr>
              <a:t>اَلْمُلْتَقى</a:t>
            </a:r>
            <a:endParaRPr lang="ar-MA" sz="4000" b="1" dirty="0">
              <a:sym typeface="Calibri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67D3E69-42F4-879D-118A-F1AF0B50F9C3}"/>
              </a:ext>
            </a:extLst>
          </p:cNvPr>
          <p:cNvSpPr txBox="1"/>
          <p:nvPr/>
        </p:nvSpPr>
        <p:spPr>
          <a:xfrm>
            <a:off x="3519013" y="5502474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 dirty="0" err="1"/>
              <a:t>اَلْبَتْرا</a:t>
            </a:r>
            <a:endParaRPr lang="fr-FR" b="1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1CBF91D-6DB5-1C81-04B8-14BE07E7B315}"/>
              </a:ext>
            </a:extLst>
          </p:cNvPr>
          <p:cNvSpPr txBox="1"/>
          <p:nvPr/>
        </p:nvSpPr>
        <p:spPr>
          <a:xfrm>
            <a:off x="6153392" y="5502474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b="1" dirty="0"/>
              <a:t>اَلسّورُ </a:t>
            </a:r>
            <a:r>
              <a:rPr lang="ar-MA" sz="4000" b="1" dirty="0" err="1"/>
              <a:t>ٱلْعَظيمُ</a:t>
            </a:r>
            <a:endParaRPr lang="fr-FR" sz="40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F272A9A-F798-2481-9BBC-D25FEE48E583}"/>
              </a:ext>
            </a:extLst>
          </p:cNvPr>
          <p:cNvSpPr txBox="1"/>
          <p:nvPr/>
        </p:nvSpPr>
        <p:spPr>
          <a:xfrm>
            <a:off x="884635" y="5502474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 dirty="0"/>
              <a:t>اَلدَّهْشَةُ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62173707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9CB15-5488-D269-BB74-8A09CA61E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CF5962-15A1-17C8-7DE4-1879F77D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مفردة ويشرحها باستعمال المرادف أو الضد أو بتركيبها في جملة مفيدة. 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79B568-D5F8-A1FB-B830-6ADFF963D5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74E117-7F5C-C6F6-5373-3493CA0AEE0E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351713-3129-317D-7AE5-4F0021593E6B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733856-B934-38B9-1574-634C15E96E65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7B86FD-267A-725C-5E7B-53C518967FE4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C13104-014E-21CE-D561-9FEA65A95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F2154C-8C52-4FC2-2CFC-6C93046C30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0E0E30-4509-F969-EAE3-6D933265C9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5010CD5-B530-EDEA-D3F5-F64FAC2096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0E588D5-7AEF-B591-F7D0-D595B4D976E3}"/>
              </a:ext>
            </a:extLst>
          </p:cNvPr>
          <p:cNvSpPr txBox="1"/>
          <p:nvPr/>
        </p:nvSpPr>
        <p:spPr>
          <a:xfrm>
            <a:off x="884635" y="4337486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 dirty="0"/>
              <a:t>تاجْ مَحَلْ</a:t>
            </a:r>
            <a:endParaRPr lang="fr-FR" b="1" dirty="0"/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C34B36F1-1745-A54F-D3AB-EB26DAC97EF5}"/>
              </a:ext>
            </a:extLst>
          </p:cNvPr>
          <p:cNvSpPr txBox="1"/>
          <p:nvPr/>
        </p:nvSpPr>
        <p:spPr>
          <a:xfrm>
            <a:off x="6153392" y="2007511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ym typeface="Calibri"/>
              </a:rPr>
              <a:t>مَكَّةُ </a:t>
            </a:r>
            <a:r>
              <a:rPr lang="ar-MA" sz="4000" b="1" dirty="0" err="1">
                <a:sym typeface="Calibri"/>
              </a:rPr>
              <a:t>ٱلْمُكَرَّمَةُ</a:t>
            </a:r>
            <a:endParaRPr sz="4000" b="1" dirty="0">
              <a:sym typeface="Calibri"/>
            </a:endParaRP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8B177055-8C19-2292-7878-F3706930D3AC}"/>
              </a:ext>
            </a:extLst>
          </p:cNvPr>
          <p:cNvSpPr txBox="1"/>
          <p:nvPr/>
        </p:nvSpPr>
        <p:spPr>
          <a:xfrm>
            <a:off x="884635" y="2007511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ym typeface="Sakkal Majalla"/>
              </a:rPr>
              <a:t>اَلْحَجُّ</a:t>
            </a: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AA579942-3F36-B6F0-F3F4-61758D112E3A}"/>
              </a:ext>
            </a:extLst>
          </p:cNvPr>
          <p:cNvSpPr txBox="1"/>
          <p:nvPr/>
        </p:nvSpPr>
        <p:spPr>
          <a:xfrm>
            <a:off x="6153392" y="4337486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ym typeface="Sakkal Majalla"/>
              </a:rPr>
              <a:t>اَلتَّعايُشُ</a:t>
            </a: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739246F2-C0AB-2F7D-89DC-51CC9B547E3E}"/>
              </a:ext>
            </a:extLst>
          </p:cNvPr>
          <p:cNvSpPr txBox="1"/>
          <p:nvPr/>
        </p:nvSpPr>
        <p:spPr>
          <a:xfrm>
            <a:off x="3519013" y="3172499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ym typeface="Sakkal Majalla"/>
              </a:rPr>
              <a:t>اَلْعُمْرَةُ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4E747A-6C96-2940-F1E7-0B2431C97F35}"/>
              </a:ext>
            </a:extLst>
          </p:cNvPr>
          <p:cNvSpPr txBox="1"/>
          <p:nvPr/>
        </p:nvSpPr>
        <p:spPr>
          <a:xfrm>
            <a:off x="884635" y="3172499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 dirty="0">
                <a:sym typeface="Sakkal Majalla"/>
              </a:rPr>
              <a:t>اَلتّآزُرُ</a:t>
            </a:r>
            <a:endParaRPr lang="fr-FR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749BF16-5C5C-79C5-3F02-19A9E37A90C6}"/>
              </a:ext>
            </a:extLst>
          </p:cNvPr>
          <p:cNvSpPr txBox="1"/>
          <p:nvPr/>
        </p:nvSpPr>
        <p:spPr>
          <a:xfrm>
            <a:off x="3519013" y="4337486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/>
              <a:t>اَلشَّواهِدُ</a:t>
            </a:r>
            <a:r>
              <a:rPr lang="ar-MA" b="1" dirty="0"/>
              <a:t> </a:t>
            </a:r>
            <a:endParaRPr lang="fr-FR" b="1" dirty="0"/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8F32A41E-12B4-EF5F-E362-49772A249117}"/>
              </a:ext>
            </a:extLst>
          </p:cNvPr>
          <p:cNvSpPr txBox="1"/>
          <p:nvPr/>
        </p:nvSpPr>
        <p:spPr>
          <a:xfrm>
            <a:off x="3519013" y="2007511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ym typeface="Calibri"/>
              </a:rPr>
              <a:t>اَلشَّعيرَةُ</a:t>
            </a:r>
            <a:endParaRPr b="1" dirty="0">
              <a:sym typeface="Calibri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76CC9CC-5DB9-584A-08FA-CD363559CF10}"/>
              </a:ext>
            </a:extLst>
          </p:cNvPr>
          <p:cNvSpPr txBox="1"/>
          <p:nvPr/>
        </p:nvSpPr>
        <p:spPr>
          <a:xfrm>
            <a:off x="6153392" y="3172499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b="1" dirty="0">
                <a:sym typeface="Sakkal Majalla"/>
              </a:rPr>
              <a:t>اَلْمُلْتَقى</a:t>
            </a:r>
            <a:endParaRPr lang="ar-MA" sz="4000" b="1" dirty="0">
              <a:sym typeface="Calibri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84441D1-4CA6-3192-5F84-AD0F37E0FDFF}"/>
              </a:ext>
            </a:extLst>
          </p:cNvPr>
          <p:cNvSpPr txBox="1"/>
          <p:nvPr/>
        </p:nvSpPr>
        <p:spPr>
          <a:xfrm>
            <a:off x="3519013" y="5502474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 dirty="0" err="1"/>
              <a:t>اَلْبَتْرا</a:t>
            </a:r>
            <a:endParaRPr lang="fr-FR" b="1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D7AF87A-0573-A8DB-6A19-712A0875D3D3}"/>
              </a:ext>
            </a:extLst>
          </p:cNvPr>
          <p:cNvSpPr txBox="1"/>
          <p:nvPr/>
        </p:nvSpPr>
        <p:spPr>
          <a:xfrm>
            <a:off x="6153392" y="5502474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b="1" dirty="0"/>
              <a:t>اَلسّورُ </a:t>
            </a:r>
            <a:r>
              <a:rPr lang="ar-MA" sz="4000" b="1" dirty="0" err="1"/>
              <a:t>ٱلْعَظيمُ</a:t>
            </a:r>
            <a:endParaRPr lang="fr-FR" sz="4000" b="1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DEF39F8-00B5-3A7F-908B-20D65032EB8E}"/>
              </a:ext>
            </a:extLst>
          </p:cNvPr>
          <p:cNvSpPr txBox="1"/>
          <p:nvPr/>
        </p:nvSpPr>
        <p:spPr>
          <a:xfrm>
            <a:off x="884635" y="5502474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 dirty="0"/>
              <a:t>اَلدَّهْشَةُ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4439007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3AB43-CBED-D8B9-EFC8-582CB3F67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B4B02E-4549-79CF-080C-231E612A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البحث . اكتبوا فقرة باستعمال المفردات التالية. الفائز من استطاع كتابة فقرة منسجمة.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59AC162-5B8A-EEFB-40E9-82CA78D107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BF4256-7457-649B-9AE7-08FCAE70762D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F5BBE3-4F52-D878-DDC8-8939ACD08938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BE33B4-466A-4E3E-24E5-0F2EB6577BB4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D3080-5CEC-97B4-E9C3-CBAA9A340B77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2D1140-023C-7416-0963-7FD0E20F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126806A-5F9E-4F10-77CC-72E61F248E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55388FB-D85E-DACC-ED41-ECC2FC88EB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F119730-D81B-5E81-D50C-2F1CFFE7BB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827062A-476B-C978-5637-BBBAD5C1DD14}"/>
              </a:ext>
            </a:extLst>
          </p:cNvPr>
          <p:cNvSpPr txBox="1"/>
          <p:nvPr/>
        </p:nvSpPr>
        <p:spPr>
          <a:xfrm>
            <a:off x="884635" y="4337486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 dirty="0"/>
              <a:t>تاجْ مَحَلْ</a:t>
            </a:r>
            <a:endParaRPr lang="fr-FR" b="1" dirty="0"/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E19B5FF4-567F-8AD3-EE02-342F8E496B6D}"/>
              </a:ext>
            </a:extLst>
          </p:cNvPr>
          <p:cNvSpPr txBox="1"/>
          <p:nvPr/>
        </p:nvSpPr>
        <p:spPr>
          <a:xfrm>
            <a:off x="6153392" y="2007511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ym typeface="Calibri"/>
              </a:rPr>
              <a:t>مَكَّةُ </a:t>
            </a:r>
            <a:r>
              <a:rPr lang="ar-MA" sz="4000" b="1" dirty="0" err="1">
                <a:sym typeface="Calibri"/>
              </a:rPr>
              <a:t>ٱلْمُكَرَّمَةُ</a:t>
            </a:r>
            <a:endParaRPr sz="4000" b="1" dirty="0">
              <a:sym typeface="Calibri"/>
            </a:endParaRP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491A15C0-77C4-2527-B4A5-D1F920BBF0C8}"/>
              </a:ext>
            </a:extLst>
          </p:cNvPr>
          <p:cNvSpPr txBox="1"/>
          <p:nvPr/>
        </p:nvSpPr>
        <p:spPr>
          <a:xfrm>
            <a:off x="884635" y="2007511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ym typeface="Sakkal Majalla"/>
              </a:rPr>
              <a:t>اَلْحَجُّ</a:t>
            </a: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2950B428-4E56-AD6E-C5CE-8F7AFC140F97}"/>
              </a:ext>
            </a:extLst>
          </p:cNvPr>
          <p:cNvSpPr txBox="1"/>
          <p:nvPr/>
        </p:nvSpPr>
        <p:spPr>
          <a:xfrm>
            <a:off x="6153392" y="4337486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ym typeface="Sakkal Majalla"/>
              </a:rPr>
              <a:t>اَلتَّعايُشُ</a:t>
            </a: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42CBEEDA-F68A-1414-317A-B599E4AA7A42}"/>
              </a:ext>
            </a:extLst>
          </p:cNvPr>
          <p:cNvSpPr txBox="1"/>
          <p:nvPr/>
        </p:nvSpPr>
        <p:spPr>
          <a:xfrm>
            <a:off x="3519013" y="3172499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ym typeface="Sakkal Majalla"/>
              </a:rPr>
              <a:t>اَلْعُمْرَةُ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EEC563E-F1C3-8BAE-42F8-305F24CF4CFE}"/>
              </a:ext>
            </a:extLst>
          </p:cNvPr>
          <p:cNvSpPr txBox="1"/>
          <p:nvPr/>
        </p:nvSpPr>
        <p:spPr>
          <a:xfrm>
            <a:off x="884635" y="3172499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 dirty="0">
                <a:sym typeface="Sakkal Majalla"/>
              </a:rPr>
              <a:t>اَلتّآزُرُ</a:t>
            </a:r>
            <a:endParaRPr lang="fr-FR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0BF8726-DE33-DD26-76D7-8B5EA93F3012}"/>
              </a:ext>
            </a:extLst>
          </p:cNvPr>
          <p:cNvSpPr txBox="1"/>
          <p:nvPr/>
        </p:nvSpPr>
        <p:spPr>
          <a:xfrm>
            <a:off x="3519013" y="4337486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/>
              <a:t>اَلشَّواهِدُ</a:t>
            </a:r>
            <a:r>
              <a:rPr lang="ar-MA" b="1" dirty="0"/>
              <a:t> </a:t>
            </a:r>
            <a:endParaRPr lang="fr-FR" b="1" dirty="0"/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2902FDCD-54C4-EEDD-AA84-B68778C5F203}"/>
              </a:ext>
            </a:extLst>
          </p:cNvPr>
          <p:cNvSpPr txBox="1"/>
          <p:nvPr/>
        </p:nvSpPr>
        <p:spPr>
          <a:xfrm>
            <a:off x="3519013" y="2007511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ym typeface="Calibri"/>
              </a:rPr>
              <a:t>اَلشَّعيرَةُ</a:t>
            </a:r>
            <a:endParaRPr b="1" dirty="0">
              <a:sym typeface="Calibri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00155FB-B63E-9A56-A8CD-FE42DE3D7B91}"/>
              </a:ext>
            </a:extLst>
          </p:cNvPr>
          <p:cNvSpPr txBox="1"/>
          <p:nvPr/>
        </p:nvSpPr>
        <p:spPr>
          <a:xfrm>
            <a:off x="6153392" y="3172499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b="1" dirty="0">
                <a:sym typeface="Sakkal Majalla"/>
              </a:rPr>
              <a:t>اَلْمُلْتَقى</a:t>
            </a:r>
            <a:endParaRPr lang="ar-MA" sz="4000" b="1" dirty="0">
              <a:sym typeface="Calibri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CD89DA9-2A6F-0613-AAE1-76FBBCCEA6B1}"/>
              </a:ext>
            </a:extLst>
          </p:cNvPr>
          <p:cNvSpPr txBox="1"/>
          <p:nvPr/>
        </p:nvSpPr>
        <p:spPr>
          <a:xfrm>
            <a:off x="3519013" y="5502474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 dirty="0" err="1"/>
              <a:t>اَلْبَتْرا</a:t>
            </a:r>
            <a:endParaRPr lang="fr-FR" b="1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FFCD166-BAD2-B90E-FB63-C815557BC907}"/>
              </a:ext>
            </a:extLst>
          </p:cNvPr>
          <p:cNvSpPr txBox="1"/>
          <p:nvPr/>
        </p:nvSpPr>
        <p:spPr>
          <a:xfrm>
            <a:off x="6153392" y="5502474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b="1" dirty="0"/>
              <a:t>اَلسّورُ </a:t>
            </a:r>
            <a:r>
              <a:rPr lang="ar-MA" sz="4000" b="1" dirty="0" err="1"/>
              <a:t>ٱلْعَظيمُ</a:t>
            </a:r>
            <a:endParaRPr lang="fr-FR" sz="4000" b="1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12689AE-525A-2AD9-0D55-98F95B819417}"/>
              </a:ext>
            </a:extLst>
          </p:cNvPr>
          <p:cNvSpPr txBox="1"/>
          <p:nvPr/>
        </p:nvSpPr>
        <p:spPr>
          <a:xfrm>
            <a:off x="884635" y="5502474"/>
            <a:ext cx="1980000" cy="7831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b="1" dirty="0"/>
              <a:t>اَلدَّهْشَةُ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1101575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يقرأ إنتاجه؟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DB6D2F-4E89-79E0-1E0C-1792375835A0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F5B7B5-789E-C20C-E06F-6CD57A194B71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5EBC5-232E-A33F-F36F-2615B09D9DE9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49AC37-96A1-A3D1-706D-B7E6A9E2557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6DF97B-E3BB-C637-D9C4-251DA2E3A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7EB757-1541-D53C-21E0-8C136381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D4CCCF-DBB0-23F6-4874-28EBF33400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0BB511-7281-C701-EF02-E720CA7B1A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1DBDD1C-0888-F708-7D3A-39DF83B46317}"/>
              </a:ext>
            </a:extLst>
          </p:cNvPr>
          <p:cNvSpPr txBox="1"/>
          <p:nvPr/>
        </p:nvSpPr>
        <p:spPr>
          <a:xfrm>
            <a:off x="1877041" y="2969299"/>
            <a:ext cx="5226175" cy="160043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أَقْرَأُ إِنْتاجي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51D2275-1D3B-9EC4-5C43-23ADE26631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531901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الفائز في المسابقة؟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DB6D2F-4E89-79E0-1E0C-1792375835A0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F5B7B5-789E-C20C-E06F-6CD57A194B71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5EBC5-232E-A33F-F36F-2615B09D9DE9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49AC37-96A1-A3D1-706D-B7E6A9E2557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6DF97B-E3BB-C637-D9C4-251DA2E3A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7EB757-1541-D53C-21E0-8C136381CF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D4CCCF-DBB0-23F6-4874-28EBF33400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0BB511-7281-C701-EF02-E720CA7B1A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93E9A3C1-D7AB-9A3C-3490-EF2DA9D288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1166479-A41E-6DA1-E735-80F21CDC5D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4772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قراءة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3238137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النص.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1631919" y="1771950"/>
            <a:ext cx="5466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شواهد من تاريخ البشرية.( ح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).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9F4F4-3741-FBD2-CA43-913C659D7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08BD8-81DB-D117-9378-A907E05DF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ستقومون باستثمار نص " شواهد من تاريخ البشرية".  خذوا كراساتكم الصفحة –94--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49DB2BF-232B-9D9D-E5CA-8B6F288A04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625BAE-4978-B055-BF3C-52B0D076180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3301F-53D0-F6F1-F978-FB01EC1D0C5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EDE6B-F3C7-5C2F-014E-DBDD5360FC1E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D9395D-F6C4-76BC-13B6-C8A112D0864C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DA9C961-5BA5-D8FB-2356-DAC0C2286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50277B-186D-6F96-5790-64F82968D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37FE0D3-679D-67C8-0FE0-9131BD2CB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D954632-0AD7-A4AD-F7E4-9BC7E030D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8327A52-33BD-BB97-68A8-A78081C1540D}"/>
              </a:ext>
            </a:extLst>
          </p:cNvPr>
          <p:cNvSpPr txBox="1"/>
          <p:nvPr/>
        </p:nvSpPr>
        <p:spPr>
          <a:xfrm>
            <a:off x="1577649" y="2877859"/>
            <a:ext cx="5226175" cy="1464231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أَسْتَثْمِرُ ٱلنَّصَّ.</a:t>
            </a:r>
          </a:p>
        </p:txBody>
      </p:sp>
    </p:spTree>
    <p:extLst>
      <p:ext uri="{BB962C8B-B14F-4D97-AF65-F5344CB8AC3E}">
        <p14:creationId xmlns:p14="http://schemas.microsoft.com/office/powerpoint/2010/main" val="198867923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B41E2-E1C6-0A4F-A6A3-9662E4FBF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892DA-CF4C-E467-F97D-A2C776140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أعيدوا قراءة النص قراءة صامتة وسريعة.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2BBE0C-B71D-D2C9-7A21-A8C75830D0CD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FCBB60-5CBF-44AD-AA38-78CEE2D9DF2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54A10E-FA1C-50BD-B5B2-73BD97E3E900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E7ACEF-6CBA-E51F-FC83-CD44F1C3DB4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AE02B1-9073-1DA2-5799-4B8C4035CA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55BF41-5A6B-EF9C-35E1-859485E95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5E87D1-3053-3D7F-C11F-A9C06C8917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5629F2B-55C8-AFFF-2F9F-3549EA1C78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0D3D114-8924-26AC-B49C-942B55A68F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1A67D36-F802-F45C-71BF-5CB20209B8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116" y="1211483"/>
            <a:ext cx="795864" cy="915921"/>
          </a:xfrm>
          <a:prstGeom prst="rect">
            <a:avLst/>
          </a:prstGeom>
        </p:spPr>
      </p:pic>
      <p:pic>
        <p:nvPicPr>
          <p:cNvPr id="5" name="Image 4" descr="Une image contenant texte, lettre, ciel, Histoire&#10;&#10;Le contenu généré par l’IA peut être incorrect.">
            <a:extLst>
              <a:ext uri="{FF2B5EF4-FFF2-40B4-BE49-F238E27FC236}">
                <a16:creationId xmlns:a16="http://schemas.microsoft.com/office/drawing/2014/main" id="{E7246605-5E79-7BB0-E801-9FB055D8A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0998" y="1960880"/>
            <a:ext cx="2495282" cy="3531138"/>
          </a:xfrm>
          <a:prstGeom prst="rect">
            <a:avLst/>
          </a:prstGeom>
          <a:ln w="19050">
            <a:solidFill>
              <a:srgbClr val="48B2DC"/>
            </a:solidFill>
          </a:ln>
        </p:spPr>
      </p:pic>
      <p:pic>
        <p:nvPicPr>
          <p:cNvPr id="15" name="Image 14" descr="Une image contenant texte, ciel, arbre, nuage&#10;&#10;Le contenu généré par l’IA peut être incorrect.">
            <a:extLst>
              <a:ext uri="{FF2B5EF4-FFF2-40B4-BE49-F238E27FC236}">
                <a16:creationId xmlns:a16="http://schemas.microsoft.com/office/drawing/2014/main" id="{0424834D-00F3-3D85-0F0C-46B31D40D0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4068" y="2267484"/>
            <a:ext cx="2495282" cy="3531139"/>
          </a:xfrm>
          <a:prstGeom prst="rect">
            <a:avLst/>
          </a:prstGeom>
          <a:ln>
            <a:solidFill>
              <a:srgbClr val="48B2DC"/>
            </a:solidFill>
          </a:ln>
        </p:spPr>
      </p:pic>
      <p:pic>
        <p:nvPicPr>
          <p:cNvPr id="18" name="Image 17" descr="Une image contenant texte, bâtiment, chat, plein air&#10;&#10;Le contenu généré par l’IA peut être incorrect.">
            <a:extLst>
              <a:ext uri="{FF2B5EF4-FFF2-40B4-BE49-F238E27FC236}">
                <a16:creationId xmlns:a16="http://schemas.microsoft.com/office/drawing/2014/main" id="{FD9BE5C0-F48D-BAAC-9C5A-C16925AAE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215" y="2673884"/>
            <a:ext cx="2495282" cy="3531138"/>
          </a:xfrm>
          <a:prstGeom prst="rect">
            <a:avLst/>
          </a:prstGeom>
          <a:ln>
            <a:solidFill>
              <a:srgbClr val="48B2DC"/>
            </a:solidFill>
          </a:ln>
        </p:spPr>
      </p:pic>
    </p:spTree>
    <p:extLst>
      <p:ext uri="{BB962C8B-B14F-4D97-AF65-F5344CB8AC3E}">
        <p14:creationId xmlns:p14="http://schemas.microsoft.com/office/powerpoint/2010/main" val="18654489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39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A6247-1E35-2AD4-035A-0B951033D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A26315-0C6D-7DF9-AE95-236C4651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استخرجوا من  الفقرة الأولى 3 كلمات توافق هذه الأوزان،  وسجلوها على ألواحكم.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50A4F-2431-5F72-849F-62DA2B84299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2A6401-4157-DBB2-26A5-5AA6CA8EBFC1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4F653A-3639-0165-84DE-0C838818F9DA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BB40FE-7FCE-9B93-13C2-EA9A01CAF1A8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C43B1C6-5A42-0B0D-508B-84EEBC140E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95CBD8-D58C-3068-30B5-B3BC7C3DD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A9CBB7D-8A05-6A20-E51A-755F8E3A8B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1818404-83B5-609F-FF9A-664931BB34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3F37987-95AC-C457-17CA-3CBB169F1F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34C57DA5-2035-2E5E-9E66-27916DF85E0D}"/>
              </a:ext>
            </a:extLst>
          </p:cNvPr>
          <p:cNvSpPr txBox="1">
            <a:spLocks/>
          </p:cNvSpPr>
          <p:nvPr/>
        </p:nvSpPr>
        <p:spPr>
          <a:xfrm>
            <a:off x="695440" y="3690898"/>
            <a:ext cx="2115348" cy="662104"/>
          </a:xfrm>
          <a:prstGeom prst="roundRect">
            <a:avLst/>
          </a:prstGeom>
          <a:ln w="38100">
            <a:solidFill>
              <a:srgbClr val="48B2DC"/>
            </a:solidFill>
          </a:ln>
        </p:spPr>
        <p:txBody>
          <a:bodyPr anchor="ctr"/>
          <a:lstStyle>
            <a:defPPr>
              <a:defRPr lang="en-US"/>
            </a:defPPr>
            <a:lvl1pPr indent="0" algn="ct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ar-MA" dirty="0"/>
              <a:t>اِفْتعالٌ</a:t>
            </a:r>
            <a:endParaRPr lang="fr-FR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4F9AED62-D072-7713-6B02-2A2EE487A1DE}"/>
              </a:ext>
            </a:extLst>
          </p:cNvPr>
          <p:cNvSpPr txBox="1">
            <a:spLocks/>
          </p:cNvSpPr>
          <p:nvPr/>
        </p:nvSpPr>
        <p:spPr>
          <a:xfrm>
            <a:off x="6333212" y="3690898"/>
            <a:ext cx="2040574" cy="662104"/>
          </a:xfrm>
          <a:prstGeom prst="roundRect">
            <a:avLst/>
          </a:prstGeom>
          <a:ln w="38100">
            <a:solidFill>
              <a:srgbClr val="48B2DC"/>
            </a:solidFill>
          </a:ln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فَعيلَةٍ</a:t>
            </a:r>
            <a:endParaRPr lang="fr-FR" dirty="0"/>
          </a:p>
        </p:txBody>
      </p:sp>
      <p:pic>
        <p:nvPicPr>
          <p:cNvPr id="19" name="Espace réservé pour une image  21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E2480070-2D42-13B3-54AD-356F3A2105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>
            <a:fillRect/>
          </a:stretch>
        </p:blipFill>
        <p:spPr>
          <a:xfrm>
            <a:off x="212771" y="1283724"/>
            <a:ext cx="1374049" cy="1374049"/>
          </a:xfrm>
          <a:prstGeom prst="roundRect">
            <a:avLst/>
          </a:prstGeom>
          <a:ln>
            <a:noFill/>
          </a:ln>
        </p:spPr>
      </p:pic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05CEEE57-2E4D-22CC-87BE-F205F496D61C}"/>
              </a:ext>
            </a:extLst>
          </p:cNvPr>
          <p:cNvSpPr txBox="1">
            <a:spLocks/>
          </p:cNvSpPr>
          <p:nvPr/>
        </p:nvSpPr>
        <p:spPr>
          <a:xfrm>
            <a:off x="3454400" y="3690898"/>
            <a:ext cx="2235200" cy="662104"/>
          </a:xfrm>
          <a:prstGeom prst="roundRect">
            <a:avLst/>
          </a:prstGeom>
          <a:ln w="38100">
            <a:solidFill>
              <a:srgbClr val="48B2DC"/>
            </a:solidFill>
          </a:ln>
        </p:spPr>
        <p:txBody>
          <a:bodyPr anchor="ctr"/>
          <a:lstStyle>
            <a:defPPr>
              <a:defRPr lang="en-US"/>
            </a:defPPr>
            <a:lvl1pPr indent="0" algn="ct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ar-MA" dirty="0"/>
              <a:t>فَواعِلُ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00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DE286-DD30-2E42-CC2C-C16EE3836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9FB13-2E69-8CC8-C7BB-41C5756AF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ألواحكم. ( مناقشة الأجوبة المقترحة.)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B4BD94-8AEB-7D26-6885-37CDC03B37AF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C140A-D0FE-A72F-DA4C-6311F1E1C2D6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214F99-57F0-D6A4-E131-3105983B271E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0FF633-A1EF-BECC-D80A-D87F8B9EA23D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F8882DE-F431-C449-C069-1825232C75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D27CE78-AECA-1E55-47D8-8F31C5D63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9ED955-4437-1931-9355-B7C35FF9F0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970D3BC-9482-97FE-EE97-C184F67BA0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928910-8FDD-73E7-95D0-5F3958A9AD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9E41D9-A851-98C7-2CFE-AFC75D444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882" y="1875597"/>
            <a:ext cx="4935340" cy="353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7094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B3ECE-B5C5-4D1B-E07D-EE90C0E4D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7012C9-7B55-60AB-3836-00D7333E3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ألواحكم.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2264BB-6D11-E33D-F5FA-41A6AB64339B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18794F-FB2B-68AE-AA2C-116A9CCC8BA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0521FF-BC5A-E76E-92E1-EF9B8E2E6A51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F85852-1E05-39E4-FB20-0BCE205C9D9E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49E153-4903-9D41-8D17-B3DCA07F0C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02D8F57-ECED-295A-7DC8-3172E55CC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0BD843-FEB0-C559-A8AB-2017E379AC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A2A9C7D-D7CF-F088-AED2-EB99DBEFB9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492AD-9700-F733-6C7E-E5882CB2CA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683DC697-15A6-4F4F-1CE8-044D1AEF9DD9}"/>
              </a:ext>
            </a:extLst>
          </p:cNvPr>
          <p:cNvSpPr txBox="1">
            <a:spLocks/>
          </p:cNvSpPr>
          <p:nvPr/>
        </p:nvSpPr>
        <p:spPr>
          <a:xfrm>
            <a:off x="508000" y="3690898"/>
            <a:ext cx="2115348" cy="662104"/>
          </a:xfrm>
          <a:prstGeom prst="roundRect">
            <a:avLst/>
          </a:prstGeom>
          <a:ln w="38100">
            <a:solidFill>
              <a:srgbClr val="48B2DC"/>
            </a:solidFill>
          </a:ln>
        </p:spPr>
        <p:txBody>
          <a:bodyPr anchor="ctr"/>
          <a:lstStyle>
            <a:defPPr>
              <a:defRPr lang="en-US"/>
            </a:defPPr>
            <a:lvl1pPr indent="0" algn="ct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ar-MA" dirty="0"/>
              <a:t>اِبْتِكارٌ</a:t>
            </a:r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BE569547-134F-8E10-746F-733893A64555}"/>
              </a:ext>
            </a:extLst>
          </p:cNvPr>
          <p:cNvSpPr txBox="1">
            <a:spLocks/>
          </p:cNvSpPr>
          <p:nvPr/>
        </p:nvSpPr>
        <p:spPr>
          <a:xfrm>
            <a:off x="6431280" y="3709809"/>
            <a:ext cx="2040574" cy="662104"/>
          </a:xfrm>
          <a:prstGeom prst="roundRect">
            <a:avLst/>
          </a:prstGeom>
          <a:ln w="38100">
            <a:solidFill>
              <a:srgbClr val="48B2DC"/>
            </a:solidFill>
          </a:ln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قَديمَةٍ</a:t>
            </a:r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79001244-9080-5763-02B1-5A362C43FA13}"/>
              </a:ext>
            </a:extLst>
          </p:cNvPr>
          <p:cNvSpPr txBox="1">
            <a:spLocks/>
          </p:cNvSpPr>
          <p:nvPr/>
        </p:nvSpPr>
        <p:spPr>
          <a:xfrm>
            <a:off x="3454400" y="3690898"/>
            <a:ext cx="2235200" cy="662104"/>
          </a:xfrm>
          <a:prstGeom prst="roundRect">
            <a:avLst/>
          </a:prstGeom>
          <a:ln w="38100">
            <a:solidFill>
              <a:srgbClr val="48B2DC"/>
            </a:solidFill>
          </a:ln>
        </p:spPr>
        <p:txBody>
          <a:bodyPr anchor="ctr"/>
          <a:lstStyle>
            <a:defPPr>
              <a:defRPr lang="en-US"/>
            </a:defPPr>
            <a:lvl1pPr indent="0" algn="ct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ar-MA" dirty="0"/>
              <a:t>شَواهِدُ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227464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68E2A-5A21-F391-0DD0-CCFD87EA5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314F31-4A3C-756B-BE42-3C240627B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ابحثوا في نفس الفقرة عن  أسماء في صيغة جمع المؤنث السالم وسجلوها على ألواحكم.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F0EDA0-1704-6753-64FA-596B8933FDAA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D2A0AF-4B79-DE88-533D-E6281FE8E1F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FD03C-6914-B637-27E5-46D8D9ECB26E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1591F0-FE9E-AFA2-E261-FBB7A207E202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71E886C-ED11-3FD2-0AAA-51A2D9FAB0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AFFA854-A9EE-B87F-AABE-1CFE902A6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A36929B-012F-9C7C-20FD-6EDB381458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28563EA-92FD-95FD-0C27-2B4760B5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FD8BA82A-23C4-DFB6-5F28-8737A9EE5F23}"/>
              </a:ext>
            </a:extLst>
          </p:cNvPr>
          <p:cNvSpPr txBox="1">
            <a:spLocks/>
          </p:cNvSpPr>
          <p:nvPr/>
        </p:nvSpPr>
        <p:spPr>
          <a:xfrm>
            <a:off x="1580126" y="3147200"/>
            <a:ext cx="5624511" cy="992304"/>
          </a:xfrm>
          <a:prstGeom prst="roundRect">
            <a:avLst/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defPPr>
              <a:defRPr lang="en-US"/>
            </a:defPPr>
            <a:lvl1pPr indent="0" algn="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algn="ctr"/>
            <a:r>
              <a:rPr lang="ar-MA" dirty="0"/>
              <a:t>أَبْحَثُ عَنْ جَمْعِ مُؤَنَّثٍ سالِمٍ.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A9810CC-0D3E-965D-4281-A0574D944F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986847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DBFFA-8FE6-1C89-99A4-92097089A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FBEBB-755F-68F4-D0AC-76A5D54E2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ألواحكم. ( مناقشة الأجوبة المقترحة.)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FB423F-7F8F-4BBA-F873-6134B8166AC2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B39352-6A0E-C439-A165-A1E64389101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9A89CC-EA52-C188-72FE-43E44A644E3F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D615B4-7AB2-706D-31BE-E8CE472B368D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30FDDE3-3E80-7AE5-F8BA-EC46A7CF02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88E2900-A19C-C404-5444-74D50A7E0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B4509E-E499-0542-EA82-B9F6B7BFB1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F804DCA-A79F-44C5-B6C8-A8DBE2DF15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6F8EEC8-4F06-6819-E616-EC2075C79D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70F9D0-7982-E705-581F-42868D530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882" y="1875597"/>
            <a:ext cx="4935340" cy="353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714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B6DFA-F67F-07B9-6800-5DC3DD6A7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479A5B-4F69-0ED1-1C36-A8520B00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ابحثوا عن أسماء التفضيل في الفقرة الخاص بضريح تاج محل؟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8BF836-D3DA-AB71-DAAE-FE11B680BF5B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8F4174-4C44-6C3C-26DD-74CA26F9FF40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6B1B2D-D7ED-849F-7879-4E9A9AF85768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586DE-56D7-ECEE-BBE5-04E6F59E2C3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BC5DC9C-331C-94DF-E1F7-A7418E8341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3613085-46DF-4442-B72A-AE50A3E98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B137B7-E59D-A0B2-7A63-69FD502ED2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D5FCB53-01DA-D3F3-3477-E8E0A5357E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FB1EA486-347E-FDA7-4D60-733EDA5D8E5D}"/>
              </a:ext>
            </a:extLst>
          </p:cNvPr>
          <p:cNvSpPr txBox="1">
            <a:spLocks/>
          </p:cNvSpPr>
          <p:nvPr/>
        </p:nvSpPr>
        <p:spPr>
          <a:xfrm>
            <a:off x="1580126" y="3147200"/>
            <a:ext cx="5624511" cy="992304"/>
          </a:xfrm>
          <a:prstGeom prst="roundRect">
            <a:avLst/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defPPr>
              <a:defRPr lang="en-US"/>
            </a:defPPr>
            <a:lvl1pPr indent="0" algn="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algn="ctr"/>
            <a:r>
              <a:rPr lang="ar-MA" dirty="0"/>
              <a:t>أَبْحَثُ عَنْ أَسْماءِ ٱلتَّفْضيلِ.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B9A403-6246-EE52-2568-1486A10F45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235702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0796F-78F9-D13B-CCF3-C85F82966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55BF6-2713-C079-99FD-38C27EE0A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ألواحكم. ( مناقشة الأجوبة المقترحة.)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F8D469-2FE1-1F45-3282-F1EAA79F070B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0DB8B8-9188-4B02-3ABF-9ECE1AA43C6C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D02F6F-9488-64C4-C25B-29B2E32898D0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75FF2E-94D6-400E-84EF-FDE78E4554F6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672944-D6D9-78DD-8F84-C6B50CB4D3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335558-7BA7-33D1-0696-A4E5FCEC4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92F6BE8-31A5-1187-0D03-A4476579A4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6C39D7-514E-2B28-C0D9-AB7DC0623B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A161B1-9C95-3AAB-9C4C-A104325AFA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82B583-CB34-D58E-4096-8028086EC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882" y="1875597"/>
            <a:ext cx="4935340" cy="353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5387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8DBE4-5DCD-D500-484A-1B8F0D203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4AE159-63CA-F73D-4356-5E20747E3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756000"/>
            <a:ext cx="7079426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 طرح أسئلة حول النص. من يختار فقرة  ثم يطرح سؤالا عن مضمونها كما في المثال :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03D557-2736-0A6C-83B8-7161DD9A2CBD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FBC8D7-E767-91ED-76FC-E2FD4B8C5C6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C012B9-D839-C4F4-7260-2448852738E7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F77F43-7BAC-374E-138A-602C92822FE5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88432D9-53DC-AFA6-26F0-6E69A4FAA8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0E6685B-A914-7C71-7C81-11B8FC3E5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8A0870-9FF3-460A-B85E-5671B1606F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E888E9F-679C-C253-19D2-AD6E3B7EBE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1DB58CD-95C3-A823-2DA6-F5F350A85230}"/>
              </a:ext>
            </a:extLst>
          </p:cNvPr>
          <p:cNvSpPr txBox="1"/>
          <p:nvPr/>
        </p:nvSpPr>
        <p:spPr>
          <a:xfrm>
            <a:off x="1024847" y="4799260"/>
            <a:ext cx="6331779" cy="851297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علامَ تَدُلُّ ٱلْمُنْشَآتُ ٱلْقَديمَةُ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وَٱلْحَديثَةُ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BAD45E2-AA38-8B6B-609F-ABA7E96BBE44}"/>
              </a:ext>
            </a:extLst>
          </p:cNvPr>
          <p:cNvCxnSpPr/>
          <p:nvPr/>
        </p:nvCxnSpPr>
        <p:spPr>
          <a:xfrm>
            <a:off x="7546786" y="2661920"/>
            <a:ext cx="63201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6807839-AB90-F55E-0378-98D9D08D66B0}"/>
              </a:ext>
            </a:extLst>
          </p:cNvPr>
          <p:cNvCxnSpPr>
            <a:cxnSpLocks/>
          </p:cNvCxnSpPr>
          <p:nvPr/>
        </p:nvCxnSpPr>
        <p:spPr>
          <a:xfrm>
            <a:off x="8178800" y="2641600"/>
            <a:ext cx="0" cy="266018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462FD28-9C0D-08A5-47D8-9D9A31059D54}"/>
              </a:ext>
            </a:extLst>
          </p:cNvPr>
          <p:cNvCxnSpPr/>
          <p:nvPr/>
        </p:nvCxnSpPr>
        <p:spPr>
          <a:xfrm flipH="1">
            <a:off x="7427511" y="5301781"/>
            <a:ext cx="75128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6D66AE-1140-FFA0-F6BD-B4C981FF7D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texte, Police, blanc, écriture manuscrite">
            <a:extLst>
              <a:ext uri="{FF2B5EF4-FFF2-40B4-BE49-F238E27FC236}">
                <a16:creationId xmlns:a16="http://schemas.microsoft.com/office/drawing/2014/main" id="{603518FE-A372-255E-90DF-7566B88D02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20" y="1855954"/>
            <a:ext cx="6608613" cy="195283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225598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6B525-66C7-328B-60AF-7A5552672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43D5E-B0A0-D42C-A9A8-12E3E7F09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رقم-99- ودفاتر القسم. أجيبوا  عن الأسئلة الأربعة الأولى؟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98C195-4771-F67A-6671-6E08CD378595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3A60A2-2808-CAF1-23DE-1F0E8163262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F31136-79F1-F750-C6D0-110E40BE9B95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3299B6-E1EA-B555-8694-1B3EA4449FC7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7B8D88-81B2-8548-98C9-6673FF49F9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7AA9153-0047-2DE3-8764-347FE8E7C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F8DA8C-569F-E910-C677-335C634B42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C34BA63-602C-63F7-64F2-877628F534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15E86171-02AB-4E0A-49A6-C241573E7D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513253" y="1448603"/>
            <a:ext cx="899999" cy="899999"/>
          </a:xfrm>
          <a:prstGeom prst="rect">
            <a:avLst/>
          </a:prstGeom>
        </p:spPr>
      </p:pic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2B79E1D-AF81-74B0-F98F-4894F25090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CBDF2F96-677C-B8AB-E494-A4594FF67C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3643" y="1584000"/>
            <a:ext cx="3637478" cy="4995470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D5B4C2-61BC-3E88-1296-A72FA4C3A6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8880" y="2476040"/>
            <a:ext cx="3742241" cy="26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15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CAA20-E51C-2F75-F5A4-D90A15547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78CF0-67EE-F6F9-58EF-5071B1C17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السؤال ثم يجيب عنه بجملة مفيدة؟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F059EE-8DF6-AF3E-A8AF-BFEC0473C42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9D2DC-E1F0-031D-E35C-07F6F768AD2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AFCC65-96A0-05E9-6504-28BA3957E0DB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3E1DBF-2969-37EC-7209-40605039BF5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B6EB4D-3F14-186B-91AC-2257AA89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2F63A1-814C-1058-0B65-1FD8A9D0D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9BF81D4-FC96-B384-9B72-F295308ADB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F721E02-8C59-EAA3-476A-68D62E9802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87C6485-B684-3820-2E64-7CF4138DE7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F0569AD4-A2A1-76EE-56A3-9BEF78736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3643" y="1584000"/>
            <a:ext cx="3637478" cy="4995470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9684AE-8640-5DA2-01CF-362622203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8880" y="2476040"/>
            <a:ext cx="3742241" cy="26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2329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إملاء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الحصة1 (30)د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معجم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استماع.</a:t>
            </a:r>
            <a:r>
              <a:rPr lang="ar-MA" dirty="0"/>
              <a:t>والتحدث</a:t>
            </a:r>
            <a:r>
              <a:rPr lang="ar-SA" dirty="0"/>
              <a:t> (30)د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-1- 30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الحصة-2- 30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مراجعة توليف (شكل وفهم)</a:t>
            </a:r>
            <a:r>
              <a:rPr lang="fr-FR" dirty="0"/>
              <a:t> </a:t>
            </a:r>
            <a:r>
              <a:rPr lang="ar-SA" dirty="0"/>
              <a:t>+ دعم (60)د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الحصة-3-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تراكيب</a:t>
            </a:r>
            <a:r>
              <a:rPr lang="ar-SA" dirty="0"/>
              <a:t>. (30)د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نشاط اعتيادي (10)د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قراءة : الحصة -4- (30)د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إنتاج كتابي الحصة 2 (30)د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77181-0A44-AE5A-3318-48A4E1A61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B43EF-9DFC-C2F8-6DC1-AC30A812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دفاتركم.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3A5203-4F78-EFF8-9E24-1BC7822C31E0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6A55AB-24C4-B8A3-79A8-F68CC43D70F0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6AEA55-CA6A-DC1A-D8EC-56876D839CBF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BD0A47-65C0-6325-A9CE-FA492CE05C82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E0AE40F-4A46-4312-004F-E09A6C940F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DD013EA-F9F7-8E24-AE75-814899B76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7F69221-FF70-0474-0DA9-EA33BCB637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54BDB8-F797-E970-2FB6-B2A813F4BB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876FA74-C8E4-4ED5-D8C8-1F23F2C89551}"/>
              </a:ext>
            </a:extLst>
          </p:cNvPr>
          <p:cNvSpPr txBox="1"/>
          <p:nvPr/>
        </p:nvSpPr>
        <p:spPr>
          <a:xfrm>
            <a:off x="463689" y="1618908"/>
            <a:ext cx="74605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AutoNum type="arabicPeriod"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تَدُلُّ ضَخامَةُ هَرَمِ خُوفو عَلى عَبْقَرِيَّةِ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ٱلْإِنْسانِ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ٱلْقَديمِ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وَقُدْرَتِهِ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ٱلْكَبِيرَةِ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ٱلْإِبْداعِ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</a:p>
          <a:p>
            <a:pPr marL="457200" indent="-457200" algn="r" rtl="1">
              <a:buAutoNum type="arabicPeriod"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نَعَتَ ٱلْكاتِبُ سورَ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ٱلصّينِ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ٱلْعَظيمَ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بِٱلثُّعْبانِ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لِطولِهِ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وَٱمْتِدادِهِ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وَتَعَرُّجِهِ فَوْقَ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ٱلْجِبالِ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وَٱلْمَناطِقِ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ٱلْوَعِرَةِ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marL="457200" indent="-457200" algn="r" rtl="1">
              <a:buAutoNum type="arabicPeriod"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مِمّا يَدُلُّ في ٱلنَّصِّ عَلى قُوَّةِ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ٱلْإِنْسانِ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ٱلْقَديمِ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قُدْرَتُهُ عَلى نَقْلِ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ٱلْأَحْجارِ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ٱلضَّخْمَةِ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وَٱلْبِناءِ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بِدِقَّةٍ مُتَناهِيَةٍ، وَتَشْييدِ صُروحٍ عَظيمَةٍ في ظُروفٍ صَعْبَةٍ.</a:t>
            </a:r>
          </a:p>
          <a:p>
            <a:pPr marL="457200" indent="-457200" algn="r" rtl="1">
              <a:buAutoNum type="arabicPeriod"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-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A05FF7-37DD-A792-ACFC-7C6A9DCC71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FAC11FF-805A-F4C9-D9C2-D2520653C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555345"/>
              </p:ext>
            </p:extLst>
          </p:nvPr>
        </p:nvGraphicFramePr>
        <p:xfrm>
          <a:off x="617599" y="3950346"/>
          <a:ext cx="6290770" cy="2651813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2506499">
                  <a:extLst>
                    <a:ext uri="{9D8B030D-6E8A-4147-A177-3AD203B41FA5}">
                      <a16:colId xmlns:a16="http://schemas.microsoft.com/office/drawing/2014/main" val="1382893672"/>
                    </a:ext>
                  </a:extLst>
                </a:gridCol>
                <a:gridCol w="1071616">
                  <a:extLst>
                    <a:ext uri="{9D8B030D-6E8A-4147-A177-3AD203B41FA5}">
                      <a16:colId xmlns:a16="http://schemas.microsoft.com/office/drawing/2014/main" val="2349833984"/>
                    </a:ext>
                  </a:extLst>
                </a:gridCol>
                <a:gridCol w="2712655">
                  <a:extLst>
                    <a:ext uri="{9D8B030D-6E8A-4147-A177-3AD203B41FA5}">
                      <a16:colId xmlns:a16="http://schemas.microsoft.com/office/drawing/2014/main" val="3316673361"/>
                    </a:ext>
                  </a:extLst>
                </a:gridCol>
              </a:tblGrid>
              <a:tr h="382243"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  <a:tabLst>
                          <a:tab pos="-15240" algn="l"/>
                        </a:tabLst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اَلْمُنْشَأَةُ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 rtl="1">
                        <a:lnSpc>
                          <a:spcPct val="107000"/>
                        </a:lnSpc>
                        <a:buNone/>
                        <a:tabLst>
                          <a:tab pos="-15240" algn="l"/>
                        </a:tabLst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بَلَدُها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113030"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  <a:tabLst>
                          <a:tab pos="-15240" algn="l"/>
                        </a:tabLst>
                      </a:pPr>
                      <a:r>
                        <a:rPr lang="ar-M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تَاريخُ أَوْ فَتْرَةُ بِنائِها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0804993"/>
                  </a:ext>
                </a:extLst>
              </a:tr>
              <a:tr h="633783">
                <a:tc>
                  <a:txBody>
                    <a:bodyPr/>
                    <a:lstStyle/>
                    <a:p>
                      <a:pPr marL="0" indent="0" algn="r" rtl="1">
                        <a:lnSpc>
                          <a:spcPct val="115000"/>
                        </a:lnSpc>
                        <a:buNone/>
                        <a:tabLst>
                          <a:tab pos="-15240" algn="l"/>
                        </a:tabLst>
                      </a:pP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هَرَمُ خوفو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 rtl="1">
                        <a:lnSpc>
                          <a:spcPct val="115000"/>
                        </a:lnSpc>
                        <a:buNone/>
                        <a:tabLst>
                          <a:tab pos="-15240" algn="l"/>
                        </a:tabLst>
                      </a:pP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مِصْرُ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113030" indent="-457200" algn="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-15240" algn="l"/>
                        </a:tabLst>
                      </a:pP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حَوالَيْ 2560 قَبْلَ </a:t>
                      </a:r>
                      <a:r>
                        <a:rPr lang="ar-MA" sz="28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ٱلْمِيلادِ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8110170"/>
                  </a:ext>
                </a:extLst>
              </a:tr>
              <a:tr h="458729">
                <a:tc>
                  <a:txBody>
                    <a:bodyPr/>
                    <a:lstStyle/>
                    <a:p>
                      <a:pPr marL="0" indent="0" algn="r" rtl="1">
                        <a:lnSpc>
                          <a:spcPct val="107000"/>
                        </a:lnSpc>
                        <a:buNone/>
                        <a:tabLst>
                          <a:tab pos="-15240" algn="l"/>
                        </a:tabLst>
                      </a:pP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سورُ </a:t>
                      </a:r>
                      <a:r>
                        <a:rPr lang="ar-MA" sz="28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ٱلصِّينِ</a:t>
                      </a: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MA" sz="28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ٱلْعَظيمُ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r" rtl="1">
                        <a:lnSpc>
                          <a:spcPct val="107000"/>
                        </a:lnSpc>
                        <a:buNone/>
                        <a:tabLst>
                          <a:tab pos="-15240" algn="l"/>
                        </a:tabLst>
                      </a:pP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اَلصِّينُ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ar-MA" sz="28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ٱلْقَرْنُ</a:t>
                      </a: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ٱلثّالِثُ قَبْلَ </a:t>
                      </a:r>
                      <a:r>
                        <a:rPr lang="ar-MA" sz="28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ٱلْمِيلادِ</a:t>
                      </a:r>
                      <a:endParaRPr lang="ar-MA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9762992"/>
                  </a:ext>
                </a:extLst>
              </a:tr>
              <a:tr h="465978">
                <a:tc>
                  <a:txBody>
                    <a:bodyPr/>
                    <a:lstStyle/>
                    <a:p>
                      <a:pPr marL="457200" indent="-457200" algn="r" rtl="1">
                        <a:lnSpc>
                          <a:spcPct val="115000"/>
                        </a:lnSpc>
                        <a:buNone/>
                        <a:tabLst>
                          <a:tab pos="-15240" algn="l"/>
                        </a:tabLst>
                      </a:pP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تاجُ مَحَل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457200" algn="r" rtl="1">
                        <a:lnSpc>
                          <a:spcPct val="115000"/>
                        </a:lnSpc>
                        <a:buNone/>
                        <a:tabLst>
                          <a:tab pos="-15240" algn="l"/>
                        </a:tabLst>
                      </a:pP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اَلْهِندُ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113030" indent="-457200" algn="r" rtl="1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  <a:tabLst>
                          <a:tab pos="-15240" algn="l"/>
                        </a:tabLst>
                      </a:pP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بَيْنَ 1631م وَ1648م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000867"/>
                  </a:ext>
                </a:extLst>
              </a:tr>
              <a:tr h="454115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8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اَلْبَتْرا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اَلْأُرْدُن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buNone/>
                      </a:pP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حَوالَيْ 312 قَبْلَ </a:t>
                      </a:r>
                      <a:r>
                        <a:rPr lang="ar-MA" sz="28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ٱلْمِيلادِ</a:t>
                      </a:r>
                      <a:endParaRPr lang="ar-MA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8629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98852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921FA-570F-99F3-C12A-8E691E7D5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D6994-7C50-C8F5-75E1-82523A8C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756000"/>
            <a:ext cx="7079426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لنناقش جماعة مضامين النص. من يجيب عن السؤال التالي: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35B4AB-4B4A-9F67-EB17-06972C6A082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680EB-64FD-10D3-B104-D2C8A9810F9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B96F7A-68A4-6177-79BA-795B99F22DD3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C1639A-6D26-D813-76F6-E3E8B76B1C7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0B7361-9B39-8FB4-EE33-70C976190B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1E77A87-F4F8-5014-D556-07DCCA409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6FE736-20E9-ABF7-1B94-F09575DB49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D9847E3-85BA-782E-7182-119709EDB2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990BE05-BD00-C861-139A-1D556D357242}"/>
              </a:ext>
            </a:extLst>
          </p:cNvPr>
          <p:cNvSpPr txBox="1"/>
          <p:nvPr/>
        </p:nvSpPr>
        <p:spPr>
          <a:xfrm>
            <a:off x="779906" y="3184160"/>
            <a:ext cx="7584188" cy="919401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ٱلْفِكْرَةُ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ٱلْعامَّةُ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لِلنَّصِّ؟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191EE92-4BE9-E9C3-3596-721E169D04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731968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B4DB6-6EC5-E555-B834-80AD808A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9E31E0-9A30-2BB6-E00B-7EBB8D766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756000"/>
            <a:ext cx="7079426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مقترح آخر. من يقرأ؟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F35E17-8B61-E62D-3472-8A85986C757F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18D161-68D1-7AE2-F930-A9EFF550B00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FFB64-4015-6A64-602E-B66B9EFE50D4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862C7B-344D-2B57-5B9C-7B33701DEE52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D9C295-9A68-84AD-136B-C1520D46B3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4BBD37-4ED1-FCA5-A940-52B2453DC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6B987B-6B8E-016A-010F-3412D1E04B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352F30D-A389-4517-0772-4DC7131AA8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882C58C-7B7B-AEE1-249C-ECAD821795B9}"/>
              </a:ext>
            </a:extLst>
          </p:cNvPr>
          <p:cNvSpPr txBox="1"/>
          <p:nvPr/>
        </p:nvSpPr>
        <p:spPr>
          <a:xfrm>
            <a:off x="790061" y="2584720"/>
            <a:ext cx="7584188" cy="2553891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تُشَكِّلُ ٱلْمُنْشَآتُ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ٱلتّاريخِيَّةُ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ٱلْقَديمَةُ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وَٱلْعَظيمَةُ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شَواهِدَ حَضارِيَّةً تَدُلُّ عَلى عَبْقَرِيَّةِ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ٱلْإِنْسانِ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وَقُدْرَتِهِ عَلى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ٱلْإِبْداعِ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وَٱلِابْتِكارِ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عَبْرَ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ٱلْعُصورِ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E481F2B-359A-0D93-A724-EB4205991E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673068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832D4-C37D-22F1-33E1-B4777029F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F7C8C-74FC-78A5-6BC2-DA091195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756000"/>
            <a:ext cx="7079426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تتفقون مع  فكرة النص ( يطالب التلاميذ بتبرير مواقفهم).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DE1DE1-C96E-ABE1-24F0-42441A86419A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4A000A-4D26-E268-1D9F-438FCE7FFF20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F27034-E93D-26B4-CFA7-D2E21E2AEA4E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573835-E768-FE59-4C2B-397E3BA5C8E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1AE9E6-F86E-4CCE-CFF0-7BCC188E8D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E9B77FE-90F3-2FC2-0D70-0807774F8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0C5074C-C541-F1AB-3AF6-4D163BDB87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98E4B75-C1A7-ABA3-7CBA-C2FEA90AAB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E31DC02-BF51-1F57-1246-B2789518A6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FB7DDF6-6EC2-8707-C918-2280D74B4839}"/>
              </a:ext>
            </a:extLst>
          </p:cNvPr>
          <p:cNvSpPr txBox="1"/>
          <p:nvPr/>
        </p:nvSpPr>
        <p:spPr>
          <a:xfrm>
            <a:off x="5750129" y="4763090"/>
            <a:ext cx="2663686" cy="783193"/>
          </a:xfrm>
          <a:prstGeom prst="roundRect">
            <a:avLst/>
          </a:prstGeom>
          <a:solidFill>
            <a:srgbClr val="EDF6F7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مَعَ ٱلْفِكْرَةِ </a:t>
            </a:r>
            <a:endParaRPr lang="fr-FR" sz="4000" b="1" dirty="0">
              <a:solidFill>
                <a:srgbClr val="424D7C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AA3A2EF-603D-FAC7-3428-B80FCB8C1D0F}"/>
              </a:ext>
            </a:extLst>
          </p:cNvPr>
          <p:cNvSpPr txBox="1"/>
          <p:nvPr/>
        </p:nvSpPr>
        <p:spPr>
          <a:xfrm>
            <a:off x="523471" y="4729038"/>
            <a:ext cx="2663686" cy="851297"/>
          </a:xfrm>
          <a:prstGeom prst="roundRect">
            <a:avLst/>
          </a:prstGeom>
          <a:solidFill>
            <a:srgbClr val="EDF6F7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ضِدَّ ٱلْفِكْرَةِ</a:t>
            </a:r>
            <a:endParaRPr lang="fr-FR" sz="4400" b="1" dirty="0">
              <a:solidFill>
                <a:srgbClr val="424D7C"/>
              </a:solidFill>
            </a:endParaRPr>
          </a:p>
        </p:txBody>
      </p:sp>
      <p:pic>
        <p:nvPicPr>
          <p:cNvPr id="17" name="Picture 2" descr="Concept Thinking Doubting Finding Solutions Question Stock Vector ...">
            <a:extLst>
              <a:ext uri="{FF2B5EF4-FFF2-40B4-BE49-F238E27FC236}">
                <a16:creationId xmlns:a16="http://schemas.microsoft.com/office/drawing/2014/main" id="{298059A8-BCD7-DABD-C3A8-A5C4B97A4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0" t="15456" r="27655" b="46234"/>
          <a:stretch>
            <a:fillRect/>
          </a:stretch>
        </p:blipFill>
        <p:spPr bwMode="auto">
          <a:xfrm flipH="1">
            <a:off x="3644898" y="4577301"/>
            <a:ext cx="1737604" cy="109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DDCA505-E447-3051-77E3-63C0D9462BDE}"/>
              </a:ext>
            </a:extLst>
          </p:cNvPr>
          <p:cNvSpPr txBox="1"/>
          <p:nvPr/>
        </p:nvSpPr>
        <p:spPr>
          <a:xfrm>
            <a:off x="790061" y="1862548"/>
            <a:ext cx="7584188" cy="2553891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تُشَكِّلُ ٱلْمُنْشَآتُ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ٱلتّاريخِيَّةُ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ٱلْقَديمَةُ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وَٱلْعَظيمَةُ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شَواهِدَ حَضارِيَّةً تَدُلُّ عَلى عَبْقَرِيَّةِ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ٱلْإِنْسانِ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وَقُدْرَتِهِ عَلى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ٱلْإِبْداعِ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وَٱلِابْتِكارِ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عَبْرَ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ٱلْعُصورِ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865160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59709-FDB8-A012-3945-1C7D37F56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D027C3-2B14-3629-4DF2-FA4EF2716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756000"/>
            <a:ext cx="7079426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كل منكم  يحدد المنشأة التي أعجبته في النص ويوضح لزملائه لم اختارها.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CB9CE6-1AEE-F42C-2A6B-F90839975A7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A3F06A-4AFC-1DF7-E9BB-DE3D3D68DA6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9AD2A7-3FE8-8FF2-A07E-78CAD6F3815E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A98E4E-2CF3-D44A-8DFE-0383DA52B3B8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EA7A041-7130-EB62-1720-FE020989D9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3C087F-1382-D826-8CF7-602AD5AD1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4940F1F-5EB7-A52E-84C1-56A944EA68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5472243-5FDA-0EBE-F605-EFF7090CF9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9404DCE-396E-6BE7-9E55-2FD90D6C01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0325684-D1AD-8611-8136-ACFC29B5065F}"/>
              </a:ext>
            </a:extLst>
          </p:cNvPr>
          <p:cNvSpPr txBox="1"/>
          <p:nvPr/>
        </p:nvSpPr>
        <p:spPr>
          <a:xfrm>
            <a:off x="698035" y="3208113"/>
            <a:ext cx="7584188" cy="919401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أَخْتارُ مُنْشَأَةً ثُمَّ أُوَضِّحُ سَبَبَ إِعْجابي بِها.</a:t>
            </a:r>
          </a:p>
        </p:txBody>
      </p:sp>
    </p:spTree>
    <p:extLst>
      <p:ext uri="{BB962C8B-B14F-4D97-AF65-F5344CB8AC3E}">
        <p14:creationId xmlns:p14="http://schemas.microsoft.com/office/powerpoint/2010/main" val="303854750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420682-C81D-E46B-65DB-9103F860D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56980"/>
            <a:ext cx="7055999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سنلعب لعبة الوصف. من يقوم بوصف شخص من اختياره . الآخرون يحاولون تحديد المعني بالوصف.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الفائز من قدم وصفا جيدا بلغة سليمة)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24A84D-7D3E-8FA2-0BF0-50E62980F9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930351-22D7-4651-7371-3361B6A58CC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3F1476-A70E-3429-E94D-4E0DA38CDE51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B97473-7182-049D-F3C2-72013DF8E26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E8AAE3-F357-DFEB-D904-876183D25E63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CF5074-D7C3-804C-DDEF-4FB565DB88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E1F29F-94AA-997A-3F68-DDFE226EBF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2F4D79-5F3D-F608-C1F6-23A63221D3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F50C46B-D041-3483-F5D1-1275981277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1DDA72D-B747-1B23-C6CA-2B1638CFE2B0}"/>
              </a:ext>
            </a:extLst>
          </p:cNvPr>
          <p:cNvSpPr txBox="1"/>
          <p:nvPr/>
        </p:nvSpPr>
        <p:spPr>
          <a:xfrm>
            <a:off x="1373636" y="2927548"/>
            <a:ext cx="5759421" cy="132802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لُعْبَةُ </a:t>
            </a:r>
            <a:r>
              <a:rPr lang="ar-MA" sz="72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ٱلْوَصْفِ</a:t>
            </a:r>
            <a:endParaRPr lang="fr-MA" sz="7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3322352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</a:t>
            </a:r>
            <a:r>
              <a:rPr lang="ar-MA" dirty="0">
                <a:solidFill>
                  <a:srgbClr val="424D7B"/>
                </a:solidFill>
              </a:rPr>
              <a:t>إنتاج كتابي (ح2).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1389026" y="3133165"/>
            <a:ext cx="5764810" cy="5658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36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كتابة نص وصفي .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حصة الإنتاج الكتابي ستتدربون على كتابة نص وصفي. من يذكرنا بمعنى الوصف؟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2AE35DD-623A-1316-475D-81E5FFA60B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F0E3D6-4D1F-24C3-E9A1-E94EF1498A00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9DC520-E449-0568-C375-71EC48FD8E78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4CBFA-C351-80F2-31CE-B5B29451E8AB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A0904-8044-D749-0F3A-6AEF59A7F1C1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FACED49-D03C-274A-B3B4-38AF53D01F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D17ED6-F947-E410-9C20-85A5B55B40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C3D1A2-FC30-59AB-7940-389848CCD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3667FD-1078-8ACE-5B29-93443ECE10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B32D7A9-385B-0F75-F89B-0B250EC0392B}"/>
              </a:ext>
            </a:extLst>
          </p:cNvPr>
          <p:cNvSpPr txBox="1"/>
          <p:nvPr/>
        </p:nvSpPr>
        <p:spPr>
          <a:xfrm>
            <a:off x="779474" y="2828835"/>
            <a:ext cx="7144775" cy="1328023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ٱلْمَقْصودُ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بِٱلْوَصْفِ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D7633-462B-5684-DDCA-4E8DD2831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B2287-FD64-E6E1-15BF-0A3364D07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 جماعة. من يقرأ؟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54D9E2-3654-639A-0C49-2645993B6A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E4D1EE-0F1E-6A72-61B7-D681D30081E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D3E86A-FC88-5229-EF30-12C8C15998C6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03CAE-679E-D8A0-D690-B410A3895FC6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513637-CB81-A722-5EEE-09C933C9496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B799763-5116-D24D-06FE-D5F62ADBC6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05DCD6-558C-C8ED-9C9D-83B5F3EBF1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39DDBDF-8D7C-51A3-FBEF-337F6328A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672FF6-EE25-DBFA-5B8F-B5CE5A1374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B480948-687F-3AC6-D347-BA7FBD25A29E}"/>
              </a:ext>
            </a:extLst>
          </p:cNvPr>
          <p:cNvSpPr txBox="1"/>
          <p:nvPr/>
        </p:nvSpPr>
        <p:spPr>
          <a:xfrm>
            <a:off x="863257" y="2583576"/>
            <a:ext cx="7614059" cy="3166824"/>
          </a:xfrm>
          <a:prstGeom prst="roundRect">
            <a:avLst/>
          </a:prstGeom>
          <a:solidFill>
            <a:srgbClr val="F2F2F2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6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اَلْوَصْفُ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ٱسْتِعْمالُ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ٱللُّغَةِ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لِتَقْديمِ شَخْصٍ أَوْ مَشْهَدٍ بِأُسْلوبٍ يُساعِدُ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ٱلْقارِئَ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أَوِ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ٱلْمُسْتَمِعَ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تَخَيُّلِهِ.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83225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BE86D-88A6-EEF5-6809-F07A4275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8C81D-CB52-8DF6-28BE-5C3AF28FA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FD0F71-2289-95F3-F61E-DE03843694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B130C2-54BB-509A-2CC0-2D3E7E6465C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83891E-0F03-BCC3-392C-317B35D5A782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5DBFCE-0F16-FAE6-EDA9-38C3559D0B09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B13908-BA78-F58F-CAF3-3ABF19D4DEF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2458879-7D30-751C-76BD-4491B1CF27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FB5690A-8BDA-0D33-58EF-FD24007D91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F0DB2C-1F03-A9AC-B387-7558DB2C0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A7C93F8-8C06-C7B3-3871-246116494B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E010837-98E1-661D-9CA7-B96D865209BA}"/>
              </a:ext>
            </a:extLst>
          </p:cNvPr>
          <p:cNvSpPr txBox="1"/>
          <p:nvPr/>
        </p:nvSpPr>
        <p:spPr>
          <a:xfrm>
            <a:off x="558053" y="3281083"/>
            <a:ext cx="8027893" cy="1123712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ٱلْعَناصِرُ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نَصِفُها في شَخْصٍ؟</a:t>
            </a:r>
          </a:p>
        </p:txBody>
      </p:sp>
    </p:spTree>
    <p:extLst>
      <p:ext uri="{BB962C8B-B14F-4D97-AF65-F5344CB8AC3E}">
        <p14:creationId xmlns:p14="http://schemas.microsoft.com/office/powerpoint/2010/main" val="42327519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ACF81FC-EC1A-6C99-27F0-ADD0BB2A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458F38D2-48CA-A439-36C3-792455C39CA8}"/>
              </a:ext>
            </a:extLst>
          </p:cNvPr>
          <p:cNvSpPr txBox="1">
            <a:spLocks/>
          </p:cNvSpPr>
          <p:nvPr/>
        </p:nvSpPr>
        <p:spPr>
          <a:xfrm>
            <a:off x="2051261" y="24441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4FA1BD-DFB3-ACEC-54D7-878393150187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5CB5E2-221B-66A1-AC1B-E53BA6FC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7376C49E-BF1C-0AFD-A327-2703332CF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24423DE-F5C6-2E4C-F834-CDF37B9B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850C8146-14B1-D514-CFFA-7DEEDFA16D15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استثمار النص.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A286A1-D4A5-82CA-6A9F-C0EBEAA07BFC}"/>
              </a:ext>
            </a:extLst>
          </p:cNvPr>
          <p:cNvSpPr txBox="1"/>
          <p:nvPr/>
        </p:nvSpPr>
        <p:spPr>
          <a:xfrm>
            <a:off x="4376156" y="3380220"/>
            <a:ext cx="2231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 قراءة  شواهد من تر ايخ البشرية (ح4).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723EE71-188C-1D1C-8293-1FAC9751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8" name="Image 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122B2CB-2F13-1254-5812-873959BA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13F80F0-575B-8346-0563-828649DC21B3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كتابة نص وصفي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244DAA-70BD-0EB9-0E2A-8FF0D6F68D31}"/>
              </a:ext>
            </a:extLst>
          </p:cNvPr>
          <p:cNvSpPr txBox="1"/>
          <p:nvPr/>
        </p:nvSpPr>
        <p:spPr>
          <a:xfrm>
            <a:off x="5233090" y="4692778"/>
            <a:ext cx="13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(ح2)</a:t>
            </a:r>
          </a:p>
        </p:txBody>
      </p:sp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FCEDADDC-C8B3-2262-2D1E-64034BFF7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25ED225A-DBE3-A7C4-0E10-BF45DC72DA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8117BE18-4D07-E6D0-80C6-67538DF1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25332B-9292-B41E-9DDC-08A1B25B5F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35053" y="4724105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0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5D726-E775-D18E-CE77-158E7AE26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915E1-B1DF-9860-FF8E-FDFA3332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9C7989-F1EA-FF88-BC77-D0D0902FE2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EAB83F-5BE8-AB62-43F8-B6104170216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581CE-CD6F-563C-FD4F-69F1A814595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89BAE2-2FA6-80FD-6116-BC6EC4704546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DFBC13-33B1-77E4-1C2D-68680AE83B4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E510EDA-B519-FD4A-8954-5848BB8581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189352B-E311-2858-8581-85D7521209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5DC682-89D1-B712-FDE6-D5F7AEE9E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7896D7-23F8-8CD1-118C-F793969292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F9A18D-102B-E9B6-403F-E3F4AA09D7EA}"/>
              </a:ext>
            </a:extLst>
          </p:cNvPr>
          <p:cNvSpPr txBox="1"/>
          <p:nvPr/>
        </p:nvSpPr>
        <p:spPr>
          <a:xfrm>
            <a:off x="3105811" y="2273308"/>
            <a:ext cx="3302746" cy="3476685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marL="571500" indent="-571500" algn="r" rtl="1" fontAlgn="ctr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قامَتُ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شَكْلُه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هِنْدامُه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 fontAlgn="ctr">
              <a:buFont typeface="Arial" panose="020B0604020202020204" pitchFamily="34" charset="0"/>
              <a:buChar char="•"/>
            </a:pP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فْعالُه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ُ؛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تَعابيرُ وَجْهِهِ.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481537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888AC-78BF-D521-CC65-9FD4876BC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DF5A1-0CEB-C06F-99C1-0CA68B08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64927A0-A29E-3E2B-688E-E56CCF256F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1A3699-E03B-72A1-74C4-DE7AED8D34C3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139583-2434-C6C4-561F-3366127EF51B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DE4547-9275-607E-F4AC-DC965A81D3B9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4A3065-8392-4AB5-3038-F745C613E953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F82C27-FB4B-698F-AF16-BC1976A95C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141B57-10B6-765E-6B6D-C0E52F7A08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46541B-5316-78E9-626E-40FBBC824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8F0601C-07CB-002C-120D-F7D0960095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3565F7E-9E70-429F-01AE-7E27DB269C6A}"/>
              </a:ext>
            </a:extLst>
          </p:cNvPr>
          <p:cNvSpPr txBox="1"/>
          <p:nvPr/>
        </p:nvSpPr>
        <p:spPr>
          <a:xfrm>
            <a:off x="558053" y="3281083"/>
            <a:ext cx="8027893" cy="1123712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ٱلْعَناصِرُ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نَصِفُها في مَشْهَدٍ؟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6247767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8D247-6F6C-7DA4-E7AA-C1340E989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11031-DADD-C999-51E8-FC30ED41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A1C7A70-7E85-9EF4-AA8E-38AAB8B0F4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EA9473-9901-75F9-D168-FB024FD5AED1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74C8DF-4C91-1CC7-EEB4-FBC1F8EBCE27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820FED-D9A9-48D1-8157-86CA18D89A96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D74F31-8A73-A522-DEF0-CE9E8CE70B27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E6BF9A-F8BF-1491-79E5-69138F341B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EC8627-80FC-B060-7910-5895C578A0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655F017-D351-50ED-FB38-4E507DE0C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52A832-E716-64EF-4DCE-83749814C5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8A34B15-60AC-4726-B59A-29EAAEB2C328}"/>
              </a:ext>
            </a:extLst>
          </p:cNvPr>
          <p:cNvSpPr txBox="1"/>
          <p:nvPr/>
        </p:nvSpPr>
        <p:spPr>
          <a:xfrm>
            <a:off x="2000749" y="2730507"/>
            <a:ext cx="4684506" cy="286035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marL="571500" indent="-571500" algn="r" rtl="1" eaLnBrk="1" fontAlgn="t" latinLnBrk="0" hangingPunct="1">
              <a:buFont typeface="Arial" panose="020B0604020202020204" pitchFamily="34" charset="0"/>
              <a:buChar char="•"/>
            </a:pP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زَمانُ </a:t>
            </a:r>
            <a:r>
              <a:rPr lang="ar-S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  <a:p>
            <a:pPr marL="571500" indent="-571500" algn="r" rtl="1" eaLnBrk="1" fontAlgn="t" latinLnBrk="0" hangingPunct="1">
              <a:buFont typeface="Arial" panose="020B0604020202020204" pitchFamily="34" charset="0"/>
              <a:buChar char="•"/>
            </a:pP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مَوْقِعُ </a:t>
            </a:r>
            <a:r>
              <a:rPr lang="ar-S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  <a:p>
            <a:pPr marL="571500" marR="0" indent="-571500" algn="r" rtl="1" eaLnBrk="1" fontAlgn="auto" latinLnBrk="0" hangingPunct="1">
              <a:buFont typeface="Arial" panose="020B0604020202020204" pitchFamily="34" charset="0"/>
              <a:buChar char="•"/>
            </a:pP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مُكَوِّناتُ </a:t>
            </a:r>
            <a:r>
              <a:rPr lang="ar-SA" sz="5400" b="1" i="0" u="none" strike="noStrike" kern="1200" dirty="0" err="1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ٱلْمَشْهَدِ</a:t>
            </a:r>
            <a:r>
              <a:rPr lang="ar-M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SA" sz="5400" b="1" i="0" u="none" strike="noStrike" kern="1200" dirty="0">
                <a:solidFill>
                  <a:srgbClr val="1F4E79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9956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BCD68-3F3B-CC11-1B46-B89E3208D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07D2D0-CB62-CB84-F3E4-F37F97DB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تصميم النص الوصفي الذي تعلمتموه في الحصة الماضية؟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745E865-2BB5-B9C4-88F1-36E86A9B48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91ED76-9226-19C9-332B-69D7477B74B7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B9602A-D4A7-2328-D606-87EA8D7B031F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AF1CE9-BD12-B56C-BB8E-A2E66EDE306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082961-51F9-07A5-3048-40E10A890E4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02D5C2E-1104-3B1C-B8F4-A68BED327C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ACE4403-DDE4-BDCB-D522-5E2A99720E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85B04AC-CC3E-6FE2-4D23-D7223FAEA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EB73AF1-6D96-3F87-3FA8-7AF6F17D25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EABC3AB-FB4E-33BF-8EBE-9350D1308AA5}"/>
              </a:ext>
            </a:extLst>
          </p:cNvPr>
          <p:cNvSpPr txBox="1"/>
          <p:nvPr/>
        </p:nvSpPr>
        <p:spPr>
          <a:xfrm>
            <a:off x="1035242" y="3146614"/>
            <a:ext cx="7073515" cy="1123712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عَناصِرُ  تَصْميمِ ٱلنَّصِّ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ٱلْوَصْفِيِّ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638214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8BADC-3DB5-4904-73DD-0DAC05BFE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24A74B-3E5E-4804-C4BA-BAD2DF82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 من يقرأ؟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A89876-C08C-BD80-4936-B7FDEF908F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0ED8A9-85DD-0C74-DB3F-C5718C31C63A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79B142-C28A-A96F-C88E-46A1B59AC8D5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3589B1-10D4-52D6-ADD7-B5472BBC89C1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8952BE-4472-83D9-682C-B719A8FBFFCD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3A6AB77-B87D-D8BD-4E18-B02B2AE35E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2BE3876-0856-506B-8318-9096D9E48A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75F4C5D-C357-2128-BF74-EDCF0DF1A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0E4AC7-DED9-1061-A764-279A7616A2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25">
            <a:extLst>
              <a:ext uri="{FF2B5EF4-FFF2-40B4-BE49-F238E27FC236}">
                <a16:creationId xmlns:a16="http://schemas.microsoft.com/office/drawing/2014/main" id="{A8D810E7-A27E-C085-E494-6574AC3CC7DE}"/>
              </a:ext>
            </a:extLst>
          </p:cNvPr>
          <p:cNvSpPr txBox="1"/>
          <p:nvPr/>
        </p:nvSpPr>
        <p:spPr>
          <a:xfrm>
            <a:off x="465959" y="1883607"/>
            <a:ext cx="6022523" cy="128294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أُحَدِّدُ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ٱلزَّمانَ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وَٱلْمَكانَ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وَأَصِفُ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ٱلْمَشْهَدَ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بِشَكْلٍ عامٍّ.</a:t>
            </a:r>
            <a:endParaRPr lang="fr-F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 de texte 25">
            <a:extLst>
              <a:ext uri="{FF2B5EF4-FFF2-40B4-BE49-F238E27FC236}">
                <a16:creationId xmlns:a16="http://schemas.microsoft.com/office/drawing/2014/main" id="{BEB8A0A6-9D93-8379-587C-CEC8D40B0B14}"/>
              </a:ext>
            </a:extLst>
          </p:cNvPr>
          <p:cNvSpPr txBox="1"/>
          <p:nvPr/>
        </p:nvSpPr>
        <p:spPr>
          <a:xfrm>
            <a:off x="465959" y="3551437"/>
            <a:ext cx="6022523" cy="13321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فِقْرَةٌ لِوَصْفِ عَناصِرِ </a:t>
            </a:r>
            <a:r>
              <a:rPr lang="ar-MA" dirty="0" err="1"/>
              <a:t>ٱلْمَكانِ</a:t>
            </a:r>
            <a:r>
              <a:rPr lang="ar-MA" dirty="0"/>
              <a:t> وأُخْرى لِوَصْفِ </a:t>
            </a:r>
            <a:r>
              <a:rPr lang="ar-MA" dirty="0" err="1"/>
              <a:t>ٱلْأَشْخاصِ</a:t>
            </a:r>
            <a:r>
              <a:rPr lang="ar-MA" dirty="0"/>
              <a:t>. </a:t>
            </a:r>
            <a:endParaRPr lang="fr-FR" dirty="0"/>
          </a:p>
        </p:txBody>
      </p:sp>
      <p:sp>
        <p:nvSpPr>
          <p:cNvPr id="14" name="Zone de texte 25">
            <a:extLst>
              <a:ext uri="{FF2B5EF4-FFF2-40B4-BE49-F238E27FC236}">
                <a16:creationId xmlns:a16="http://schemas.microsoft.com/office/drawing/2014/main" id="{AA76CC61-C669-EE1F-917C-D7F9D77555C1}"/>
              </a:ext>
            </a:extLst>
          </p:cNvPr>
          <p:cNvSpPr txBox="1"/>
          <p:nvPr/>
        </p:nvSpPr>
        <p:spPr>
          <a:xfrm>
            <a:off x="465960" y="5268486"/>
            <a:ext cx="6022522" cy="107321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أُعَبِّرُ عَنْ شُعوري وَأَنا أَنْظُرُ إِلى </a:t>
            </a:r>
            <a:r>
              <a:rPr lang="ar-MA" dirty="0" err="1"/>
              <a:t>ٱلْمَشْهَدِ</a:t>
            </a:r>
            <a:r>
              <a:rPr lang="ar-MA" dirty="0"/>
              <a:t>.     </a:t>
            </a:r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55C890F-272B-6892-A18F-889F8D5CF0F2}"/>
              </a:ext>
            </a:extLst>
          </p:cNvPr>
          <p:cNvSpPr/>
          <p:nvPr/>
        </p:nvSpPr>
        <p:spPr>
          <a:xfrm>
            <a:off x="7269870" y="2044134"/>
            <a:ext cx="1545335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F363680E-8D38-6B9B-08FC-890461384137}"/>
              </a:ext>
            </a:extLst>
          </p:cNvPr>
          <p:cNvSpPr/>
          <p:nvPr/>
        </p:nvSpPr>
        <p:spPr>
          <a:xfrm>
            <a:off x="7160349" y="3875831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عَرْضٌ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9C8DB54-C934-9A06-FA80-AD50F78FD985}"/>
              </a:ext>
            </a:extLst>
          </p:cNvPr>
          <p:cNvSpPr/>
          <p:nvPr/>
        </p:nvSpPr>
        <p:spPr>
          <a:xfrm>
            <a:off x="7151305" y="5432332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خاتِمَةٌ 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3217BA4-BD9D-C74F-07F3-76848B75F78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511632" y="2064954"/>
            <a:ext cx="735087" cy="789529"/>
          </a:xfrm>
          <a:prstGeom prst="roundRect">
            <a:avLst/>
          </a:prstGeom>
          <a:noFill/>
        </p:spPr>
      </p:pic>
      <p:pic>
        <p:nvPicPr>
          <p:cNvPr id="20" name="Image 1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836EFF7-C2DB-F721-2718-A491785B21C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399153" y="3877772"/>
            <a:ext cx="735087" cy="789529"/>
          </a:xfrm>
          <a:prstGeom prst="roundRect">
            <a:avLst/>
          </a:prstGeom>
          <a:noFill/>
        </p:spPr>
      </p:pic>
      <p:pic>
        <p:nvPicPr>
          <p:cNvPr id="21" name="Image 20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636B8DE-6510-F560-ABD6-6AE6AB4446F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488482" y="5492253"/>
            <a:ext cx="735087" cy="78952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653894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05769-777F-909D-5476-13A281D2B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85012B-8BDA-6141-3FD4-1E9F2071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القسم وكراساتكم الصفحة" 103".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3C609E-F05C-D400-1D91-A393C67FC8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F29D93-AC12-1B44-1B0A-38D184CDACA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C8D069-162B-6712-5D78-25C6A28E53B4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9B3A27-5F8F-D2F4-E2B1-916A2C7E821D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389ED1-C2C8-AF0D-9F5F-98E1AF97B8C9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F13FEF4-C31C-AF2E-3AD5-64A508EC97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DE7988-E0D2-97B9-9D7A-E63400E808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BE967B1-7A5F-AE1A-AE1D-545084E8F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169E84-988E-EAEE-467F-0936DEE4E5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texte, capture d’écran, lettre, conception&#10;&#10;Le contenu généré par l’IA peut être incorrect.">
            <a:extLst>
              <a:ext uri="{FF2B5EF4-FFF2-40B4-BE49-F238E27FC236}">
                <a16:creationId xmlns:a16="http://schemas.microsoft.com/office/drawing/2014/main" id="{9294916E-DAA5-EBF7-157C-C866BBDA6B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348" y="1848256"/>
            <a:ext cx="3269628" cy="455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08498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8F72E-20F2-E99C-3827-8E63BE3F1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1693F-CB7E-ABA0-CF26-694FEE85B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المشهد وحددوا العناصر والمكونات التي يمكن وصفها فيه.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EFFE61-E3FB-2D0E-F2F0-5493747C5C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315ABA-5CD7-64ED-E2D9-7280EDEC047F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519195-1EE3-19F5-D1B5-76FAE1FA5A30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2A8D9F-B277-482D-FC2F-7547513F59E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AB8DAC-2B95-F3F5-3A9C-8E1428A51DC3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65613FB-464C-071C-88AE-5EE0C3315E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569E86A-7631-953C-A62E-D420DBD687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13AB25A-6F06-9238-0BCB-40AC58FA7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2778FE3-E011-EC39-3082-4CA812D31D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désert, dromadaire, pyramide, sable&#10;&#10;Le contenu généré par l’IA peut être incorrect.">
            <a:extLst>
              <a:ext uri="{FF2B5EF4-FFF2-40B4-BE49-F238E27FC236}">
                <a16:creationId xmlns:a16="http://schemas.microsoft.com/office/drawing/2014/main" id="{6F70A5ED-B1B4-6DE8-2A44-32A4D7D92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354" y="1952196"/>
            <a:ext cx="8210419" cy="459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29020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64FA4-D3C7-9C6D-0B4B-D2EE8CCA2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989BE8-AAB9-8660-6A8B-5AA321FE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هذه مقترحات  أخرى. من يقرأ؟ ( مطالبة التلاميذ  برسم الجدول على دفاتر القسم.)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B6FA70-542F-B826-2727-81967AE521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9B864C-53F8-1807-9133-F97C848EC18B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893DBE-D26D-E238-2213-4C0071DE6E07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9C2091-5BFD-843A-0632-73B366602F15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CAAECF-5AD2-50CE-740B-962BBE1ACB55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46C155-2258-E76B-A537-7BB8D0E312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10D091-CE28-01B3-A030-F1A1F69137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AD9D66B-849A-BC3E-EF16-163ADAC8D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DA00397-B90B-3FB9-BBB4-5134C15D4C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6C1D47E-2764-16AC-F689-C4076095E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881764"/>
              </p:ext>
            </p:extLst>
          </p:nvPr>
        </p:nvGraphicFramePr>
        <p:xfrm>
          <a:off x="550424" y="2246270"/>
          <a:ext cx="7876033" cy="345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27298">
                  <a:extLst>
                    <a:ext uri="{9D8B030D-6E8A-4147-A177-3AD203B41FA5}">
                      <a16:colId xmlns:a16="http://schemas.microsoft.com/office/drawing/2014/main" val="815128359"/>
                    </a:ext>
                  </a:extLst>
                </a:gridCol>
                <a:gridCol w="1248735">
                  <a:extLst>
                    <a:ext uri="{9D8B030D-6E8A-4147-A177-3AD203B41FA5}">
                      <a16:colId xmlns:a16="http://schemas.microsoft.com/office/drawing/2014/main" val="1341966941"/>
                    </a:ext>
                  </a:extLst>
                </a:gridCol>
              </a:tblGrid>
              <a:tr h="452726">
                <a:tc>
                  <a:txBody>
                    <a:bodyPr/>
                    <a:lstStyle/>
                    <a:p>
                      <a:pPr marL="0" lvl="0" indent="0" algn="just" rtl="1">
                        <a:buFont typeface="Arial" panose="020B0604020202020204" pitchFamily="34" charset="0"/>
                        <a:buNone/>
                      </a:pPr>
                      <a:endParaRPr lang="fr-FR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زَمانُ </a:t>
                      </a:r>
                      <a:r>
                        <a:rPr lang="ar-SA" sz="26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endParaRPr lang="fr-FR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23494"/>
                  </a:ext>
                </a:extLst>
              </a:tr>
              <a:tr h="484535">
                <a:tc>
                  <a:txBody>
                    <a:bodyPr/>
                    <a:lstStyle/>
                    <a:p>
                      <a:pPr marL="0" indent="0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  <a:tabLst>
                          <a:tab pos="615950" algn="l"/>
                        </a:tabLst>
                      </a:pPr>
                      <a:endParaRPr lang="ar-MA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مَوْقِعُ </a:t>
                      </a:r>
                      <a:r>
                        <a:rPr lang="ar-SA" sz="26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endParaRPr lang="fr-FR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590100"/>
                  </a:ext>
                </a:extLst>
              </a:tr>
              <a:tr h="1986229">
                <a:tc>
                  <a:txBody>
                    <a:bodyPr/>
                    <a:lstStyle/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اَلرِّمالُ: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اَلْأَهْرامُ :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اَلسَّماءُ: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اَلْجَمَلانِ: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اَلْمُرْشِدُ </a:t>
                      </a:r>
                      <a:r>
                        <a:rPr lang="ar-MA" sz="26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ٱلسِّياحِيُّ</a:t>
                      </a: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: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مُكَوِّناتُ </a:t>
                      </a:r>
                      <a:r>
                        <a:rPr lang="ar-SA" sz="2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S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641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30472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B4010-80D4-7AA3-7BA1-1748AFFA1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D2D43-73BB-D1F1-6C0E-0C3D35040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حددوا الزمان المناسب للمشهد والموقع و أوصاف مكوناته وسجلوها في الجدول.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AD6B218-442F-7024-2834-F247809504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B16E69-4491-9A29-45DE-F32D398FBECD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5B348F-EA1C-68F6-1539-D9A9B4917D1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C2E4C3-85A2-6E84-3FD7-C87C99A7588F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1D11CC-25EA-BFA2-DB93-2E8B823C86B4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F4F1A0-4496-3A4B-3C13-30912686D8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C80BA5-3676-D789-B59C-7A0D8E51AA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96047FF-136E-DB0E-7B34-3A0DDCB7D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1237769-131E-BAB8-3318-AA277C1E24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désert, dromadaire, pyramide, sable&#10;&#10;Le contenu généré par l’IA peut être incorrect.">
            <a:extLst>
              <a:ext uri="{FF2B5EF4-FFF2-40B4-BE49-F238E27FC236}">
                <a16:creationId xmlns:a16="http://schemas.microsoft.com/office/drawing/2014/main" id="{C3F43A65-4042-EB20-C14B-F0C65AD6B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19" y="1902891"/>
            <a:ext cx="8210419" cy="4599509"/>
          </a:xfrm>
          <a:prstGeom prst="rect">
            <a:avLst/>
          </a:prstGeom>
        </p:spPr>
      </p:pic>
      <p:pic>
        <p:nvPicPr>
          <p:cNvPr id="3" name="Image 2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360FB5A0-C79D-8AC1-DB06-4630F7A85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9" y="1323113"/>
            <a:ext cx="632368" cy="7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06311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BBE88-6684-E2A0-C352-6F0693650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725EE-5527-6768-9DAF-E612D073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جماعة.( يتم تسجيل مقترحات التلاميذ  المناسبة على السبورة الجانبية. )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5120A95-8BFB-F812-F158-A2D648F79F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D8D060-376B-E4D9-1BC8-A7F34F38E863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A52B26-D330-014A-E7E0-C2F3EAFEE11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1B759D-1573-1B98-C522-6C3FFC533E2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04450B-4BF5-7C44-9C8A-E6A25A0699AD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25DC77-5FB9-DC7B-D8B8-C6D2BA9CB4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5E5643-B884-D733-0DE6-D98E6D2A06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5A1210-2C00-AD72-6BA3-7790E46F5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318E70F-56BC-E1B2-6A5D-4E453E3874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1B55B24-F055-73A1-15A9-2DDEAAFF3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068180"/>
              </p:ext>
            </p:extLst>
          </p:nvPr>
        </p:nvGraphicFramePr>
        <p:xfrm>
          <a:off x="550424" y="2246270"/>
          <a:ext cx="7876033" cy="345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27298">
                  <a:extLst>
                    <a:ext uri="{9D8B030D-6E8A-4147-A177-3AD203B41FA5}">
                      <a16:colId xmlns:a16="http://schemas.microsoft.com/office/drawing/2014/main" val="815128359"/>
                    </a:ext>
                  </a:extLst>
                </a:gridCol>
                <a:gridCol w="1248735">
                  <a:extLst>
                    <a:ext uri="{9D8B030D-6E8A-4147-A177-3AD203B41FA5}">
                      <a16:colId xmlns:a16="http://schemas.microsoft.com/office/drawing/2014/main" val="1341966941"/>
                    </a:ext>
                  </a:extLst>
                </a:gridCol>
              </a:tblGrid>
              <a:tr h="452726">
                <a:tc>
                  <a:txBody>
                    <a:bodyPr/>
                    <a:lstStyle/>
                    <a:p>
                      <a:pPr marL="0" lvl="0" indent="0" algn="just" rtl="1">
                        <a:buFont typeface="Arial" panose="020B0604020202020204" pitchFamily="34" charset="0"/>
                        <a:buNone/>
                      </a:pPr>
                      <a:endParaRPr lang="fr-FR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زَمانُ </a:t>
                      </a:r>
                      <a:r>
                        <a:rPr lang="ar-SA" sz="26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endParaRPr lang="fr-FR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23494"/>
                  </a:ext>
                </a:extLst>
              </a:tr>
              <a:tr h="484535">
                <a:tc>
                  <a:txBody>
                    <a:bodyPr/>
                    <a:lstStyle/>
                    <a:p>
                      <a:pPr marL="0" indent="0" algn="just" rtl="1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  <a:tabLst>
                          <a:tab pos="615950" algn="l"/>
                        </a:tabLst>
                      </a:pPr>
                      <a:endParaRPr lang="ar-MA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مَوْقِعُ </a:t>
                      </a:r>
                      <a:r>
                        <a:rPr lang="ar-SA" sz="26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endParaRPr lang="fr-FR" sz="2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590100"/>
                  </a:ext>
                </a:extLst>
              </a:tr>
              <a:tr h="1986229">
                <a:tc>
                  <a:txBody>
                    <a:bodyPr/>
                    <a:lstStyle/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اَلرِّمالُ: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اَلْأَهْرامُ :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اَلسَّماءُ: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اَلْجَمَلانِ:</a:t>
                      </a:r>
                    </a:p>
                    <a:p>
                      <a:pPr marL="177800" indent="-177800" algn="just" defTabSz="914400" rtl="1" eaLnBrk="1" latinLnBrk="0" hangingPunct="1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  <a:tabLst>
                          <a:tab pos="615950" algn="l"/>
                        </a:tabLst>
                      </a:pP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اَلْمُرْشِدُ </a:t>
                      </a:r>
                      <a:r>
                        <a:rPr lang="ar-MA" sz="26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ٱلسِّياحِيُّ</a:t>
                      </a:r>
                      <a:r>
                        <a:rPr lang="ar-MA" sz="2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: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مُكَوِّناتُ </a:t>
                      </a:r>
                      <a:r>
                        <a:rPr lang="ar-SA" sz="2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SA" sz="2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641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46467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497840" y="2983609"/>
            <a:ext cx="7375439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543743" y="3134373"/>
              <a:ext cx="50250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فقرة باستعمال  مفردات  معجم الأسبوع؛ 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497840" y="3839548"/>
            <a:ext cx="7375439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634050" y="3169215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استثمار نص "شواهد من تاريخ البشرية"؛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497839" y="4730329"/>
            <a:ext cx="7375439" cy="890781"/>
            <a:chOff x="1331544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4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634051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كتابة نص وصفي. 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CFBB9-E49D-A219-5506-D4ED2C072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A88376-FEAB-85B2-F953-75B51A285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الحصيلة المسجلة على السبورة.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BA38F60-0700-D064-9F7C-31B665E049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0BD8DE-E289-6E8A-BA12-D1FE4614BB2B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2A1C3-A068-B362-4541-585D4B7D30C8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B3B70E-5B5D-A3B1-B79A-EE605B725157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B0C1E0-5038-9357-E1F1-E9C81607B3ED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F1C241C-6645-4A01-3F25-DA61DE48B4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BA45D73-52D5-27C6-F981-423FC29220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E9284B2-2FFB-6F5F-B611-04FC7C327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F5B2C4-74AB-C270-1235-1EBBB48D8B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5A963DA-7C95-D33B-CB6A-9B6A8094468A}"/>
              </a:ext>
            </a:extLst>
          </p:cNvPr>
          <p:cNvSpPr txBox="1"/>
          <p:nvPr/>
        </p:nvSpPr>
        <p:spPr>
          <a:xfrm>
            <a:off x="558053" y="3281083"/>
            <a:ext cx="8027893" cy="1123712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أَقْرَأُ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ٱلْحَصيلَةَ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ٱلْمُسَجَّلَةَ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ٱلسَّبّورَةِ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9962832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A2464-4728-E256-1046-7FF26B35A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AAC4E6-E61D-8199-19D9-05A3C1BA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دفاتركم. استعينوا بالأوصاف المسجلة على السبورة واكتبوا نصا وفق التصميم التالي.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A5313E3-C86D-E5CE-5A2B-702912089E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EA9BFB-CC1A-DB43-E28C-916A31839BD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E88B6-29C5-FDB7-E186-CF59F7EE6FEB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B1EC97-7D13-F4D2-B384-6BB9D42CC7F7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97DE8B-B58E-7BE9-0AC3-8C6F9CA6A493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88CD665-2C08-B3B0-47C9-A3FA81ABE8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89FA10C-ED74-E8D1-8047-CADE3F8D77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A1D1C12-5AA6-FBC3-13DE-C70C25809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56C2428-7C80-4974-F671-1AC420D7A4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25">
            <a:extLst>
              <a:ext uri="{FF2B5EF4-FFF2-40B4-BE49-F238E27FC236}">
                <a16:creationId xmlns:a16="http://schemas.microsoft.com/office/drawing/2014/main" id="{2A3942C4-8B0E-08D6-D861-58C29F90996D}"/>
              </a:ext>
            </a:extLst>
          </p:cNvPr>
          <p:cNvSpPr txBox="1"/>
          <p:nvPr/>
        </p:nvSpPr>
        <p:spPr>
          <a:xfrm>
            <a:off x="465959" y="1883607"/>
            <a:ext cx="6022523" cy="128294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أُحَدِّدُ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ٱلزَّمانَ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وَٱلْمَكانَ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وَأَصِفُ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ٱلْمَشْهَدَ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بِشَكْلٍ عامٍّ.</a:t>
            </a:r>
            <a:endParaRPr lang="fr-F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 de texte 25">
            <a:extLst>
              <a:ext uri="{FF2B5EF4-FFF2-40B4-BE49-F238E27FC236}">
                <a16:creationId xmlns:a16="http://schemas.microsoft.com/office/drawing/2014/main" id="{095F994E-1DD6-0D11-B276-D5020DABFDD7}"/>
              </a:ext>
            </a:extLst>
          </p:cNvPr>
          <p:cNvSpPr txBox="1"/>
          <p:nvPr/>
        </p:nvSpPr>
        <p:spPr>
          <a:xfrm>
            <a:off x="465959" y="3551437"/>
            <a:ext cx="6022523" cy="13321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فِقْرَةٌ لِوَصْفِ عَناصِرِ </a:t>
            </a:r>
            <a:r>
              <a:rPr lang="ar-MA" dirty="0" err="1"/>
              <a:t>ٱلْمَكانِ</a:t>
            </a:r>
            <a:r>
              <a:rPr lang="ar-MA" dirty="0"/>
              <a:t> وأُخْرى لِوَصْفِ </a:t>
            </a:r>
            <a:r>
              <a:rPr lang="ar-MA" dirty="0" err="1"/>
              <a:t>ٱلْأَشْخاصِ</a:t>
            </a:r>
            <a:r>
              <a:rPr lang="ar-MA" dirty="0"/>
              <a:t>. </a:t>
            </a:r>
            <a:endParaRPr lang="fr-FR" dirty="0"/>
          </a:p>
        </p:txBody>
      </p:sp>
      <p:sp>
        <p:nvSpPr>
          <p:cNvPr id="14" name="Zone de texte 25">
            <a:extLst>
              <a:ext uri="{FF2B5EF4-FFF2-40B4-BE49-F238E27FC236}">
                <a16:creationId xmlns:a16="http://schemas.microsoft.com/office/drawing/2014/main" id="{4068B987-C1D6-93C4-93D7-A82A39641A7C}"/>
              </a:ext>
            </a:extLst>
          </p:cNvPr>
          <p:cNvSpPr txBox="1"/>
          <p:nvPr/>
        </p:nvSpPr>
        <p:spPr>
          <a:xfrm>
            <a:off x="465960" y="5268486"/>
            <a:ext cx="6022522" cy="107321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00B0F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أُعَبِّرُ عَنْ شُعوري وَأَنا أَنْظُرُ إِلى </a:t>
            </a:r>
            <a:r>
              <a:rPr lang="ar-MA" dirty="0" err="1"/>
              <a:t>ٱلْمَشْهَدِ</a:t>
            </a:r>
            <a:r>
              <a:rPr lang="ar-MA" dirty="0"/>
              <a:t>.     </a:t>
            </a:r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992E8AC-BFA4-10B0-1139-21808A4ADD9B}"/>
              </a:ext>
            </a:extLst>
          </p:cNvPr>
          <p:cNvSpPr/>
          <p:nvPr/>
        </p:nvSpPr>
        <p:spPr>
          <a:xfrm>
            <a:off x="7269870" y="2044134"/>
            <a:ext cx="1545335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A28DE7A-345F-A930-B818-23644D654EEB}"/>
              </a:ext>
            </a:extLst>
          </p:cNvPr>
          <p:cNvSpPr/>
          <p:nvPr/>
        </p:nvSpPr>
        <p:spPr>
          <a:xfrm>
            <a:off x="7160349" y="3875831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عَرْضٌ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28ED010-A2F5-D054-B79C-75E942F966AE}"/>
              </a:ext>
            </a:extLst>
          </p:cNvPr>
          <p:cNvSpPr/>
          <p:nvPr/>
        </p:nvSpPr>
        <p:spPr>
          <a:xfrm>
            <a:off x="7151305" y="5432332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خاتِمَةٌ 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5AC61E2-E954-7CD3-B4B2-D4084EEA35D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511632" y="2064954"/>
            <a:ext cx="735087" cy="789529"/>
          </a:xfrm>
          <a:prstGeom prst="roundRect">
            <a:avLst/>
          </a:prstGeom>
          <a:noFill/>
        </p:spPr>
      </p:pic>
      <p:pic>
        <p:nvPicPr>
          <p:cNvPr id="20" name="Image 1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02E8D0A-2606-23A4-1F15-2DA7A2B55D5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399153" y="3877772"/>
            <a:ext cx="735087" cy="789529"/>
          </a:xfrm>
          <a:prstGeom prst="roundRect">
            <a:avLst/>
          </a:prstGeom>
          <a:noFill/>
        </p:spPr>
      </p:pic>
      <p:pic>
        <p:nvPicPr>
          <p:cNvPr id="21" name="Image 20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FA11EE4-3832-D855-0FF4-2F50B1AECB4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6488482" y="5492253"/>
            <a:ext cx="735087" cy="789529"/>
          </a:xfrm>
          <a:prstGeom prst="roundRect">
            <a:avLst/>
          </a:prstGeom>
          <a:noFill/>
        </p:spPr>
      </p:pic>
      <p:pic>
        <p:nvPicPr>
          <p:cNvPr id="22" name="Espace réservé pour une image  20">
            <a:extLst>
              <a:ext uri="{FF2B5EF4-FFF2-40B4-BE49-F238E27FC236}">
                <a16:creationId xmlns:a16="http://schemas.microsoft.com/office/drawing/2014/main" id="{3919BD0E-F524-4DF3-7EAB-DD46435D4A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12771" y="1164955"/>
            <a:ext cx="899999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90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2407A-AC02-D971-268B-ED396CA12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E95E8D-7281-F6FE-CAA8-B410560B5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229129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إنتاجه؟( تصحح الإنتاجات وفق العناصر التالية:)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B777112-698A-63F3-5195-627EBE666F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FA551B-3CA9-C76A-5BDB-007E6C5154C9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781CD3-33BA-962E-6601-808B4CC9408A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AF73C7-A6CE-E808-B6C5-9DDA519C074A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07727B-117E-CBDC-F4CA-E65D9E4D2FA7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F6DC0A8-2C65-8672-F3BD-A16E2E669B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486271-2030-0288-B9E0-F1A01FE8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1A3346B-4227-7AE5-1229-FD7AA3EB4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A106A1F-7607-ACBC-A522-D23BB2E407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0D4210EE-4F57-79B0-8FAE-029D32491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347894"/>
              </p:ext>
            </p:extLst>
          </p:nvPr>
        </p:nvGraphicFramePr>
        <p:xfrm>
          <a:off x="634134" y="2484120"/>
          <a:ext cx="7875731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5039">
                  <a:extLst>
                    <a:ext uri="{9D8B030D-6E8A-4147-A177-3AD203B41FA5}">
                      <a16:colId xmlns:a16="http://schemas.microsoft.com/office/drawing/2014/main" val="2677167573"/>
                    </a:ext>
                  </a:extLst>
                </a:gridCol>
                <a:gridCol w="960189">
                  <a:extLst>
                    <a:ext uri="{9D8B030D-6E8A-4147-A177-3AD203B41FA5}">
                      <a16:colId xmlns:a16="http://schemas.microsoft.com/office/drawing/2014/main" val="3959907345"/>
                    </a:ext>
                  </a:extLst>
                </a:gridCol>
                <a:gridCol w="6030503">
                  <a:extLst>
                    <a:ext uri="{9D8B030D-6E8A-4147-A177-3AD203B41FA5}">
                      <a16:colId xmlns:a16="http://schemas.microsoft.com/office/drawing/2014/main" val="3087891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4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لا </a:t>
                      </a:r>
                      <a:endParaRPr lang="fr-FR" sz="4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نعم </a:t>
                      </a:r>
                      <a:endParaRPr lang="fr-FR" sz="4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4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اَلضَّوابِطُ </a:t>
                      </a:r>
                      <a:endParaRPr lang="fr-FR" sz="4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337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4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4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4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هَلِ </a:t>
                      </a:r>
                      <a:r>
                        <a:rPr lang="ar-MA" sz="4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ٱحْتَرَم</a:t>
                      </a:r>
                      <a:r>
                        <a:rPr lang="ar-MA" sz="4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(تْ) تَصْميمَ ٱلنَّصِّ </a:t>
                      </a:r>
                      <a:r>
                        <a:rPr lang="ar-MA" sz="4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ٱلْوَصْفِيِّ</a:t>
                      </a:r>
                      <a:r>
                        <a:rPr lang="ar-MA" sz="4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؟</a:t>
                      </a:r>
                      <a:endParaRPr lang="fr-FR" sz="4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127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4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4000" b="1" kern="120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4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هَلْ وَصَف(تْ) جَميعَ عَناصِرِ </a:t>
                      </a:r>
                      <a:r>
                        <a:rPr lang="ar-MA" sz="40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ٱلْمَشْهَدِ</a:t>
                      </a:r>
                      <a:r>
                        <a:rPr lang="ar-MA" sz="4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وَمُكَوِّناتِهِ؟</a:t>
                      </a:r>
                      <a:endParaRPr lang="fr-FR" sz="4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580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4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4000" b="1" kern="120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4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هَلْ كانَتْ جُمَلُ ٱلنَّصِّ مُنْسَجِمَةً؟ </a:t>
                      </a:r>
                      <a:endParaRPr lang="fr-FR" sz="4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5189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04430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B2C9E4-29BB-C0CB-C6E9-9D3AC1CA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بأهم أفكار نص " شواهد من تاريخ البشرية "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E03A71-9115-6730-2D63-CD8B1E8CC8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98FC3D-45AF-D164-1DAF-14F3F6578F0B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09CCA4-8CD3-C6EC-241C-D4E3B5C4D7C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0F60CE-581C-AD76-203A-ABCE1A557C27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0845F9-443B-3A1C-92A1-D2C2A23CFAA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8B57907-49BD-56BC-8AC1-481BB9F89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91BB68B-D6DB-BCFA-32D0-412F90A858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6DD3118-812D-E407-C98B-777193F9F6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8303565-A157-DF6E-80EF-B886AF140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33961DB-8954-8A9D-0268-CCAFCCC38543}"/>
              </a:ext>
            </a:extLst>
          </p:cNvPr>
          <p:cNvSpPr txBox="1"/>
          <p:nvPr/>
        </p:nvSpPr>
        <p:spPr>
          <a:xfrm>
            <a:off x="943674" y="2956282"/>
            <a:ext cx="7092910" cy="2349579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6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ما أَهَمُّ أَفكارِ نَصِّ "شَواهِدُ مِنْ تاريخِ </a:t>
            </a:r>
            <a:r>
              <a:rPr lang="ar-MA" dirty="0" err="1"/>
              <a:t>ٱلْبَشَرِيَّةِ</a:t>
            </a:r>
            <a:r>
              <a:rPr lang="ar-MA" dirty="0"/>
              <a:t>"؟</a:t>
            </a:r>
          </a:p>
        </p:txBody>
      </p:sp>
    </p:spTree>
    <p:extLst>
      <p:ext uri="{BB962C8B-B14F-4D97-AF65-F5344CB8AC3E}">
        <p14:creationId xmlns:p14="http://schemas.microsoft.com/office/powerpoint/2010/main" val="3087977507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2E831-263B-2A06-8D0B-1E91D0A8D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571FCB3-F8EF-F81C-0FD9-BD9AF257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عناصر تصميم النص الوصفي؟ 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5CC5813-D755-5C82-476F-A54286803F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FDF24B-7A3E-D5E8-20B6-5E797E37230E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7A10DB-3AEF-A7F7-2256-F6FCC8F508E4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EA9CDC-CD69-BA31-DFE4-7C5B4640E522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5D7B84-D5D6-03B7-7498-E500F8B6865C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DE58927-8DCD-A2E9-8DEB-0F2C7C5BC1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E2E977-3341-87EC-6DDA-1E0E34F9C7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10328B7-10E0-AF7F-C99C-7E005D8415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C059ABE-F284-ACBC-BC4E-ED5D592FF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008E850-3D20-6A2A-EE7B-DA80510FD68A}"/>
              </a:ext>
            </a:extLst>
          </p:cNvPr>
          <p:cNvSpPr txBox="1"/>
          <p:nvPr/>
        </p:nvSpPr>
        <p:spPr>
          <a:xfrm>
            <a:off x="1035242" y="3258374"/>
            <a:ext cx="7073515" cy="1123712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عَناصِرُ  تَصْميمِ ٱلنَّصِّ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ٱلْوَصْفِيِّ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1049418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5FB21-1096-2BB6-D4AB-52631AAD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B088908-938F-70F1-9FEE-9C16E834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828000"/>
            <a:ext cx="7004853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احتفظوا  بدفاتر القسم. صححوا إنتاجاتكم 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وأعيدوا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كتابتها على كراستكم الصفحة: 103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063A26-5F09-9914-2B26-8D434F712F7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277D0-AEE7-5E72-6240-76BE32CF804B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B7A2B-F2A7-51D3-97B3-1B8A0F23032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86FF5E-00EB-7EF5-C515-DFB1B89FB57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D4F2DFE-2371-A681-4457-A72AF3D27C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3B0DB0A-B7C9-A6A9-0185-4AF446DDBE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28BE74-EA8B-2108-2967-BC7E0891C4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E913555-0D7C-FB19-2D45-85ED0CEF9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6BA85C1-1486-2F2A-BA63-713B4FBC9E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Image 18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42B0CC92-3D25-D2CB-B67A-091C6904B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1" y="1584000"/>
            <a:ext cx="1039294" cy="1039294"/>
          </a:xfrm>
          <a:prstGeom prst="rect">
            <a:avLst/>
          </a:prstGeom>
        </p:spPr>
      </p:pic>
      <p:pic>
        <p:nvPicPr>
          <p:cNvPr id="3" name="Image 2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3AC63E05-2C8D-8B09-3EB0-6AA03E66F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7902" y="1695760"/>
            <a:ext cx="3108960" cy="444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8146858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74E55-E043-85D5-5582-AE7920B0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895085E-6072-9D81-A235-6D62AFB5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C615E04-BCCB-48DC-D142-26F7DFAB12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41C97B-B606-223B-4D82-ADB3FD6EE3A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3D9485-FCCB-E3E8-D309-592EE8C8D17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7F5207-6D47-A68C-548F-6AB604FD63B2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0722EF-CDFA-DAE1-D6D7-2EC5EB789B02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85490F-9D45-0F08-1D17-80EF7EAEB1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FFBBAE-AEB1-37A9-8021-45DEC8FAF8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0FE7FE-970D-3975-C53E-41119533ED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DA417F9-C67E-B705-FFE4-CAF54DD01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EF28132F-9ED5-A94D-6EBB-F03DDB3C58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448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0B1A0-3D8C-9DC0-0B5C-E0E791217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1B12B1B-6061-8195-FDFE-883A1A18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1F3E531-3F63-0021-0A50-7B9EA508B9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4F8273-8905-83E6-FFEA-166442F8ADAF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C7F3DE-9577-4B85-FB42-BD00C1E41FB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A79846-FA0F-554E-B179-6995FFCFFF40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5E85A-C38F-625E-BEBF-48561D180D6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0147DC-4DD7-4030-E05C-820D61FBEC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7CA985C-7C0C-B0EB-E5DE-E250E295F57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F34149-7DEA-9F6F-B9C7-A8438D10019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525020-E5B6-64FE-7D14-E8FD25601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1E23FEFE-6010-5843-2C57-A4EEBB1E867F}"/>
              </a:ext>
            </a:extLst>
          </p:cNvPr>
          <p:cNvPicPr>
            <a:picLocks noGrp="1" noChangeAspect="1"/>
          </p:cNvPicPr>
          <p:nvPr>
            <p:ph type="pic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7794" r="7794"/>
          <a:stretch>
            <a:fillRect/>
          </a:stretch>
        </p:blipFill>
        <p:spPr>
          <a:xfrm>
            <a:off x="1871663" y="2160588"/>
            <a:ext cx="5400675" cy="359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79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اعتيادي.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بكم، سنبدأ  حصة اللغة العربية.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D09D1E-BAB1-7053-E918-C366FA79F1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81C862-4459-1441-E73B-7922C5E3843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4DDC52-DF50-35CE-313B-CE4B912126FA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EAC476-51B5-5D04-1204-3561E512EDC3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6CBF4A-49E3-9DC5-0F9D-93E9B81D979D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DDA2EFF-08F2-E7AB-9E29-C23F1BE29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46F467D-E198-077F-CFA4-C3636D854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FF5DE06-A3FA-0B3C-0365-D7624BCD7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28592C-09FF-06FB-DAD6-CA9661AF6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19">
            <a:extLst>
              <a:ext uri="{FF2B5EF4-FFF2-40B4-BE49-F238E27FC236}">
                <a16:creationId xmlns:a16="http://schemas.microsoft.com/office/drawing/2014/main" id="{B92C32FC-B18D-6DD5-F453-9CC6D650CF2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801048" y="1759261"/>
            <a:ext cx="5671325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B026-728F-564B-1342-091BF4373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CA9E038-FF63-B411-3645-097221DB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 بهذه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سنحدد في نهاية الحصة الفائز بنجمة السلوك.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5CE4A0F-D0FF-DAE7-5043-EFA86F8B53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4A5C9-B56B-EA55-F3A7-08467310B662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BCF1F1-F0DA-C982-4CB5-80FAEB77E58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CB0397-0CF5-D7A1-B88A-892735119748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121910-8C15-A8BA-1932-472B42AD60F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9B1BB0-02C1-B865-9630-EC4A93D25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AD68B1-31C1-79C3-DD1F-7E09D18440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4028D0B-8C6A-5A97-E316-00AF85EBC9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DB27433-8A2C-648F-A49B-F1C212EAAC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8995C3-D882-572D-1560-9B61D860AFFC}"/>
              </a:ext>
            </a:extLst>
          </p:cNvPr>
          <p:cNvSpPr txBox="1">
            <a:spLocks/>
          </p:cNvSpPr>
          <p:nvPr/>
        </p:nvSpPr>
        <p:spPr>
          <a:xfrm>
            <a:off x="1764833" y="3463829"/>
            <a:ext cx="4698960" cy="6836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أُصَحِّحُ أَخْطائي عَلى كُرّاسَتي وَدَفْتَري.</a:t>
            </a:r>
            <a:endParaRPr lang="ar-MA" sz="3200" b="1" dirty="0">
              <a:solidFill>
                <a:srgbClr val="424D7B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EE9F68C-24B4-1F1D-6FA9-FCC9259D4D0E}"/>
              </a:ext>
            </a:extLst>
          </p:cNvPr>
          <p:cNvSpPr/>
          <p:nvPr/>
        </p:nvSpPr>
        <p:spPr>
          <a:xfrm>
            <a:off x="6842616" y="2035037"/>
            <a:ext cx="958027" cy="95534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Image 11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AEF691-5390-6895-00DD-7704D6B63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81" y="2098144"/>
            <a:ext cx="1047240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 20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A130A76B-09BE-C738-FFD4-B5C8F158B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0" y="2098144"/>
            <a:ext cx="1047241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Image 21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A14835-0109-3B6B-12A4-54348CA18C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10" y="3228047"/>
            <a:ext cx="955347" cy="955347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A3AFC68-AC28-5A74-3077-927D824C07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40" y="2140279"/>
            <a:ext cx="1047240" cy="857862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 23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E46A258A-F1F0-192D-F669-554BC123A2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324" y="2055175"/>
            <a:ext cx="1070218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9A76D292-077C-351F-7DF6-0F513FDE490B}"/>
              </a:ext>
            </a:extLst>
          </p:cNvPr>
          <p:cNvSpPr txBox="1">
            <a:spLocks/>
          </p:cNvSpPr>
          <p:nvPr/>
        </p:nvSpPr>
        <p:spPr>
          <a:xfrm>
            <a:off x="1764833" y="4445577"/>
            <a:ext cx="4698960" cy="68360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أَتَحَدَّثُ بِلُغَةٍ عَرَبِيَّةٍ سَليمَةٍ مِنَ ٱلأَخْطاءِ.</a:t>
            </a:r>
            <a:endParaRPr lang="ar-MA" sz="32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4143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الكراسة والدفتر واللوحة في القمطر.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74B5F4E-90C4-00A4-75AE-992CF585A1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67FCDB-74EC-2EFD-0719-A4C5AD7E4FB2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F2CBC-D8C4-4B7F-6C80-BBA4345CB42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50B281-FF33-AE12-9316-6D591D357605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566AAA-1335-070B-0761-0715E5850D79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8A4FCA-6A6E-D297-9F68-383FBB877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B60D71-0878-6A46-A868-BFA57FC684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D379F5-0B13-75D3-4073-6D033756D7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3ABFF5-9818-8C92-6932-6B964A22FDB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D138E836-D9E2-B64A-F6B7-E27905FA731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7609" y="1884363"/>
            <a:ext cx="6996640" cy="3935413"/>
          </a:xfr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قراءة ح4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نتاج كتاب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17956</TotalTime>
  <Words>1650</Words>
  <Application>Microsoft Office PowerPoint</Application>
  <PresentationFormat>Affichage à l'écran (4:3)</PresentationFormat>
  <Paragraphs>435</Paragraphs>
  <Slides>59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59</vt:i4>
      </vt:variant>
    </vt:vector>
  </HeadingPairs>
  <TitlesOfParts>
    <vt:vector size="86" baseType="lpstr">
      <vt:lpstr>Wingdings</vt:lpstr>
      <vt:lpstr>Dosis ExtraBold</vt:lpstr>
      <vt:lpstr>Sakkal Majalla</vt:lpstr>
      <vt:lpstr>Microsoft Uighur</vt:lpstr>
      <vt:lpstr>Viga</vt:lpstr>
      <vt:lpstr>Aptos Display</vt:lpstr>
      <vt:lpstr>Calibri</vt:lpstr>
      <vt:lpstr>Arial</vt:lpstr>
      <vt:lpstr>Aptos</vt:lpstr>
      <vt:lpstr>Conception personnalisée</vt:lpstr>
      <vt:lpstr>2_Conception personnalisée</vt:lpstr>
      <vt:lpstr>00_Env-Enseignant</vt:lpstr>
      <vt:lpstr>4_Env-Apprenant_Tmplt</vt:lpstr>
      <vt:lpstr>01- نشاط اعتيادي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4_04- قراءة/ كتابة</vt:lpstr>
      <vt:lpstr>افتتاح الحصة  nv</vt:lpstr>
      <vt:lpstr>نشاط اعتيادي nv</vt:lpstr>
      <vt:lpstr>قراءة ح4 nv</vt:lpstr>
      <vt:lpstr>انتاج كتابي nv</vt:lpstr>
      <vt:lpstr>اختتام الحصة nv</vt:lpstr>
      <vt:lpstr>1_Conception personnalisée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  افتتاح الحصة</vt:lpstr>
      <vt:lpstr>مرحبا بكم، سنبدأ  حصة اللغة العربية.</vt:lpstr>
      <vt:lpstr>حاولوا الالتزام  بهذه السلوكات. سنحدد في نهاية الحصة الفائز بنجمة السلوك. </vt:lpstr>
      <vt:lpstr>ضعوا الكراسة والدفتر واللوحة في القمطر.</vt:lpstr>
      <vt:lpstr>نبدأ حصتنا بتصحيح الواجب المنزلي. سنختار جماعة   3 رسومات  متميزة لإلصاقها في مجلة القسم. </vt:lpstr>
      <vt:lpstr> في البداية، من يذكرنا بالمفردات الجديدة التي تعلمتموها في هذا الأسبوع . </vt:lpstr>
      <vt:lpstr>هذه بعضها. من يقرؤها؟</vt:lpstr>
      <vt:lpstr>من يختار مفردة ويشرحها باستعمال المرادف أو الضد أو بتركيبها في جملة مفيدة. </vt:lpstr>
      <vt:lpstr>خذوا دفاتر البحث . اكتبوا فقرة باستعمال المفردات التالية. الفائز من استطاع كتابة فقرة منسجمة.</vt:lpstr>
      <vt:lpstr> من يقرأ إنتاجه؟</vt:lpstr>
      <vt:lpstr> من الفائز في المسابقة؟ </vt:lpstr>
      <vt:lpstr>Présentation PowerPoint</vt:lpstr>
      <vt:lpstr>ستقومون باستثمار نص " شواهد من تاريخ البشرية".  خذوا كراساتكم الصفحة –94--</vt:lpstr>
      <vt:lpstr>أعيدوا قراءة النص قراءة صامتة وسريعة.</vt:lpstr>
      <vt:lpstr>خذوا ألواحكم. استخرجوا من  الفقرة الأولى 3 كلمات توافق هذه الأوزان،  وسجلوها على ألواحكم.</vt:lpstr>
      <vt:lpstr>ارفعوا ألواحكم. ( مناقشة الأجوبة المقترحة.)</vt:lpstr>
      <vt:lpstr>صححوا على ألواحكم.</vt:lpstr>
      <vt:lpstr>ابحثوا في نفس الفقرة عن  أسماء في صيغة جمع المؤنث السالم وسجلوها على ألواحكم. </vt:lpstr>
      <vt:lpstr>ارفعوا ألواحكم. ( مناقشة الأجوبة المقترحة.)</vt:lpstr>
      <vt:lpstr>ابحثوا عن أسماء التفضيل في الفقرة الخاص بضريح تاج محل؟ </vt:lpstr>
      <vt:lpstr>ارفعوا ألواحكم. ( مناقشة الأجوبة المقترحة.)</vt:lpstr>
      <vt:lpstr>نمر إلى  طرح أسئلة حول النص. من يختار فقرة  ثم يطرح سؤالا عن مضمونها كما في المثال :  </vt:lpstr>
      <vt:lpstr>خذوا الصفحة رقم-99- ودفاتر القسم. أجيبوا  عن الأسئلة الأربعة الأولى؟</vt:lpstr>
      <vt:lpstr>نصحح جماعة. من يقرأ السؤال ثم يجيب عنه بجملة مفيدة؟</vt:lpstr>
      <vt:lpstr>صححوا على دفاتركم. </vt:lpstr>
      <vt:lpstr>لنناقش جماعة مضامين النص. من يجيب عن السؤال التالي: </vt:lpstr>
      <vt:lpstr>هذا مقترح آخر. من يقرأ؟ </vt:lpstr>
      <vt:lpstr>هل تتفقون مع  فكرة النص ( يطالب التلاميذ بتبرير مواقفهم).</vt:lpstr>
      <vt:lpstr> كل منكم  يحدد المنشأة التي أعجبته في النص ويوضح لزملائه لم اختارها.</vt:lpstr>
      <vt:lpstr>سنلعب لعبة الوصف. من يقوم بوصف شخص من اختياره . الآخرون يحاولون تحديد المعني بالوصف.  ( الفائز من قدم وصفا جيدا بلغة سليمة)</vt:lpstr>
      <vt:lpstr>Présentation PowerPoint</vt:lpstr>
      <vt:lpstr>في حصة الإنتاج الكتابي ستتدربون على كتابة نص وصفي. من يذكرنا بمعنى الوصف؟</vt:lpstr>
      <vt:lpstr>نتذكر  جماعة. من يقرأ؟</vt:lpstr>
      <vt:lpstr>من يجيب عن السؤال التالي؟</vt:lpstr>
      <vt:lpstr>نتذكر جماعة. من يقرأ؟ </vt:lpstr>
      <vt:lpstr>من يجيب عن السؤال التالي؟</vt:lpstr>
      <vt:lpstr>نتذكر جماعة. من يقرأ؟ </vt:lpstr>
      <vt:lpstr>ما تصميم النص الوصفي الذي تعلمتموه في الحصة الماضية؟ </vt:lpstr>
      <vt:lpstr>نتذكر جماعة من يقرأ؟ </vt:lpstr>
      <vt:lpstr>خذوا دفاتر القسم وكراساتكم الصفحة" 103". </vt:lpstr>
      <vt:lpstr>لاحظوا المشهد وحددوا العناصر والمكونات التي يمكن وصفها فيه.</vt:lpstr>
      <vt:lpstr> هذه مقترحات  أخرى. من يقرأ؟ ( مطالبة التلاميذ  برسم الجدول على دفاتر القسم.)</vt:lpstr>
      <vt:lpstr>حددوا الزمان المناسب للمشهد والموقع و أوصاف مكوناته وسجلوها في الجدول.</vt:lpstr>
      <vt:lpstr>نصحح جماعة.( يتم تسجيل مقترحات التلاميذ  المناسبة على السبورة الجانبية. )</vt:lpstr>
      <vt:lpstr>من يقرأ الحصيلة المسجلة على السبورة.</vt:lpstr>
      <vt:lpstr>على دفاتركم. استعينوا بالأوصاف المسجلة على السبورة واكتبوا نصا وفق التصميم التالي. </vt:lpstr>
      <vt:lpstr>من يقرأ إنتاجه؟( تصحح الإنتاجات وفق العناصر التالية:)</vt:lpstr>
      <vt:lpstr>اختتام الحصة</vt:lpstr>
      <vt:lpstr>من يذكرنا بأهم أفكار نص " شواهد من تاريخ البشرية "</vt:lpstr>
      <vt:lpstr>ما عناصر تصميم النص الوصفي؟ </vt:lpstr>
      <vt:lpstr>احتفظوا  بدفاتر القسم. صححوا إنتاجاتكم  وأعيدوا كتابتها على كراستكم الصفحة: 103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200</cp:revision>
  <dcterms:created xsi:type="dcterms:W3CDTF">2023-09-20T21:35:22Z</dcterms:created>
  <dcterms:modified xsi:type="dcterms:W3CDTF">2025-12-28T16:52:43Z</dcterms:modified>
</cp:coreProperties>
</file>