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17" r:id="rId2"/>
    <p:sldMasterId id="2147483672" r:id="rId3"/>
    <p:sldMasterId id="2147483933" r:id="rId4"/>
    <p:sldMasterId id="2147483738" r:id="rId5"/>
    <p:sldMasterId id="2147483714" r:id="rId6"/>
    <p:sldMasterId id="2147483849" r:id="rId7"/>
    <p:sldMasterId id="2147483827" r:id="rId8"/>
    <p:sldMasterId id="2147483764" r:id="rId9"/>
    <p:sldMasterId id="2147483838" r:id="rId10"/>
    <p:sldMasterId id="2147483866" r:id="rId11"/>
    <p:sldMasterId id="2147483883" r:id="rId12"/>
    <p:sldMasterId id="2147483900" r:id="rId13"/>
    <p:sldMasterId id="2147483686" r:id="rId14"/>
  </p:sldMasterIdLst>
  <p:notesMasterIdLst>
    <p:notesMasterId r:id="rId71"/>
  </p:notesMasterIdLst>
  <p:handoutMasterIdLst>
    <p:handoutMasterId r:id="rId72"/>
  </p:handoutMasterIdLst>
  <p:sldIdLst>
    <p:sldId id="2147482733" r:id="rId15"/>
    <p:sldId id="2147482735" r:id="rId16"/>
    <p:sldId id="2147482472" r:id="rId17"/>
    <p:sldId id="2147482736" r:id="rId18"/>
    <p:sldId id="2147482616" r:id="rId19"/>
    <p:sldId id="2147482445" r:id="rId20"/>
    <p:sldId id="2147482737" r:id="rId21"/>
    <p:sldId id="2147482738" r:id="rId22"/>
    <p:sldId id="2147482453" r:id="rId23"/>
    <p:sldId id="2147482665" r:id="rId24"/>
    <p:sldId id="2147482694" r:id="rId25"/>
    <p:sldId id="2147482664" r:id="rId26"/>
    <p:sldId id="2147482775" r:id="rId27"/>
    <p:sldId id="2147482668" r:id="rId28"/>
    <p:sldId id="2147482739" r:id="rId29"/>
    <p:sldId id="2147482669" r:id="rId30"/>
    <p:sldId id="2147482695" r:id="rId31"/>
    <p:sldId id="2147482696" r:id="rId32"/>
    <p:sldId id="2147482697" r:id="rId33"/>
    <p:sldId id="2147482698" r:id="rId34"/>
    <p:sldId id="2147482699" r:id="rId35"/>
    <p:sldId id="2147482700" r:id="rId36"/>
    <p:sldId id="2147482701" r:id="rId37"/>
    <p:sldId id="2147482702" r:id="rId38"/>
    <p:sldId id="2147482751" r:id="rId39"/>
    <p:sldId id="2147482750" r:id="rId40"/>
    <p:sldId id="2147482778" r:id="rId41"/>
    <p:sldId id="2147482755" r:id="rId42"/>
    <p:sldId id="2147482756" r:id="rId43"/>
    <p:sldId id="2147482757" r:id="rId44"/>
    <p:sldId id="2147482754" r:id="rId45"/>
    <p:sldId id="2147482712" r:id="rId46"/>
    <p:sldId id="2147482711" r:id="rId47"/>
    <p:sldId id="2147482752" r:id="rId48"/>
    <p:sldId id="2147482753" r:id="rId49"/>
    <p:sldId id="2147482703" r:id="rId50"/>
    <p:sldId id="2147482704" r:id="rId51"/>
    <p:sldId id="2147482705" r:id="rId52"/>
    <p:sldId id="2147482758" r:id="rId53"/>
    <p:sldId id="2147482759" r:id="rId54"/>
    <p:sldId id="2147482763" r:id="rId55"/>
    <p:sldId id="2147482776" r:id="rId56"/>
    <p:sldId id="2147482706" r:id="rId57"/>
    <p:sldId id="2147482766" r:id="rId58"/>
    <p:sldId id="2147482709" r:id="rId59"/>
    <p:sldId id="2147482777" r:id="rId60"/>
    <p:sldId id="2147482729" r:id="rId61"/>
    <p:sldId id="2147482771" r:id="rId62"/>
    <p:sldId id="2147482772" r:id="rId63"/>
    <p:sldId id="2147482773" r:id="rId64"/>
    <p:sldId id="2147482774" r:id="rId65"/>
    <p:sldId id="2147482740" r:id="rId66"/>
    <p:sldId id="2147482666" r:id="rId67"/>
    <p:sldId id="2147482742" r:id="rId68"/>
    <p:sldId id="2147482744" r:id="rId69"/>
    <p:sldId id="2147482745" r:id="rId70"/>
  </p:sldIdLst>
  <p:sldSz cx="9144000" cy="6858000" type="screen4x3"/>
  <p:notesSz cx="6858000" cy="9144000"/>
  <p:embeddedFontLst>
    <p:embeddedFont>
      <p:font typeface="Dosis ExtraBold" pitchFamily="2" charset="0"/>
      <p:bold r:id="rId73"/>
    </p:embeddedFont>
    <p:embeddedFont>
      <p:font typeface="Microsoft Uighur" panose="02000000000000000000" pitchFamily="2" charset="-78"/>
      <p:regular r:id="rId74"/>
      <p:bold r:id="rId7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48B2DC"/>
    <a:srgbClr val="B1EDEA"/>
    <a:srgbClr val="56B64A"/>
    <a:srgbClr val="565F88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4610"/>
  </p:normalViewPr>
  <p:slideViewPr>
    <p:cSldViewPr snapToGrid="0">
      <p:cViewPr varScale="1">
        <p:scale>
          <a:sx n="71" d="100"/>
          <a:sy n="71" d="100"/>
        </p:scale>
        <p:origin x="978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font" Target="fonts/font2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font" Target="fonts/font1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3CD7D-85BE-A4A6-AB84-874AC20F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708145-488B-70B1-3BE2-D72734077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70F048-E97B-01E2-8866-6B44E826B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7ED21D-7681-32E7-9B0E-B9E3C851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2FCF1-E1ED-81A1-38C8-6E04B1FD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F15506-6C97-015B-E009-CA1528CD7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3394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6497658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9252831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77055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74627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905723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803130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8078562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21187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8112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37138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9AB98-E09C-93E6-F355-471BEB0A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5868E4-0442-B8E4-92A4-FDAA7E7C2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AC858D-F0DE-3BE9-FDD5-27B34A38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6CDCAD-F2FD-F936-2F8F-29B2DCD1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F429D6-30B9-6BE8-C9D0-901C29BA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571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45554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41840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336685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055457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630291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93335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64520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361949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397591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39357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9452D4-300D-4ED0-3C75-5F62C97EC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EBDF10-8B8C-4776-9B69-CBB621971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B7FCCB-91F0-9881-A169-47B9DCA1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551B7-5F75-428A-5685-E89CA917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BF343F-166D-56F1-F289-7DDF4981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2245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543405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62357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528593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3633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34587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39093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637742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74620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934843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785972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121978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59848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16555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41774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18838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1980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887302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6684488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081332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71798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107148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32942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47733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53730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06697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5146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05130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8760960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234158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48219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312909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099677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485565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81972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660240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06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58607224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5883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EDB89-703F-DDE4-BEA2-273A755D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7EE78B-97D6-4481-474B-49C54669D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C6A42-5929-6137-503A-C949743A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BB7B16-5233-5BE7-6638-6CB7896C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5D8309-02AD-8B00-72C1-4263371A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680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1305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8233352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46835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C3220-7545-7816-749E-EC185DF7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FC7E5-390F-E730-C670-7478EF31E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387EEE-BBB7-B85A-9EDF-51E34C05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86F79C-778B-85DE-636B-CD61DB2E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8125E2-86FF-1215-0391-7E1EDAF9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087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B6E5C3-2789-CD8C-676E-ED6B0812F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2E1B2E-2F75-5D2A-7AD4-51D9826A5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AEC46B-9D2D-6849-633B-956F37FD2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06A042-12BE-231E-CA53-2A20622CE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8000AA-99E0-28EC-0FD2-566D3278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735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89E7E3-AF89-A9E8-A810-B6A77565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6D91C-1F2C-28A1-CFB3-DCFF33D2A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BA7F9D-2231-08DE-2B58-4C66C6AF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7BCF52-CEBF-9E11-CA07-1337D97C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59E309-4D86-2A88-49EC-23ED97554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957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4A7D9D-1218-77E4-677D-D534D1A03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4137C1-F919-5EED-A3B7-E53D37E3E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91DF77-E6C1-398D-8049-5D3D52A9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DDE11C-290F-288F-35C1-FCF875020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C571AB-07F3-E179-1112-966CC05D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236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A6794-0D58-687D-5409-71D705B80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18D2A1-4250-16F6-B971-994B8833A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131748-C223-23B9-2AAB-3F3E7E219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CFDFC-FD8A-F48D-54D3-5AF60655B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D2D181-1273-8EA8-EF3D-41D41B3F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CBB5AB-B246-6317-84EB-A3345D24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85499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3E10A-0E80-BB44-B8B7-669F5350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95F1F8-D3F4-C345-BD65-54B729E45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BA2AD1-299A-7D27-3486-F80800E6C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8F3274-1F09-B7EF-9606-4D91809AD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F3F5E3-19F2-C348-C0B7-A614453938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D8A0A3-9CFF-9D8B-E06A-00E21C3BB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2B70E89-3C8A-9C06-46BB-9F543465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26284C6-E7F9-30E6-B34B-CB17BFE1A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327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7DB43-C949-BD34-11C6-3207BCE9E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7EB73C-466C-B680-416D-E826BA80C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38D1EE-183A-F247-2CFB-1B5D79F2B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A63A95-F60E-8702-A909-56F6C5E5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4012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BC948D-B1CE-7E0A-AB27-8C65EC218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5702B41-3229-0F37-CCC0-B3873189B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781A52-03C6-FAB5-00BE-1ECECADF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966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F4DF0A-3F8E-BDBB-43C3-9775D0BA5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4A9BFC-33A2-7B27-24B2-13031F958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7009AC-9027-CEA5-0277-D8C20C7FA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A57D77-0682-10E4-5CC7-E309557B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628C7F-4F66-EA58-7C6E-A31CD78AC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8F85CF-D8AD-3800-25AE-8442633C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525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04FA7A-3D81-7E9A-C66B-686BA991D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798D13-00E1-B6B6-7CF8-78FE257517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45BEBA-B807-7673-9AF4-A3F000582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2913D7-7853-D228-E584-E74A771B6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D9939D-173A-BA9B-7E3B-684FEF98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3E1BB9-5DBF-5D3C-ABD1-5219540CE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940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01B04B-35BE-1C4A-3FE1-72966A9DD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0FF395-6650-8641-003A-4ED583DB0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34C9EF-5711-1B42-F120-E91F1F90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1C3B49-085C-BDE9-A4A5-8462CBE0C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50F54D-D8CF-B4F9-B7DC-DFABAC44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150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1D888-E0EA-4C4B-1C42-4FD0AE7C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769502-0397-493F-9D2F-E5BAC8C6C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37FC5A-8CE2-3FB0-0563-EB8AF9D12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992589-65B1-1946-6793-D11A6F77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4CE1A2-27EF-203A-E87B-198BD793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A8AD04-9B23-1436-F759-DC5F8BDD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161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0EFFFE-C290-93B0-8156-5F32F7475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CBB2C8-40CF-BE90-E28B-10F3E5593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849FDC-F202-2AFF-5C3D-FF647D2C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717571-AFF4-263C-8DF3-87343117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C41021-84A8-06BE-7E81-F1598C68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019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F3FD9-BE0B-C6C0-786E-FF5D4CD4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C04101-6413-745D-1874-321C37E6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222081-CC47-4BC8-850E-4A61F2BC6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58D015-7DDC-B802-6D42-3EED023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C3890B-C400-DB25-71F2-059EAA59B9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B9112C-6C21-159E-F12E-627EC933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84038F-2254-4486-FBA1-45737D6F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3DEE6D-0F8A-BF86-580E-E0C2ADA8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318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7127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648519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392875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1455952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0644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063981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64974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8696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B8AC0-4F02-8961-62F0-8AB0FF49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BAF240-9FA7-BEAF-373D-33887763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9ACEB-9621-DEAA-5355-D0E5DA6B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E32F1E-125C-4B91-FD2B-2CDAB279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352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706279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285134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26045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25888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218408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30805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67832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95410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737424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478368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1362E6-D3F6-A83D-8A06-0AA19DFE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4DE8E0-801E-0E82-92F5-2FB7A8A1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2444E0-C049-2E80-5032-C6530406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9757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472688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7993217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710325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046014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321223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37548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21836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3A349-A45B-ED36-8835-D2F689BF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77A57F-0A9C-2910-FC37-AEEC6B564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603D80-FA5F-D25E-BDEE-E77330CB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8694C2-A1A4-6312-113D-DA2F83B7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293EAE-1204-422C-C56A-7CAA3A18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83D0CB-DFDF-8987-C98A-1244E3AB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154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954860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4362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ختتام الحصة n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517356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377031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0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0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8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3213FF-48A1-4C22-F908-EB16B4E310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1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87B44C-C83B-CB9C-7ABC-20F04C17DF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97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C84897-EE17-0953-629D-716588D2558F}"/>
              </a:ext>
            </a:extLst>
          </p:cNvPr>
          <p:cNvSpPr>
            <a:spLocks/>
          </p:cNvSpPr>
          <p:nvPr userDrawn="1"/>
        </p:nvSpPr>
        <p:spPr>
          <a:xfrm>
            <a:off x="2693018" y="175581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</a:p>
        </p:txBody>
      </p:sp>
    </p:spTree>
    <p:extLst>
      <p:ext uri="{BB962C8B-B14F-4D97-AF65-F5344CB8AC3E}">
        <p14:creationId xmlns:p14="http://schemas.microsoft.com/office/powerpoint/2010/main" val="81561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967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491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3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838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46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0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9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826" r:id="rId12"/>
    <p:sldLayoutId id="2147483685" r:id="rId13"/>
    <p:sldLayoutId id="2147483684" r:id="rId14"/>
    <p:sldLayoutId id="2147483679" r:id="rId15"/>
    <p:sldLayoutId id="2147483823" r:id="rId16"/>
    <p:sldLayoutId id="2147483731" r:id="rId17"/>
    <p:sldLayoutId id="2147483730" r:id="rId18"/>
    <p:sldLayoutId id="2147483680" r:id="rId19"/>
    <p:sldLayoutId id="2147483732" r:id="rId20"/>
    <p:sldLayoutId id="2147483733" r:id="rId21"/>
    <p:sldLayoutId id="2147483825" r:id="rId22"/>
    <p:sldLayoutId id="2147483675" r:id="rId23"/>
    <p:sldLayoutId id="2147483676" r:id="rId24"/>
    <p:sldLayoutId id="2147483677" r:id="rId25"/>
    <p:sldLayoutId id="2147483929" r:id="rId26"/>
    <p:sldLayoutId id="2147483932" r:id="rId27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B287A43-0CDB-4427-579E-178D1538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EADC06-7417-39FE-DD2A-67DEE9B0B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F45E96-E36E-862C-1F0A-9F091129E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DCC4AE-CDD9-4238-9298-6DB4617CD36F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5BFA48-103A-2D7E-007D-44A277D4E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21D7D0-903B-DF24-9041-83F1490A1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0C3E1D-D5E3-4F85-80C3-67BC43CAB3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72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35" y="15784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87384" y="1787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81" y="13792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8A5F16-8AA6-EBFF-BED6-3B375B09B5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543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 الحصة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F018A4-F4F1-5327-006E-4FE23C72EA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0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7302BC-B9E7-5D2D-4B17-6BE25E3B39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7EAE15-866D-FE9E-394F-3F984E483C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09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51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63897-6BFE-E80D-FD2E-8F6AD4F53AE1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9B6A54-AF18-3317-004D-E87533BA9D9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45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4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7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49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0.bin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11" Type="http://schemas.openxmlformats.org/officeDocument/2006/relationships/image" Target="../media/image17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25990DA-A284-93BA-6E23-C672FD99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2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CBFD-1FE3-853B-0976-79C7773A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A76D5-8BA6-3BAE-A388-36247463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سنبدأ حصة اليوم بتصحيح الواجب المنزلي. خذوا  كراساتكم ص:103.  من يقرأ النص؟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161031-765A-E890-39FA-37D0E041095E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081A06-9BE0-38B6-CB74-8F7AA1274F0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4BAE25-B6E8-74FF-F488-ABA1BCF2174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B86A2E-47F0-58A7-A8D0-B30C8F2BB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B8C2AE-2F6E-3220-E097-B8ACE34DC2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058CA1-2958-EEEE-51F3-5D26000F34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D0898FB-59ED-50CE-0294-9F10070627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309598E-82F0-2388-63E0-ACC98F26D09F}"/>
              </a:ext>
            </a:extLst>
          </p:cNvPr>
          <p:cNvSpPr txBox="1"/>
          <p:nvPr/>
        </p:nvSpPr>
        <p:spPr>
          <a:xfrm>
            <a:off x="660400" y="1689010"/>
            <a:ext cx="6698156" cy="783193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أُعيدُ كِتابَةَ ٱلنَّصِّ </a:t>
            </a:r>
            <a:r>
              <a:rPr lang="ar-MA" sz="4000" dirty="0" err="1"/>
              <a:t>ٱلْوَصْفِيِّ</a:t>
            </a:r>
            <a:r>
              <a:rPr lang="ar-MA" sz="4000" dirty="0"/>
              <a:t> في </a:t>
            </a:r>
            <a:r>
              <a:rPr lang="ar-MA" sz="4000" dirty="0" err="1"/>
              <a:t>ٱلْمَنْزِلِ</a:t>
            </a:r>
            <a:r>
              <a:rPr lang="ar-MA" sz="4000" dirty="0"/>
              <a:t> بَعْدَ تَصْحيحِهِ.</a:t>
            </a:r>
            <a:endParaRPr lang="fr-FR" sz="4000" dirty="0"/>
          </a:p>
        </p:txBody>
      </p:sp>
      <p:pic>
        <p:nvPicPr>
          <p:cNvPr id="4" name="Image 3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4C7AA121-53E3-1195-ECCD-3AD8138EE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370" y="2671294"/>
            <a:ext cx="2567218" cy="3671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310918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C97C4-E334-63F2-6FF6-C43D71224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8B46DC-96A1-624B-47F9-7C179ECB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ستواصلون في حصة اليوم تفسير فكرة باستعمال أساليب مقترحة.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36EB98-98ED-3039-9701-42957810942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0C34A-C54C-0214-F115-B920446548C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8E29E-56B5-9B44-3210-5107491F75E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3F6B6C-BF3D-071F-1010-5B547671D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3398E6-4A10-5AF6-1C4C-13E158E0B4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4879DEC-544B-090B-23E6-D659DEDF7E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8F7E80-AFA0-F1C9-0ED6-07FC52FF0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767" y="1388666"/>
            <a:ext cx="734742" cy="845580"/>
          </a:xfrm>
          <a:prstGeom prst="rect">
            <a:avLst/>
          </a:prstGeom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8B60F5-2CD5-2B33-314C-B0C4E0B625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5754A02-9FA1-6583-E7F2-6D44216D9BF9}"/>
              </a:ext>
            </a:extLst>
          </p:cNvPr>
          <p:cNvSpPr/>
          <p:nvPr/>
        </p:nvSpPr>
        <p:spPr>
          <a:xfrm>
            <a:off x="3037839" y="2684328"/>
            <a:ext cx="5625897" cy="1224687"/>
          </a:xfrm>
          <a:prstGeom prst="round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ٱلْإِنْسانُ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ٱلْقَديمُ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ذَكِيّاً وَمُبْدِعاً.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D67CCE3-A255-37B5-42D7-03681EB236FF}"/>
              </a:ext>
            </a:extLst>
          </p:cNvPr>
          <p:cNvSpPr/>
          <p:nvPr/>
        </p:nvSpPr>
        <p:spPr>
          <a:xfrm>
            <a:off x="487522" y="4726960"/>
            <a:ext cx="8327763" cy="1351113"/>
          </a:xfrm>
          <a:prstGeom prst="round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.......لِأَنَّهُ......كَما أَنَّهُ..... إِلى جانِبِ ذلِكَ، فَهو.....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58D17E8-FE0D-D270-35C2-A7D2CB7D17B0}"/>
              </a:ext>
            </a:extLst>
          </p:cNvPr>
          <p:cNvSpPr/>
          <p:nvPr/>
        </p:nvSpPr>
        <p:spPr>
          <a:xfrm>
            <a:off x="6839633" y="2241365"/>
            <a:ext cx="1769877" cy="6457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اَلْفِكْرَةُ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 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6C03BB5-8E4D-B293-9012-9B382FBB7C2B}"/>
              </a:ext>
            </a:extLst>
          </p:cNvPr>
          <p:cNvSpPr/>
          <p:nvPr/>
        </p:nvSpPr>
        <p:spPr>
          <a:xfrm>
            <a:off x="6830669" y="4290019"/>
            <a:ext cx="1918417" cy="6882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اَلْأَساليبُ 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556862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327CE-717D-011B-2348-489DBF0E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دفاتر البحث. اكتبوا فقرة لتوضيح  الفكرة.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2EE328-545C-52A5-1B2E-DEB654FDA99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7667B-C3CB-D1C9-EDE3-36870F1C16B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325C20-D952-1F5B-613E-1D6D445FA2F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FFC538-41AA-DDFF-002E-E34BCAC6C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DA480E-8104-7ECD-8A8F-B9586E65DA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28A3F8-69C0-7CF3-A64A-F374EA50C0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B59145E-3F70-DAFD-3A6E-B76848816A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09B55EC-C359-54AD-5942-9B7B3B3A7A3E}"/>
              </a:ext>
            </a:extLst>
          </p:cNvPr>
          <p:cNvSpPr/>
          <p:nvPr/>
        </p:nvSpPr>
        <p:spPr>
          <a:xfrm>
            <a:off x="3037839" y="2684328"/>
            <a:ext cx="5625897" cy="1224687"/>
          </a:xfrm>
          <a:prstGeom prst="round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ٱلْإِنْسانُ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ٱلْقَديمُ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ذَكِيّاً وَمُبْدِعاً.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D4A8811-AE1D-6435-9786-E1E27A59B97D}"/>
              </a:ext>
            </a:extLst>
          </p:cNvPr>
          <p:cNvSpPr/>
          <p:nvPr/>
        </p:nvSpPr>
        <p:spPr>
          <a:xfrm>
            <a:off x="487522" y="4726960"/>
            <a:ext cx="8327763" cy="1351113"/>
          </a:xfrm>
          <a:prstGeom prst="round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.......لِأَنَّهُ......كَما أَنَّهُ..... إِلى جانِبِ ذلِكَ، فَهو.....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D25C0F7-48C2-B978-34A0-3D6E9444F2C5}"/>
              </a:ext>
            </a:extLst>
          </p:cNvPr>
          <p:cNvSpPr/>
          <p:nvPr/>
        </p:nvSpPr>
        <p:spPr>
          <a:xfrm>
            <a:off x="6839633" y="2241365"/>
            <a:ext cx="1769877" cy="6457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اَلْفِكْرَةُ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 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AB6BAC9-01B4-F306-C2EF-304121783030}"/>
              </a:ext>
            </a:extLst>
          </p:cNvPr>
          <p:cNvSpPr/>
          <p:nvPr/>
        </p:nvSpPr>
        <p:spPr>
          <a:xfrm>
            <a:off x="6830669" y="4290019"/>
            <a:ext cx="1918417" cy="6882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اَلْأَساليبُ 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127451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DFF1E-391E-34FE-73D4-131F08A3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6C1972-FDB1-4B36-80B0-3D9245DA9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 عمله؟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A502F9-F00A-3E3F-2D35-23E862DCF4C2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58CA79-146F-F704-D03A-E53948C4A41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4CF9D8-46E7-ECDD-E7D6-A83BEEA4951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504A85-1254-24C6-4D7B-717FAC1C9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DC4974-E6AD-84DA-E99D-202FCD4668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3C17223-C776-1F48-C319-F4CD63A800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2FDBF5-07D2-A943-1887-5B95774EF7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E4EACA-4863-1CE5-19E4-F8443626C62A}"/>
              </a:ext>
            </a:extLst>
          </p:cNvPr>
          <p:cNvSpPr txBox="1"/>
          <p:nvPr/>
        </p:nvSpPr>
        <p:spPr>
          <a:xfrm>
            <a:off x="2960874" y="2907228"/>
            <a:ext cx="2967653" cy="13280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أَقْرَأُ إِنْتاجي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790126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F9DAE-4AC3-C86C-8BA4-8BBED3C7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D80DC-AC17-7727-D86C-07828206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نظركم، من الفائز في نشاط التحدث باسترسال؟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627671-9BDB-6F82-D34F-56C6E5C6AF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28007A-44E3-02DC-3365-35067CCD7D5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582DF1-581B-3710-BE73-7844517692F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C33E6-06ED-BE8A-95A7-D615ACF7C72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5FBCC0-96EC-1351-4D53-3B03C5DFA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763418-3AC2-F55F-359A-5B1FF8B192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79DF79-B485-3DCB-8097-F6E22EC031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7F030772-7BC1-74C0-5274-C8235644D7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686319" y="223403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0133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                                             </a:t>
            </a:r>
            <a:r>
              <a:rPr lang="ar-MA" dirty="0">
                <a:solidFill>
                  <a:srgbClr val="424D7B"/>
                </a:solidFill>
              </a:rPr>
              <a:t>مراجعة وتوليف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288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شكل النص</a:t>
            </a:r>
          </a:p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فهم واستثمار النص.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2934269" y="1771950"/>
            <a:ext cx="416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كن إنسانا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!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65388882-FA84-A3DB-22AF-138C0A75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3" y="1581591"/>
            <a:ext cx="782644" cy="72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2D942-94F2-6877-25B3-C98D233E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5E9F3-5246-3F85-EEBC-651CF2AB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حصة اليوم، ستشكلون جملا من نص ثم تستثمرونه لغويا بعد فهم مضامينه. 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0D800297-3ED3-C1E2-A835-F15C4C1C23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F846CD-5213-36C9-58F3-D42DA709282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CDF78-A4F2-2270-8F52-2B9A6ECE6A0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A815E-7591-999C-98E7-DFFC585C6C2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E84EA5-E0C2-8142-6C50-AB55D61421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96A652-459F-75CB-C71E-CC2E73F47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EA0E077-FE9B-A5BB-E3B7-B4AF564F9F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40DC27B-D1D4-C33B-36BA-16E65626194F}"/>
              </a:ext>
            </a:extLst>
          </p:cNvPr>
          <p:cNvSpPr txBox="1"/>
          <p:nvPr/>
        </p:nvSpPr>
        <p:spPr>
          <a:xfrm>
            <a:off x="1233280" y="2916535"/>
            <a:ext cx="6840000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سَأَشْكُلُ جُمَلاً  مِنْ نَصٍّ ثُمَّ أَسْتَثْمِرُ مَضامينَهُ.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568910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D3BF1-4057-D3B1-DEB6-CEFD7CD35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520F19-EFE7-419C-A522-D4472812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كراساتكم الصفحة -104-. اقرؤوا النص قراءة صامتة. (تصحيح : استبدل عقولها بعقولهم )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FF2E027B-57A0-38F7-CEDB-68E3D78904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159C58-8C16-29C2-D8E3-72C8067ED47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975AA-9B60-4C9D-5AD0-5F18A36ABFA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E63108-8CCB-B5A2-1BC1-E1D619D6DC4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D4A213-349A-B82C-0157-C7364BD12D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EB845FC-4410-9422-D853-AB1A2F1BA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B68396-D9E5-7EE5-093D-33FAAC6B28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F313B7-8418-46AC-8450-2A89FFED79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423" y="1451920"/>
            <a:ext cx="734742" cy="845580"/>
          </a:xfrm>
          <a:prstGeom prst="rect">
            <a:avLst/>
          </a:prstGeom>
        </p:spPr>
      </p:pic>
      <p:pic>
        <p:nvPicPr>
          <p:cNvPr id="12" name="Image 11" descr="Une image contenant texte, lettr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7353C3A-0CC9-8A69-32F0-971D7330D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0601" y="1584000"/>
            <a:ext cx="3487484" cy="476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CE9EC09-6A3A-70D9-2AFF-FB1B452B09CB}"/>
              </a:ext>
            </a:extLst>
          </p:cNvPr>
          <p:cNvSpPr/>
          <p:nvPr/>
        </p:nvSpPr>
        <p:spPr>
          <a:xfrm>
            <a:off x="648510" y="3905794"/>
            <a:ext cx="1296164" cy="654707"/>
          </a:xfrm>
          <a:prstGeom prst="round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3200" dirty="0">
                <a:solidFill>
                  <a:srgbClr val="C00000"/>
                </a:solidFill>
              </a:rPr>
              <a:t>عقولهم</a:t>
            </a:r>
            <a:endParaRPr lang="fr-FR" dirty="0">
              <a:solidFill>
                <a:srgbClr val="C00000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E61DD8C-1C80-26BA-1C0F-269CCA5367A3}"/>
              </a:ext>
            </a:extLst>
          </p:cNvPr>
          <p:cNvCxnSpPr>
            <a:stCxn id="15" idx="3"/>
          </p:cNvCxnSpPr>
          <p:nvPr/>
        </p:nvCxnSpPr>
        <p:spPr>
          <a:xfrm flipV="1">
            <a:off x="1944674" y="3711388"/>
            <a:ext cx="1195927" cy="52176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36847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57133-204D-7261-0148-3145757EF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A3E876-C20F-E068-B3A6-C468A7BD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نبدأ بالشكل. من يذكرنا بالخطوات التي نسلكها لشكل جملة؟ 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13B3AC36-BE52-D936-D123-15A8882C4A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CE58AE-2F64-35F1-C932-C99F16EB99C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F70D91-0FAE-4A72-012C-400EBD5D3E0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B17189-029A-8017-23E2-F59D41BFC6C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06E446-595C-305B-5695-CB79C44ABD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BA375D-24CD-5078-EFB9-96C567466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ABDEB2-E7D7-3DF8-3113-BAD1387334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515F6D-29CA-7222-78A0-551C2350E774}"/>
              </a:ext>
            </a:extLst>
          </p:cNvPr>
          <p:cNvSpPr txBox="1"/>
          <p:nvPr/>
        </p:nvSpPr>
        <p:spPr>
          <a:xfrm>
            <a:off x="1084249" y="3221335"/>
            <a:ext cx="6840000" cy="1021556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لِشَكْلِ جُمْلَةٍ؟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522954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E7812-DC34-C42E-2C17-F34F4D20B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DE5227-F088-9341-5EDA-4ACD7891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لنتذكر. من يقرأ؟ 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CF9256-7314-0F3F-931F-70F48C5CAE9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A43AE-F701-2411-00CE-2F83BA8427F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0D257A-FC87-93EA-33ED-A60AA098A9F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190602-901C-B7FF-39B7-1043653DD8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DF9BD7-57E6-F2EF-6B89-B401C9056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6323CE-3815-1287-54B3-F458FA2E63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5EB0099-0501-E23C-BF41-B5CCF9EECFEB}"/>
              </a:ext>
            </a:extLst>
          </p:cNvPr>
          <p:cNvSpPr/>
          <p:nvPr/>
        </p:nvSpPr>
        <p:spPr>
          <a:xfrm>
            <a:off x="1305261" y="1766880"/>
            <a:ext cx="6278880" cy="4518000"/>
          </a:xfrm>
          <a:prstGeom prst="roundRect">
            <a:avLst>
              <a:gd name="adj" fmla="val 8333"/>
            </a:avLst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أَقَرَأُ ٱلْجُمْلَةَ قِراءَةً أولى مُبْرِزًا ٱلْحَرَكَةَ ٱلْأَخيرَةَ لِكُلِّ كَلِمَةٍ ؛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أَسْأَلُ: عَمَّ تَتَحَدَّثُ ٱلْجُمْلَةُ ؟ ثم أُجيبُ عَن ٱلسُّـؤالِ لِأَتَأَكَّدَ مِـنْ فَـهْمِ ٱلْجُمْلَةِ ؛ 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ٱلْجُمْلَةَ كَلِمَةً تِلْوَ ٱلْأُخْرى ثُمَّ أَشْكُلُها، مَعَ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ٱلتَّمْييزِ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ٱلْحـَرَكَةِ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ٱلْقَصيرَةِ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وٱلطَّويلَةِ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وَٱلانْتِباهِ إِلى هَمْزَتَيْ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وَٱلْقَطْعِ</a:t>
            </a: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؛ </a:t>
            </a:r>
          </a:p>
          <a:p>
            <a:pPr marL="365125" indent="-365125" algn="just" rtl="1">
              <a:lnSpc>
                <a:spcPct val="107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ar-MA" sz="2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حالَةِ ٱلتَّـرَدُّدِ في حَرَكَة آخِر حَرْفٍ في ٱلْكَلِمَةِ، أُحَدِّدُ إِعْرابَها في ٱلْجُمْلَةِ. 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BE1185-7D5A-DB03-EFDA-5432836D58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087478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88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20F5-52B3-FDB7-D512-42956EE60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C42CC-E4CF-4A9F-6F5E-A3C70CD67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قوموا بشكل الجملتين  في المكان المخصص لذلك. (يسجل الأستاذ الجملتين على السبورة.)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4E709A-C3E4-52FA-0AC1-898C23CDE9A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0604FB-49B7-24E2-5A79-48CC9574EA4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CAEBF-EB2E-AC6F-99B2-00602A94598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E9F9CA-FD91-65B0-8A88-2A159E8B4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BB9DFD-703E-FB42-E7C4-A7FF09110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A612CDC-269A-3CF0-14CE-4CD00AEB8B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8E2727-F922-070D-1B3A-811CEECD10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lettr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9DBEF37-2E12-FAF5-0D2F-B3564D9E08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14" t="2296" r="2204" b="1894"/>
          <a:stretch>
            <a:fillRect/>
          </a:stretch>
        </p:blipFill>
        <p:spPr>
          <a:xfrm>
            <a:off x="2577353" y="1693469"/>
            <a:ext cx="3343835" cy="4568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A8AE26-5130-D0BF-E2FD-5BBD961DC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013" y="4892999"/>
            <a:ext cx="3522646" cy="120900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5342933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E9660-1A43-66E3-F200-C5A4E99CE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E7133-5A04-CBB6-D43F-3DBFEE972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يقوم إلى السبورة ويشكل الجملة الأولى؟ وآخر يشكل الثانية.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322D47-9504-CB3F-ABF2-7AFDC899943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E0B75A-B858-85CA-4183-7BBE422B100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E9E64-448D-7065-55BF-2D10501C955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299406-3BF2-604C-F943-84F972B5BF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053643-E4FC-F907-2378-6BA07E80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8824DF-7811-6827-2E68-96839FD647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E10D3A-10DD-9ED6-AE53-458C1FDC61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AF66F531-5B0C-1A24-497E-0F339E46AEED}"/>
              </a:ext>
            </a:extLst>
          </p:cNvPr>
          <p:cNvCxnSpPr/>
          <p:nvPr/>
        </p:nvCxnSpPr>
        <p:spPr>
          <a:xfrm flipH="1">
            <a:off x="2510601" y="3985567"/>
            <a:ext cx="630000" cy="29905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6D0036A-27C7-3262-7C99-6D076CA03155}"/>
              </a:ext>
            </a:extLst>
          </p:cNvPr>
          <p:cNvGrpSpPr/>
          <p:nvPr/>
        </p:nvGrpSpPr>
        <p:grpSpPr>
          <a:xfrm>
            <a:off x="710036" y="2428240"/>
            <a:ext cx="7469330" cy="2929989"/>
            <a:chOff x="710036" y="2428240"/>
            <a:chExt cx="7469330" cy="2929989"/>
          </a:xfrm>
        </p:grpSpPr>
        <p:pic>
          <p:nvPicPr>
            <p:cNvPr id="11" name="Image 10" descr="Une image contenant texte, Police, ligne, reçu&#10;&#10;Le contenu généré par l’IA peut être incorrect.">
              <a:extLst>
                <a:ext uri="{FF2B5EF4-FFF2-40B4-BE49-F238E27FC236}">
                  <a16:creationId xmlns:a16="http://schemas.microsoft.com/office/drawing/2014/main" id="{E7320B27-DC17-95BF-F836-93B42C3C0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0036" y="2428240"/>
              <a:ext cx="7469330" cy="2929989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1BD43E1-CED8-DDE9-9EAC-74F4138A2E3A}"/>
                </a:ext>
              </a:extLst>
            </p:cNvPr>
            <p:cNvSpPr txBox="1"/>
            <p:nvPr/>
          </p:nvSpPr>
          <p:spPr>
            <a:xfrm>
              <a:off x="2436376" y="3523902"/>
              <a:ext cx="8495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ar-MA" sz="2400" dirty="0">
                  <a:solidFill>
                    <a:srgbClr val="C00000"/>
                  </a:solidFill>
                </a:rPr>
                <a:t>عقولهم</a:t>
              </a:r>
              <a:endParaRPr lang="fr-FR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EDDEE21A-42DD-0488-5933-D16CC4187658}"/>
                </a:ext>
              </a:extLst>
            </p:cNvPr>
            <p:cNvCxnSpPr/>
            <p:nvPr/>
          </p:nvCxnSpPr>
          <p:spPr>
            <a:xfrm>
              <a:off x="2510601" y="3985567"/>
              <a:ext cx="630000" cy="272924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AFFF4B-F008-AF4D-F967-06EA49553186}"/>
              </a:ext>
            </a:extLst>
          </p:cNvPr>
          <p:cNvCxnSpPr/>
          <p:nvPr/>
        </p:nvCxnSpPr>
        <p:spPr>
          <a:xfrm flipH="1">
            <a:off x="2510601" y="3899647"/>
            <a:ext cx="550846" cy="4885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90973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04BE-D149-540A-C9FD-3D44366CF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E33717-6A70-BCD4-1CD7-ECAC0F6B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ضعوا خطا تحت الأخطاء في الشكل، ثم اشكلوا الجملتين في النص.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71ACA-900C-39C9-E82A-7E2E8C0111F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82099A-112F-0C60-81D1-97E2AA294F2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9A3C0D-9496-59EA-2EEA-D640D293E01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1C4600-387F-A9B7-BB3B-5DCC4408F7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1E76A6-6826-D5E1-34B3-B8CF0AC64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CC4917-A7E7-79D4-3BF4-BD11F62210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4DAC32B-8FD7-FD94-1296-4AD19694FF4B}"/>
              </a:ext>
            </a:extLst>
          </p:cNvPr>
          <p:cNvSpPr txBox="1"/>
          <p:nvPr/>
        </p:nvSpPr>
        <p:spPr>
          <a:xfrm>
            <a:off x="652182" y="2307516"/>
            <a:ext cx="7839635" cy="3905523"/>
          </a:xfrm>
          <a:prstGeom prst="roundRect">
            <a:avLst>
              <a:gd name="adj" fmla="val 8402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لا أَحَدَ يَتَصَوَّرُ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ٱزْدِهارَ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ٱلْحَياةِ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أَوْ تَقَدُّمَ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ٱلْمُجْتَمَعاتِ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في غِيابِ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ٱلْقِيَمِ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ٱلْإِنْسانِيَّةِ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ٱلرَّفيعَةِ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مِثْلَ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ٱلتَّسامُحِ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وَٱلسَّلامِ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وَٱلتَّعاوُنِ.</a:t>
            </a:r>
          </a:p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فَٱلسَّلامُ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يَمْنَحُ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ٱلْأَفْرادَ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ٱلْقُدْرَةَ عَلى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ٱلْإِنْتاجِ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وَيُحَفِّزُ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ٱلْأَفْرادَ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ٱلنَّيِّرَةَ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عُقولُهُمْ عَلى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ٱلِابْتِكارِ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وَتَحْقيقِ أَعْظَمِ </a:t>
            </a:r>
            <a:r>
              <a:rPr lang="ar-MA" sz="3600" dirty="0" err="1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ٱلْإِنْجازاتِ</a:t>
            </a:r>
            <a:r>
              <a:rPr lang="ar-MA" sz="360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D4F4E0-4BD2-45E3-EADC-901AB05B2A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683142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C4083-C5F9-4E49-D14A-F1CE827FB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30FF2-36F6-4FC5-CB2C-669856A7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 النص بطلاقة  على كراسته؟ . (قراءتان  فقط).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01A065-75FA-E02C-259C-01B29491398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ECB798-6379-9EF1-6B39-B74F614A038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25D0C-2CDA-2AE1-6AC9-8FF07FF8FA65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DF844D-E133-8BEB-3742-AFD67883F9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83BCB1-B800-0D9B-F9A2-32EC5A78D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A5631D-F3A3-BC40-B152-1B8DEB46AD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AE20283-3C6E-D012-D6BE-9DECCE84FB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lettr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8FFF1C2-835F-6AD7-69DD-98761ADEE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0601" y="1693469"/>
            <a:ext cx="3338158" cy="456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90620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88C10-3A37-02B2-4502-A4F0ECEB7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B60A10-5575-E49D-4C18-3ADC87621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أجيبوا عن أسئلة  استثمار المعجم وفهم النص. 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 توجيه التلاميذ الذين أنجزوا  أعمالهم قبل انتهاء الوقت إلى الإجابة عن السؤالين 5-6)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74A6C6-3A13-2FED-E37F-558D3E89451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C5295-9712-0A7B-DEC4-B43440859DD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3D28E-A692-84F5-5179-7675556A0A1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B05188-BFE0-6B4A-6024-4D2E488708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A6EA6D-646B-4C6C-4239-A94BB86A2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E31463-F96C-D704-C347-612A18A438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0D1832E-0595-DF79-A6AC-FACA3D6BF0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Image 15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9CBCD111-C27A-C7CA-2C50-15E7149B5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4" y="1180176"/>
            <a:ext cx="611619" cy="704094"/>
          </a:xfrm>
          <a:prstGeom prst="rect">
            <a:avLst/>
          </a:prstGeom>
        </p:spPr>
      </p:pic>
      <p:pic>
        <p:nvPicPr>
          <p:cNvPr id="4" name="Image 3" descr="Une image contenant texte, lettr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1316964D-A1D6-9069-B5A5-9B234D77E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884270"/>
            <a:ext cx="3218294" cy="456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D1793C7-049B-56D1-07D2-695662A7A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98" y="1884270"/>
            <a:ext cx="3330602" cy="459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D8FF8D2-B823-137A-193D-096316F63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510" y="2308446"/>
            <a:ext cx="3633979" cy="20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7854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4A72F-D931-AB7D-5858-CB80BD766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015731-D16C-EBA6-9967-16154ECAB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756000"/>
            <a:ext cx="7051630" cy="612000"/>
          </a:xfrm>
        </p:spPr>
        <p:txBody>
          <a:bodyPr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نصحح. من يجيب عن السؤال الأول؟ (الانتقال إلى السؤال الموالي بعد مناقشة الأجوبة المقترحة.)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F1CC9F-C5F3-8DE3-5FF9-4C218BAA484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287680-DB16-FD5E-8F3A-30C84106EC4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2C183E-8F9B-2F73-474B-49B2EEA4A3E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ECDBA2-0736-2AF1-36E9-42489A9F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969D6E-9EE6-DE93-809B-456585103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DFA6AD-E516-A31E-E20A-ADD7CBD335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938A4EE-C4ED-8A48-8E15-841712E52B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texte, lettr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94FCDD3-24D1-2038-BF6A-2B7B4A165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884270"/>
            <a:ext cx="3218294" cy="456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C504E66-1A7C-8CEB-2960-7C8DA3BFF9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98" y="1884270"/>
            <a:ext cx="3330602" cy="459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F912A21-FA0C-B8BE-D3AE-D699B5902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10" y="2308446"/>
            <a:ext cx="3633979" cy="20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2712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9E4E3-8C1B-4434-43FF-D4EEC8AB4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66380-178D-66A8-F735-14A78E14B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 على كراساتكم.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4B60D-D7BD-78C4-190D-3A9D955F02E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37B69E-7B99-D70A-F4C7-17D6967647F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732BF9-C60A-4C65-231C-C79E6F88EAE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462FA0-9C76-499C-0BD4-BA5E18CB6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5225B53-6010-997B-15F4-869B1AFEA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F9B1C11-4D4E-B643-17F9-D3F2A72522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E023C68-27A8-57F1-6A9F-99AFB54643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4C84CC60-0B6C-E505-8FD3-2DE255181B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641947"/>
              </p:ext>
            </p:extLst>
          </p:nvPr>
        </p:nvGraphicFramePr>
        <p:xfrm>
          <a:off x="1742480" y="3030271"/>
          <a:ext cx="5659040" cy="1369695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774699">
                  <a:extLst>
                    <a:ext uri="{9D8B030D-6E8A-4147-A177-3AD203B41FA5}">
                      <a16:colId xmlns:a16="http://schemas.microsoft.com/office/drawing/2014/main" val="2613275596"/>
                    </a:ext>
                  </a:extLst>
                </a:gridCol>
                <a:gridCol w="2046327">
                  <a:extLst>
                    <a:ext uri="{9D8B030D-6E8A-4147-A177-3AD203B41FA5}">
                      <a16:colId xmlns:a16="http://schemas.microsoft.com/office/drawing/2014/main" val="4105599993"/>
                    </a:ext>
                  </a:extLst>
                </a:gridCol>
                <a:gridCol w="1151855">
                  <a:extLst>
                    <a:ext uri="{9D8B030D-6E8A-4147-A177-3AD203B41FA5}">
                      <a16:colId xmlns:a16="http://schemas.microsoft.com/office/drawing/2014/main" val="3664637584"/>
                    </a:ext>
                  </a:extLst>
                </a:gridCol>
                <a:gridCol w="1686159">
                  <a:extLst>
                    <a:ext uri="{9D8B030D-6E8A-4147-A177-3AD203B41FA5}">
                      <a16:colId xmlns:a16="http://schemas.microsoft.com/office/drawing/2014/main" val="1952527637"/>
                    </a:ext>
                  </a:extLst>
                </a:gridCol>
              </a:tblGrid>
              <a:tr h="346650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اَلاِسْمُ 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اَلصِّفاتُ </a:t>
                      </a:r>
                      <a:r>
                        <a:rPr lang="ar-SA" sz="28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ٱلْمُضافَةُ</a:t>
                      </a: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اَلاِسْمُ 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اَلصِّفاتُ </a:t>
                      </a:r>
                      <a:r>
                        <a:rPr lang="ar-SA" sz="28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ٱلْمُضافَةُ</a:t>
                      </a: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 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3409562"/>
                  </a:ext>
                </a:extLst>
              </a:tr>
              <a:tr h="396099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اَلْجِسْرُ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لْمَتينُ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قُلوبٍ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مُتَآلِفَةٍ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0827356"/>
                  </a:ext>
                </a:extLst>
              </a:tr>
              <a:tr h="396099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اَلْأَفْراد</a:t>
                      </a: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َ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لنَّيِّرَة</a:t>
                      </a:r>
                      <a:r>
                        <a:rPr lang="ar-M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َ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أُسُسٍ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28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راسِخَةٍ</a:t>
                      </a:r>
                      <a:endParaRPr lang="fr-FR" sz="28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2991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35402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0BDF7-96BD-0B88-C03F-15CD6B72E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19C34F-6C32-81F8-F9D9-3BA50AD3A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 على كراساتكم.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B363AB-DCFF-B383-4F28-4AC286443A3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487216-A5D4-9763-E545-3556C92DF8C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0AB9B-3D1C-3993-8CA7-6964AC2BB15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2A361D-07BC-9519-9465-8B9DE96AE4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2B4A18-6E00-E65D-C2ED-7C1152F49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9F21A2-7E97-5255-4AD6-6DB2CF1676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984ADAE-F5BD-B87F-1BEE-344AF04F67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7462635-ABAE-4A46-05A1-0D793A497AA4}"/>
              </a:ext>
            </a:extLst>
          </p:cNvPr>
          <p:cNvSpPr txBox="1"/>
          <p:nvPr/>
        </p:nvSpPr>
        <p:spPr>
          <a:xfrm>
            <a:off x="218886" y="1618116"/>
            <a:ext cx="8706228" cy="518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- يَفيضُ: . يَزْخَرُ /يَتَدَفَّقُ/ يَمْتَلِئُ ...                     - مُتَكاتِفَةٍ: . مُتَعاوِنَةٍ / مُتَضامِنَةٍ / مُتَّحِدَةٍ...</a:t>
            </a:r>
          </a:p>
          <a:p>
            <a:pPr marL="1800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عَرَّفَ ٱلنَّصُّ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ٱلتَّسامُحَ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بِأَنَّهُ لُغَةُ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ٱلْقُلوبِ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ٱلَّتي تُحَرِّرُنا مِنْ قُيودِ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ٱلتَّعَصُّبِ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وَٱلْكَراهِيَةِ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وَهُوَ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ٱلْجِسْرُ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ٱلْمَتينُ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ٱلَّذي نَعْبُرُ مِنْ خِلالِهِ إِلى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ٱلتَّعايُشِ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ٱلْإِيجابِيِّ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وَٱحْتِرامِ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ٱلِاخْتِلافِ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180000" algn="r" rtl="1">
              <a:lnSpc>
                <a:spcPct val="150000"/>
              </a:lnSpc>
              <a:buFont typeface="+mj-lt"/>
              <a:buAutoNum type="arabicPeriod"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يَمْنَحُ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ٱلشُّعورَ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بِٱلْأَمانِ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وَٱلِاسْتِقْرارِ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يَمْنَحُ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ٱلْأَفْرادَ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ٱلْقُدْرَةَ عَلى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ٱلْإِنْتاجِ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 يُحَفِّزُ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ٱلْعُقولَ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ٱلنَّيِّرَةَ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ٱلِابْتِكارِ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وَتَحْقيقِ أَعْظَمِ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ٱلْإِنْجازاتِ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</a:t>
            </a:r>
          </a:p>
          <a:p>
            <a:pPr marL="180000" algn="r" rtl="1">
              <a:lnSpc>
                <a:spcPct val="150000"/>
              </a:lnSpc>
              <a:buFont typeface="+mj-lt"/>
              <a:buAutoNum type="arabicPeriod"/>
            </a:pP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يُمْكِنُ ضَمانُ مُسْتَقْبَلٍ زاهِرٍ لِلْبَشَرِيَّةِ مِنْ خِلالِ تَرْسيخِ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ٱلْقِيَمِ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ٱلْإِنْسانِيَّةِ</a:t>
            </a:r>
            <a:r>
              <a:rPr lang="ar-S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 في نُفوسِ ٱلْأَجْيالِ </a:t>
            </a:r>
            <a:r>
              <a:rPr lang="ar-S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ٱلْقادِمَةِ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L="180000" algn="r" rtl="1">
              <a:lnSpc>
                <a:spcPct val="150000"/>
              </a:lnSpc>
              <a:buFont typeface="+mj-lt"/>
              <a:buAutoNum type="arabicPeriod"/>
            </a:pP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اَلتَّعاوُنُ سِرُّ قُوَّةِ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ٱلْمُجْتَمَعاتِ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مُواجَهَةِ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ٱلتَّحَدِّياتِ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endParaRPr lang="ar-MA" sz="2800" b="1" dirty="0"/>
          </a:p>
        </p:txBody>
      </p:sp>
    </p:spTree>
    <p:extLst>
      <p:ext uri="{BB962C8B-B14F-4D97-AF65-F5344CB8AC3E}">
        <p14:creationId xmlns:p14="http://schemas.microsoft.com/office/powerpoint/2010/main" val="324123254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B2B5C-2FAB-17F7-5E63-38357EFB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9FBB6-A9FF-8856-A1BB-B83CC2705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ننتقل إلى استثمار الظواهر اللغوية. خذوا دفاتر القسم وأجيبوا عن الأسئلة  :7-8-9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B1F681-1EDF-B595-1F9C-7B379AC0371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E452B-14BE-1092-6452-E64FF583FBF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90CA1-5918-1B0F-A3B3-65E4F03208B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5A3D25-2361-BD33-AC4A-F47C2CB3C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A95277-F179-4258-9983-9665DF88E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4183EEA-75B5-DF65-316E-396CFCA2B4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1A7B43-AB9C-8DA4-1423-5BB3D6940A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8A07C72-5700-E924-9DFC-51EA9BCBA28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75" t="1713" r="2483" b="2637"/>
          <a:stretch>
            <a:fillRect/>
          </a:stretch>
        </p:blipFill>
        <p:spPr>
          <a:xfrm>
            <a:off x="2743200" y="1775012"/>
            <a:ext cx="3361765" cy="455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410F20-348C-80EF-89C5-A756E4A21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320" y="4674206"/>
            <a:ext cx="3660421" cy="1187355"/>
          </a:xfrm>
          <a:prstGeom prst="rect">
            <a:avLst/>
          </a:prstGeom>
        </p:spPr>
      </p:pic>
      <p:pic>
        <p:nvPicPr>
          <p:cNvPr id="12" name="Image 11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B981B962-3D87-0B8C-50BC-EEE1F55A00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8" y="1472240"/>
            <a:ext cx="574359" cy="6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1616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48EE2-E954-B7A8-CE9B-BB0870B0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50ADE7-3E5A-17A3-CD65-BDD87AF7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21150" cy="612000"/>
          </a:xfrm>
        </p:spPr>
        <p:txBody>
          <a:bodyPr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نصحح. من يجيب عن السؤال الأول؟ (الانتقال إلى السؤال الموالي بعد مناقشة الأجوبة المقترحة.)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CDA0D1-052F-71DA-CCF9-37F951544F2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195048-DA24-F0A9-E7EF-481F936CE1D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76D034-7EF1-73E4-EB72-79662C390CD1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C1FD60-F805-51F6-D34A-27B36E5C39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7F3F7B-CC0D-AD62-5839-31E197109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D12EE2-55E9-EF4D-5A23-CF2A573E62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26655F-14FE-6B6D-E3FC-70AE57BB6C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813D5D4-9F21-75FD-9586-126649ADBD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75" t="1713" r="2483" b="2637"/>
          <a:stretch>
            <a:fillRect/>
          </a:stretch>
        </p:blipFill>
        <p:spPr>
          <a:xfrm>
            <a:off x="2743200" y="1775012"/>
            <a:ext cx="3361765" cy="455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5A908A1-73F0-665C-5419-B6BE1D7B2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320" y="4674206"/>
            <a:ext cx="3660421" cy="11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192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إملاء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الحصة1 (30)د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معجم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استماع</a:t>
            </a:r>
            <a:r>
              <a:rPr lang="ar-MA" dirty="0"/>
              <a:t>  وتحدث </a:t>
            </a:r>
            <a:r>
              <a:rPr lang="ar-SA" dirty="0"/>
              <a:t>. (30)د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الحصة 2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879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</a:t>
            </a:r>
            <a:r>
              <a:rPr lang="fr-FR" dirty="0"/>
              <a:t> </a:t>
            </a:r>
            <a:r>
              <a:rPr lang="ar-SA" dirty="0"/>
              <a:t>-2- 30 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</a:t>
            </a:r>
            <a:r>
              <a:rPr lang="fr-FR" dirty="0"/>
              <a:t> </a:t>
            </a:r>
            <a:r>
              <a:rPr lang="ar-SA" dirty="0"/>
              <a:t>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تراكيب</a:t>
            </a:r>
            <a:r>
              <a:rPr lang="ar-SA" dirty="0"/>
              <a:t>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مراجعة توليف (شكل وفهم) + دعم  (60)د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C5370-7099-994E-69F9-A688469BC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A5B013-5737-AB56-A927-611B320D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 على دفاتركم. (يحدد الأستاذ عدد التلاميذ الذين أجابوا بشكل صحيح عن كل سؤال.)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41E0AA-DF28-9B5E-B494-D14C923AC72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842C4E-419A-D8C1-1462-CFDEAB10CFEE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C88E5-EB04-EDB2-D677-C01FC2087C8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C45488-728F-4EAE-E1F0-A683A6ADA8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582FAC-9835-D1C1-B749-ED74FE45F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199C797-09F4-0623-6A7D-426008F8DE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3E6423-3E61-659E-2AFE-1C9218DAEB6A}"/>
              </a:ext>
            </a:extLst>
          </p:cNvPr>
          <p:cNvSpPr txBox="1"/>
          <p:nvPr/>
        </p:nvSpPr>
        <p:spPr>
          <a:xfrm>
            <a:off x="623079" y="1938911"/>
            <a:ext cx="7751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7- (تُقْبَلُ جَميعُ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ٱلْمُقْتَرَحاتِ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ٱلصَّحيحَةِ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.) 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AA6BCD5-B7B4-0291-6CC5-E54D3BF131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CDBA3FF-7F6C-B5CF-F9E3-6602BA93A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028810"/>
              </p:ext>
            </p:extLst>
          </p:nvPr>
        </p:nvGraphicFramePr>
        <p:xfrm>
          <a:off x="1207973" y="2570265"/>
          <a:ext cx="6716276" cy="1605967"/>
        </p:xfrm>
        <a:graphic>
          <a:graphicData uri="http://schemas.openxmlformats.org/drawingml/2006/table">
            <a:tbl>
              <a:tblPr rtl="1" firstRow="1" firstCol="1" bandRow="1">
                <a:tableStyleId>{5940675A-B579-460E-94D1-54222C63F5DA}</a:tableStyleId>
              </a:tblPr>
              <a:tblGrid>
                <a:gridCol w="1827793">
                  <a:extLst>
                    <a:ext uri="{9D8B030D-6E8A-4147-A177-3AD203B41FA5}">
                      <a16:colId xmlns:a16="http://schemas.microsoft.com/office/drawing/2014/main" val="512222879"/>
                    </a:ext>
                  </a:extLst>
                </a:gridCol>
                <a:gridCol w="1532501">
                  <a:extLst>
                    <a:ext uri="{9D8B030D-6E8A-4147-A177-3AD203B41FA5}">
                      <a16:colId xmlns:a16="http://schemas.microsoft.com/office/drawing/2014/main" val="3552174063"/>
                    </a:ext>
                  </a:extLst>
                </a:gridCol>
                <a:gridCol w="1625183">
                  <a:extLst>
                    <a:ext uri="{9D8B030D-6E8A-4147-A177-3AD203B41FA5}">
                      <a16:colId xmlns:a16="http://schemas.microsoft.com/office/drawing/2014/main" val="474412379"/>
                    </a:ext>
                  </a:extLst>
                </a:gridCol>
                <a:gridCol w="1730799">
                  <a:extLst>
                    <a:ext uri="{9D8B030D-6E8A-4147-A177-3AD203B41FA5}">
                      <a16:colId xmlns:a16="http://schemas.microsoft.com/office/drawing/2014/main" val="3758665551"/>
                    </a:ext>
                  </a:extLst>
                </a:gridCol>
              </a:tblGrid>
              <a:tr h="448228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اَلنَّعْتُ </a:t>
                      </a:r>
                      <a:r>
                        <a:rPr lang="ar-S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ٱلْحَقيقِيُّ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مَنْعوتُهُ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اَلنَّعْتُ </a:t>
                      </a:r>
                      <a:r>
                        <a:rPr lang="ar-SA" sz="32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ٱلسَّبَبِيُّ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2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مَنْعوتُهُ</a:t>
                      </a:r>
                      <a:endParaRPr lang="fr-FR" sz="32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3354084"/>
                  </a:ext>
                </a:extLst>
              </a:tr>
              <a:tr h="54206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</a:t>
                      </a: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ْإِنْسانِيَّةُ</a:t>
                      </a:r>
                      <a:endParaRPr lang="fr-FR" sz="32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200" b="1" kern="1200" dirty="0" err="1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ٱلْقِيَمُ</a:t>
                      </a:r>
                      <a:endParaRPr lang="fr-FR" sz="32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لنَّيِّرَة</a:t>
                      </a: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َ</a:t>
                      </a:r>
                      <a:endParaRPr lang="fr-FR" sz="32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لْأَفْراد</a:t>
                      </a: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َ</a:t>
                      </a:r>
                      <a:endParaRPr lang="fr-FR" sz="32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8628737"/>
                  </a:ext>
                </a:extLst>
              </a:tr>
              <a:tr h="54206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حَميدَةٍ</a:t>
                      </a:r>
                      <a:endParaRPr lang="fr-FR" sz="32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أَخْلاقٍ</a:t>
                      </a:r>
                      <a:endParaRPr lang="fr-FR" sz="32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لْمُتَكامِلَة</a:t>
                      </a: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َ</a:t>
                      </a:r>
                      <a:endParaRPr lang="fr-FR" sz="32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اَ</a:t>
                      </a:r>
                      <a:r>
                        <a:rPr lang="ar-S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للَّوْحَة</a:t>
                      </a:r>
                      <a:r>
                        <a:rPr lang="ar-MA" sz="3200" b="1" kern="1200" dirty="0">
                          <a:solidFill>
                            <a:srgbClr val="C00000"/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</a:rPr>
                        <a:t>َ</a:t>
                      </a:r>
                      <a:endParaRPr lang="fr-FR" sz="3200" b="1" kern="1200" dirty="0">
                        <a:solidFill>
                          <a:srgbClr val="C00000"/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1709629"/>
                  </a:ext>
                </a:extLst>
              </a:tr>
            </a:tbl>
          </a:graphicData>
        </a:graphic>
      </p:graphicFrame>
      <p:grpSp>
        <p:nvGrpSpPr>
          <p:cNvPr id="17" name="Groupe 16">
            <a:extLst>
              <a:ext uri="{FF2B5EF4-FFF2-40B4-BE49-F238E27FC236}">
                <a16:creationId xmlns:a16="http://schemas.microsoft.com/office/drawing/2014/main" id="{D07A7CD7-6859-FBC5-D66F-7CDA0DF8DCF0}"/>
              </a:ext>
            </a:extLst>
          </p:cNvPr>
          <p:cNvGrpSpPr/>
          <p:nvPr/>
        </p:nvGrpSpPr>
        <p:grpSpPr>
          <a:xfrm>
            <a:off x="696415" y="4287735"/>
            <a:ext cx="7751170" cy="2062103"/>
            <a:chOff x="569116" y="3817756"/>
            <a:chExt cx="7751170" cy="2062103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8BF8244-4440-E5EE-BD85-BD653228459F}"/>
                </a:ext>
              </a:extLst>
            </p:cNvPr>
            <p:cNvSpPr txBox="1"/>
            <p:nvPr/>
          </p:nvSpPr>
          <p:spPr>
            <a:xfrm>
              <a:off x="569116" y="3817756"/>
              <a:ext cx="7751170" cy="2062103"/>
            </a:xfrm>
            <a:prstGeom prst="rect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2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8- </a:t>
              </a:r>
              <a:r>
                <a:rPr lang="ar-MA" sz="32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إِنَّ تَعْزيزَ قَنَواتِ ٱلتَّواصُلِ </a:t>
              </a:r>
              <a:r>
                <a:rPr lang="ar-MA" sz="3200" b="1" dirty="0" err="1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ٱلْمُتَنَوِّعَةِ</a:t>
              </a:r>
              <a:r>
                <a:rPr lang="ar-MA" sz="32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أَشْكالُهُ وَتَشْجيعَ </a:t>
              </a:r>
              <a:r>
                <a:rPr lang="ar-MA" sz="3200" b="1" dirty="0" err="1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ٱلْحِوارِ</a:t>
              </a:r>
              <a:r>
                <a:rPr lang="ar-MA" sz="32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بَيْنَ مُخْتَلِفِ </a:t>
              </a:r>
              <a:r>
                <a:rPr lang="ar-MA" sz="3200" b="1" dirty="0" err="1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ٱلْأُمَمِ</a:t>
              </a:r>
              <a:r>
                <a:rPr lang="ar-MA" sz="32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أَمْرٌ حَيَوِيٌّ</a:t>
              </a:r>
              <a:r>
                <a:rPr lang="ar-MA" sz="32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</a:p>
            <a:p>
              <a:pPr algn="r" rtl="1"/>
              <a:r>
                <a:rPr lang="ar-MA" sz="32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9-  </a:t>
              </a:r>
              <a:r>
                <a:rPr lang="ar-MA" sz="32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كُلُّ مُقْتَرَحٍ وَرَدَ فيهِ </a:t>
              </a:r>
              <a:r>
                <a:rPr lang="ar-MA" sz="3200" b="1" dirty="0" err="1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ٱسْمُ</a:t>
              </a:r>
              <a:r>
                <a:rPr lang="ar-MA" sz="32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«</a:t>
              </a:r>
              <a:r>
                <a:rPr lang="ar-MA" sz="3200" b="1" dirty="0" err="1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ٱبْن</a:t>
              </a:r>
              <a:r>
                <a:rPr lang="ar-MA" sz="32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» بَعْدَ هَمْزَةِ </a:t>
              </a:r>
              <a:r>
                <a:rPr lang="ar-MA" sz="3200" b="1" dirty="0" err="1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ٱلِاسْتِفْهامِ</a:t>
              </a:r>
              <a:r>
                <a:rPr lang="ar-MA" sz="32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، أَوْ بَعْدَ" يا" </a:t>
              </a:r>
              <a:r>
                <a:rPr lang="ar-MA" sz="3200" b="1" dirty="0" err="1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ٱلنِّداءِ</a:t>
              </a:r>
              <a:r>
                <a:rPr lang="ar-MA" sz="32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، أَوْ بَيْنَ عَلَمَيْنِ أَوَّلُهُما غَيْرُ مُنَوَّنٍ وَثانيهِما أَبٌ لِلْأَوَّلِ.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34655A3F-DDE3-66DF-C563-A86D9855A2CC}"/>
                </a:ext>
              </a:extLst>
            </p:cNvPr>
            <p:cNvCxnSpPr/>
            <p:nvPr/>
          </p:nvCxnSpPr>
          <p:spPr>
            <a:xfrm>
              <a:off x="4653061" y="4307840"/>
              <a:ext cx="84328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355004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498FC-BBE5-E05C-F0E0-4DABD81BF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FAD86224-354D-904E-CA1D-974ECBBA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توجيه</a:t>
            </a:r>
            <a:endParaRPr lang="fr-MA" sz="4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FE091AC-1406-60DA-8FD4-47723B48E18B}"/>
              </a:ext>
            </a:extLst>
          </p:cNvPr>
          <p:cNvSpPr txBox="1"/>
          <p:nvPr/>
        </p:nvSpPr>
        <p:spPr>
          <a:xfrm>
            <a:off x="988849" y="2233492"/>
            <a:ext cx="6840000" cy="2860358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يتم التركيز خلال الأنشطة الموالية على دعم </a:t>
            </a:r>
            <a:r>
              <a:rPr lang="ar-MA" sz="5400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التعلمات</a:t>
            </a:r>
            <a:r>
              <a:rPr lang="ar-MA" sz="5400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التي سجلت نسب تحكم ضعيفة. </a:t>
            </a:r>
            <a:endParaRPr lang="fr-FR" sz="5400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371548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602C3-0B4B-1387-772F-FC09F499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E13DD-BFFB-85C9-0850-BCCAFE45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يذكرنا  بخطوات صياغة الفكرة الرئيسة لفقرة؟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74828D-BD09-A6B2-4171-28672B0224C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922C3E-D380-6256-2937-29BA64CB872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01E9BE-5199-1430-0ABA-8D01BFF99C9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5FF6C97-0125-C36D-043A-FB7D80E434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AC34CB6-7E8F-7FA1-1262-4846CBDD8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42B744-AA5B-C30A-62D6-3A3ABC948A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EAA9A5-9116-41A5-83D5-B6C531B8CA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B279D2-E6D8-BB87-6C4D-FA5FABBE9BA4}"/>
              </a:ext>
            </a:extLst>
          </p:cNvPr>
          <p:cNvSpPr txBox="1"/>
          <p:nvPr/>
        </p:nvSpPr>
        <p:spPr>
          <a:xfrm>
            <a:off x="827215" y="2979783"/>
            <a:ext cx="7363196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نَسْلُكُها لِتَحْديدِ ٱلْفِكْرَةِ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ٱلرَّئيسَةِ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لِفِقْرَةٍ؟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956749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881D3-8D50-707B-9D02-C8583CAF9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E968F-00BE-F8F4-05D9-6D287DAED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أعيدوا قراءة الفقرة الثانية من النص وسجلوا فكرتها الرئيسة على الهامش بقلم الرصاص؟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0FBB6D-6E86-66CE-B54C-C778B4C5954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42BC20-3F73-5B32-5969-BDA0AF65754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0974EB-B1B4-6962-A9F4-54E035E33E9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24F844-7FBD-FAE4-9048-093D8C9517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756F08-55DA-8506-70C7-3E194B2D6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2BC9EDC-771D-D994-9E20-3314C45FF0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8221B292-17BA-CAF2-47EB-5EE6C9AF9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1" y="1400786"/>
            <a:ext cx="1063308" cy="1223710"/>
          </a:xfrm>
          <a:prstGeom prst="rect">
            <a:avLst/>
          </a:prstGeom>
        </p:spPr>
      </p:pic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A128E04-D5DF-AF04-794A-F6DAA9B99C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42F4EB45-E351-CF47-11A6-1423CC808A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054" y="2846294"/>
            <a:ext cx="7815891" cy="2254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229437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2F590-E68D-0C47-7C35-D18C8C30A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4B89F9-337E-D2FA-CC60-AC71640F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 الفكرة الرئيسة التي قام بصياغتها؟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42AD78-903E-9C83-3175-B608822EEC7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DDEC77-9498-7296-4836-05FE609FE08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F1808C-03F9-E339-B8C9-1BD6EEC80D5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0C95B2A-96FE-723C-01E4-CA10BF440D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D720907-1427-4CF5-E538-9FD83A03E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E31E9D4-E3CB-3691-0619-4D25275844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10B01C-C055-9707-4B71-3E2502622E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id="{941A3B1A-19A6-229F-F2D2-5CA869340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054" y="2846294"/>
            <a:ext cx="7815891" cy="2254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05696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A5F14-DCFB-FB98-43D6-C80567D969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355D5-196B-C855-40E4-B4C4DA2E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هذا مقترح آخر. من يقرأ؟ ( يمكن الاشتغال على فقرة أخرى وإنجازها بشكل جماعي.)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098028-887C-0635-47FB-F55175921C4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11396-797E-E97D-D453-FD3DC0C896A0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826FD8-D9B5-A06C-E6FD-49E98184A310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D09A69-DEEF-E8BD-CFED-09E4BCC1C7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450747-2B31-9755-04BF-D8227CC10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0B9FD5-B9E1-0206-AB37-07241CFD09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723141-C1F6-7495-B6B3-C6D0368558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FCA02E0-CE09-20EF-51E4-8F8602608FB5}"/>
              </a:ext>
            </a:extLst>
          </p:cNvPr>
          <p:cNvSpPr txBox="1"/>
          <p:nvPr/>
        </p:nvSpPr>
        <p:spPr>
          <a:xfrm>
            <a:off x="763362" y="2719209"/>
            <a:ext cx="7617275" cy="2451735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اَلسَّلامُ أَساسُ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ٱلِازْدِهارِ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وَٱلْإِبْداعِ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لِأَنَّهُ يُوَفِّرُ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ٱلْأَمانَ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وَٱلِاسْتِقْرارَ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ٱلضَّرورِيَّيْنِ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لِلْإِنْتاجِ </a:t>
            </a:r>
            <a:r>
              <a:rPr lang="ar-MA" sz="48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وَٱلِابْتِكارِ</a:t>
            </a:r>
            <a:r>
              <a:rPr lang="ar-MA" sz="48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8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828171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539BC-BF9E-284F-60C6-D5CBEEAB0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A16CC3-3234-B356-458A-9054A9B1F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ننتقل إلى درس النعت السببي. من يذكرنا بتعريف للنعت السببي؟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F2D091-2303-71A1-7C40-EE37FA9819B3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91F23F-094D-3480-0F08-FBE0147C3B6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8844E-871B-EBC5-06BD-53DFF5ED5CD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620F4E-B988-EB73-16F0-93EADE3CA8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D3C77B-2906-705C-E9FC-55529D8B8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6B21A0-4B19-3897-8936-F3B0CCF2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C4DFBE6-6B57-C56A-2241-863470B9B0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7307A0-625A-EF48-A74F-7318CCAD6DEB}"/>
              </a:ext>
            </a:extLst>
          </p:cNvPr>
          <p:cNvSpPr txBox="1"/>
          <p:nvPr/>
        </p:nvSpPr>
        <p:spPr>
          <a:xfrm>
            <a:off x="2510601" y="3020423"/>
            <a:ext cx="4289929" cy="102155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تَعْريفُ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ٱلنَّعْتِ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ٱلسَّبَبِيِّ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633335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45401-5D48-35F2-1242-0845C9B6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AE04CC-F597-B888-5AA9-25A723D51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يقرأ؟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8A64C09B-18A5-BF5D-1B09-EFEEC3C143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C3A73E-3DF6-6DEE-44E5-D326E06DD82D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E5B4D-23CF-C7C4-227D-B80A75D94BB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99443E-D14A-4110-EF97-D0C31A55A3B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1EF2726-4223-FBEB-E247-ADA75B2D13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639DCE-F7EA-277C-7C10-621F3FAA6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58C4BC-6399-D98B-5E65-B48ADAC276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F272DBE-BA4C-3E18-CD5F-D8DE539BA156}"/>
              </a:ext>
            </a:extLst>
          </p:cNvPr>
          <p:cNvSpPr/>
          <p:nvPr/>
        </p:nvSpPr>
        <p:spPr>
          <a:xfrm>
            <a:off x="536776" y="2017059"/>
            <a:ext cx="8178800" cy="4052419"/>
          </a:xfrm>
          <a:prstGeom prst="roundRect">
            <a:avLst>
              <a:gd name="adj" fmla="val 11487"/>
            </a:avLst>
          </a:prstGeom>
          <a:solidFill>
            <a:srgbClr val="F2F2F2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 rtl="1">
              <a:buFontTx/>
              <a:buChar char="-"/>
              <a:defRPr/>
            </a:pPr>
            <a:r>
              <a:rPr lang="ar-MA" sz="3600" dirty="0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اَ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لنَّعْتُ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ٱلسَّبَبِيُّ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صِفَةٌ تُوَضِّحُ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ٱسْماً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قَبْلَها يُسَمّى </a:t>
            </a:r>
            <a:r>
              <a:rPr kumimoji="0" lang="ar-MA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ٱلْمَنْعوتَ</a:t>
            </a:r>
            <a:r>
              <a:rPr kumimoji="0" lang="ar-MA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، وَذلِكَ بِتَقْديمِ وَصْفٍ لِشَيْءٍ مُرْتَبِطٍ بِهِ.</a:t>
            </a:r>
          </a:p>
          <a:p>
            <a:pPr lvl="0" algn="r" rtl="1">
              <a:defRPr/>
            </a:pPr>
            <a:endParaRPr lang="ar-MA" sz="36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r" rtl="1">
              <a:buFontTx/>
              <a:buChar char="-"/>
              <a:defRPr/>
            </a:pPr>
            <a:endParaRPr kumimoji="0" lang="ar-MA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MA" sz="36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مِثالٌ : تَعْزيزُ قَنَواتِ </a:t>
            </a:r>
            <a:r>
              <a:rPr lang="ar-MA" sz="3600" dirty="0">
                <a:solidFill>
                  <a:srgbClr val="00B05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ٱلتَّواصُلِ</a:t>
            </a:r>
            <a:r>
              <a:rPr lang="ar-MA" sz="36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dirty="0" err="1">
                <a:solidFill>
                  <a:srgbClr val="C0000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ٱلْمُتَنَوِّعَةِ</a:t>
            </a:r>
            <a:r>
              <a:rPr lang="ar-MA" sz="36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 أَشْكالُـــــ</a:t>
            </a:r>
            <a:r>
              <a:rPr lang="ar-MA" sz="3600" dirty="0">
                <a:solidFill>
                  <a:srgbClr val="00B050"/>
                </a:solidFill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ـــــــهُ.</a:t>
            </a:r>
          </a:p>
          <a:p>
            <a:pPr marL="571500" lvl="0" indent="-571500" algn="r" rtl="1">
              <a:buFontTx/>
              <a:buChar char="-"/>
              <a:defRPr/>
            </a:pPr>
            <a:endParaRPr kumimoji="0" lang="ar-MA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6A14C50-83BE-E4A1-BF7C-BCD66E77B337}"/>
              </a:ext>
            </a:extLst>
          </p:cNvPr>
          <p:cNvSpPr/>
          <p:nvPr/>
        </p:nvSpPr>
        <p:spPr>
          <a:xfrm>
            <a:off x="3706975" y="3757907"/>
            <a:ext cx="1605579" cy="570721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نَعْتٌ سَبَبِيٌّ   </a:t>
            </a:r>
            <a:endParaRPr lang="fr-FR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Flèche : courbe vers le haut 10">
            <a:extLst>
              <a:ext uri="{FF2B5EF4-FFF2-40B4-BE49-F238E27FC236}">
                <a16:creationId xmlns:a16="http://schemas.microsoft.com/office/drawing/2014/main" id="{44DFA6BD-9E59-BD46-8144-CA467BFE8870}"/>
              </a:ext>
            </a:extLst>
          </p:cNvPr>
          <p:cNvSpPr/>
          <p:nvPr/>
        </p:nvSpPr>
        <p:spPr>
          <a:xfrm rot="10961760">
            <a:off x="2043403" y="4121598"/>
            <a:ext cx="1690663" cy="482122"/>
          </a:xfrm>
          <a:prstGeom prst="curvedUpArrow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2" name="Flèche : courbe vers le haut 11">
            <a:extLst>
              <a:ext uri="{FF2B5EF4-FFF2-40B4-BE49-F238E27FC236}">
                <a16:creationId xmlns:a16="http://schemas.microsoft.com/office/drawing/2014/main" id="{E9D10D15-95B3-C28C-29CE-D879C4CA6B1D}"/>
              </a:ext>
            </a:extLst>
          </p:cNvPr>
          <p:cNvSpPr/>
          <p:nvPr/>
        </p:nvSpPr>
        <p:spPr>
          <a:xfrm>
            <a:off x="1738694" y="5047243"/>
            <a:ext cx="3336007" cy="807112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4668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0F357-1FE0-5A2C-1EA2-6E7FA2CF8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FAFB19-AF77-4F9B-5F3D-A4C86D376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ألواحكم. سجلوا عليها النعت السببي الوارد في الجملة التالية.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84CC43-219C-E57E-B301-E39F995F115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E19450-62A4-BE28-56E5-D5464E6FD5F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992F4C-722D-6B2C-C58C-3D96589D2D0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31E4B4-A594-EDF7-BAC0-15AE2FF1FE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1B41B9-7C81-F73B-ED52-C7A318A58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6FA508D-EF26-C5E9-E384-BC6E159B27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0EE1E2E-31E0-E9A0-C9AE-B53830391F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AADEADF-042F-DAAB-C499-A0CC519D3E69}"/>
              </a:ext>
            </a:extLst>
          </p:cNvPr>
          <p:cNvSpPr txBox="1"/>
          <p:nvPr/>
        </p:nvSpPr>
        <p:spPr>
          <a:xfrm>
            <a:off x="648510" y="3221869"/>
            <a:ext cx="7955280" cy="919401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800" dirty="0"/>
              <a:t>أُجِلُّ </a:t>
            </a:r>
            <a:r>
              <a:rPr lang="ar-MA" sz="4800" dirty="0" err="1"/>
              <a:t>ٱلْإِنْسانَ</a:t>
            </a:r>
            <a:r>
              <a:rPr lang="ar-MA" sz="4800" dirty="0"/>
              <a:t> </a:t>
            </a:r>
            <a:r>
              <a:rPr lang="ar-MA" sz="4800" dirty="0" err="1"/>
              <a:t>ٱلْكَريمَ</a:t>
            </a:r>
            <a:r>
              <a:rPr lang="ar-MA" sz="4800" dirty="0"/>
              <a:t> خُلُقُهُ، </a:t>
            </a:r>
            <a:r>
              <a:rPr lang="ar-MA" sz="4800" dirty="0" err="1"/>
              <a:t>فَٱلْكَرَمُ</a:t>
            </a:r>
            <a:r>
              <a:rPr lang="ar-MA" sz="4800" dirty="0"/>
              <a:t> زينَةُ </a:t>
            </a:r>
            <a:r>
              <a:rPr lang="ar-MA" sz="4800" dirty="0" err="1"/>
              <a:t>ٱلنُّفوسِ</a:t>
            </a:r>
            <a:r>
              <a:rPr lang="ar-MA" sz="4800" dirty="0"/>
              <a:t>.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685467208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9824-12D3-1D13-C420-0B5AB245C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92FCE-2788-E0B9-98C0-7F5D0FE6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سجلوا على ألواحكم النعتين السببيين الواردين في الجملة التالية.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66FBD9-542C-311A-0171-ADB3532EC33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7DBE33-7E6D-97F1-AEB2-4C205A2D530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F9C23-DF28-7ED2-17AE-D612F2428BC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9225A6-7C58-B7A4-4917-0E7B380D72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E266C3-730C-0DD4-A773-74EA403D1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10405E-BD08-0354-5635-F74DCFA587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F81545F-F6D0-C7A1-59BE-0B509046DC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FD1D5B1-1CD1-3320-8691-2CF1DAC2BAF1}"/>
              </a:ext>
            </a:extLst>
          </p:cNvPr>
          <p:cNvSpPr txBox="1"/>
          <p:nvPr/>
        </p:nvSpPr>
        <p:spPr>
          <a:xfrm>
            <a:off x="821450" y="3303149"/>
            <a:ext cx="7723110" cy="1021556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5400" dirty="0"/>
              <a:t>جاءَ  </a:t>
            </a:r>
            <a:r>
              <a:rPr lang="ar-MA" sz="5400" dirty="0" err="1"/>
              <a:t>ٱلرَّجُلُ</a:t>
            </a:r>
            <a:r>
              <a:rPr lang="ar-MA" sz="5400" dirty="0"/>
              <a:t> </a:t>
            </a:r>
            <a:r>
              <a:rPr lang="ar-MA" sz="5400" dirty="0" err="1"/>
              <a:t>ٱلْعَطِرَةُ</a:t>
            </a:r>
            <a:r>
              <a:rPr lang="ar-MA" sz="5400" dirty="0"/>
              <a:t> سيرَتُهُ </a:t>
            </a:r>
            <a:r>
              <a:rPr lang="ar-MA" sz="5400" dirty="0" err="1"/>
              <a:t>وَٱلنَّقِيَّةُ</a:t>
            </a:r>
            <a:r>
              <a:rPr lang="ar-MA" sz="5400" dirty="0"/>
              <a:t> سَريرَتُهُ.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356592343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441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كن إنسانا!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5464595" y="338022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مراجعة وتوليف.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4" name="Image 3" descr="Une image contenant symbole, Graphique, cercle, logo&#10;&#10;Le contenu généré par l’IA peut être incorrect.">
            <a:extLst>
              <a:ext uri="{FF2B5EF4-FFF2-40B4-BE49-F238E27FC236}">
                <a16:creationId xmlns:a16="http://schemas.microsoft.com/office/drawing/2014/main" id="{A6DAC9F3-04C2-E8E0-ACD0-BE5440061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91" y="3285069"/>
            <a:ext cx="468001" cy="5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B336F-5509-DBCA-784A-132F3340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AA7C32-2B92-C1C8-2CE3-228A0DD1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09" y="756000"/>
            <a:ext cx="6966941" cy="612000"/>
          </a:xfrm>
        </p:spPr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سجلوا على ألواحكم النعتين السببيين الواردين في الجملة التالية.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2575E3-E7C0-51B0-EF18-99C41AAE593D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C77A86-C639-E941-B01F-78F17D58BE3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8D9A3D-4330-9597-B57C-8CC853C2935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550284-8308-DBF1-4F12-8BE8D74314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F72CEEB-1E94-E525-4392-519881C18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8F8FDA-F120-2E4F-B165-BEAA5F119D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BB45226-3FA1-4F30-6C33-74542B7AE8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1D0B08-2974-DD05-1121-0A57105A4928}"/>
              </a:ext>
            </a:extLst>
          </p:cNvPr>
          <p:cNvSpPr txBox="1"/>
          <p:nvPr/>
        </p:nvSpPr>
        <p:spPr>
          <a:xfrm>
            <a:off x="863049" y="3221869"/>
            <a:ext cx="7061200" cy="783193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نُعَظِّمُ </a:t>
            </a:r>
            <a:r>
              <a:rPr lang="ar-MA" sz="4000" dirty="0" err="1"/>
              <a:t>ٱللُّغَةَ</a:t>
            </a:r>
            <a:r>
              <a:rPr lang="ar-MA" sz="4000" dirty="0"/>
              <a:t> </a:t>
            </a:r>
            <a:r>
              <a:rPr lang="ar-MA" sz="4000" dirty="0" err="1"/>
              <a:t>ٱلْعَرَبِيَّةَ</a:t>
            </a:r>
            <a:r>
              <a:rPr lang="ar-MA" sz="4000" dirty="0"/>
              <a:t> </a:t>
            </a:r>
            <a:r>
              <a:rPr lang="ar-MA" sz="4000" dirty="0" err="1"/>
              <a:t>ٱلْعَريقَةَ</a:t>
            </a:r>
            <a:r>
              <a:rPr lang="ar-MA" sz="4000" dirty="0"/>
              <a:t> أُصولُها </a:t>
            </a:r>
            <a:r>
              <a:rPr lang="ar-MA" sz="4000" dirty="0" err="1"/>
              <a:t>وَٱلْبَليغَةَ</a:t>
            </a:r>
            <a:r>
              <a:rPr lang="ar-MA" sz="4000" dirty="0"/>
              <a:t> أَساليبُها.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59659092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DDD2A-289B-EC29-4CD9-B0E804419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A2B63E-21FB-8F7C-F12D-6C4EE5E12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سجلوا على ألواحكم رقم نوع النعت المناسب للصفة المكتوبة بلون أحمر في الجملة التالية.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C4F416-EB93-CA56-4AFB-43D7F7236C4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4263E7-4916-A033-F50B-FD6B201CED4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FB3FA5-94D1-7260-A8A0-B9F1AD1D156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070779-9368-A07A-EA17-F605EB09F6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959281-0199-7617-95C7-1426387CB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196A65-F88D-D73F-7FC2-117B8DA19A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5836E04-676C-67A9-A222-28E17E3ECA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4875FC7-E9A6-0C44-DC09-B50D09CE1BA2}"/>
              </a:ext>
            </a:extLst>
          </p:cNvPr>
          <p:cNvSpPr txBox="1"/>
          <p:nvPr/>
        </p:nvSpPr>
        <p:spPr>
          <a:xfrm>
            <a:off x="1015389" y="2539524"/>
            <a:ext cx="7358860" cy="1021556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5400" dirty="0"/>
              <a:t>نُقَدِّرُ ٱلْعالِمَ </a:t>
            </a:r>
            <a:r>
              <a:rPr lang="ar-MA" sz="5400" dirty="0" err="1">
                <a:solidFill>
                  <a:srgbClr val="FF0000"/>
                </a:solidFill>
              </a:rPr>
              <a:t>ٱلْفاضِلَ</a:t>
            </a:r>
            <a:r>
              <a:rPr lang="ar-MA" sz="5400" dirty="0"/>
              <a:t> </a:t>
            </a:r>
            <a:r>
              <a:rPr lang="ar-MA" sz="5400" dirty="0" err="1"/>
              <a:t>وَٱلْحَكيمَ</a:t>
            </a:r>
            <a:r>
              <a:rPr lang="ar-MA" sz="5400" dirty="0"/>
              <a:t> أُسْلوبُهُ.</a:t>
            </a:r>
            <a:endParaRPr lang="fr-FR" sz="54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15F2669-D4B4-7FBD-2436-4A628FD28561}"/>
              </a:ext>
            </a:extLst>
          </p:cNvPr>
          <p:cNvSpPr/>
          <p:nvPr/>
        </p:nvSpPr>
        <p:spPr>
          <a:xfrm>
            <a:off x="6926747" y="5075404"/>
            <a:ext cx="704728" cy="772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1</a:t>
            </a:r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35203DF-EE98-8C37-CC58-47D540FCEF1D}"/>
              </a:ext>
            </a:extLst>
          </p:cNvPr>
          <p:cNvSpPr/>
          <p:nvPr/>
        </p:nvSpPr>
        <p:spPr>
          <a:xfrm>
            <a:off x="2317561" y="5187164"/>
            <a:ext cx="704728" cy="772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2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B3287F-6995-2919-0C87-575D8F28AF08}"/>
              </a:ext>
            </a:extLst>
          </p:cNvPr>
          <p:cNvSpPr txBox="1"/>
          <p:nvPr/>
        </p:nvSpPr>
        <p:spPr>
          <a:xfrm>
            <a:off x="5445476" y="4005826"/>
            <a:ext cx="3099411" cy="1021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5400" dirty="0"/>
              <a:t>نَعْتٌ حَقيقِيٌّ</a:t>
            </a:r>
            <a:endParaRPr lang="fr-FR" sz="5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96503F2-A691-389E-BA94-9752AFF3C571}"/>
              </a:ext>
            </a:extLst>
          </p:cNvPr>
          <p:cNvSpPr txBox="1"/>
          <p:nvPr/>
        </p:nvSpPr>
        <p:spPr>
          <a:xfrm>
            <a:off x="1015389" y="4076954"/>
            <a:ext cx="3099411" cy="1021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5400" dirty="0"/>
              <a:t>نَعْتٌ سَبَبِيٌّ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59889958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302A9-34AF-7578-41FA-76682B094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EEB48-FA5A-02C2-2787-A8CB1F89D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سجلوا على ألواحكم رقم نوع النعت المناسب للصفة المكتوبة بلون أحمر في الجملة التالية.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700A7D-97D3-5473-9261-882C96D8BDB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FA9FAB-DCBE-CB65-E883-27B4B64E9D4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F69DAD-6F32-DA1F-B10C-EA87FA12655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F06C5B-691F-0815-1C82-8683BE6712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931055-1D12-187B-C176-E83338EE8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0A05D9-AB82-0CD1-9D44-5A90F9B5E6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6540945-D0CE-1BFF-7936-528E169694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8AD33CE-D457-D0D6-A110-B06F13F84A42}"/>
              </a:ext>
            </a:extLst>
          </p:cNvPr>
          <p:cNvSpPr txBox="1"/>
          <p:nvPr/>
        </p:nvSpPr>
        <p:spPr>
          <a:xfrm>
            <a:off x="648510" y="2539524"/>
            <a:ext cx="8089090" cy="919401"/>
          </a:xfrm>
          <a:prstGeom prst="roundRect">
            <a:avLst/>
          </a:prstGeom>
          <a:solidFill>
            <a:schemeClr val="bg2"/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800" dirty="0"/>
              <a:t>ما أَجْمَلَ </a:t>
            </a:r>
            <a:r>
              <a:rPr lang="ar-MA" sz="4800" dirty="0" err="1"/>
              <a:t>ٱلْأُمَّةَ</a:t>
            </a:r>
            <a:r>
              <a:rPr lang="ar-MA" sz="4800" dirty="0"/>
              <a:t> </a:t>
            </a:r>
            <a:r>
              <a:rPr lang="ar-MA" sz="4800" dirty="0" err="1">
                <a:solidFill>
                  <a:srgbClr val="FF0000"/>
                </a:solidFill>
              </a:rPr>
              <a:t>ٱلْمُتَّحِدَةَ</a:t>
            </a:r>
            <a:r>
              <a:rPr lang="ar-MA" sz="4800" dirty="0"/>
              <a:t> كَلِمَتُها </a:t>
            </a:r>
            <a:r>
              <a:rPr lang="ar-MA" sz="4800" dirty="0" err="1"/>
              <a:t>وَٱلْمُتَماسِكَةَ</a:t>
            </a:r>
            <a:r>
              <a:rPr lang="ar-MA" sz="4800" dirty="0"/>
              <a:t> صُفوفُها!</a:t>
            </a:r>
            <a:endParaRPr lang="fr-FR" sz="48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2F6B3EB-3406-2ED8-A66D-21F52B981634}"/>
              </a:ext>
            </a:extLst>
          </p:cNvPr>
          <p:cNvSpPr/>
          <p:nvPr/>
        </p:nvSpPr>
        <p:spPr>
          <a:xfrm>
            <a:off x="6926747" y="5075404"/>
            <a:ext cx="704728" cy="772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1</a:t>
            </a:r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E967F58-DDA0-E59D-0CD7-3D707917BB78}"/>
              </a:ext>
            </a:extLst>
          </p:cNvPr>
          <p:cNvSpPr/>
          <p:nvPr/>
        </p:nvSpPr>
        <p:spPr>
          <a:xfrm>
            <a:off x="2317561" y="5187164"/>
            <a:ext cx="704728" cy="7721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2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5B1B58B-580E-F4A9-AC75-343D1C36C6B7}"/>
              </a:ext>
            </a:extLst>
          </p:cNvPr>
          <p:cNvSpPr txBox="1"/>
          <p:nvPr/>
        </p:nvSpPr>
        <p:spPr>
          <a:xfrm>
            <a:off x="5445476" y="4005826"/>
            <a:ext cx="3099411" cy="1021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5400" dirty="0"/>
              <a:t>نَعْتٌ حَقيقِيٌّ</a:t>
            </a:r>
            <a:endParaRPr lang="fr-FR" sz="5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BF77F8F-54FE-EB80-4BB3-BCBC6D2EA4FD}"/>
              </a:ext>
            </a:extLst>
          </p:cNvPr>
          <p:cNvSpPr txBox="1"/>
          <p:nvPr/>
        </p:nvSpPr>
        <p:spPr>
          <a:xfrm>
            <a:off x="1015389" y="4076954"/>
            <a:ext cx="3099411" cy="10215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5400" dirty="0"/>
              <a:t>نَعْتٌ سَبَبِيٌّ</a:t>
            </a:r>
            <a:endParaRPr lang="fr-FR" sz="5400" dirty="0"/>
          </a:p>
        </p:txBody>
      </p:sp>
    </p:spTree>
    <p:extLst>
      <p:ext uri="{BB962C8B-B14F-4D97-AF65-F5344CB8AC3E}">
        <p14:creationId xmlns:p14="http://schemas.microsoft.com/office/powerpoint/2010/main" val="304565580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ECA7E-3F61-AB2B-EE49-B15EC5EE8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7E22A-1E00-D76B-667F-F57FDAE36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ننتقل إلى مراجعة درس الإملاء. همزة اسم "ابن". من يذكرنا بقاعدة رسم همزته؟ 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2FADFA2A-D3D7-CAFC-80A8-5BBAAA8124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7F3DE5-1369-1C68-19BC-60048AA51AA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0B941B-C980-34AE-51EE-B1ABC2E8E61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A817C-7C0C-54FE-C01B-918F384610A2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45C40F6-FF68-95FC-6548-D23AA8052E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E08BF7-1A15-7EA1-ABC9-3927D448F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B5D59B9-D811-117D-4294-861E3E031E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3EE74D-477A-5282-4C20-1B653AC63357}"/>
              </a:ext>
            </a:extLst>
          </p:cNvPr>
          <p:cNvSpPr txBox="1"/>
          <p:nvPr/>
        </p:nvSpPr>
        <p:spPr>
          <a:xfrm>
            <a:off x="2095384" y="3149601"/>
            <a:ext cx="5179879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هَمْزَةُ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"اِبْنُ"؟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54005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69239-DE8C-4E54-3881-2FE0C72B9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849AB-1B30-3964-9A93-D29BBB6D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59113F20-7EDF-6E04-8548-4580B23860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EC5384-9A23-30E6-E068-7AD36248286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DAA188-28F7-3D1F-E8A4-E9E1E38ADAB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9D30AD-DF93-FB6D-5DED-3B349519988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496CA50-5234-0A8E-B999-BAE936C8B7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2822F4-B62A-D20C-9407-0EED9FE8D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816B62E-FB6C-5EF1-B6A5-0E8E188B67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7A4CEAE-58A7-BEAF-B6CA-DAAA7CEECEF2}"/>
              </a:ext>
            </a:extLst>
          </p:cNvPr>
          <p:cNvSpPr/>
          <p:nvPr/>
        </p:nvSpPr>
        <p:spPr>
          <a:xfrm>
            <a:off x="633374" y="2437918"/>
            <a:ext cx="7877252" cy="3155600"/>
          </a:xfrm>
          <a:prstGeom prst="roundRect">
            <a:avLst>
              <a:gd name="adj" fmla="val 196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1. إذا جاءَتْ في أَوَّلِ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ٱلْكلامِ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أَرْسُمُ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ٱلْهَمْزَةَ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2. إذا جاءَتْ وَسَطَ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ٱلْكلامِ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أَحْذِفُ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ٱلْهَمْزَةَ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في ٱلْحالَاتِ ٱلتّالِيَةِ:  </a:t>
            </a:r>
          </a:p>
          <a:p>
            <a:pPr marL="893763" marR="0" lvl="0" indent="-173038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إذا سَبَقَها حَرْفُ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ٱلنِّداءِ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"يا" أَوْ هَمْزَةُ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ٱلِاسْتِفْهامِ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(أ)؛ </a:t>
            </a:r>
          </a:p>
          <a:p>
            <a:pPr marL="893763" marR="0" lvl="0" indent="-173038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إذا وَقَعَتْ بَيْنَ عَلَمَيْنِ أَوَّلُهُما غَيْرُ مُنَوَّنٍ  وَثانيهِما أَبٌ لِلْأَوَّلِ.</a:t>
            </a:r>
          </a:p>
        </p:txBody>
      </p:sp>
    </p:spTree>
    <p:extLst>
      <p:ext uri="{BB962C8B-B14F-4D97-AF65-F5344CB8AC3E}">
        <p14:creationId xmlns:p14="http://schemas.microsoft.com/office/powerpoint/2010/main" val="69926050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2BEB4-6016-D117-B338-749B9967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20DEEE-CAA4-E6B0-39BB-44EF07F3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ألواحكم. اكتبوا اسم "ابن" بحذف الهمزة أو بثبوتها مكان النقط دون كتابة الجملة.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09BB1E04-DFF1-F322-BD8D-C7526134A6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E53020-DBBF-CC9D-4EA9-3D08794B8782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ED7A2-26B5-A444-04A8-4B9189C3C7B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6B2BD8-9251-B304-B03F-6963664A292F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F5F49C-E97A-0885-655C-80EA37A68B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162635-73E8-8BFA-4D9B-1832BFCE1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924820-B2F4-8E8E-5C7A-9D0A09ADE7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C42299C-74C5-CBC0-35DD-6B6C08B71F7A}"/>
              </a:ext>
            </a:extLst>
          </p:cNvPr>
          <p:cNvSpPr txBox="1"/>
          <p:nvPr/>
        </p:nvSpPr>
        <p:spPr>
          <a:xfrm>
            <a:off x="616921" y="2864894"/>
            <a:ext cx="7910158" cy="1822192"/>
          </a:xfrm>
          <a:prstGeom prst="roundRect">
            <a:avLst>
              <a:gd name="adj" fmla="val 7421"/>
            </a:avLst>
          </a:prstGeom>
          <a:solidFill>
            <a:schemeClr val="bg2"/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0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5400" dirty="0"/>
              <a:t> حَضَرَ زَيْدُ ..... عَائِشَةَ إِلَى مَأْدُبَةِ ...... عَمِّهِ خَالِدِ ......عَبْدِ </a:t>
            </a:r>
            <a:r>
              <a:rPr lang="ar-MA" sz="5400" dirty="0" err="1"/>
              <a:t>ٱلرَّحْمنِ</a:t>
            </a:r>
            <a:r>
              <a:rPr lang="ar-MA" sz="5400" dirty="0"/>
              <a:t> رُفْقَةَ ......أَخيهِ سُلَيْمانَ.</a:t>
            </a:r>
            <a:endParaRPr lang="fr-FR" sz="54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D578049-2EB8-CDC7-E4E5-0C57C054535D}"/>
              </a:ext>
            </a:extLst>
          </p:cNvPr>
          <p:cNvSpPr/>
          <p:nvPr/>
        </p:nvSpPr>
        <p:spPr>
          <a:xfrm>
            <a:off x="6149277" y="2826022"/>
            <a:ext cx="431809" cy="38148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1</a:t>
            </a:r>
            <a:endParaRPr lang="fr-FR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B5CE641-3362-86DA-382E-E93C6883A261}"/>
              </a:ext>
            </a:extLst>
          </p:cNvPr>
          <p:cNvSpPr/>
          <p:nvPr/>
        </p:nvSpPr>
        <p:spPr>
          <a:xfrm>
            <a:off x="2735386" y="2826022"/>
            <a:ext cx="431809" cy="38148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2</a:t>
            </a:r>
            <a:endParaRPr lang="fr-FR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109B051-A0BF-4868-71F4-F0CE927ED03F}"/>
              </a:ext>
            </a:extLst>
          </p:cNvPr>
          <p:cNvSpPr/>
          <p:nvPr/>
        </p:nvSpPr>
        <p:spPr>
          <a:xfrm>
            <a:off x="7272605" y="3811849"/>
            <a:ext cx="431809" cy="38148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3</a:t>
            </a:r>
            <a:endParaRPr lang="fr-FR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62B6E12-6C30-967E-AE1D-4B7C73E30052}"/>
              </a:ext>
            </a:extLst>
          </p:cNvPr>
          <p:cNvSpPr/>
          <p:nvPr/>
        </p:nvSpPr>
        <p:spPr>
          <a:xfrm>
            <a:off x="3713687" y="3775990"/>
            <a:ext cx="431809" cy="38148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dirty="0"/>
              <a:t>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647203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5382E-5ECC-BD27-D7CD-AA48A8203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DF72F-F882-14D1-8637-CF0EEEDBD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( مناقشة كل حالة مع توضيح أسباب الثبوت أو الحذف.) 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47D0D11-F8BB-B8BF-3814-0A7EFD4D8B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421183-7EE4-AFB4-3F3A-7EB0B106139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10AE07-1664-571B-1B39-310B5D215F3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F9969C-8E24-01FE-F139-FA418420081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7116D4-B674-E33C-4089-092D6DE8C1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D0D7A70-BC0B-6CA6-9526-FEDA5A1DE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82888C-7030-C487-8A4F-EE42D6BC6A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F4229EA-F428-1269-893C-6D6B5A5AE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30" y="2097741"/>
            <a:ext cx="3177988" cy="31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036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FB8B8-D76F-9D26-3232-5390C706E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C4B24-E13D-03FB-444B-64205350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خذوا دفاتر القسم. سأملي عليكم فقرة.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F53BE1-7B9C-2CDF-862C-FAF052F1A37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9FA589-6388-E21D-9CB5-7AA70535C1B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C77343-E3A2-179D-F918-A2B1E0D6D41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7A6129-793D-B5E9-714F-91405DDC76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3D4FF0-3807-6BD4-8D63-B7F756F2F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6204E2-4784-E7E2-466A-222BE093F8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76BFFC-425A-1ABA-96FA-B5B10455D7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14395F-9A40-DC20-AFED-757A20DC6B2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113371" y="2660164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409368602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2B88D-1EC9-A106-5043-F611C799F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02F0B-2FA0-E3FD-77DD-BE5E1D0D0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يفصل الأستاذ الحاسوب عن الشاشة ثم يسمع الفقرة قبل أن يمليها جملة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جملة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8F7701-D652-2A70-6833-FABE9331EEC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A28A9-D3D9-47D4-8CE9-B9C298209080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C86A13-8BC8-EC22-45EE-522DEDD13E3E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AF4755-E915-99FD-5C05-7A6CCC18D7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4A29C0-492E-8F93-9F1A-C6C524E02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A7BB53-C6CB-49F7-B399-3DCB323DC2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2BBBA58-6C41-FCC5-9C19-0A380A7F36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C59B6CD-A9CE-6BF2-4EB0-57545AC92810}"/>
              </a:ext>
            </a:extLst>
          </p:cNvPr>
          <p:cNvSpPr txBox="1"/>
          <p:nvPr/>
        </p:nvSpPr>
        <p:spPr>
          <a:xfrm>
            <a:off x="557384" y="1976704"/>
            <a:ext cx="8029231" cy="4420508"/>
          </a:xfrm>
          <a:prstGeom prst="roundRect">
            <a:avLst>
              <a:gd name="adj" fmla="val 7558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اَلتَّعايُشُ هُوَ فَنُّ ٱلْعَيْشِ ٱلْمُشْتَرَكِ بَيْنَ أَفْرادِ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ٱلْمُجْتَمَعِ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ٱلْمُخْتَلِفةِ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مُعْتَقَداتُهُمْ وَثَقافاتُهُمْ وَأُصولُهُمْ. يَتَجَسَّدُ في قَبولِ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ٱلتَّنَوُّعِ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ٱلْإِنْسانِيِّ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وَٱلْإيمانِ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بِأَنَّ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ٱلِاخْتِلافَ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غِنًى وَلَيْسَ عِبْئاً.</a:t>
            </a:r>
          </a:p>
          <a:p>
            <a:pPr algn="just" rtl="1">
              <a:lnSpc>
                <a:spcPct val="150000"/>
              </a:lnSpc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وَيَقومُ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ٱلتَّعايُشُ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رَكائِزَ أَساسِيَّةٍ أَهَمُّها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ٱلْحِوارُ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ٱلْبَنَّاءُ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وَٱلِاحْتِرامُ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ٱلْمُتَبادَلُ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وَٱلْعَدالَةُ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فَحينَ يَتَعايَشُ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ٱبْنُ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آدَمَ مَعَ ٱلآخَرينَ، فَهُوَ يَبْني جُسوراً مِنَ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ٱلتَّفاهُمِ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وَيُحَوِّلُ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ٱلتَّنَوُّعَ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 قُوَّةٍ تُثْري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ٱلْمُجْتَمَعاتِ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498747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AAB0B-9DF7-D3A8-6252-0E794243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4AF684-2FF6-C3CA-03F9-E35537F5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(مطالبة التلاميذ بعد ذلك بالتصحيح الفردي على دفاترهم.)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A924B4-6CEB-7F46-B65D-C928BA02597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523D7C-D04B-5465-F9B2-F0A99B680EB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4900D0-C956-D391-6805-FBB1B824D07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E48DE3-86B1-AE64-578A-3EE50C8FCA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8BA2E9-2290-C051-5332-CB222532A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FD5984C-DCFC-8E44-E41E-EB0D491C41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B2EF98B-A15F-A293-5578-0AB7B8471E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B65DDA6-BCC0-60A7-EC46-B5F19F74769F}"/>
              </a:ext>
            </a:extLst>
          </p:cNvPr>
          <p:cNvSpPr txBox="1"/>
          <p:nvPr/>
        </p:nvSpPr>
        <p:spPr>
          <a:xfrm>
            <a:off x="557384" y="1976704"/>
            <a:ext cx="8029231" cy="4420508"/>
          </a:xfrm>
          <a:prstGeom prst="roundRect">
            <a:avLst>
              <a:gd name="adj" fmla="val 7558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اَلتَّعايُشُ هُوَ فَنُّ ٱلْعَيْشِ ٱلْمُشْتَرَكِ بَيْنَ أَفْرادِ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ٱلْمُجْتَمَعِ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ٱلْمُخْتَلِفةِ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مُعْتَقَداتُهُمْ وَثَقافاتُهُمْ وَأُصولُهُمْ. يَتَجَسَّدُ في قَبولِ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ٱلتَّنَوُّعِ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ٱلْإِنْسانِيِّ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وَٱلْإيمانِ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بِأَنَّ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ٱلِاخْتِلافَ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غِنًى وَلَيْسَ عِبْئاً.</a:t>
            </a:r>
          </a:p>
          <a:p>
            <a:pPr algn="just" rtl="1">
              <a:lnSpc>
                <a:spcPct val="150000"/>
              </a:lnSpc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وَيَقومُ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ٱلتَّعايُشُ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رَكائِزَ أَساسِيَّةٍ أَهَمُّها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ٱلْحِوارُ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ٱلْبَنَّاءُ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وَٱلِاحْتِرامُ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ٱلْمُتَبادَلُ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وَٱلْعَدالَةُ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فَحينَ يَتَعايَشُ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ٱبْنُ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آدَمَ مَعَ ٱلآخَرينَ، فَهُوَ يَبْني جُسوراً مِنَ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ٱلتَّفاهُمِ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وَيُحَوِّلُ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ٱلتَّنَوُّعَ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 قُوَّةٍ تُثْري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ٱلْمُجْتَمَعاتِ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379330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543743" y="3134373"/>
              <a:ext cx="5025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التحدث باسترسال لتفسير فكرة؛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34050" y="3169215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نص " كن إنسانا!"  واستثماره لغويا؛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39" y="4730329"/>
            <a:ext cx="7375439" cy="890781"/>
            <a:chOff x="1331544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4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34051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تثبيت </a:t>
              </a:r>
              <a:r>
                <a:rPr lang="ar-MA" sz="24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تعلماتهم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ومعالجة تعثراتهم. 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F8017-0654-D4EF-8AFB-05662B665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514A8-7FF5-D922-186D-E8C5C57F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يحدد لم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لم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تحذف همزة ابن في عبارة –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ٱبْنُ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آدَمَ "؟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1AE4E2-DB0B-F6ED-102C-246DD545F5B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297DCD-C38A-A1EB-D42C-8E1863274B5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255251-95C3-4055-4E3E-2FC876A145AC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50EA91-31C4-F536-90A6-F1456F9B00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CC8E91-E813-39FB-E250-1C9EA4F8A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5B6B3E-4BA5-BB75-3A98-28336056CB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97EDE88-DE3C-8127-1F40-D1FB6825B5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84098C0-A623-CD74-425B-132C1BF0170E}"/>
              </a:ext>
            </a:extLst>
          </p:cNvPr>
          <p:cNvSpPr txBox="1"/>
          <p:nvPr/>
        </p:nvSpPr>
        <p:spPr>
          <a:xfrm>
            <a:off x="557384" y="1976704"/>
            <a:ext cx="8029231" cy="4420508"/>
          </a:xfrm>
          <a:prstGeom prst="roundRect">
            <a:avLst>
              <a:gd name="adj" fmla="val 7558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اَلتَّعايُشُ هُوَ فَنُّ ٱلْعَيْشِ ٱلْمُشْتَرَكِ بَيْنَ أَفْرادِ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ٱلْمُجْتَمَعِ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ٱلْمُخْتَلِفةِ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مُعْتَقَداتُهُمْ وَثَقافاتُهُمْ وَأُصولُهُمْ. يَتَجَسَّدُ في قَبولِ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ٱلتَّنَوُّعِ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ٱلْإِنْسانِيِّ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وَٱلْإيمانِ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بِأَنَّ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ٱلِاخْتِلافَ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غِنًى وَلَيْسَ عِبْئاً.</a:t>
            </a:r>
          </a:p>
          <a:p>
            <a:pPr algn="just" rtl="1">
              <a:lnSpc>
                <a:spcPct val="150000"/>
              </a:lnSpc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وَيَقومُ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ٱلتَّعايُشُ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رَكائِزَ أَساسِيَّةٍ أَهَمُّها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ٱلْحِوارُ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ٱلْبَنَّاءُ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وَٱلِاحْتِرامُ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ٱلْمُتَبادَلُ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وَٱلْعَدالَةُ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فَحينَ يَتَعايَشُ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ٱبْنُ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آدَمَ مَعَ ٱلآخَرينَ، فَهُوَ يَبْني جُسوراً مِنَ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ٱلتَّفاهُمِ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وَيُحَوِّلُ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ٱلتَّنَوُّعَ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 قُوَّةٍ تُثْري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ٱلْمُجْتَمَعاتِ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85214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805C9-1042-4D88-B2DA-A263AA2AA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ACD7C-C621-8A48-7260-BB8B1D4E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يعرب كلمة "المشترك"؟ وآخر يعرب كلمة "أساسية" وآخر كلمة" المجتمعات".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F795B5-0579-AB35-A542-BBABD465455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ADAF98-F35D-4DE6-A947-651FF95ED76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DA326D-B15A-B125-042C-5FBF0D0DC47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53DC35-52DC-D187-A81B-D9C06B5D82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34C2045-E98C-0B1A-426F-AF77FFAD5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9C61982-42A7-EB19-1D52-FC0CBBFF63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56B5BA2-C015-3B69-C08B-22D6E27F83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3386AA-9C37-572F-43F4-18DDD46B710A}"/>
              </a:ext>
            </a:extLst>
          </p:cNvPr>
          <p:cNvSpPr txBox="1"/>
          <p:nvPr/>
        </p:nvSpPr>
        <p:spPr>
          <a:xfrm>
            <a:off x="557384" y="1976704"/>
            <a:ext cx="8029231" cy="4420508"/>
          </a:xfrm>
          <a:prstGeom prst="roundRect">
            <a:avLst>
              <a:gd name="adj" fmla="val 7558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اَلتَّعايُشُ هُوَ فَنُّ ٱلْعَيْشِ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ٱلْمُشْتَرَكِ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بَيْنَ أَفْرادِ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ٱلْمُجْتَمَعِ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ٱلْمُخْتَلِفةِ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مُعْتَقَداتُهُمْ وَثَقافاتُهُمْ وَأُصولُهُمْ. يَتَجَسَّدُ في قَبولِ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ٱلتَّنَوُّعِ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ٱلْإِنْسانِيِّ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وَٱلْإيمانِ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بِأَنَّ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ٱلِاخْتِلافَ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غِنًى وَلَيْسَ عِبْئاً.</a:t>
            </a:r>
          </a:p>
          <a:p>
            <a:pPr algn="just" rtl="1">
              <a:lnSpc>
                <a:spcPct val="150000"/>
              </a:lnSpc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وَيَقومُ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ٱلتَّعايُشُ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رَكائِزَ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أَساسِيَّةٍ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أَهَمُّها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ٱلْحِوارُ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ٱلْبَنَّاءُ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وَٱلِاحْتِرامُ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ٱلْمُتَبادَلُ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وَٱلْعَدالَةُ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فَحينَ يَتَعايَشُ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ٱبْنُ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آدَمَ مَعَ ٱلآخَرينَ، فَهُوَ يَبْني جُسوراً مِنَ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ٱلتَّفاهُمِ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وَيُحَوِّلُ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ٱلتَّنَوُّعَ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 قُوَّةٍ تُثْري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ٱلْمُجْتَمَعاتِ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626322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D54654-4597-323A-AE83-FBA4473A3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288" y="90999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9DB78-63BD-C632-589D-C8868BB0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بخطوات شكل جملة؟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D4653-EA97-DD6D-D550-89CE8EA89EA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51A10-6A1D-782F-59E9-A4D6600F51B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D40EDE-B7AC-2FA9-55D2-9CF882BFD86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C139D07-8163-FA9C-C7F4-451514197B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3A9CC3-5B3C-5861-A4A1-DDB7423B44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9AEB3B-A296-4081-14C8-813B75B73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4F7E0C-316B-D5F9-B7B2-F3AE579527AD}"/>
              </a:ext>
            </a:extLst>
          </p:cNvPr>
          <p:cNvSpPr txBox="1"/>
          <p:nvPr/>
        </p:nvSpPr>
        <p:spPr>
          <a:xfrm>
            <a:off x="1070129" y="2967335"/>
            <a:ext cx="6840000" cy="102155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لِشَكْلِ جُمْلَةٍ؟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4C3CD2-825C-BAAD-F560-F997E08119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025371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F0B83-23C7-DF5E-2889-31CB9C3CC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B2AA3-F24D-439E-D48A-E499B031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9200FE0-1D2F-BA94-5FFE-30185ECFB9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16882F-D45B-58B7-EE09-4F3BA54B2888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54AF42-797D-3323-3980-F1D63D677510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11F064-4F64-A3F4-DE61-86F4E326B655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7125FE-16D1-2E83-CFA2-72D10222EE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E494B9-FA2D-CD0F-B8B3-73A90D8F43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A7A3B2-D0BD-B376-ACC7-EB277CA1C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EFEBC8C1-C4F8-5E88-8877-8246C0A798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3241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5054A-D58C-D2CA-CDAC-CE661F685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CA38E-25A0-7A0D-4EC9-473F1849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9C046E-9F53-4A48-B383-23DFC217AA5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C4076F-A579-169F-9FFA-144DBCC31DD6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AD5DD3-18E6-DDD4-3F12-236B4BCC154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18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BA8158B-4F61-58FD-6F24-754CFEEB88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B4AE6A-0539-395D-D9A7-86BE5F25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0B67AF3-5D92-C97A-3202-AE7E7214F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00339E44-6062-2063-008C-C0E2B764BD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2E474FAF-4B3C-8FE4-72A2-9DAB20E2C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513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مرحبا بكم، سنبدأ 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8AA8C7-E1D0-0153-46FD-A3F46C3A51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8BE47D-8680-5384-EF35-40C68265AE1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C21976-4E68-55C9-FB04-8169F100013F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950CFA-BACE-E0FF-5161-4E2FBB00DA4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7768C5-A853-1F92-1F83-0F467CF1F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D0BB45-A75B-DD6E-567E-B02E0FB20E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85D1A4-21AC-694E-E227-FB9DC60476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19">
            <a:extLst>
              <a:ext uri="{FF2B5EF4-FFF2-40B4-BE49-F238E27FC236}">
                <a16:creationId xmlns:a16="http://schemas.microsoft.com/office/drawing/2014/main" id="{DB53C68D-D68B-F112-BDD6-8DC906CF46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80104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87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78BD-04A4-F347-A759-F339FA136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4B035472-86CE-79F0-4663-A0F97DE5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90" y="684000"/>
            <a:ext cx="6840000" cy="612000"/>
          </a:xfr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سنحدد الفائز بنجمة السلوك في نهاية الحصة.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757AF6-1A56-8485-02D4-F53C0CCF03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8FCA77-2A94-844E-FF86-98049937353A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9BB237-B996-CF5D-AB13-570DC0E2213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336EE-A0BF-ACF0-D558-0A6B99A7BB0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7829BF5-2220-CF45-1C62-CBD6C4494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EB7AC2-2874-57B2-8C49-95CC27D37C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82139E-DB73-D9F2-2066-F00B3EE521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8A85D2-F66E-EEDB-DB77-F3BAE0FBC379}"/>
              </a:ext>
            </a:extLst>
          </p:cNvPr>
          <p:cNvSpPr txBox="1">
            <a:spLocks/>
          </p:cNvSpPr>
          <p:nvPr/>
        </p:nvSpPr>
        <p:spPr>
          <a:xfrm>
            <a:off x="1719030" y="3397662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أُصَحِّحُ أَخْطائي عَلى كُرّاسَتي وَدَفْتَري.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6" name="Image 5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360D6366-2C88-7304-EF15-7FBC38466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" y="2098144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0BC97B-3E72-2F26-02F2-7D6609C87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10" y="3228047"/>
            <a:ext cx="955347" cy="95534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719AF8DC-73F1-DC49-967E-CC9484BC8BA4}"/>
              </a:ext>
            </a:extLst>
          </p:cNvPr>
          <p:cNvSpPr/>
          <p:nvPr/>
        </p:nvSpPr>
        <p:spPr>
          <a:xfrm>
            <a:off x="6761247" y="2070249"/>
            <a:ext cx="958027" cy="955347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Image 19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0DE9832-29EA-15CD-BDEB-CDF4EC5C1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12" y="2133356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EC8DC7D-1D70-8AC7-9127-B3E260086E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71" y="2175491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age 2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5720741-CB88-4BBD-6222-BBD99824CE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55" y="2090387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CCF7CC8-7721-A5DD-C7DE-57457932C6DA}"/>
              </a:ext>
            </a:extLst>
          </p:cNvPr>
          <p:cNvSpPr txBox="1">
            <a:spLocks/>
          </p:cNvSpPr>
          <p:nvPr/>
        </p:nvSpPr>
        <p:spPr>
          <a:xfrm>
            <a:off x="1719030" y="4371653"/>
            <a:ext cx="4698960" cy="68360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أَتَحَدَّثُ بِلُغَةٍ عَرَبِيَّةٍ سَليمَةٍ مِنَ ٱلأَخْطاءِ.</a:t>
            </a:r>
            <a:endParaRPr lang="ar-MA" sz="32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8917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ضعوا الكراسة والدفتر واللوحة في القمطر.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443E80-C1A5-CD3D-7669-7723C754F3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91F25-1BF0-BEE1-175E-FF4BF87555E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A7A6E-D932-9112-399F-9D64F56FAEB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F5A86D-663E-6E55-C19F-7027E355BB7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56727A-DBC9-8451-5CA0-5E60753C3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6726805-1CBB-A1F8-8223-42DE02320A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44F9ED-B572-2201-DC6B-E9E60B98F80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2CACE606-5DB2-B17B-A16E-73352EB3143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848" y="2184400"/>
            <a:ext cx="6996640" cy="3935413"/>
          </a:xfr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18064</TotalTime>
  <Words>1889</Words>
  <Application>Microsoft Office PowerPoint</Application>
  <PresentationFormat>Affichage à l'écran (4:3)</PresentationFormat>
  <Paragraphs>339</Paragraphs>
  <Slides>56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56</vt:i4>
      </vt:variant>
    </vt:vector>
  </HeadingPairs>
  <TitlesOfParts>
    <vt:vector size="77" baseType="lpstr">
      <vt:lpstr>Wingdings</vt:lpstr>
      <vt:lpstr>Dosis ExtraBold</vt:lpstr>
      <vt:lpstr>Microsoft Uighur</vt:lpstr>
      <vt:lpstr>Aptos Display</vt:lpstr>
      <vt:lpstr>Calibri</vt:lpstr>
      <vt:lpstr>Arial</vt:lpstr>
      <vt:lpstr>Aptos</vt:lpstr>
      <vt:lpstr>Conception personnalisée</vt:lpstr>
      <vt:lpstr>1_Conception personnalisée</vt:lpstr>
      <vt:lpstr>00_Env-Enseignant</vt:lpstr>
      <vt:lpstr>2_Conception personnalisée</vt:lpstr>
      <vt:lpstr>4_Env-Apprenant_Tmplt</vt:lpstr>
      <vt:lpstr>04- قراءة/ كتابة</vt:lpstr>
      <vt:lpstr>افتتاح الحصة  nv</vt:lpstr>
      <vt:lpstr>7_04- قراءة/ كتابة</vt:lpstr>
      <vt:lpstr>2_04- قراءة/ كتابة</vt:lpstr>
      <vt:lpstr>6_04- قراءة/ كتابة</vt:lpstr>
      <vt:lpstr>نشاط اعتيادي</vt:lpstr>
      <vt:lpstr>مراجعة وتوليف nv</vt:lpstr>
      <vt:lpstr>1_مراجعة وتوليف nv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بكم، سنبدأ  حصة اللغة العربية.</vt:lpstr>
      <vt:lpstr>  افتتاح الحصة</vt:lpstr>
      <vt:lpstr>حاولوا الالتزام  بهذه السلوكات. سنحدد الفائز بنجمة السلوك في نهاية الحصة. </vt:lpstr>
      <vt:lpstr>ضعوا الكراسة والدفتر واللوحة في القمطر.</vt:lpstr>
      <vt:lpstr>سنبدأ حصة اليوم بتصحيح الواجب المنزلي. خذوا  كراساتكم ص:103.  من يقرأ النص؟ </vt:lpstr>
      <vt:lpstr>ستواصلون في حصة اليوم تفسير فكرة باستعمال أساليب مقترحة.</vt:lpstr>
      <vt:lpstr>خذوا دفاتر البحث. اكتبوا فقرة لتوضيح  الفكرة.</vt:lpstr>
      <vt:lpstr>من يقرأ عمله؟ </vt:lpstr>
      <vt:lpstr>في نظركم، من الفائز في نشاط التحدث باسترسال؟</vt:lpstr>
      <vt:lpstr>Présentation PowerPoint</vt:lpstr>
      <vt:lpstr> في حصة اليوم، ستشكلون جملا من نص ثم تستثمرونه لغويا بعد فهم مضامينه. </vt:lpstr>
      <vt:lpstr>خذوا كراساتكم الصفحة -104-. اقرؤوا النص قراءة صامتة. (تصحيح : استبدل عقولها بعقولهم )</vt:lpstr>
      <vt:lpstr>نبدأ بالشكل. من يذكرنا بالخطوات التي نسلكها لشكل جملة؟ </vt:lpstr>
      <vt:lpstr>لنتذكر. من يقرأ؟ . </vt:lpstr>
      <vt:lpstr>قوموا بشكل الجملتين  في المكان المخصص لذلك. (يسجل الأستاذ الجملتين على السبورة.)</vt:lpstr>
      <vt:lpstr>من يقوم إلى السبورة ويشكل الجملة الأولى؟ وآخر يشكل الثانية.</vt:lpstr>
      <vt:lpstr>ضعوا خطا تحت الأخطاء في الشكل، ثم اشكلوا الجملتين في النص.</vt:lpstr>
      <vt:lpstr>من يقرأ النص بطلاقة  على كراسته؟ . (قراءتان  فقط). </vt:lpstr>
      <vt:lpstr>أجيبوا عن أسئلة  استثمار المعجم وفهم النص.  ( توجيه التلاميذ الذين أنجزوا  أعمالهم قبل انتهاء الوقت إلى الإجابة عن السؤالين 5-6)</vt:lpstr>
      <vt:lpstr>نصحح. من يجيب عن السؤال الأول؟ (الانتقال إلى السؤال الموالي بعد مناقشة الأجوبة المقترحة.)</vt:lpstr>
      <vt:lpstr>صححوا على كراساتكم.</vt:lpstr>
      <vt:lpstr>صححوا على كراساتكم.</vt:lpstr>
      <vt:lpstr>ننتقل إلى استثمار الظواهر اللغوية. خذوا دفاتر القسم وأجيبوا عن الأسئلة  :7-8-9</vt:lpstr>
      <vt:lpstr>نصحح. من يجيب عن السؤال الأول؟ (الانتقال إلى السؤال الموالي بعد مناقشة الأجوبة المقترحة.)</vt:lpstr>
      <vt:lpstr>صححوا على دفاتركم. (يحدد الأستاذ عدد التلاميذ الذين أجابوا بشكل صحيح عن كل سؤال.) </vt:lpstr>
      <vt:lpstr>توجيه</vt:lpstr>
      <vt:lpstr>من يذكرنا  بخطوات صياغة الفكرة الرئيسة لفقرة؟</vt:lpstr>
      <vt:lpstr>أعيدوا قراءة الفقرة الثانية من النص وسجلوا فكرتها الرئيسة على الهامش بقلم الرصاص؟</vt:lpstr>
      <vt:lpstr>من يقرأ الفكرة الرئيسة التي قام بصياغتها؟</vt:lpstr>
      <vt:lpstr>هذا مقترح آخر. من يقرأ؟ ( يمكن الاشتغال على فقرة أخرى وإنجازها بشكل جماعي.) </vt:lpstr>
      <vt:lpstr>ننتقل إلى درس النعت السببي. من يذكرنا بتعريف للنعت السببي؟</vt:lpstr>
      <vt:lpstr>من يقرأ؟</vt:lpstr>
      <vt:lpstr>خذوا ألواحكم. سجلوا عليها النعت السببي الوارد في الجملة التالية.</vt:lpstr>
      <vt:lpstr>سجلوا على ألواحكم النعتين السببيين الواردين في الجملة التالية.</vt:lpstr>
      <vt:lpstr>سجلوا على ألواحكم النعتين السببيين الواردين في الجملة التالية.</vt:lpstr>
      <vt:lpstr>سجلوا على ألواحكم رقم نوع النعت المناسب للصفة المكتوبة بلون أحمر في الجملة التالية.</vt:lpstr>
      <vt:lpstr>سجلوا على ألواحكم رقم نوع النعت المناسب للصفة المكتوبة بلون أحمر في الجملة التالية.</vt:lpstr>
      <vt:lpstr>ننتقل إلى مراجعة درس الإملاء. همزة اسم "ابن". من يذكرنا بقاعدة رسم همزته؟ </vt:lpstr>
      <vt:lpstr>نتذكر جماعة. من يقرأ؟ </vt:lpstr>
      <vt:lpstr>على ألواحكم. اكتبوا اسم "ابن" بحذف الهمزة أو بثبوتها مكان النقط دون كتابة الجملة.</vt:lpstr>
      <vt:lpstr>ارفعوا ألواحكم. ( مناقشة كل حالة مع توضيح أسباب الثبوت أو الحذف.) </vt:lpstr>
      <vt:lpstr>الآن. خذوا دفاتر القسم. سأملي عليكم فقرة. </vt:lpstr>
      <vt:lpstr>يفصل الأستاذ الحاسوب عن الشاشة ثم يسمع الفقرة قبل أن يمليها جملة جملة.</vt:lpstr>
      <vt:lpstr>من يقرأ؟  (مطالبة التلاميذ بعد ذلك بالتصحيح الفردي على دفاترهم.)</vt:lpstr>
      <vt:lpstr>من يحدد لم لم تحذف همزة ابن في عبارة – ٱبْنُ آدَمَ "؟ </vt:lpstr>
      <vt:lpstr>من يعرب كلمة "المشترك"؟ وآخر يعرب كلمة "أساسية" وآخر كلمة" المجتمعات".</vt:lpstr>
      <vt:lpstr>اختتام الحصة</vt:lpstr>
      <vt:lpstr>من يذكرنا  بخطوات شكل جملة؟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199</cp:revision>
  <dcterms:created xsi:type="dcterms:W3CDTF">2023-09-20T21:35:22Z</dcterms:created>
  <dcterms:modified xsi:type="dcterms:W3CDTF">2025-12-28T17:50:02Z</dcterms:modified>
</cp:coreProperties>
</file>