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7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8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9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0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4030" r:id="rId2"/>
    <p:sldMasterId id="2147484006" r:id="rId3"/>
    <p:sldMasterId id="2147483681" r:id="rId4"/>
    <p:sldMasterId id="2147483689" r:id="rId5"/>
    <p:sldMasterId id="2147483694" r:id="rId6"/>
    <p:sldMasterId id="2147483705" r:id="rId7"/>
    <p:sldMasterId id="2147483714" r:id="rId8"/>
    <p:sldMasterId id="2147483809" r:id="rId9"/>
    <p:sldMasterId id="2147483753" r:id="rId10"/>
    <p:sldMasterId id="2147483764" r:id="rId11"/>
    <p:sldMasterId id="2147483775" r:id="rId12"/>
    <p:sldMasterId id="2147483860" r:id="rId13"/>
    <p:sldMasterId id="2147483786" r:id="rId14"/>
    <p:sldMasterId id="2147483820" r:id="rId15"/>
    <p:sldMasterId id="2147483843" r:id="rId16"/>
    <p:sldMasterId id="2147483878" r:id="rId17"/>
    <p:sldMasterId id="2147483901" r:id="rId18"/>
    <p:sldMasterId id="2147483924" r:id="rId19"/>
    <p:sldMasterId id="2147483947" r:id="rId20"/>
    <p:sldMasterId id="2147483686" r:id="rId21"/>
  </p:sldMasterIdLst>
  <p:notesMasterIdLst>
    <p:notesMasterId r:id="rId84"/>
  </p:notesMasterIdLst>
  <p:handoutMasterIdLst>
    <p:handoutMasterId r:id="rId85"/>
  </p:handoutMasterIdLst>
  <p:sldIdLst>
    <p:sldId id="2147482712" r:id="rId22"/>
    <p:sldId id="2147482649" r:id="rId23"/>
    <p:sldId id="2147482462" r:id="rId24"/>
    <p:sldId id="2147482382" r:id="rId25"/>
    <p:sldId id="2147482616" r:id="rId26"/>
    <p:sldId id="2147482691" r:id="rId27"/>
    <p:sldId id="2147482445" r:id="rId28"/>
    <p:sldId id="2147482453" r:id="rId29"/>
    <p:sldId id="2147482692" r:id="rId30"/>
    <p:sldId id="2147482450" r:id="rId31"/>
    <p:sldId id="2147482521" r:id="rId32"/>
    <p:sldId id="2147482522" r:id="rId33"/>
    <p:sldId id="2147482526" r:id="rId34"/>
    <p:sldId id="2147482707" r:id="rId35"/>
    <p:sldId id="2147482694" r:id="rId36"/>
    <p:sldId id="2147482619" r:id="rId37"/>
    <p:sldId id="2147482713" r:id="rId38"/>
    <p:sldId id="2147482714" r:id="rId39"/>
    <p:sldId id="2147482715" r:id="rId40"/>
    <p:sldId id="2147482716" r:id="rId41"/>
    <p:sldId id="2147482638" r:id="rId42"/>
    <p:sldId id="2147482729" r:id="rId43"/>
    <p:sldId id="2147482730" r:id="rId44"/>
    <p:sldId id="2147482731" r:id="rId45"/>
    <p:sldId id="2147482732" r:id="rId46"/>
    <p:sldId id="2147482745" r:id="rId47"/>
    <p:sldId id="2147482744" r:id="rId48"/>
    <p:sldId id="2147482758" r:id="rId49"/>
    <p:sldId id="2147482743" r:id="rId50"/>
    <p:sldId id="2147482733" r:id="rId51"/>
    <p:sldId id="2147482734" r:id="rId52"/>
    <p:sldId id="2147482642" r:id="rId53"/>
    <p:sldId id="2147482724" r:id="rId54"/>
    <p:sldId id="2147482725" r:id="rId55"/>
    <p:sldId id="2147482746" r:id="rId56"/>
    <p:sldId id="2147482747" r:id="rId57"/>
    <p:sldId id="2147482749" r:id="rId58"/>
    <p:sldId id="2147482750" r:id="rId59"/>
    <p:sldId id="2147482751" r:id="rId60"/>
    <p:sldId id="2147482695" r:id="rId61"/>
    <p:sldId id="2147482452" r:id="rId62"/>
    <p:sldId id="2147482621" r:id="rId63"/>
    <p:sldId id="2147482708" r:id="rId64"/>
    <p:sldId id="2147482620" r:id="rId65"/>
    <p:sldId id="2147482709" r:id="rId66"/>
    <p:sldId id="2147482622" r:id="rId67"/>
    <p:sldId id="2147482710" r:id="rId68"/>
    <p:sldId id="2147482722" r:id="rId69"/>
    <p:sldId id="2147482752" r:id="rId70"/>
    <p:sldId id="2147482753" r:id="rId71"/>
    <p:sldId id="2147482754" r:id="rId72"/>
    <p:sldId id="2147482755" r:id="rId73"/>
    <p:sldId id="2147482627" r:id="rId74"/>
    <p:sldId id="2147482756" r:id="rId75"/>
    <p:sldId id="2147482636" r:id="rId76"/>
    <p:sldId id="2147482704" r:id="rId77"/>
    <p:sldId id="2147482518" r:id="rId78"/>
    <p:sldId id="2147482568" r:id="rId79"/>
    <p:sldId id="2147482757" r:id="rId80"/>
    <p:sldId id="2147482484" r:id="rId81"/>
    <p:sldId id="2147482705" r:id="rId82"/>
    <p:sldId id="2147482706" r:id="rId83"/>
  </p:sldIdLst>
  <p:sldSz cx="9144000" cy="6858000" type="screen4x3"/>
  <p:notesSz cx="6858000" cy="9144000"/>
  <p:embeddedFontLst>
    <p:embeddedFont>
      <p:font typeface="Dosis" pitchFamily="2" charset="0"/>
      <p:regular r:id="rId86"/>
      <p:bold r:id="rId87"/>
    </p:embeddedFont>
    <p:embeddedFont>
      <p:font typeface="Dosis ExtraBold" pitchFamily="2" charset="0"/>
      <p:bold r:id="rId88"/>
    </p:embeddedFont>
    <p:embeddedFont>
      <p:font typeface="Dosis Medium" pitchFamily="2" charset="0"/>
      <p:regular r:id="rId89"/>
    </p:embeddedFont>
    <p:embeddedFont>
      <p:font typeface="Microsoft Uighur" panose="02000000000000000000" pitchFamily="2" charset="-78"/>
      <p:regular r:id="rId90"/>
      <p:bold r:id="rId91"/>
    </p:embeddedFont>
    <p:embeddedFont>
      <p:font typeface="Modern Love" panose="04090805081005020601" pitchFamily="82" charset="0"/>
      <p:regular r:id="rId92"/>
    </p:embeddedFont>
    <p:embeddedFont>
      <p:font typeface="Sakkal Majalla" panose="02000000000000000000" pitchFamily="2" charset="-78"/>
      <p:regular r:id="rId93"/>
      <p:bold r:id="rId9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orient="horz" pos="1979" userDrawn="1">
          <p15:clr>
            <a:srgbClr val="A4A3A4"/>
          </p15:clr>
        </p15:guide>
        <p15:guide id="4" orient="horz" pos="2750" userDrawn="1">
          <p15:clr>
            <a:srgbClr val="A4A3A4"/>
          </p15:clr>
        </p15:guide>
        <p15:guide id="5" pos="385" userDrawn="1">
          <p15:clr>
            <a:srgbClr val="A4A3A4"/>
          </p15:clr>
        </p15:guide>
        <p15:guide id="6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0097B2"/>
    <a:srgbClr val="424D7C"/>
    <a:srgbClr val="424D7B"/>
    <a:srgbClr val="00ACA4"/>
    <a:srgbClr val="F0F9FE"/>
    <a:srgbClr val="FFFFFF"/>
    <a:srgbClr val="818488"/>
    <a:srgbClr val="565F88"/>
    <a:srgbClr val="B1E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10" autoAdjust="0"/>
    <p:restoredTop sz="86433"/>
  </p:normalViewPr>
  <p:slideViewPr>
    <p:cSldViewPr snapToGrid="0">
      <p:cViewPr>
        <p:scale>
          <a:sx n="81" d="100"/>
          <a:sy n="81" d="100"/>
        </p:scale>
        <p:origin x="966" y="-118"/>
      </p:cViewPr>
      <p:guideLst>
        <p:guide pos="4626"/>
        <p:guide orient="horz" pos="709"/>
        <p:guide orient="horz" pos="1979"/>
        <p:guide orient="horz" pos="2750"/>
        <p:guide pos="385"/>
        <p:guide pos="5284"/>
      </p:guideLst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4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5.fntdata"/><Relationship Id="rId95" Type="http://schemas.openxmlformats.org/officeDocument/2006/relationships/presProps" Target="presProps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font" Target="fonts/font2.fntdata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font" Target="fonts/font8.fntdata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04/01/2026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0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0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0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0.png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0.png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</a:t>
            </a:r>
            <a:r>
              <a:rPr kumimoji="0" lang="f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حصص الأسبوع التربوي الأول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0995948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89" y="11617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93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8832734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5EB7141-C4E8-63E3-E7B2-D19B12885CF6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47EF74D-09CF-07AC-69FF-7F1DEB13F530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1BCF690F-549E-0199-7F2E-C76B96466CB5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</a:t>
            </a: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061FC4DF-EB84-0B6E-A20F-0CDC56439E8C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3ED1B002-BC30-F4D2-758E-6BAE9521DB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3CA78516-1049-D03C-798B-57A96B1EA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B0DD0F9-3459-2364-072C-EC4C2537E3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037CE08C-F004-956B-D2E9-52111C1050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8EFDA8AA-A985-0961-12A0-6554CF04D8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2BEB9F0D-0385-BD3E-AE68-12C9D1D91D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0BC8677F-29C7-D9A3-78D7-5D2A52DD6C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C9D2268-C8A9-6F7A-2A69-91D7D76FB9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E7006E70-64B4-02C4-D9CA-11579F3310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46A68083-1CEB-CA9C-F640-44784C0BAD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57EC7A92-BFDF-D8BB-7EF4-4EAF06B95A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A44D093-EF12-3DC0-954A-9017BA011F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053774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</a:t>
            </a: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7076431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A229B-3395-4592-F52C-05B4DA1C7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CCFEC7-6867-CA1A-226E-49435CDF8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AA4274-9401-D0C1-DE17-78563CAD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829630-E66A-5A96-77DA-CF971ED9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7FC370-B924-E63C-1858-4184DC32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60643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5FDF83-6034-26D5-3A05-C8A3169A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40691-91D0-B2E5-2E47-49AA38EB1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E6AB48-1227-64E8-DC6E-529766CC4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44C028-5301-1EDE-BC9C-27AE2C10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A0A289-D81A-04BE-9F43-87281EEB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3990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FB5F5-53A4-B1C6-C89B-3277F3E6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D544C4-3097-96B6-018D-C94DB227B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B596B2-84B0-223E-17D7-41FF9342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5147C4-6E21-E43E-3B3E-D322A1D5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50115F-DBD9-643B-0934-8B4197E8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93661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4818023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0EB7EB-9329-893E-579C-2864F5DA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B56A3-518F-0910-42D4-24B181F64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2DC077-04B2-AF81-4633-185680C45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6AC155-418C-C0AE-6106-4B7D38B19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8800A4-1196-15E5-A7A2-BE9E82D9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A98811-6EB3-460B-26D6-1FB6C13F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56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6A5F1D-9436-B00D-27AB-914E0CE3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20453E-8FFB-B2F0-7FF7-DD1EF6F0B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5F6D26-E1B2-6FD5-E7DE-019D39481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A79E79-C423-7F6C-2EF6-B7DCC14E5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EA56CFB-D071-D698-9AEF-D2989BA1E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83B9D5-AC21-3432-E25D-BC6A6D1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9DA736C-FA07-5375-7F0A-7A2C1F27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04C4D9-1F79-1E64-4079-EDA7B896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66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53635-26D8-B440-3BCB-BB0DBE69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A45BF7E-DCE3-8C19-EF39-FADD4CE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D55F87-6B84-4701-B070-75C388D2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EDCEDD-D73B-B907-FB71-701D5F0E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028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5C7BB14-D050-D560-EF89-562F07B6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28C91F-68DE-BC4A-7CCA-3B1359EDA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E80819-5A95-01A7-4B2D-ABF4EB1D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413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D36B7-8C5E-A545-4CF8-8C930AF7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AB7F5D-C921-68EF-63E5-D63E99D89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BBD36A-6C6D-4A45-26F2-11439E7FD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CD5FAF-B10B-FB2D-440C-DADAA021F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6FDEAB-BD0D-78C9-F7A4-283FB69D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B966C4-905C-82DF-B7D2-F56DB435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05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A2542-9AC5-DCDC-AF49-1F6CE5C7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ED84C29-7BE7-3E51-4AF9-37E0F325F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A04CE5-24DB-624C-FD53-2CEB9510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BC43D7-84B0-E9A6-5B45-408799ED6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D07A60-8DE8-FC6B-9EB5-17829303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84F8DB-0E67-88EC-90F4-719A75B6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377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0A605-8730-F047-0969-3DE539AB2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AFF550-1384-D85A-493E-8374C270D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87A8BE-785B-5808-9A04-F272F9CD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967D1C-A8C8-8990-786A-A9EF3512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76BF03-B2B1-156A-BD49-AFD83B00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254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54E4C79-D8D8-3452-DACD-C1B342FA4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A730D62-CECF-7ED6-7917-69CDE5E12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1F72CC-33C4-B651-F748-542424B2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3C749-0997-E63E-C92D-307D75CC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EEC5A-EA46-8852-2E7E-EDEFDBF6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32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2124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663617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142252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2" name="Espace réservé pour une image  20">
            <a:extLst>
              <a:ext uri="{FF2B5EF4-FFF2-40B4-BE49-F238E27FC236}">
                <a16:creationId xmlns:a16="http://schemas.microsoft.com/office/drawing/2014/main" id="{791A2E4C-A224-FCF7-A319-23BD50CEB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71147" y="2770632"/>
            <a:ext cx="721074" cy="7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51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341454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246360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368590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057447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33441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534282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598289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117166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976951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300674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61C2A3DB-7D6A-51BB-17AD-9357BCC57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277196" y="278382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62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963862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150902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91324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1768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293232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67678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284063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699649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796750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preserve="1" userDrawn="1">
  <p:cSld name="1_Disposition personnalisé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9D41AC8-D8D4-B177-4DD5-855AE42C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200"/>
            <a:ext cx="7886700" cy="782320"/>
          </a:xfrm>
          <a:prstGeom prst="rect">
            <a:avLst/>
          </a:prstGeom>
        </p:spPr>
        <p:txBody>
          <a:bodyPr anchor="ctr"/>
          <a:lstStyle>
            <a:lvl1pPr algn="ctr" rtl="1">
              <a:defRPr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03184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حصة اليوم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6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1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6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16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28.xml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image" Target="../media/image21.png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image" Target="../media/image20.png"/><Relationship Id="rId10" Type="http://schemas.openxmlformats.org/officeDocument/2006/relationships/slideLayout" Target="../slideLayouts/slideLayout135.xml"/><Relationship Id="rId19" Type="http://schemas.openxmlformats.org/officeDocument/2006/relationships/image" Target="../media/image7.bin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image" Target="../media/image19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4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12.png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1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image" Target="../media/image17.png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theme" Target="../theme/theme15.xml"/><Relationship Id="rId28" Type="http://schemas.openxmlformats.org/officeDocument/2006/relationships/image" Target="../media/image20.png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image" Target="../media/image1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image" Target="../media/image7.bin"/><Relationship Id="rId3" Type="http://schemas.openxmlformats.org/officeDocument/2006/relationships/slideLayout" Target="../slideLayouts/slideLayout176.xm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image" Target="../media/image21.png"/><Relationship Id="rId10" Type="http://schemas.openxmlformats.org/officeDocument/2006/relationships/slideLayout" Target="../slideLayouts/slideLayout183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image" Target="../media/image2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slideLayout" Target="../slideLayouts/slideLayout229.xml"/><Relationship Id="rId26" Type="http://schemas.openxmlformats.org/officeDocument/2006/relationships/theme" Target="../theme/theme18.xml"/><Relationship Id="rId3" Type="http://schemas.openxmlformats.org/officeDocument/2006/relationships/slideLayout" Target="../slideLayouts/slideLayout214.xml"/><Relationship Id="rId21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5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20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2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23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21.xml"/><Relationship Id="rId19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Relationship Id="rId22" Type="http://schemas.openxmlformats.org/officeDocument/2006/relationships/slideLayout" Target="../slideLayouts/slideLayout233.xml"/><Relationship Id="rId27" Type="http://schemas.openxmlformats.org/officeDocument/2006/relationships/image" Target="../media/image7.bin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39.xml"/><Relationship Id="rId21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20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24" Type="http://schemas.openxmlformats.org/officeDocument/2006/relationships/image" Target="../media/image7.bin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Relationship Id="rId22" Type="http://schemas.openxmlformats.org/officeDocument/2006/relationships/slideLayout" Target="../slideLayouts/slideLayout2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271.xml"/><Relationship Id="rId1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1.xml"/><Relationship Id="rId21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17" Type="http://schemas.openxmlformats.org/officeDocument/2006/relationships/slideLayout" Target="../slideLayouts/slideLayout275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260.xml"/><Relationship Id="rId16" Type="http://schemas.openxmlformats.org/officeDocument/2006/relationships/slideLayout" Target="../slideLayouts/slideLayout274.xml"/><Relationship Id="rId20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24" Type="http://schemas.openxmlformats.org/officeDocument/2006/relationships/theme" Target="../theme/theme20.xml"/><Relationship Id="rId5" Type="http://schemas.openxmlformats.org/officeDocument/2006/relationships/slideLayout" Target="../slideLayouts/slideLayout263.xml"/><Relationship Id="rId15" Type="http://schemas.openxmlformats.org/officeDocument/2006/relationships/slideLayout" Target="../slideLayouts/slideLayout273.xml"/><Relationship Id="rId23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68.xml"/><Relationship Id="rId19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72.xml"/><Relationship Id="rId22" Type="http://schemas.openxmlformats.org/officeDocument/2006/relationships/slideLayout" Target="../slideLayouts/slideLayout28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1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heme" Target="../theme/them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6.png"/><Relationship Id="rId10" Type="http://schemas.openxmlformats.org/officeDocument/2006/relationships/image" Target="../media/image11.jpg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6.xml"/><Relationship Id="rId14" Type="http://schemas.openxmlformats.org/officeDocument/2006/relationships/image" Target="../media/image1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7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2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2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978" r:id="rId4"/>
    <p:sldLayoutId id="2147483979" r:id="rId5"/>
    <p:sldLayoutId id="2147483721" r:id="rId6"/>
    <p:sldLayoutId id="2147483678" r:id="rId7"/>
    <p:sldLayoutId id="2147483734" r:id="rId8"/>
    <p:sldLayoutId id="2147483735" r:id="rId9"/>
    <p:sldLayoutId id="2147483736" r:id="rId10"/>
    <p:sldLayoutId id="2147483737" r:id="rId11"/>
    <p:sldLayoutId id="2147483685" r:id="rId12"/>
    <p:sldLayoutId id="2147483684" r:id="rId13"/>
    <p:sldLayoutId id="2147483679" r:id="rId14"/>
    <p:sldLayoutId id="2147483731" r:id="rId15"/>
    <p:sldLayoutId id="2147483730" r:id="rId16"/>
    <p:sldLayoutId id="2147483680" r:id="rId17"/>
    <p:sldLayoutId id="2147483732" r:id="rId18"/>
    <p:sldLayoutId id="2147483733" r:id="rId19"/>
    <p:sldLayoutId id="2147483675" r:id="rId20"/>
    <p:sldLayoutId id="2147483676" r:id="rId21"/>
    <p:sldLayoutId id="2147483677" r:id="rId22"/>
    <p:sldLayoutId id="2147483971" r:id="rId23"/>
    <p:sldLayoutId id="2147483980" r:id="rId24"/>
    <p:sldLayoutId id="2147483976" r:id="rId2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73" r:id="rId23"/>
    <p:sldLayoutId id="2147483981" r:id="rId24"/>
    <p:sldLayoutId id="2147484042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8D02A1-7E58-82AB-BECF-8EB554A1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84AA0C-5C95-CBFE-13DC-68771698E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94BD6-66E0-BA10-B75F-8E2C6ADF3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DB376A-F881-4C2E-AAB6-5165B89F993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78AFFC-57DE-8960-FAD0-715877AB5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8A3C66-FF2C-F3DB-CED3-323940561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C5F69F-825F-43D4-AE64-FA98994260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70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404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049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  <p:sldLayoutId id="2147484024" r:id="rId18"/>
    <p:sldLayoutId id="2147484025" r:id="rId19"/>
    <p:sldLayoutId id="2147484026" r:id="rId20"/>
    <p:sldLayoutId id="2147484027" r:id="rId21"/>
    <p:sldLayoutId id="2147484028" r:id="rId22"/>
    <p:sldLayoutId id="214748402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34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43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4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4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4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4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4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4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png"/><Relationship Id="rId7" Type="http://schemas.openxmlformats.org/officeDocument/2006/relationships/image" Target="../media/image4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8.png"/><Relationship Id="rId7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5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8.png"/><Relationship Id="rId7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png"/><Relationship Id="rId7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4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79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29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79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79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59.png"/><Relationship Id="rId10" Type="http://schemas.openxmlformats.org/officeDocument/2006/relationships/image" Target="../media/image29.gif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09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36.png"/><Relationship Id="rId10" Type="http://schemas.openxmlformats.org/officeDocument/2006/relationships/image" Target="../media/image29.gif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20.png"/><Relationship Id="rId11" Type="http://schemas.openxmlformats.org/officeDocument/2006/relationships/image" Target="../media/image41.png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83F2A8D-F686-AD0A-9F1C-9665711BC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9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75" y="748251"/>
            <a:ext cx="6840000" cy="612000"/>
          </a:xfrm>
        </p:spPr>
        <p:txBody>
          <a:bodyPr/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بنشاط الطلاقة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بضوابط القراءة بطلاقة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06CAD6-55FE-4BB3-F9BB-28157BFB30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70EFEA8-C1E6-42BE-EED9-2AF75D4612A5}"/>
              </a:ext>
            </a:extLst>
          </p:cNvPr>
          <p:cNvSpPr/>
          <p:nvPr/>
        </p:nvSpPr>
        <p:spPr>
          <a:xfrm>
            <a:off x="1764702" y="2786863"/>
            <a:ext cx="5466946" cy="1284273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800" b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ضَوابِطُ ٱلْقِراءَةِ بِطَلاقَةٍ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924253-6DCE-C161-D831-A325D6B93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2101F2-F185-39AE-A608-77B2BC56E6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8A0819-862F-77A5-E4A6-9ACB4CC04C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F4A977-7AE4-3907-2894-5FA55BEA4D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120632-13BD-6022-2898-5D70A87AC2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DCDC67-1795-7A06-CCA6-59ACFA36377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1EA249-EA7D-8F7F-B68B-88BABB8E5F3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F673F9-9296-D6C1-6C0F-7FF252145DC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6E966-F7B3-F94B-42C1-D0D43E1D3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8910651-1D3C-F469-4F24-0F6CF2F2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 الفائز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لم يرتكب أي خطأ.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DEC303-890D-07AE-4BDD-ABDF43B808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D50F7D9-7E68-4D24-9182-89DFC2CA7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57ED4F-E60B-5F9F-459D-E50FBAB61D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DAEDB2-7CFD-E327-75E4-3D464DA5CA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25441E-6AAA-89D4-DDC8-08ED35FD1B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FE2FBE-96CC-2A35-3D73-6111D1ADE0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F780F-AE3C-4569-26B8-DD28AFA4814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5632B6-5EA2-9835-8B9D-2E523C2AE29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60CB16-372C-9BDB-BE60-D67263A4988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51A695-AB38-1D1F-B16C-7622CBEA2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53" y="1812227"/>
            <a:ext cx="8512093" cy="48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9183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939E8-C4F2-E914-76EB-BD968B32F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DD306F9-3447-7E3B-5BB0-5476361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الحصة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هم ...........................................................................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B84F3C1-A6A3-5664-5BF0-E27828DC6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5A0081-9020-E572-4CD4-5919A92F9D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8EA946-DDA6-AB5B-C85B-888F71FC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AACC4D-99C6-C10E-82AA-C07ADE6FE7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4279F5-FE43-BBFD-88F0-2BE095F4EE1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8CB7B6-3EE5-EE7A-4D3D-F943B11BE03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42BE64-7476-ADA9-D1AA-C3E3DC0D71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EDE6AE-9097-ED4F-AEE9-15AD2337568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A10A0-838B-6331-A563-E3B14380F26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22A391-6CB2-C128-1183-95C1C4E43FC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4523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E535E-DD52-8FE6-AB5C-8D7F42144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1779CA5-21F8-4572-9C10-AA0B13A5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قراءتكم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للنص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أجيبوا عن السؤال التالي على دفاتر البحث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300461-BFDE-E11C-7925-29421CF225F0}"/>
              </a:ext>
            </a:extLst>
          </p:cNvPr>
          <p:cNvSpPr txBox="1"/>
          <p:nvPr/>
        </p:nvSpPr>
        <p:spPr>
          <a:xfrm>
            <a:off x="694942" y="5526428"/>
            <a:ext cx="7602751" cy="57557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حَدِّد(ي) </a:t>
            </a:r>
            <a:r>
              <a:rPr kumimoji="0" lang="ar-MA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ٱلْفِكْرَةَ ٱلْعامَّةَ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لِلنَّصِّ.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E667BED-115C-3BC7-9592-61C86D1453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9C90B7-F875-3A75-3454-EAED55BC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D3BCEB-415E-5C97-7743-39EEAFC18F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CA7C05-DEC5-EC53-4AA1-A579A86A80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453AF4-3AEE-D597-4587-CF88A52419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35434B-2A0E-C412-7674-BA622D3B9F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AE04D0-391A-74A8-561C-3B67E067B9A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161A30-E65B-06BB-221E-3C6874F90F0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FC6A31-3912-614A-023A-5679AE5669C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0A279AB-EF6C-054D-F67F-E418F38A1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60" y="1368000"/>
            <a:ext cx="7553560" cy="429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9339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A18F-E718-6466-FFB2-C0D749B9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3010CA-8651-D96E-C852-4C37D07D8E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6D28888-6E0B-D621-3CB9-8DCCAB4D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 السؤال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69C697-6118-AC5D-EB7E-CE7E365435AA}"/>
              </a:ext>
            </a:extLst>
          </p:cNvPr>
          <p:cNvSpPr txBox="1"/>
          <p:nvPr/>
        </p:nvSpPr>
        <p:spPr>
          <a:xfrm>
            <a:off x="694944" y="2690907"/>
            <a:ext cx="7670843" cy="91940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حَدِّد(ي) </a:t>
            </a:r>
            <a:r>
              <a:rPr lang="ar-MA" sz="4800" b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ٱلْفِكْرَةَ ٱلْعامَّةَ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لِلنَّصِّ.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ACA8B99-AB6F-E9A7-07B5-40C0EA9C6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86610F-1D9E-AF86-8D70-562C8B0D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FCC3FE-A073-5FEF-FF79-B2CE7DCF55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07A229-0733-2CCC-FB28-15536994A3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4B03B9-5EAA-215A-4E4B-78970DAA89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2628F9-B110-19A3-6257-049A8295409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B11F64-1875-6C11-DDEE-FB2DF6AC3CA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30EC3-7A9E-8622-C66A-4E5F37E85B5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155817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>
                <a:solidFill>
                  <a:srgbClr val="424D7B"/>
                </a:solidFill>
              </a:rPr>
              <a:t>أساليب</a:t>
            </a:r>
            <a:endParaRPr lang="ar-MA" dirty="0">
              <a:solidFill>
                <a:srgbClr val="424D7B"/>
              </a:solidFill>
            </a:endParaRP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322000" y="2750042"/>
            <a:ext cx="4500000" cy="2279157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800" b="1">
                <a:solidFill>
                  <a:srgbClr val="424D7B"/>
                </a:solidFill>
                <a:cs typeface="Microsoft Uighur" panose="02000000000000000000" pitchFamily="2" charset="-78"/>
              </a:rPr>
              <a:t>أسلوب التشبيه</a:t>
            </a:r>
            <a:r>
              <a:rPr lang="ar-MA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؛ </a:t>
            </a: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800" b="1">
                <a:solidFill>
                  <a:srgbClr val="424D7B"/>
                </a:solidFill>
                <a:cs typeface="Microsoft Uighur" panose="02000000000000000000" pitchFamily="2" charset="-78"/>
              </a:rPr>
              <a:t>أسلوب التفضيل</a:t>
            </a:r>
            <a:r>
              <a:rPr lang="ar-MA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؛</a:t>
            </a: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800" b="1">
                <a:solidFill>
                  <a:srgbClr val="424D7B"/>
                </a:solidFill>
                <a:cs typeface="Microsoft Uighur" panose="02000000000000000000" pitchFamily="2" charset="-78"/>
              </a:rPr>
              <a:t>استعمال النعت الحقيقي</a:t>
            </a:r>
            <a:r>
              <a:rPr lang="ar-MA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؛ </a:t>
            </a: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800" b="1">
                <a:solidFill>
                  <a:srgbClr val="424D7B"/>
                </a:solidFill>
                <a:cs typeface="Microsoft Uighur" panose="02000000000000000000" pitchFamily="2" charset="-78"/>
              </a:rPr>
              <a:t>استعمال النعت السببي</a:t>
            </a:r>
            <a:r>
              <a:rPr lang="ar-MA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؛</a:t>
            </a: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800" b="1">
                <a:solidFill>
                  <a:srgbClr val="424D7B"/>
                </a:solidFill>
                <a:cs typeface="Microsoft Uighur" panose="02000000000000000000" pitchFamily="2" charset="-78"/>
              </a:rPr>
              <a:t>استعمال الحال</a:t>
            </a:r>
            <a:r>
              <a:rPr lang="ar-MA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468782-DBBE-7511-11BA-752F463F7F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49995" y="2168483"/>
            <a:ext cx="687176" cy="6918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FCBA784-7981-BA6C-F085-5A66DD9E8C7B}"/>
              </a:ext>
            </a:extLst>
          </p:cNvPr>
          <p:cNvSpPr txBox="1"/>
          <p:nvPr/>
        </p:nvSpPr>
        <p:spPr>
          <a:xfrm>
            <a:off x="4572000" y="1743534"/>
            <a:ext cx="2885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أساليب الوصف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وصيغه </a:t>
            </a:r>
          </a:p>
        </p:txBody>
      </p:sp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0257C-D215-6D7F-1713-F88526D1C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FD0A1D-0514-9EDC-9681-1ECA5314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الحصة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سنتعلم كيف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تصفون شخصا أو مشهدا بأساليب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وصيغ متنوعة.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95A8CC-775F-7D6C-EA28-773090CCA7E4}"/>
              </a:ext>
            </a:extLst>
          </p:cNvPr>
          <p:cNvSpPr txBox="1"/>
          <p:nvPr/>
        </p:nvSpPr>
        <p:spPr>
          <a:xfrm>
            <a:off x="1024983" y="2743806"/>
            <a:ext cx="6931017" cy="173664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olidFill>
                  <a:srgbClr val="424D7B"/>
                </a:solidFill>
              </a:rPr>
              <a:t>سَأَتَعَلَّمُ كَيْفَ </a:t>
            </a:r>
            <a:r>
              <a:rPr lang="ar-MA" sz="4800">
                <a:solidFill>
                  <a:srgbClr val="424D7B"/>
                </a:solidFill>
              </a:rPr>
              <a:t>أَصِفُ شَخْصاً أَوْ مَشْهَداً بِٱسْتِعْمالِ أَساليبَ </a:t>
            </a:r>
            <a:r>
              <a:rPr lang="ar-MA" sz="4800" dirty="0">
                <a:solidFill>
                  <a:srgbClr val="424D7B"/>
                </a:solidFill>
              </a:rPr>
              <a:t>وَصِيَغٍ مُتَنَوِّعَةٍ.</a:t>
            </a:r>
            <a:endParaRPr lang="fr-FR" sz="4800" dirty="0">
              <a:solidFill>
                <a:srgbClr val="424D7B"/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4C586BC-F0A6-27A8-99B6-0F419E778A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815DCD-BC12-B9C1-CFB0-3ADE0D0157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154FB8-12E7-D80F-EE6F-065E2869167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EAA0AA-B862-5E36-739B-AE5A16C59A9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EDADEC-B79F-BC34-E7FA-D1E466D1680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1C469B-5F3F-AC47-BD39-24E509481EB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6D358C2-FA9A-FF94-BC28-8B439FA4A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209B5B4-2A37-7D6E-072D-2EDAEAA6EF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4077778-EFC8-C0BD-AFAE-A6F18F0B0A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64252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3ABEC-0F3F-F25F-6D3B-BCD0C9073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4D7BC2-32B4-BF5F-8D4F-CAA1D7A3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بالأساليب والظواهر اللغوية التي تساعدنا على الوصف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26F92D-50F2-FF19-8A69-71062D668CAE}"/>
              </a:ext>
            </a:extLst>
          </p:cNvPr>
          <p:cNvSpPr txBox="1"/>
          <p:nvPr/>
        </p:nvSpPr>
        <p:spPr>
          <a:xfrm>
            <a:off x="1038934" y="3097374"/>
            <a:ext cx="6931017" cy="173664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>
                <a:solidFill>
                  <a:srgbClr val="424D7B"/>
                </a:solidFill>
              </a:rPr>
              <a:t>ما ٱلْأَساليبُ وَٱلظَّواهِرُ </a:t>
            </a:r>
            <a:r>
              <a:rPr lang="ar-MA" sz="4800" dirty="0" err="1">
                <a:solidFill>
                  <a:srgbClr val="424D7B"/>
                </a:solidFill>
              </a:rPr>
              <a:t>ٱللُّغَوِيَّةُ</a:t>
            </a:r>
            <a:r>
              <a:rPr lang="ar-MA" sz="4800" dirty="0">
                <a:solidFill>
                  <a:srgbClr val="424D7B"/>
                </a:solidFill>
              </a:rPr>
              <a:t> </a:t>
            </a:r>
            <a:r>
              <a:rPr lang="ar-MA" sz="4800">
                <a:solidFill>
                  <a:srgbClr val="424D7B"/>
                </a:solidFill>
              </a:rPr>
              <a:t>ٱلَّتي تُساعِدُنا </a:t>
            </a:r>
            <a:r>
              <a:rPr lang="ar-MA" sz="4800" dirty="0">
                <a:solidFill>
                  <a:srgbClr val="424D7B"/>
                </a:solidFill>
              </a:rPr>
              <a:t>عَلى </a:t>
            </a:r>
            <a:r>
              <a:rPr lang="ar-MA" sz="4800" dirty="0" err="1">
                <a:solidFill>
                  <a:srgbClr val="424D7B"/>
                </a:solidFill>
              </a:rPr>
              <a:t>ٱلْوَصْفِ</a:t>
            </a:r>
            <a:r>
              <a:rPr lang="ar-MA" sz="4800" dirty="0">
                <a:solidFill>
                  <a:srgbClr val="424D7B"/>
                </a:solidFill>
              </a:rPr>
              <a:t>؟</a:t>
            </a:r>
            <a:endParaRPr lang="fr-FR" sz="4800" dirty="0">
              <a:solidFill>
                <a:srgbClr val="424D7B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8F82895-6296-E2E5-049D-E7CCD115FB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479D686-274A-98A6-BCEA-452DDF2409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E5955F-18F7-5593-ABD3-F418EA41977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47126A-598F-F68A-D08E-22F327582FA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14B618-32AB-0AAC-7E75-27C060DC02F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4D55D3E-DF10-2BAD-7070-15FEFF6E0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0B93D82-1BC2-92B4-6BD6-2C7AEE4079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C426D57-67A0-0C64-DE9F-538D85B8CC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247F67E-CF65-4390-0ED9-237C14D0C6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597011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76C78-6BDE-4445-DD87-4FD06D2F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0504D-0C54-A084-0B8B-29AB750AA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</a:t>
            </a:r>
            <a:r>
              <a:rPr lang="fr-FR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جماعة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يقرأ؟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4C8C84-FE7F-F00F-4779-71ED068E65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40DA9A-5B2F-03EC-8388-731B26693C0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A8939C-C619-9970-0018-3FFCCD5FC3B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22E9F4-0EF1-96A1-B67E-CE460139ACF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78E697-A877-906F-BE35-CC9DF8928AF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FDF1BD4-921B-537C-0DC7-AD1DEE1E0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3C1346-C843-DFF5-4D2D-B822CA8296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3149A16-F346-C8C4-11F0-7A95A30674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9355E97-1646-1346-D428-EEF4CAE236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ED6990-957C-FCFD-5D46-AAEA8012B183}"/>
              </a:ext>
            </a:extLst>
          </p:cNvPr>
          <p:cNvSpPr txBox="1"/>
          <p:nvPr/>
        </p:nvSpPr>
        <p:spPr>
          <a:xfrm>
            <a:off x="1030183" y="1985619"/>
            <a:ext cx="6840000" cy="418838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ٱلْحَقيقِيُّ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ٱلسَّبَبِيُّ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اَلْحالُ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330025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82455-1BC1-07C5-4F10-064BEBF5F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33D31-554A-F1AE-C3BD-F95CA246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بمعنى التشبيه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840304-C181-7B02-6DF9-B0AA6738A7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05D56C-DE55-2707-BAF7-4E8D4A1995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DC09B1-66A5-D1A2-965E-EFB9007A0ED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8B14D-5D19-FB87-3E4F-687EF6CCFB8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A65877-5E7F-C4CF-A84A-A6A06E62348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72CFB1F-4442-CA3F-9348-48CD0D7A7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A452B4-CE08-E465-00AE-86D0CBDBB6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ABD304E-315D-6462-5FCA-C6142A7900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2D3282C-4E93-8A9B-3EB8-82FAC5C0ED85}"/>
              </a:ext>
            </a:extLst>
          </p:cNvPr>
          <p:cNvSpPr txBox="1"/>
          <p:nvPr/>
        </p:nvSpPr>
        <p:spPr>
          <a:xfrm>
            <a:off x="1024983" y="3429000"/>
            <a:ext cx="6931017" cy="112371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olidFill>
                  <a:srgbClr val="424D7B"/>
                </a:solidFill>
              </a:rPr>
              <a:t>ما </a:t>
            </a:r>
            <a:r>
              <a:rPr lang="ar-MA" dirty="0">
                <a:solidFill>
                  <a:srgbClr val="424D7B"/>
                </a:solidFill>
              </a:rPr>
              <a:t>ٱلْمَقْصودُ </a:t>
            </a:r>
            <a:r>
              <a:rPr lang="ar-MA" dirty="0" err="1">
                <a:solidFill>
                  <a:srgbClr val="424D7B"/>
                </a:solidFill>
              </a:rPr>
              <a:t>بِٱلتَّشْبيهِ</a:t>
            </a:r>
            <a:r>
              <a:rPr lang="ar-MA" dirty="0">
                <a:solidFill>
                  <a:srgbClr val="424D7B"/>
                </a:solidFill>
              </a:rPr>
              <a:t>؟</a:t>
            </a:r>
            <a:endParaRPr lang="fr-FR" dirty="0">
              <a:solidFill>
                <a:srgbClr val="424D7B"/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E3473E-4A56-3600-9428-3F06D38D7E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052643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EFB5B5B-C412-B99D-D01A-74A8853C5F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</a:t>
            </a:r>
            <a:r>
              <a:rPr lang="ar-MA"/>
              <a:t>) للإجابة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/>
              <a:t>توجيهات </a:t>
            </a:r>
            <a:r>
              <a:rPr lang="ar-MA" dirty="0"/>
              <a:t>و </a:t>
            </a:r>
            <a:r>
              <a:rPr lang="ar-MA"/>
              <a:t>شرح التعليمات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/>
              <a:t>المرور بين الصفوف للمساعدة </a:t>
            </a:r>
            <a:r>
              <a:rPr lang="ar-MA" dirty="0"/>
              <a:t>و </a:t>
            </a:r>
            <a:r>
              <a:rPr lang="ar-MA"/>
              <a:t>تصحيح الإنجازات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</a:t>
            </a:r>
            <a:r>
              <a:rPr lang="ar-MA"/>
              <a:t>في ثنائيات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/>
              <a:t>نهاية الشريط، المرور إلى الشريحة الموالية</a:t>
            </a:r>
            <a:r>
              <a:rPr lang="fr-FR" dirty="0"/>
              <a:t>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22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002B3-8A41-6827-CAB6-F77B5F84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BCA67-6883-B64F-D029-68B017E3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جماعة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CA4305-3559-E286-3512-1C68E5AD93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FDAFF9-D125-EB25-11C2-2B6D8110A7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E534DF-4CDA-340F-0BE4-5C9BA94415D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178AD9-1465-9F96-899F-685AE57FB85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778FB0-3263-F9B1-89D3-F05376A8C19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534C895-8929-3364-080B-71B64E921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1A1CFC3-F2F5-8830-A04B-611AB767DE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C2BC90-3FB7-AB67-C54B-C588F5004E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55B54EC-29EB-281E-07CC-7EB4BFB3D4CA}"/>
              </a:ext>
            </a:extLst>
          </p:cNvPr>
          <p:cNvSpPr/>
          <p:nvPr/>
        </p:nvSpPr>
        <p:spPr>
          <a:xfrm>
            <a:off x="986367" y="1908737"/>
            <a:ext cx="7204591" cy="4193263"/>
          </a:xfrm>
          <a:prstGeom prst="roundRect">
            <a:avLst>
              <a:gd name="adj" fmla="val 11397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يُساعِدُ أُسْلوبُ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وَصْفِ شَخْصٍ أَوْ شَيْءٍ بِتَحْديدِ وَجْهِ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ٱلشَّبَهِ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بَيْنَهُ وَبَيْنَ شَيْءٍ آخَرَ.</a:t>
            </a:r>
            <a:endParaRPr lang="ar-MA" sz="3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6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مِثالٌ: اَلْأُمُّ </a:t>
            </a:r>
            <a:r>
              <a:rPr lang="ar-MA" sz="6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كَٱلنَّخْلَةِ</a:t>
            </a:r>
            <a:r>
              <a:rPr lang="ar-MA" sz="6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عَطائِها. </a:t>
            </a:r>
            <a:endParaRPr lang="ar-MA" sz="11500" b="1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2DD9200-EF6D-E4AF-C877-6B1304020A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85685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9C236-07BB-9B2B-5041-E3C0824EF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65A9A6-7225-4E22-A038-62502A34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يعيد وصف سرعة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سعيد مستعملا أسلوب التشبيه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 (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توجيه التلاميذ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تغيير أداة التشبيه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5F813-DD1A-D7A1-F8AD-AC673D38D2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20D6D2-B158-3908-83E5-E83364B7D8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D20BE0-4632-1259-489B-6924510BA10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44D27D-94B2-23CD-CE81-390EC80AF1C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A79DC7-EA1E-729B-33FF-7C36898896C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DDC02E0-E9F4-67DF-5876-803B2F030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1EDA992-FF08-15C0-015A-D80FC40DB3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DC1DCFF-7946-9266-1717-2889E48F26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31FB239-5E36-231D-3135-28F305DD0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F3381074-2700-0F39-53A7-60739F9B1EAB}"/>
              </a:ext>
            </a:extLst>
          </p:cNvPr>
          <p:cNvGrpSpPr/>
          <p:nvPr/>
        </p:nvGrpSpPr>
        <p:grpSpPr>
          <a:xfrm>
            <a:off x="765339" y="2230069"/>
            <a:ext cx="3437397" cy="3303759"/>
            <a:chOff x="636189" y="2072756"/>
            <a:chExt cx="4130594" cy="3815633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281C425-1D8C-9230-9073-F2BFEFE27A2A}"/>
                </a:ext>
              </a:extLst>
            </p:cNvPr>
            <p:cNvGrpSpPr/>
            <p:nvPr/>
          </p:nvGrpSpPr>
          <p:grpSpPr>
            <a:xfrm>
              <a:off x="636189" y="2072756"/>
              <a:ext cx="4130594" cy="3815633"/>
              <a:chOff x="-1120307" y="1650852"/>
              <a:chExt cx="3231776" cy="3231776"/>
            </a:xfrm>
          </p:grpSpPr>
          <p:pic>
            <p:nvPicPr>
              <p:cNvPr id="4" name="Espace réservé pour une image  4" descr="Une image contenant habits, garçon, personne, dessin&#10;&#10;Le contenu généré par l’IA peut être incorrect.">
                <a:extLst>
                  <a:ext uri="{FF2B5EF4-FFF2-40B4-BE49-F238E27FC236}">
                    <a16:creationId xmlns:a16="http://schemas.microsoft.com/office/drawing/2014/main" id="{5088E51C-2018-5EE6-8DFE-34230317F1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4695" r="-4695"/>
              <a:stretch>
                <a:fillRect/>
              </a:stretch>
            </p:blipFill>
            <p:spPr>
              <a:xfrm>
                <a:off x="-1120307" y="1650852"/>
                <a:ext cx="3231776" cy="3231776"/>
              </a:xfrm>
              <a:prstGeom prst="rect">
                <a:avLst/>
              </a:prstGeom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B32555C-D498-6B94-7C2E-C1D63990B850}"/>
                  </a:ext>
                </a:extLst>
              </p:cNvPr>
              <p:cNvSpPr txBox="1"/>
              <p:nvPr/>
            </p:nvSpPr>
            <p:spPr>
              <a:xfrm>
                <a:off x="-818147" y="1804737"/>
                <a:ext cx="2632509" cy="263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5560B6-8C0D-53E7-067D-9C65F8F36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7865" y="2379340"/>
              <a:ext cx="2969481" cy="2988886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E1B33D5-43BA-1015-E221-E8FC2065E05F}"/>
              </a:ext>
            </a:extLst>
          </p:cNvPr>
          <p:cNvGrpSpPr/>
          <p:nvPr/>
        </p:nvGrpSpPr>
        <p:grpSpPr>
          <a:xfrm>
            <a:off x="4988426" y="2230069"/>
            <a:ext cx="3437397" cy="3303759"/>
            <a:chOff x="4607753" y="2072756"/>
            <a:chExt cx="4130594" cy="3815633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3A991B1-5912-03BF-8811-E27A93E1AF05}"/>
                </a:ext>
              </a:extLst>
            </p:cNvPr>
            <p:cNvGrpSpPr/>
            <p:nvPr/>
          </p:nvGrpSpPr>
          <p:grpSpPr>
            <a:xfrm>
              <a:off x="4607753" y="2072756"/>
              <a:ext cx="4130594" cy="3815633"/>
              <a:chOff x="-1120307" y="1650852"/>
              <a:chExt cx="3231776" cy="3231776"/>
            </a:xfrm>
          </p:grpSpPr>
          <p:pic>
            <p:nvPicPr>
              <p:cNvPr id="11" name="Espace réservé pour une image  4" descr="Une image contenant habits, garçon, personne, dessin&#10;&#10;Le contenu généré par l’IA peut être incorrect.">
                <a:extLst>
                  <a:ext uri="{FF2B5EF4-FFF2-40B4-BE49-F238E27FC236}">
                    <a16:creationId xmlns:a16="http://schemas.microsoft.com/office/drawing/2014/main" id="{565C016B-3245-054E-1B95-49127B68DF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4695" r="-4695"/>
              <a:stretch>
                <a:fillRect/>
              </a:stretch>
            </p:blipFill>
            <p:spPr>
              <a:xfrm>
                <a:off x="-1120307" y="1650852"/>
                <a:ext cx="3231776" cy="3231776"/>
              </a:xfrm>
              <a:prstGeom prst="rect">
                <a:avLst/>
              </a:prstGeom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E21A7A7-31E5-3027-178F-4C9A8B386927}"/>
                  </a:ext>
                </a:extLst>
              </p:cNvPr>
              <p:cNvSpPr txBox="1"/>
              <p:nvPr/>
            </p:nvSpPr>
            <p:spPr>
              <a:xfrm>
                <a:off x="-818147" y="1804737"/>
                <a:ext cx="2632509" cy="263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396BA31-EBE3-DCAC-0927-D44CB3CF4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11726" y="2254442"/>
              <a:ext cx="3322647" cy="3113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53375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77515-AFAC-F498-C4E1-EB215D725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E2E42-F1F0-DC2D-CFB2-7E00A993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يقرأ؟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2FFB74-8030-6AD4-0030-09F03D33BF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F53D5B-EE7D-2914-C0CF-E23B163F85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2F1F43-8F65-FD7D-E773-6B8BF75BD7B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19D508-BB90-08D0-6F53-E8C38045538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0E839E-D895-3861-9FCA-7E1DB8C2C38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ECFE2F8-B75E-890E-EE66-AE2559B8E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999D5AB-66A9-CAA8-881E-249A81F0AE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EFB8F24-4814-6B8A-19FB-70942E3C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CFD7C15-2ADD-BF0C-3843-82AED632CFCC}"/>
              </a:ext>
            </a:extLst>
          </p:cNvPr>
          <p:cNvSpPr/>
          <p:nvPr/>
        </p:nvSpPr>
        <p:spPr>
          <a:xfrm>
            <a:off x="806373" y="1975931"/>
            <a:ext cx="6840001" cy="41260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 algn="r" rtl="1">
              <a:buFont typeface="Arial" panose="020B0604020202020204" pitchFamily="34" charset="0"/>
              <a:buChar char="•"/>
            </a:pPr>
            <a:r>
              <a:rPr lang="ar-MA"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اَلطِّفْلُ </a:t>
            </a:r>
            <a:r>
              <a:rPr lang="ar-MA" sz="5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كَـــــ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ـٱلأَرْنَبِ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ٱلسُّرْعَةِ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354013" indent="-354013" algn="r" rtl="1">
              <a:buFont typeface="Arial" panose="020B0604020202020204" pitchFamily="34" charset="0"/>
              <a:buChar char="•"/>
            </a:pPr>
            <a:r>
              <a:rPr lang="ar-MA"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اَلطِّفْلُ 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كَــ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ـأَنَّهُ أَرْنَبٌ في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ٱلسُّرْعَةِ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354013" indent="-354013" algn="r" rtl="1">
              <a:buFont typeface="Arial" panose="020B0604020202020204" pitchFamily="34" charset="0"/>
              <a:buChar char="•"/>
            </a:pPr>
            <a:r>
              <a:rPr lang="ar-MA"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اَلطِّفْلُ 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أَشْبَهُ </a:t>
            </a:r>
            <a:r>
              <a:rPr lang="ar-MA" sz="5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ٱلأَرْنَبِ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ٱلسُّرْعَةِ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354013" indent="-354013" algn="r" rtl="1">
              <a:buFont typeface="Arial" panose="020B0604020202020204" pitchFamily="34" charset="0"/>
              <a:buChar char="•"/>
            </a:pPr>
            <a:r>
              <a:rPr lang="ar-MA" sz="54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اَلطِّفْلُ 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مِثْلُ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ٱلْأَرْنَبِ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ٱلسُّرْعَةِ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40500FE-4FF5-A478-7015-D2729040B7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54626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B8919-508E-C74D-9E2D-E09F1491F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254973-0E2B-55B8-D20B-4BD424D7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انتبهوا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سأقوم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بوصف الطفل مستعملا نعوتا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حقيقية وسببية؟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F9F97B-B67F-0FDC-0AA0-0432551735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FB699C-CE0F-1EF8-D844-F5C39D2B9F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E8FA7E-CE23-77F8-84BA-E8F25FB3895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BC3892-64D3-F981-F502-4A9A9141B6B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BC015E-DF6D-F1F8-C9ED-3AE026A415B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C10C62D-5182-DADB-540F-FADB85439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AD7B6B5-BF4C-6B84-6693-50CF366C74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58C843-1426-C4F6-0864-87784FEB9F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468F672-EC95-ED28-9275-015C892F04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A7A33D-C3CF-BE93-7D4A-2780DDF54CCF}"/>
              </a:ext>
            </a:extLst>
          </p:cNvPr>
          <p:cNvSpPr/>
          <p:nvPr/>
        </p:nvSpPr>
        <p:spPr>
          <a:xfrm>
            <a:off x="475488" y="5310564"/>
            <a:ext cx="8348761" cy="11524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اَلطِّفْلُ </a:t>
            </a:r>
            <a:r>
              <a:rPr lang="ar-MA" sz="4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ٱلصَّغيرُ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4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ٱلْجَميلُ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شَعْرُهُ </a:t>
            </a:r>
            <a:r>
              <a:rPr lang="ar-MA"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يَرْتَدي حِذاءً 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بُنِّيَّ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ٱللَّوْنِ.</a:t>
            </a:r>
            <a:endParaRPr lang="fr-FR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Bulle narrative : rectangle 8">
            <a:extLst>
              <a:ext uri="{FF2B5EF4-FFF2-40B4-BE49-F238E27FC236}">
                <a16:creationId xmlns:a16="http://schemas.microsoft.com/office/drawing/2014/main" id="{216E9AF1-4130-5695-16F2-73607B60CB90}"/>
              </a:ext>
            </a:extLst>
          </p:cNvPr>
          <p:cNvSpPr/>
          <p:nvPr/>
        </p:nvSpPr>
        <p:spPr>
          <a:xfrm>
            <a:off x="3612333" y="4523377"/>
            <a:ext cx="1922706" cy="612000"/>
          </a:xfrm>
          <a:prstGeom prst="wedgeRectCallout">
            <a:avLst>
              <a:gd name="adj1" fmla="val 33050"/>
              <a:gd name="adj2" fmla="val 11813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نَعْتٌ سَبَبِيٌّ </a:t>
            </a:r>
            <a:endParaRPr lang="fr-FR" sz="24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Bulle narrative : rectangle 9">
            <a:extLst>
              <a:ext uri="{FF2B5EF4-FFF2-40B4-BE49-F238E27FC236}">
                <a16:creationId xmlns:a16="http://schemas.microsoft.com/office/drawing/2014/main" id="{7B472784-2D99-8316-D395-43395975B5EF}"/>
              </a:ext>
            </a:extLst>
          </p:cNvPr>
          <p:cNvSpPr/>
          <p:nvPr/>
        </p:nvSpPr>
        <p:spPr>
          <a:xfrm>
            <a:off x="386226" y="4610971"/>
            <a:ext cx="1922706" cy="612000"/>
          </a:xfrm>
          <a:prstGeom prst="wedgeRectCallout">
            <a:avLst>
              <a:gd name="adj1" fmla="val 33050"/>
              <a:gd name="adj2" fmla="val 11813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نَعْتٌ حَقيقِيٌّ </a:t>
            </a:r>
            <a:endParaRPr lang="fr-FR" sz="24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Bulle narrative : rectangle 10">
            <a:extLst>
              <a:ext uri="{FF2B5EF4-FFF2-40B4-BE49-F238E27FC236}">
                <a16:creationId xmlns:a16="http://schemas.microsoft.com/office/drawing/2014/main" id="{92431061-14FF-A1F6-029D-C9B6BF430988}"/>
              </a:ext>
            </a:extLst>
          </p:cNvPr>
          <p:cNvSpPr/>
          <p:nvPr/>
        </p:nvSpPr>
        <p:spPr>
          <a:xfrm>
            <a:off x="6150424" y="4437088"/>
            <a:ext cx="1922706" cy="612000"/>
          </a:xfrm>
          <a:prstGeom prst="wedgeRectCallout">
            <a:avLst>
              <a:gd name="adj1" fmla="val 1682"/>
              <a:gd name="adj2" fmla="val 148339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نَعْتٌ حَقيقِيٌّ </a:t>
            </a:r>
            <a:endParaRPr lang="fr-FR" sz="24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3C4A0C5-1509-A148-7520-070F3D105A2C}"/>
              </a:ext>
            </a:extLst>
          </p:cNvPr>
          <p:cNvGrpSpPr/>
          <p:nvPr/>
        </p:nvGrpSpPr>
        <p:grpSpPr>
          <a:xfrm>
            <a:off x="765340" y="1617856"/>
            <a:ext cx="2798074" cy="2706904"/>
            <a:chOff x="636189" y="2072756"/>
            <a:chExt cx="4130594" cy="3815633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4612B288-98AD-F99B-4E44-FB5D24E19EB5}"/>
                </a:ext>
              </a:extLst>
            </p:cNvPr>
            <p:cNvGrpSpPr/>
            <p:nvPr/>
          </p:nvGrpSpPr>
          <p:grpSpPr>
            <a:xfrm>
              <a:off x="636189" y="2072756"/>
              <a:ext cx="4130594" cy="3815633"/>
              <a:chOff x="-1120307" y="1650852"/>
              <a:chExt cx="3231776" cy="3231776"/>
            </a:xfrm>
          </p:grpSpPr>
          <p:pic>
            <p:nvPicPr>
              <p:cNvPr id="15" name="Espace réservé pour une image  4" descr="Une image contenant habits, garçon, personne, dessin&#10;&#10;Le contenu généré par l’IA peut être incorrect.">
                <a:extLst>
                  <a:ext uri="{FF2B5EF4-FFF2-40B4-BE49-F238E27FC236}">
                    <a16:creationId xmlns:a16="http://schemas.microsoft.com/office/drawing/2014/main" id="{C1DF7862-A2DF-622A-AE82-987EC6806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4695" r="-4695"/>
              <a:stretch>
                <a:fillRect/>
              </a:stretch>
            </p:blipFill>
            <p:spPr>
              <a:xfrm>
                <a:off x="-1120307" y="1650852"/>
                <a:ext cx="3231776" cy="3231776"/>
              </a:xfrm>
              <a:prstGeom prst="rect">
                <a:avLst/>
              </a:prstGeom>
            </p:spPr>
          </p:pic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41972A3-08E4-1F63-2D50-CCF377A5920F}"/>
                  </a:ext>
                </a:extLst>
              </p:cNvPr>
              <p:cNvSpPr txBox="1"/>
              <p:nvPr/>
            </p:nvSpPr>
            <p:spPr>
              <a:xfrm>
                <a:off x="-818147" y="1804737"/>
                <a:ext cx="2632509" cy="263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D6865A7-6C8F-2315-91B0-73BFA75BB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7865" y="2379340"/>
              <a:ext cx="2969481" cy="2988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24306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D4900-903C-0F32-74CC-3421232F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CFF600-E01D-D447-1C2F-1BBED82DA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دوركم.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عنصرا من العناصر التالية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ثم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يقدم وصفا للطفل مستعملا النعوت المناسبة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123366-0E43-C716-B618-DCD384743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9098DE-45B2-BDC1-15E4-B925A4A4EC0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AF36F6-8B08-0921-5584-6DECEAA191E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442D8-A458-8A45-84F0-A6E15280DCC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5BA193-F147-53FB-F016-C24DCE83F62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F54D270-C6E1-1EC0-E037-E2F5E1D20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215111E-DA7C-FE62-EBCE-5C3235882D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370CE24-7B10-4448-5765-ABE6AA040D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288EB30-110F-62B9-AD20-7AF1793A7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791880"/>
              </p:ext>
            </p:extLst>
          </p:nvPr>
        </p:nvGraphicFramePr>
        <p:xfrm>
          <a:off x="5861724" y="2679779"/>
          <a:ext cx="2147493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7493">
                  <a:extLst>
                    <a:ext uri="{9D8B030D-6E8A-4147-A177-3AD203B41FA5}">
                      <a16:colId xmlns:a16="http://schemas.microsoft.com/office/drawing/2014/main" val="1341966941"/>
                    </a:ext>
                  </a:extLst>
                </a:gridCol>
              </a:tblGrid>
              <a:tr h="434944">
                <a:tc>
                  <a:txBody>
                    <a:bodyPr/>
                    <a:lstStyle/>
                    <a:p>
                      <a:pPr algn="r" rtl="1"/>
                      <a:r>
                        <a:rPr lang="ar-SA" sz="8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شَكْلُهُ</a:t>
                      </a:r>
                      <a:endParaRPr lang="fr-FR" sz="8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590100"/>
                  </a:ext>
                </a:extLst>
              </a:tr>
              <a:tr h="513487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800" b="1" kern="12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هِنْدامُهُ</a:t>
                      </a:r>
                      <a:endParaRPr lang="fr-FR" sz="8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641079"/>
                  </a:ext>
                </a:extLst>
              </a:tr>
            </a:tbl>
          </a:graphicData>
        </a:graphic>
      </p:graphicFrame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3A1E8D0-71AC-D980-63F2-EB5FF6B563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36224B6-75BD-50BD-1ADA-D40B78E4457C}"/>
              </a:ext>
            </a:extLst>
          </p:cNvPr>
          <p:cNvGrpSpPr/>
          <p:nvPr/>
        </p:nvGrpSpPr>
        <p:grpSpPr>
          <a:xfrm>
            <a:off x="765340" y="1617856"/>
            <a:ext cx="2798074" cy="2706904"/>
            <a:chOff x="636189" y="2072756"/>
            <a:chExt cx="4130594" cy="3815633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814BB2E6-8864-6DDB-30AD-6E374C8ABCEC}"/>
                </a:ext>
              </a:extLst>
            </p:cNvPr>
            <p:cNvGrpSpPr/>
            <p:nvPr/>
          </p:nvGrpSpPr>
          <p:grpSpPr>
            <a:xfrm>
              <a:off x="636189" y="2072756"/>
              <a:ext cx="4130594" cy="3815633"/>
              <a:chOff x="-1120307" y="1650852"/>
              <a:chExt cx="3231776" cy="3231776"/>
            </a:xfrm>
          </p:grpSpPr>
          <p:pic>
            <p:nvPicPr>
              <p:cNvPr id="7" name="Espace réservé pour une image  4" descr="Une image contenant habits, garçon, personne, dessin&#10;&#10;Le contenu généré par l’IA peut être incorrect.">
                <a:extLst>
                  <a:ext uri="{FF2B5EF4-FFF2-40B4-BE49-F238E27FC236}">
                    <a16:creationId xmlns:a16="http://schemas.microsoft.com/office/drawing/2014/main" id="{16C0D6F5-9B40-D5F0-990E-4463273B9E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4695" r="-4695"/>
              <a:stretch>
                <a:fillRect/>
              </a:stretch>
            </p:blipFill>
            <p:spPr>
              <a:xfrm>
                <a:off x="-1120307" y="1650852"/>
                <a:ext cx="3231776" cy="3231776"/>
              </a:xfrm>
              <a:prstGeom prst="rect">
                <a:avLst/>
              </a:prstGeom>
            </p:spPr>
          </p:pic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D0F9331-C769-C271-C898-3977EFEA95B5}"/>
                  </a:ext>
                </a:extLst>
              </p:cNvPr>
              <p:cNvSpPr txBox="1"/>
              <p:nvPr/>
            </p:nvSpPr>
            <p:spPr>
              <a:xfrm>
                <a:off x="-818147" y="1804737"/>
                <a:ext cx="2632509" cy="263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8A019F2-2724-9733-F0E1-745E3132F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7865" y="2379340"/>
              <a:ext cx="2969481" cy="2988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291691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8499D-76E7-2C29-310A-B36E63738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D3A0C-CFAE-43A5-1A55-EDE30D82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الحال. من يحاول إتمام الجملة التالية مستعملا حالا مفردا لوصف الطفل؟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979140-C566-A581-44D3-192B452752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FF9E1B-95F8-E34B-BE1C-2392B915C5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2698BA-B38A-78BA-DE67-D3E9E7B966D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F61A97-3419-7B00-AE76-F12056E07FE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48C5AE-B69A-85A5-7A3C-AFE0F3AEA02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D26B970-790C-1FAE-B39F-9BE1A4510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2CAFEA6-74BE-4229-94DF-B0C74C748B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7BD942B-4BFD-55DF-1323-281D3F5682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E84E79-CA34-5FA8-ECF5-CC7F6FE07410}"/>
              </a:ext>
            </a:extLst>
          </p:cNvPr>
          <p:cNvSpPr/>
          <p:nvPr/>
        </p:nvSpPr>
        <p:spPr>
          <a:xfrm>
            <a:off x="632373" y="5143299"/>
            <a:ext cx="7806579" cy="11524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يَرْكُضُ ٱلطِّفْلُ ............</a:t>
            </a:r>
            <a:endParaRPr lang="fr-FR" sz="6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DF2DCEB-51F3-327A-07E3-099F15B610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A408214-65E0-6EEC-1ADE-0477D62182B2}"/>
              </a:ext>
            </a:extLst>
          </p:cNvPr>
          <p:cNvGrpSpPr/>
          <p:nvPr/>
        </p:nvGrpSpPr>
        <p:grpSpPr>
          <a:xfrm>
            <a:off x="765340" y="1617856"/>
            <a:ext cx="2798074" cy="2706904"/>
            <a:chOff x="636189" y="2072756"/>
            <a:chExt cx="4130594" cy="3815633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99E800D-721C-E4B2-C125-96AED1D6CA19}"/>
                </a:ext>
              </a:extLst>
            </p:cNvPr>
            <p:cNvGrpSpPr/>
            <p:nvPr/>
          </p:nvGrpSpPr>
          <p:grpSpPr>
            <a:xfrm>
              <a:off x="636189" y="2072756"/>
              <a:ext cx="4130594" cy="3815633"/>
              <a:chOff x="-1120307" y="1650852"/>
              <a:chExt cx="3231776" cy="3231776"/>
            </a:xfrm>
          </p:grpSpPr>
          <p:pic>
            <p:nvPicPr>
              <p:cNvPr id="9" name="Espace réservé pour une image  4" descr="Une image contenant habits, garçon, personne, dessin&#10;&#10;Le contenu généré par l’IA peut être incorrect.">
                <a:extLst>
                  <a:ext uri="{FF2B5EF4-FFF2-40B4-BE49-F238E27FC236}">
                    <a16:creationId xmlns:a16="http://schemas.microsoft.com/office/drawing/2014/main" id="{E4CD6507-653C-8FB7-AE71-1408CD7D8D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4695" r="-4695"/>
              <a:stretch>
                <a:fillRect/>
              </a:stretch>
            </p:blipFill>
            <p:spPr>
              <a:xfrm>
                <a:off x="-1120307" y="1650852"/>
                <a:ext cx="3231776" cy="3231776"/>
              </a:xfrm>
              <a:prstGeom prst="rect">
                <a:avLst/>
              </a:prstGeom>
            </p:spPr>
          </p:pic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E63C7C5-7571-AE91-38D5-98600A42A4D5}"/>
                  </a:ext>
                </a:extLst>
              </p:cNvPr>
              <p:cNvSpPr txBox="1"/>
              <p:nvPr/>
            </p:nvSpPr>
            <p:spPr>
              <a:xfrm>
                <a:off x="-818147" y="1804737"/>
                <a:ext cx="2632509" cy="263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3635950-73C1-E400-9F69-AA3981DF4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7865" y="2379340"/>
              <a:ext cx="2969481" cy="2988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28133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91590-3198-F66A-B18D-99B838B52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8AD0FC-4C1C-7110-A11F-DC2932E6A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مقترح آخر. من يقرأ؟ (مطالبة التلاميذ بتغيير الحال مع الحفاظ على بنية الجملة.)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3AA50A-1024-4EAC-4847-18D9DAF8D5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6EBC47-E9E6-8654-94DF-B7A3B87485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D8D189-246B-653F-510A-DE5CD9D4C86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162E8F-9B0E-1140-015B-1954DA21143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2879CE-1549-7197-1923-222EA638864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6F32EF9-C6E1-DBA8-1861-6A5ABEE0D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F08B9C6-0035-4951-D780-D731161AD0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433418A-09B0-4C0A-2AC5-7A72AD62ED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C65556-88FB-EA3C-D381-64467987F854}"/>
              </a:ext>
            </a:extLst>
          </p:cNvPr>
          <p:cNvSpPr/>
          <p:nvPr/>
        </p:nvSpPr>
        <p:spPr>
          <a:xfrm>
            <a:off x="632373" y="5346440"/>
            <a:ext cx="8011722" cy="11524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يَرْكُضُ ٱلطِّفْلُ </a:t>
            </a:r>
            <a:r>
              <a:rPr lang="ar-MA" sz="66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مُتَّجِهاً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نَحْوَ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B1FD69E-3B0A-5EAA-2A75-49B2F480E5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99AC428-1A2F-8EC5-8E0A-DECBA7D7D8A2}"/>
              </a:ext>
            </a:extLst>
          </p:cNvPr>
          <p:cNvGrpSpPr/>
          <p:nvPr/>
        </p:nvGrpSpPr>
        <p:grpSpPr>
          <a:xfrm>
            <a:off x="765340" y="1617856"/>
            <a:ext cx="2798074" cy="2706904"/>
            <a:chOff x="636189" y="2072756"/>
            <a:chExt cx="4130594" cy="3815633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6FB5796-168A-7A53-9260-7A94FA6EA0C4}"/>
                </a:ext>
              </a:extLst>
            </p:cNvPr>
            <p:cNvGrpSpPr/>
            <p:nvPr/>
          </p:nvGrpSpPr>
          <p:grpSpPr>
            <a:xfrm>
              <a:off x="636189" y="2072756"/>
              <a:ext cx="4130594" cy="3815633"/>
              <a:chOff x="-1120307" y="1650852"/>
              <a:chExt cx="3231776" cy="3231776"/>
            </a:xfrm>
          </p:grpSpPr>
          <p:pic>
            <p:nvPicPr>
              <p:cNvPr id="9" name="Espace réservé pour une image  4" descr="Une image contenant habits, garçon, personne, dessin&#10;&#10;Le contenu généré par l’IA peut être incorrect.">
                <a:extLst>
                  <a:ext uri="{FF2B5EF4-FFF2-40B4-BE49-F238E27FC236}">
                    <a16:creationId xmlns:a16="http://schemas.microsoft.com/office/drawing/2014/main" id="{6E82F77E-0AE4-78E7-1F0F-53A4D7F301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4695" r="-4695"/>
              <a:stretch>
                <a:fillRect/>
              </a:stretch>
            </p:blipFill>
            <p:spPr>
              <a:xfrm>
                <a:off x="-1120307" y="1650852"/>
                <a:ext cx="3231776" cy="3231776"/>
              </a:xfrm>
              <a:prstGeom prst="rect">
                <a:avLst/>
              </a:prstGeom>
            </p:spPr>
          </p:pic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321B474-A0AD-9FBF-9A4F-8DBB9BE74D9B}"/>
                  </a:ext>
                </a:extLst>
              </p:cNvPr>
              <p:cNvSpPr txBox="1"/>
              <p:nvPr/>
            </p:nvSpPr>
            <p:spPr>
              <a:xfrm>
                <a:off x="-818147" y="1804737"/>
                <a:ext cx="2632509" cy="263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00D9D05-3B93-BFEC-008E-D15456F45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7865" y="2379340"/>
              <a:ext cx="2969481" cy="2988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877107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2928B-9277-E886-0852-BED6032CE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AF7975-81E2-9C7D-841F-49E747E6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يصف الطفل على الصورة موظفا حالا في صيغة جملة اسمية أو شبه جملة؟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6519E3-9EC8-DC19-8EA1-C77D207910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322C87-2094-3A75-2E1E-3C12C35B73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9C64F-2842-06B9-8B72-5634E455AD3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DDE6D9-3ED9-D371-7096-6EF568FF7DD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3066DC-3563-B78C-D9EC-380BE284743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3A2C61C-69ED-152A-DBF9-6BDA95D71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5BC3CB-8BAD-2265-AA7B-825E4C99EC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5583A62-C038-F9CB-F09D-B4DAD0D7BE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C607CAE-757D-AF83-BC2B-6432DD81E9F1}"/>
              </a:ext>
            </a:extLst>
          </p:cNvPr>
          <p:cNvSpPr/>
          <p:nvPr/>
        </p:nvSpPr>
        <p:spPr>
          <a:xfrm>
            <a:off x="564604" y="5165863"/>
            <a:ext cx="7879677" cy="11524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يَرْكُضُ ٱلطِّفْلُ ................</a:t>
            </a:r>
            <a:endParaRPr lang="fr-FR" sz="6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DF931C-4EC8-D232-A844-C558486E04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EE3B28A-17A0-93A3-CBD0-49B06AD4511D}"/>
              </a:ext>
            </a:extLst>
          </p:cNvPr>
          <p:cNvGrpSpPr/>
          <p:nvPr/>
        </p:nvGrpSpPr>
        <p:grpSpPr>
          <a:xfrm>
            <a:off x="765340" y="1617856"/>
            <a:ext cx="2798074" cy="2706904"/>
            <a:chOff x="636189" y="2072756"/>
            <a:chExt cx="4130594" cy="3815633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E487F10-70A2-DF23-2671-5FDCDE26B411}"/>
                </a:ext>
              </a:extLst>
            </p:cNvPr>
            <p:cNvGrpSpPr/>
            <p:nvPr/>
          </p:nvGrpSpPr>
          <p:grpSpPr>
            <a:xfrm>
              <a:off x="636189" y="2072756"/>
              <a:ext cx="4130594" cy="3815633"/>
              <a:chOff x="-1120307" y="1650852"/>
              <a:chExt cx="3231776" cy="3231776"/>
            </a:xfrm>
          </p:grpSpPr>
          <p:pic>
            <p:nvPicPr>
              <p:cNvPr id="9" name="Espace réservé pour une image  4" descr="Une image contenant habits, garçon, personne, dessin&#10;&#10;Le contenu généré par l’IA peut être incorrect.">
                <a:extLst>
                  <a:ext uri="{FF2B5EF4-FFF2-40B4-BE49-F238E27FC236}">
                    <a16:creationId xmlns:a16="http://schemas.microsoft.com/office/drawing/2014/main" id="{D5E12559-4C74-BCC7-FA17-8DC6955915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4695" r="-4695"/>
              <a:stretch>
                <a:fillRect/>
              </a:stretch>
            </p:blipFill>
            <p:spPr>
              <a:xfrm>
                <a:off x="-1120307" y="1650852"/>
                <a:ext cx="3231776" cy="3231776"/>
              </a:xfrm>
              <a:prstGeom prst="rect">
                <a:avLst/>
              </a:prstGeom>
            </p:spPr>
          </p:pic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8EEAF6A-E06C-700D-B365-8183E12D9526}"/>
                  </a:ext>
                </a:extLst>
              </p:cNvPr>
              <p:cNvSpPr txBox="1"/>
              <p:nvPr/>
            </p:nvSpPr>
            <p:spPr>
              <a:xfrm>
                <a:off x="-818147" y="1804737"/>
                <a:ext cx="2632509" cy="263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FD73E0A-02F1-9B5A-5A23-D6DAD706B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7865" y="2379340"/>
              <a:ext cx="2969481" cy="2988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53520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C3A8-458E-9B6F-79CC-1DBDBD057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2522E6-9D6D-CCFA-BC20-F7C944DBF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هذان مقترحان آخران. من يقرأ؟ (مطالبة التلاميذ بتغيير الحال مع الحفاظ على بنية الجملة.)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3D80DA-C69E-93B7-4FBC-03F3E33300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4FBB87-3681-E0D5-3EBA-0AADE2FEA6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9D7C05-A830-5679-5176-2A2CF39028EA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E0A7C7-803C-30E3-C580-093BD415135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38CBB6-8C88-3363-77DD-BE30FC5A202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22CE087-37F8-CE14-A1EE-802EFDC2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07ED567-AD1D-EC56-8462-139DCBB1E8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4D40211-2FBA-722A-9BBB-BD0E7F07F0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415D070-505C-D9BE-A768-5ABA4E55C2A6}"/>
              </a:ext>
            </a:extLst>
          </p:cNvPr>
          <p:cNvSpPr/>
          <p:nvPr/>
        </p:nvSpPr>
        <p:spPr>
          <a:xfrm>
            <a:off x="552399" y="4533117"/>
            <a:ext cx="8039201" cy="1881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يَرْكُضُ ٱلطِّفْلُ وَ</a:t>
            </a:r>
            <a:r>
              <a:rPr lang="ar-MA" sz="6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هُوَ مُتَّجِهٌ 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نَحْوَ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685800" indent="-685800" algn="r" rtl="1">
              <a:buFont typeface="Arial" panose="020B0604020202020204" pitchFamily="34" charset="0"/>
              <a:buChar char="•"/>
            </a:pP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يَرْكُضُ ٱلطِّفْلُ </a:t>
            </a:r>
            <a:r>
              <a:rPr lang="ar-MA" sz="6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بِسُرْعَةٍ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1" name="Espace réservé pour une image  1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1F768E-7A45-0F8D-340A-EDF9F14AA8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B4079C8-69A9-D047-F94B-C4C46729D4F5}"/>
              </a:ext>
            </a:extLst>
          </p:cNvPr>
          <p:cNvGrpSpPr/>
          <p:nvPr/>
        </p:nvGrpSpPr>
        <p:grpSpPr>
          <a:xfrm>
            <a:off x="765340" y="1617856"/>
            <a:ext cx="2798074" cy="2706904"/>
            <a:chOff x="636189" y="2072756"/>
            <a:chExt cx="4130594" cy="3815633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8F0FAB76-D626-98CE-340C-69C0D81798C5}"/>
                </a:ext>
              </a:extLst>
            </p:cNvPr>
            <p:cNvGrpSpPr/>
            <p:nvPr/>
          </p:nvGrpSpPr>
          <p:grpSpPr>
            <a:xfrm>
              <a:off x="636189" y="2072756"/>
              <a:ext cx="4130594" cy="3815633"/>
              <a:chOff x="-1120307" y="1650852"/>
              <a:chExt cx="3231776" cy="3231776"/>
            </a:xfrm>
          </p:grpSpPr>
          <p:pic>
            <p:nvPicPr>
              <p:cNvPr id="9" name="Espace réservé pour une image  4" descr="Une image contenant habits, garçon, personne, dessin&#10;&#10;Le contenu généré par l’IA peut être incorrect.">
                <a:extLst>
                  <a:ext uri="{FF2B5EF4-FFF2-40B4-BE49-F238E27FC236}">
                    <a16:creationId xmlns:a16="http://schemas.microsoft.com/office/drawing/2014/main" id="{ABB97478-7EA7-F515-4613-4B7ECA2632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4695" r="-4695"/>
              <a:stretch>
                <a:fillRect/>
              </a:stretch>
            </p:blipFill>
            <p:spPr>
              <a:xfrm>
                <a:off x="-1120307" y="1650852"/>
                <a:ext cx="3231776" cy="3231776"/>
              </a:xfrm>
              <a:prstGeom prst="rect">
                <a:avLst/>
              </a:prstGeom>
            </p:spPr>
          </p:pic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16072CE-6897-BCFA-FF6E-0699B4FD2689}"/>
                  </a:ext>
                </a:extLst>
              </p:cNvPr>
              <p:cNvSpPr txBox="1"/>
              <p:nvPr/>
            </p:nvSpPr>
            <p:spPr>
              <a:xfrm>
                <a:off x="-818147" y="1804737"/>
                <a:ext cx="2632509" cy="263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BB1DBD9-F2EF-DB40-8ED2-860AC85F1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7865" y="2379340"/>
              <a:ext cx="2969481" cy="2988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95702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FB28E-5332-9317-A5B0-153B06973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F46904-5269-74ED-8518-5321F491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بالأساليب التي استعملناها لوصف الطفل سعيد؟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6A9366-72F8-B132-B8AF-557A1D6018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FBB072-32B0-B17D-6ADC-D5CA32C3F9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09FE0E-6727-7358-5F3D-7092E54FADC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E82B06-5372-DEDC-7F66-C69A8503BC5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95D23D-25F9-A748-AED5-BE6FBD9BBC5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9340961-85CE-4ADC-AE59-C1E0E8CDD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58DC243-2738-79E7-3CA6-507DF4552D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F9DFED9-8976-DBCB-9033-60A92D3EE9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99179F8-0036-0DA0-1BD2-7409D81022AD}"/>
              </a:ext>
            </a:extLst>
          </p:cNvPr>
          <p:cNvSpPr txBox="1"/>
          <p:nvPr/>
        </p:nvSpPr>
        <p:spPr>
          <a:xfrm>
            <a:off x="939166" y="3002280"/>
            <a:ext cx="6931017" cy="173664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olidFill>
                  <a:srgbClr val="424D7B"/>
                </a:solidFill>
              </a:rPr>
              <a:t>ما </a:t>
            </a:r>
            <a:r>
              <a:rPr lang="ar-MA" sz="4800" dirty="0" err="1">
                <a:solidFill>
                  <a:srgbClr val="424D7B"/>
                </a:solidFill>
              </a:rPr>
              <a:t>ٱلْأَساليبُ</a:t>
            </a:r>
            <a:r>
              <a:rPr lang="ar-MA" sz="4800" dirty="0">
                <a:solidFill>
                  <a:srgbClr val="424D7B"/>
                </a:solidFill>
              </a:rPr>
              <a:t> </a:t>
            </a:r>
            <a:r>
              <a:rPr lang="ar-MA" sz="4800" dirty="0" err="1">
                <a:solidFill>
                  <a:srgbClr val="424D7B"/>
                </a:solidFill>
              </a:rPr>
              <a:t>وَٱلظَّواهِرُ</a:t>
            </a:r>
            <a:r>
              <a:rPr lang="ar-MA" sz="4800" dirty="0">
                <a:solidFill>
                  <a:srgbClr val="424D7B"/>
                </a:solidFill>
              </a:rPr>
              <a:t> </a:t>
            </a:r>
            <a:r>
              <a:rPr lang="ar-MA" sz="4800" dirty="0" err="1">
                <a:solidFill>
                  <a:srgbClr val="424D7B"/>
                </a:solidFill>
              </a:rPr>
              <a:t>ٱللُّغَوِيَّةُ</a:t>
            </a:r>
            <a:r>
              <a:rPr lang="ar-MA" sz="4800" dirty="0">
                <a:solidFill>
                  <a:srgbClr val="424D7B"/>
                </a:solidFill>
              </a:rPr>
              <a:t> ٱلَّتي </a:t>
            </a:r>
            <a:r>
              <a:rPr lang="ar-MA" sz="4800" dirty="0" err="1">
                <a:solidFill>
                  <a:srgbClr val="424D7B"/>
                </a:solidFill>
              </a:rPr>
              <a:t>ٱسْتَعْمَلْناها</a:t>
            </a:r>
            <a:r>
              <a:rPr lang="ar-MA" sz="4800" dirty="0">
                <a:solidFill>
                  <a:srgbClr val="424D7B"/>
                </a:solidFill>
              </a:rPr>
              <a:t> لِوَصْفِ ٱلطِّفْلِ سَعيدٍ؟</a:t>
            </a:r>
            <a:endParaRPr lang="fr-FR" sz="4800" dirty="0">
              <a:solidFill>
                <a:srgbClr val="424D7B"/>
              </a:solidFill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E534A71-FEC4-A69B-4DD3-C4ECCA61AB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650122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تنظيم </a:t>
            </a:r>
            <a:r>
              <a:rPr lang="ar-MA">
                <a:solidFill>
                  <a:srgbClr val="424D7B"/>
                </a:solidFill>
              </a:rPr>
              <a:t>حصص الأسبوع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نشاط اعتيادي</a:t>
            </a:r>
            <a:r>
              <a:rPr lang="fr-FR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أساليب</a:t>
            </a:r>
            <a:r>
              <a:rPr lang="fr-FR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استماع وتحدث . 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48000" y="3429000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حصة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3-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حصة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5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2338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-1-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الحصة-2-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وفهم)+ دعم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الحصة-3- </a:t>
            </a:r>
            <a:r>
              <a:rPr lang="fr-FR" sz="1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 </a:t>
            </a:r>
            <a:endParaRPr lang="ar-SA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A8192-37F3-D1B3-AB03-6FFC83806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38D67C-92DF-2656-8D51-A0434F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5195E2-7490-BF79-B561-26480878BB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C982DF-6CDD-E869-705D-97CCB14655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45C868-6C91-1079-57E6-F8F3A713E44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B1860D-6C71-896F-E466-97365AE7D22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CCD50F-14B0-EA63-7352-8B2D42C4D94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0342E3-CDE1-405C-B7F6-F3A1487E2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3B128D9-A9F4-0885-8555-6BD9531979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3240A8E-5F81-C586-DCA8-87A316DE68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B839C29-52EE-6929-F657-E05F09B0960A}"/>
              </a:ext>
            </a:extLst>
          </p:cNvPr>
          <p:cNvSpPr txBox="1"/>
          <p:nvPr/>
        </p:nvSpPr>
        <p:spPr>
          <a:xfrm>
            <a:off x="1030183" y="1985619"/>
            <a:ext cx="6840000" cy="418838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ٱلْحَقيقِيُّ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ٱلسَّبَبِيُّ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اَلْحالُ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681D52-676B-D4E1-3F07-409CCBE228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372594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9AD9B-88D2-706E-1FBC-6C3F4F6E0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0F622FC1-6B70-A8A1-8C8F-D527D259B66C}"/>
              </a:ext>
            </a:extLst>
          </p:cNvPr>
          <p:cNvGrpSpPr/>
          <p:nvPr/>
        </p:nvGrpSpPr>
        <p:grpSpPr>
          <a:xfrm>
            <a:off x="817762" y="2079966"/>
            <a:ext cx="4448868" cy="4101064"/>
            <a:chOff x="-1120307" y="1650852"/>
            <a:chExt cx="3231776" cy="3231776"/>
          </a:xfrm>
        </p:grpSpPr>
        <p:pic>
          <p:nvPicPr>
            <p:cNvPr id="9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65DB09E1-F769-994D-5D2F-A1114F3B6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4695" r="-4695"/>
            <a:stretch>
              <a:fillRect/>
            </a:stretch>
          </p:blipFill>
          <p:spPr>
            <a:xfrm>
              <a:off x="-1120307" y="1650852"/>
              <a:ext cx="3231776" cy="3231776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48B79BD-A10B-CA67-3980-399758633CC2}"/>
                </a:ext>
              </a:extLst>
            </p:cNvPr>
            <p:cNvSpPr txBox="1"/>
            <p:nvPr/>
          </p:nvSpPr>
          <p:spPr>
            <a:xfrm>
              <a:off x="-818147" y="1804737"/>
              <a:ext cx="2632509" cy="2637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A199EEC-BC1A-2566-598B-749BD4B4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0" y="756000"/>
            <a:ext cx="7251481" cy="612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أسلوبا أو ظاهرة لغوية ثم يصف عنصرا من المشهد التالي: 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توجيه التلاميذ إلى تغيير الأساليب و الصيغ.)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C59B51-75AA-64A1-9956-1362F1E2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31C6B5-8944-65C8-561A-AB97C7F9A6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D8570D-6CD9-27CB-1576-181BE6ABD8E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77BB3C-42FC-2DDA-BD21-ECEA73477FF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50544E-F2F3-A52D-7D7B-1C6216788F5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453EF20-7E0E-3C23-F116-9F13DCF2F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0172FA4-3ECE-B57E-F4DA-A19F512581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BB19A0C-F436-3C0B-5007-317AFC3B30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BDD762F-1478-526D-1EDB-15B04FBE798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76" y="2275243"/>
            <a:ext cx="3646256" cy="33802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53C1CF-CF2B-CEE5-08D9-101AFC8AD1E5}"/>
              </a:ext>
            </a:extLst>
          </p:cNvPr>
          <p:cNvSpPr txBox="1"/>
          <p:nvPr/>
        </p:nvSpPr>
        <p:spPr>
          <a:xfrm>
            <a:off x="5779008" y="2946760"/>
            <a:ext cx="2938271" cy="282630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354013" indent="-354013" algn="just" rtl="1"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354013" indent="-354013" algn="just" rtl="1">
              <a:buFont typeface="Arial" panose="020B0604020202020204" pitchFamily="34" charset="0"/>
              <a:buChar char="•"/>
            </a:pPr>
            <a:r>
              <a:rPr lang="ar-MA" sz="4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ٱلْحَقيقِيُّ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354013" indent="-354013" algn="just" rtl="1">
              <a:buFont typeface="Arial" panose="020B0604020202020204" pitchFamily="34" charset="0"/>
              <a:buChar char="•"/>
            </a:pPr>
            <a:r>
              <a:rPr lang="ar-MA" sz="4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ٱلسَّبَبِيُّ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354013" indent="-354013" algn="just" rtl="1">
              <a:buFont typeface="Arial" panose="020B0604020202020204" pitchFamily="34" charset="0"/>
              <a:buChar char="•"/>
            </a:pPr>
            <a:r>
              <a:rPr lang="ar-MA" sz="4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اَلْحالُ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BC45178-E105-85F8-BB15-CD4A65DD03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782176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53F7-9158-F2D9-6389-F5DDCEF01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6D5DA-7916-6EA6-800D-7B27A09AE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الصفحة "106". أنجزوا نشاط " أتذكر" وناقشوا بشكل ثنائي أجوبتكم.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1BFD73-B2F1-4EB7-CFCA-8412A50E55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3FCB44-3442-1BA9-857F-4E7178442E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D0C063-10E5-B180-E4FC-47D908B093D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3F7815-91A7-5826-1A42-6241D3C55A1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D6C4A5-9034-25CA-ECA2-2FAA430EFE42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B2440C6-D546-92BA-381A-1B23C5738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78FDF19-24B9-9C02-B2BC-EF3A26A3EE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1898C2C-3ADF-9A41-354D-44D4AC8F3E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B7ED84-D728-132B-7217-7195D15D1B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capture d’écran, Site web, Page web&#10;&#10;Le contenu généré par l’IA peut être incorrect.">
            <a:extLst>
              <a:ext uri="{FF2B5EF4-FFF2-40B4-BE49-F238E27FC236}">
                <a16:creationId xmlns:a16="http://schemas.microsoft.com/office/drawing/2014/main" id="{8362EFB5-8BB6-C47B-E94A-163E7D167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206" y="1584000"/>
            <a:ext cx="3584070" cy="493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18C75AF-A8A2-2C17-F592-6E20049291BA}"/>
              </a:ext>
            </a:extLst>
          </p:cNvPr>
          <p:cNvSpPr/>
          <p:nvPr/>
        </p:nvSpPr>
        <p:spPr>
          <a:xfrm flipV="1">
            <a:off x="2322206" y="2357938"/>
            <a:ext cx="3584070" cy="14307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0" name="Image 9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39D42532-21FB-0ED6-87A7-6B1744D5BC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5" y="1396404"/>
            <a:ext cx="578636" cy="6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7346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29962-2397-DA56-5869-85AFB5BF7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25E27-4E9B-DC78-93EB-D142C928E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(مطالبة التلاميذ باقتراح أجوبة مناسبة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أخرى.)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B98040-F1CD-67BF-60C1-1D17D39A88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3E6E6E-6E4A-78A0-A464-C414E68731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C547A2-163C-BB6F-CA18-196C83C6BF2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883AD4-AC48-00FF-63A5-5DAE7845BA1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7336B0-645C-B35B-B1F3-FE28488F692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DA389CD-53D1-0039-A3EF-7D6F53BF9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DBC0385-6165-4CA3-804E-765D1F91AD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BBFDD72-5C04-F7F1-7232-4233F8D962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963CBE01-8327-3FE0-F153-E93168AE5D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944" y="1899568"/>
            <a:ext cx="7453307" cy="3995394"/>
          </a:xfrm>
          <a:prstGeom prst="rect">
            <a:avLst/>
          </a:prstGeom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3B66BF8-C67D-A709-BD15-761B297B0D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053356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08F66-168C-68CD-4384-E369AEEE6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10C80-8439-2A94-1468-645BF91A2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828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(جميع الأجوبة المناسبة مقبولة).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F58741-F9D0-B96F-A0B1-D1CA0C7721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60561B-7A42-C8D9-7601-1A3E4D644C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01C570-E54F-31C6-2B93-14703BAE3E1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355F46-3938-841F-A837-7C0B8040495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D30665-EF89-10DF-1D03-FDEB34740C4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9E82406-1F5A-9D1D-AD82-AD1A684D0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8F1E29F-45DF-FA10-799C-1CC47DC7CD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931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FA70640-F730-CDCE-FA92-AEA1064357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Espace réservé pour une image  2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BF8C13-678E-A93A-01F3-9709E9C27E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0596A529-5BBE-EC0C-28A2-BD64C9051A1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346" y="2178606"/>
            <a:ext cx="7453307" cy="3995394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1502E6E-1451-D613-E903-0234803D00C3}"/>
              </a:ext>
            </a:extLst>
          </p:cNvPr>
          <p:cNvCxnSpPr/>
          <p:nvPr/>
        </p:nvCxnSpPr>
        <p:spPr>
          <a:xfrm flipH="1">
            <a:off x="2725531" y="3681780"/>
            <a:ext cx="998376" cy="4945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AAE9E67-0C02-B650-3AEF-35AF449590AF}"/>
              </a:ext>
            </a:extLst>
          </p:cNvPr>
          <p:cNvCxnSpPr>
            <a:cxnSpLocks/>
          </p:cNvCxnSpPr>
          <p:nvPr/>
        </p:nvCxnSpPr>
        <p:spPr>
          <a:xfrm flipH="1">
            <a:off x="2725531" y="4213939"/>
            <a:ext cx="998376" cy="14739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490A238-54F2-8E5A-85C8-341A4E52E99F}"/>
              </a:ext>
            </a:extLst>
          </p:cNvPr>
          <p:cNvCxnSpPr>
            <a:cxnSpLocks/>
          </p:cNvCxnSpPr>
          <p:nvPr/>
        </p:nvCxnSpPr>
        <p:spPr>
          <a:xfrm flipH="1">
            <a:off x="2725531" y="4729332"/>
            <a:ext cx="99837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19570AD-C716-910E-6292-6B91D13E06A1}"/>
              </a:ext>
            </a:extLst>
          </p:cNvPr>
          <p:cNvCxnSpPr>
            <a:cxnSpLocks/>
          </p:cNvCxnSpPr>
          <p:nvPr/>
        </p:nvCxnSpPr>
        <p:spPr>
          <a:xfrm flipH="1" flipV="1">
            <a:off x="2725531" y="3681780"/>
            <a:ext cx="998376" cy="21450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B166B6C-61D3-3710-74F4-8A01041ADB60}"/>
              </a:ext>
            </a:extLst>
          </p:cNvPr>
          <p:cNvCxnSpPr>
            <a:cxnSpLocks/>
          </p:cNvCxnSpPr>
          <p:nvPr/>
        </p:nvCxnSpPr>
        <p:spPr>
          <a:xfrm flipH="1">
            <a:off x="2725531" y="5244726"/>
            <a:ext cx="99837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94368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79F96-B32A-E356-2AB7-89753A56C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08EF76-8158-7447-7CCC-CCE73B41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828000"/>
            <a:ext cx="6840000" cy="612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نشاط "أتدرب " على الصفحة نفسها. من يقرأ التعليمة؟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التركيز على الأساليب المكتوبة بخط بارز.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B07B129-66F4-661C-C952-A7E9416A6D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F6DF7D-2BFE-EC02-B312-7243535444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5180C2-D6ED-F2E1-9BCE-9B45A47C9EC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F2263A-2794-5D08-8AEB-5407134382B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19CE69-CC77-F27F-A61D-C2D974349F1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2F4FC8C-B7D6-B6ED-632A-B1F674904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512E044-54C6-7F0A-CD0B-38D662096B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931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EF68043-A924-759E-BBB3-C34C6B8BBA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Espace réservé pour une image  2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616506-4DD2-C1AD-F822-6CA1811152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capture d’écran, Site web, Page web&#10;&#10;Le contenu généré par l’IA peut être incorrect.">
            <a:extLst>
              <a:ext uri="{FF2B5EF4-FFF2-40B4-BE49-F238E27FC236}">
                <a16:creationId xmlns:a16="http://schemas.microsoft.com/office/drawing/2014/main" id="{443D2610-A83D-AA27-ACA2-D48B0739BD4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2206" y="1584000"/>
            <a:ext cx="3584070" cy="493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8FA361-9D5D-7A19-95E4-3F3E9563D292}"/>
              </a:ext>
            </a:extLst>
          </p:cNvPr>
          <p:cNvSpPr/>
          <p:nvPr/>
        </p:nvSpPr>
        <p:spPr>
          <a:xfrm flipV="1">
            <a:off x="2322206" y="3843226"/>
            <a:ext cx="3584070" cy="10595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Image 8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819CC5BA-36CB-A973-7C04-89FB9B544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5" y="1396404"/>
            <a:ext cx="578636" cy="6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8807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EEBDA-C23A-A9B4-4F53-B5ACD7209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3A7BD-BB4C-E14B-3A29-8E1CE6CF8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828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نصحح جماعة. (مطالبة التلاميذ بتقديم عبارات أخرى )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BC4A95-1BAC-48E0-91A7-415C28614B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1E4C4B-9030-13E8-40B7-5C58CF50CF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A857F7-E6E7-8C3E-A1E4-974FDB98C0E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CF621F-D568-EAF3-966A-68FAC3CD5F2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598CDE-E69A-201C-A74C-916B7B4B716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8FAF37C-FE50-B87C-E273-4FA3F650D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0D2C177-C89F-10E8-C1CA-6F50B898E4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931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B58AC50-2529-5E88-3E89-DD4BDE55A1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Espace réservé pour une image  2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FD504F4-D570-8419-FFF4-A25616FC45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id="{C78038BE-56B9-9145-F956-619A836BFB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183" y="2091447"/>
            <a:ext cx="6840000" cy="34922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863D1B-6E47-2B85-A238-A3D04C1CA49C}"/>
              </a:ext>
            </a:extLst>
          </p:cNvPr>
          <p:cNvSpPr txBox="1"/>
          <p:nvPr/>
        </p:nvSpPr>
        <p:spPr>
          <a:xfrm>
            <a:off x="1126685" y="3263630"/>
            <a:ext cx="639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>
                <a:solidFill>
                  <a:srgbClr val="C00000"/>
                </a:solidFill>
              </a:rPr>
              <a:t>يَتَراءى </a:t>
            </a:r>
            <a:r>
              <a:rPr lang="ar-MA" sz="2800" b="1" dirty="0">
                <a:solidFill>
                  <a:srgbClr val="C00000"/>
                </a:solidFill>
              </a:rPr>
              <a:t>لَكَ....................كَأَنَّهُ.........................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8DE795-778D-B2B1-F084-A501C6404504}"/>
              </a:ext>
            </a:extLst>
          </p:cNvPr>
          <p:cNvSpPr txBox="1"/>
          <p:nvPr/>
        </p:nvSpPr>
        <p:spPr>
          <a:xfrm>
            <a:off x="1091353" y="4959033"/>
            <a:ext cx="639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C00000"/>
                </a:solidFill>
              </a:rPr>
              <a:t>........أَجْمَلُ ............تَعْرِفُهُ.........................</a:t>
            </a:r>
            <a:endParaRPr lang="fr-F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8748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50530-60F1-A41A-D544-1F8583DAF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089609-39E2-8B05-9539-187B51164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828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نشاط "أنجز مفردي". من يقرأ التعليمة؟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3881BB-15C9-7D47-4068-A3B081387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4A7926-DAB7-7142-7D2F-A1B027ADEF6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8F8025-A294-4CD2-9F65-FC8881C1A7B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DAEC3A-4C23-AA70-0CEC-756E8D7D5AB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815197-AA14-B830-AD38-0042CA3CAD6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B686276-C65A-7497-18E9-66820DD9D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DA59284-78C7-1005-3964-A9E59FF7F0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931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E2860A0-980B-B6C0-2092-0D3333BD1E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Espace réservé pour une image  2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C8D5EE-34BD-AF0B-0223-7DB2C4F6A6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CE30B58D-CFE9-E303-AFC7-7460BBD4B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45" y="1396404"/>
            <a:ext cx="578636" cy="665925"/>
          </a:xfrm>
          <a:prstGeom prst="rect">
            <a:avLst/>
          </a:prstGeom>
        </p:spPr>
      </p:pic>
      <p:pic>
        <p:nvPicPr>
          <p:cNvPr id="4" name="Image 3" descr="Une image contenant texte, capture d’écran, Site web, Page web&#10;&#10;Le contenu généré par l’IA peut être incorrect.">
            <a:extLst>
              <a:ext uri="{FF2B5EF4-FFF2-40B4-BE49-F238E27FC236}">
                <a16:creationId xmlns:a16="http://schemas.microsoft.com/office/drawing/2014/main" id="{BBA1D485-FEC8-F7D0-A83D-3E7B2FE4794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2206" y="1584000"/>
            <a:ext cx="3584070" cy="493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5CF3701-19AA-A0B6-88FA-165EBDC45322}"/>
              </a:ext>
            </a:extLst>
          </p:cNvPr>
          <p:cNvSpPr/>
          <p:nvPr/>
        </p:nvSpPr>
        <p:spPr>
          <a:xfrm flipV="1">
            <a:off x="2322206" y="5029199"/>
            <a:ext cx="3584070" cy="13762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814973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EAACB-23A4-4D48-3F90-01D1F71A7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8B8EF1-D5CC-A131-FD12-34A85527B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828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يقدم وصفا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للشخص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 المشهد الذي اختاره مستعملا أساليب الوصف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وصيغه.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9A5FD3-3072-1102-BB54-904723700A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B02DDD-B4F6-24D4-2975-63B71556973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C14B11-A530-B6C1-DB42-6DDDFE534FC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DDB912-5D9A-7341-6111-9AEA4AE996C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0951C1-B601-39CE-5F85-08C754A1D1A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0E964D8-15F7-145A-971E-366F62108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3BDDB00-5ABC-C6E0-3ABA-F31F99CAB4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931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DB5ECB7-CF44-635C-3A2F-7EE66FC0A5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apture d’écran, Site web, Page web&#10;&#10;Le contenu généré par l’IA peut être incorrect.">
            <a:extLst>
              <a:ext uri="{FF2B5EF4-FFF2-40B4-BE49-F238E27FC236}">
                <a16:creationId xmlns:a16="http://schemas.microsoft.com/office/drawing/2014/main" id="{BF071410-F0A1-4F31-E5F4-192CCF833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206" y="1584000"/>
            <a:ext cx="3584070" cy="4936881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8CE523F-F726-2920-9086-D1C0087EEBEB}"/>
              </a:ext>
            </a:extLst>
          </p:cNvPr>
          <p:cNvSpPr/>
          <p:nvPr/>
        </p:nvSpPr>
        <p:spPr>
          <a:xfrm flipV="1">
            <a:off x="2322206" y="5029199"/>
            <a:ext cx="3584070" cy="13762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97078E-97EF-5429-D0E1-161061CC27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628314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C0A60-D07B-4CBB-08FC-A90804132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3A0DF2-1602-A375-C656-E4DD0A29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828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جميعا. ننتقل إلى حصة الاستماع والتحدث.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865265-299A-EF87-DD75-A60390A6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8948DE-3BDC-B040-11BA-C19CD85BEF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50C7FD-31C7-A818-9D64-61113C86380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C77241-379D-7CC7-7C41-AA99BAF8E37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D580D7-2672-6AF4-DD00-F8FFCC934A2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03F707F-6ED9-AE89-7486-54C9926C6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41914BE-DC1D-2472-1793-D4A4566BCF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931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570D7F4-8E0C-EF7D-5382-774E5EF48E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Espace réservé pour une image  2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FC6F2C0-D133-E632-74DA-55223921F8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Picture 2" descr="Applaudissement GIFs | Tenor">
            <a:extLst>
              <a:ext uri="{FF2B5EF4-FFF2-40B4-BE49-F238E27FC236}">
                <a16:creationId xmlns:a16="http://schemas.microsoft.com/office/drawing/2014/main" id="{CB2D8596-1A27-E858-4C37-F7A7B67C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37" y="2465517"/>
            <a:ext cx="3311074" cy="29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7360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</a:t>
            </a:r>
            <a:r>
              <a:rPr lang="ar-MA" sz="4000">
                <a:solidFill>
                  <a:srgbClr val="424D7B"/>
                </a:solidFill>
              </a:rPr>
              <a:t>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86364" y="2122576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646B30-F978-45D4-55D2-5FE6B14C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13AEB737-FBC0-A401-DCEA-9D4962175E9C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>
                <a:cs typeface="Microsoft Uighur" panose="02000000000000000000" pitchFamily="2" charset="-78"/>
              </a:rPr>
              <a:t>أساليب الوصف </a:t>
            </a:r>
            <a:r>
              <a:rPr lang="ar-MA" sz="1600" b="1" dirty="0">
                <a:cs typeface="Microsoft Uighur" panose="02000000000000000000" pitchFamily="2" charset="-78"/>
              </a:rPr>
              <a:t>وصيغه.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C9655B-0AF3-8A01-C0A4-5CD860EFE746}"/>
              </a:ext>
            </a:extLst>
          </p:cNvPr>
          <p:cNvSpPr txBox="1"/>
          <p:nvPr/>
        </p:nvSpPr>
        <p:spPr>
          <a:xfrm>
            <a:off x="5785196" y="3380220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</a:t>
            </a:r>
            <a:r>
              <a:rPr lang="fr-MA" sz="1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</a:t>
            </a:r>
            <a:r>
              <a:rPr lang="ar-MA" sz="1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endParaRPr lang="a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0C9FE0-1F20-CE1E-992A-CCA73304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CFB23-F31C-8EBA-D492-2E6DA976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3" y="4525100"/>
            <a:ext cx="5472000" cy="1405870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7994135E-407B-06C4-975A-CB35349A33A4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>
                <a:cs typeface="Microsoft Uighur" panose="02000000000000000000" pitchFamily="2" charset="-78"/>
              </a:rPr>
              <a:t>مكة المكرمة ملتقى عالمي</a:t>
            </a:r>
            <a:r>
              <a:rPr lang="ar-MA" sz="1600" b="1" dirty="0"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C042A9-A6FB-027E-822A-3A2515D019CF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187F0B4-C451-AE1A-0B32-824CF19FAD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03622" y="4737196"/>
            <a:ext cx="424748" cy="540000"/>
          </a:xfrm>
          <a:prstGeom prst="rect">
            <a:avLst/>
          </a:prstGeom>
        </p:spPr>
      </p:pic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B94D9441-2A4A-179F-EDA7-8A9183A64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B505230-1D3F-59AA-1B2A-6A4A01A848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BD16EF83-71A7-F438-E203-7B9D81BC4F29}"/>
              </a:ext>
            </a:extLst>
          </p:cNvPr>
          <p:cNvSpPr txBox="1">
            <a:spLocks/>
          </p:cNvSpPr>
          <p:nvPr/>
        </p:nvSpPr>
        <p:spPr>
          <a:xfrm>
            <a:off x="506482" y="2192613"/>
            <a:ext cx="6173094" cy="120011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تدبير السلوك؛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  <a:r>
              <a:rPr lang="fr-FR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7" grpId="0"/>
      <p:bldP spid="18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>
                <a:solidFill>
                  <a:srgbClr val="424D7B"/>
                </a:solidFill>
              </a:rPr>
              <a:t>استماع </a:t>
            </a:r>
            <a:r>
              <a:rPr lang="ar-MA" dirty="0">
                <a:solidFill>
                  <a:srgbClr val="424D7B"/>
                </a:solidFill>
              </a:rPr>
              <a:t>وتحدث 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1389025" y="2472366"/>
            <a:ext cx="5871065" cy="1368307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3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تذكير؛ </a:t>
            </a: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3200" b="1">
                <a:solidFill>
                  <a:srgbClr val="424D7B"/>
                </a:solidFill>
                <a:cs typeface="Microsoft Uighur" panose="02000000000000000000" pitchFamily="2" charset="-78"/>
              </a:rPr>
              <a:t>أخذ الكلمة والتحدث باسترسال لمناقشة </a:t>
            </a:r>
            <a:r>
              <a:rPr lang="ar-MA" sz="3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فكرة "</a:t>
            </a:r>
            <a:r>
              <a:rPr lang="ar-MA" sz="3200" b="1">
                <a:solidFill>
                  <a:srgbClr val="424D7B"/>
                </a:solidFill>
                <a:cs typeface="Microsoft Uighur" panose="02000000000000000000" pitchFamily="2" charset="-78"/>
              </a:rPr>
              <a:t>مكة المكرمة ملتقى عالمي</a:t>
            </a:r>
            <a:r>
              <a:rPr lang="ar-MA" sz="32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".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3984172" y="1771950"/>
            <a:ext cx="3114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التحدث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8EB0DFC-9E1B-05EC-D378-0EE9375C15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53598" y="1966748"/>
            <a:ext cx="572538" cy="7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ستواصلون مناقشة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</a:t>
            </a:r>
            <a:r>
              <a:rPr lang="fr-FR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مكة المكرمة ملتقى عالمي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».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E375C4-AF8B-E6FF-6249-7996B33300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090C21-AB68-424F-77DA-7218E4F97DE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91222-9EC9-F454-8EF6-EB9106CED6D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F8F5C-91E7-9713-B689-43F31D4DBCD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42C1E-08A5-3BF9-DBF1-4992FFD26FA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E38EBA-B3F1-E297-41D0-CB4C0D95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E71F21-F211-6D02-D20A-B479F6B86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D23CD7-C609-3226-81BC-8735D75A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1C495F-8577-B7B1-EA59-468CBFDB9898}"/>
              </a:ext>
            </a:extLst>
          </p:cNvPr>
          <p:cNvSpPr txBox="1"/>
          <p:nvPr/>
        </p:nvSpPr>
        <p:spPr>
          <a:xfrm>
            <a:off x="1485278" y="3056848"/>
            <a:ext cx="6173444" cy="1328023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مَكَّةُ </a:t>
            </a:r>
            <a:r>
              <a:rPr lang="ar-MA" sz="7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ٱلْمُكَرَّمَةُ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72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مُلْتَقىً عالَمِيٌّ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4296DE-3E51-CCCE-B219-D1E8579102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6905C-B577-1BCE-82CA-8FFB78EED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2D823-BC3C-8236-11C9-E4217A358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نتذكر،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البداية، معاني المفردات التالية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مفردة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ويقدم معناها؟</a:t>
            </a:r>
            <a:endParaRPr lang="ar-MA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5763DB4-9042-9A48-405B-ABC4BDF64A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30E4C8-F165-752D-94BA-5ACFE28190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385D208-638A-FB13-38A7-A0291A385D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9F2BB7-0674-7C0A-FC4E-A72B0B4CED2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812B4-BF14-A144-C4B3-47095A03B4D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773987-7EE1-C3DE-A4EB-FD126FD6CBD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E3A5F1-0FC9-1D50-E749-894E458696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B4F786A-046F-A678-37AA-DC0677716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770EE0-0A98-E3CE-7B72-C500D38298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26E3FF3E-A845-244C-9A71-195FE17379D9}"/>
              </a:ext>
            </a:extLst>
          </p:cNvPr>
          <p:cNvSpPr txBox="1"/>
          <p:nvPr/>
        </p:nvSpPr>
        <p:spPr>
          <a:xfrm>
            <a:off x="6160651" y="3885836"/>
            <a:ext cx="2339259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rtl="0"/>
            <a:r>
              <a:rPr lang="ar-MA">
                <a:sym typeface="Sakkal Majalla"/>
              </a:rPr>
              <a:t>اَلتَّعايُشُ </a:t>
            </a:r>
            <a:endParaRPr dirty="0"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14239BEC-F28F-7B0B-7C3A-7A0BD9E1C950}"/>
              </a:ext>
            </a:extLst>
          </p:cNvPr>
          <p:cNvSpPr txBox="1"/>
          <p:nvPr/>
        </p:nvSpPr>
        <p:spPr>
          <a:xfrm>
            <a:off x="3579848" y="2509644"/>
            <a:ext cx="2460668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dirty="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اَلتَّسامُحُ </a:t>
            </a:r>
            <a:endParaRPr sz="4800" dirty="0">
              <a:solidFill>
                <a:schemeClr val="tx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25E8F3E8-B81B-E0B6-E88F-EA1F45569083}"/>
              </a:ext>
            </a:extLst>
          </p:cNvPr>
          <p:cNvSpPr txBox="1"/>
          <p:nvPr/>
        </p:nvSpPr>
        <p:spPr>
          <a:xfrm>
            <a:off x="644090" y="3885836"/>
            <a:ext cx="2671467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rtl="0"/>
            <a:r>
              <a:rPr lang="ar-MA">
                <a:sym typeface="Sakkal Majalla"/>
              </a:rPr>
              <a:t>اَلِاحْتِرامُ </a:t>
            </a:r>
            <a:endParaRPr lang="ar-MA" dirty="0">
              <a:sym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339016617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1377C-7C94-0CB6-FA08-23F5DACF5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B23446-AD52-FA3C-6612-4D91D970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يقرأ 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85BA3BF-AA9D-0916-0AD1-EB66C3DEDB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C7A6A9F5-91FB-F561-CC3D-7A693831CD30}"/>
              </a:ext>
            </a:extLst>
          </p:cNvPr>
          <p:cNvSpPr/>
          <p:nvPr/>
        </p:nvSpPr>
        <p:spPr>
          <a:xfrm>
            <a:off x="5379786" y="2300067"/>
            <a:ext cx="708024" cy="298933"/>
          </a:xfrm>
          <a:prstGeom prst="leftArrow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8" name="Flèche : gauche 17">
            <a:extLst>
              <a:ext uri="{FF2B5EF4-FFF2-40B4-BE49-F238E27FC236}">
                <a16:creationId xmlns:a16="http://schemas.microsoft.com/office/drawing/2014/main" id="{87AE8BBC-9525-5738-90D4-BFA227195FA7}"/>
              </a:ext>
            </a:extLst>
          </p:cNvPr>
          <p:cNvSpPr/>
          <p:nvPr/>
        </p:nvSpPr>
        <p:spPr>
          <a:xfrm>
            <a:off x="5456174" y="5327479"/>
            <a:ext cx="708024" cy="298933"/>
          </a:xfrm>
          <a:prstGeom prst="leftArrow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681E6767-E925-CAB3-70FC-F96C0616FF2A}"/>
              </a:ext>
            </a:extLst>
          </p:cNvPr>
          <p:cNvSpPr/>
          <p:nvPr/>
        </p:nvSpPr>
        <p:spPr>
          <a:xfrm>
            <a:off x="5431259" y="3910286"/>
            <a:ext cx="757853" cy="298933"/>
          </a:xfrm>
          <a:prstGeom prst="leftArrow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BB3B7E27-6DD0-1413-350E-25EB0444711A}"/>
              </a:ext>
            </a:extLst>
          </p:cNvPr>
          <p:cNvSpPr txBox="1"/>
          <p:nvPr/>
        </p:nvSpPr>
        <p:spPr>
          <a:xfrm>
            <a:off x="494622" y="1661526"/>
            <a:ext cx="4910451" cy="14641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algn="just"/>
            <a:r>
              <a:rPr lang="ar-MA" sz="4000">
                <a:sym typeface="Sakkal Majalla"/>
              </a:rPr>
              <a:t>اَلْقُدْرَةُ </a:t>
            </a:r>
            <a:r>
              <a:rPr lang="ar-MA" sz="4000" dirty="0">
                <a:sym typeface="Sakkal Majalla"/>
              </a:rPr>
              <a:t>عَلى </a:t>
            </a:r>
            <a:r>
              <a:rPr lang="ar-MA" sz="4000" err="1">
                <a:sym typeface="Sakkal Majalla"/>
              </a:rPr>
              <a:t>ٱلْعَفْوِ</a:t>
            </a:r>
            <a:r>
              <a:rPr lang="ar-MA" sz="4000">
                <a:sym typeface="Sakkal Majalla"/>
              </a:rPr>
              <a:t> وَٱلتَّغافُلِ عَنْ هَفَواتِ وَأَخْطاءِ </a:t>
            </a:r>
            <a:r>
              <a:rPr lang="ar-MA" sz="4000" dirty="0">
                <a:sym typeface="Sakkal Majalla"/>
              </a:rPr>
              <a:t>ٱلآخَرينَ.</a:t>
            </a: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F1AD64E1-38FC-9DC6-8295-C5CF8E91E9D5}"/>
              </a:ext>
            </a:extLst>
          </p:cNvPr>
          <p:cNvSpPr txBox="1"/>
          <p:nvPr/>
        </p:nvSpPr>
        <p:spPr>
          <a:xfrm>
            <a:off x="469335" y="4744853"/>
            <a:ext cx="4910451" cy="14641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algn="just"/>
            <a:r>
              <a:rPr lang="ar-MA" sz="4000" dirty="0">
                <a:sym typeface="Sakkal Majalla"/>
              </a:rPr>
              <a:t>تَقْديرُ </a:t>
            </a:r>
            <a:r>
              <a:rPr lang="ar-MA" sz="4000">
                <a:sym typeface="Sakkal Majalla"/>
              </a:rPr>
              <a:t>ٱلْآخَرينَ وَٱلتَّعامُلُ </a:t>
            </a:r>
            <a:r>
              <a:rPr lang="ar-MA" sz="4000" dirty="0">
                <a:sym typeface="Sakkal Majalla"/>
              </a:rPr>
              <a:t>مَعَهُمْ بِمُروءَةٍ </a:t>
            </a:r>
            <a:r>
              <a:rPr lang="ar-MA" sz="4000">
                <a:sym typeface="Sakkal Majalla"/>
              </a:rPr>
              <a:t>وَلُطْفٍ وَتَفاهُمٍ</a:t>
            </a:r>
            <a:r>
              <a:rPr lang="ar-MA" sz="4000" dirty="0">
                <a:sym typeface="Sakkal Majalla"/>
              </a:rPr>
              <a:t>.</a:t>
            </a: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75458216-BF83-2904-BC7B-D26FB4C1FE8A}"/>
              </a:ext>
            </a:extLst>
          </p:cNvPr>
          <p:cNvSpPr txBox="1"/>
          <p:nvPr/>
        </p:nvSpPr>
        <p:spPr>
          <a:xfrm>
            <a:off x="480881" y="3668179"/>
            <a:ext cx="4898905" cy="7831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>
                <a:sym typeface="Sakkal Majalla"/>
              </a:rPr>
              <a:t>اَلْعَيْشُ في سَلامٍ وَتَعاوُنٍ دونَ صِراعٍ</a:t>
            </a:r>
            <a:r>
              <a:rPr lang="ar-MA" sz="4000" dirty="0">
                <a:sym typeface="Sakkal Majalla"/>
              </a:rPr>
              <a:t>.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8F4FBB3-DCAC-C147-C2BB-D329A0D22E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058D75C-7156-4770-41DE-7922CD8242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C9D473-B543-7896-F261-3ED61C9B655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953C84-8FF6-1AFE-616E-3AE64C82D30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2DE03-E82A-7AC4-1DEA-0AB60430C3A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90528EC-C23A-3AE6-1B2E-07D2D5E5F7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3448949-9CD5-4CF9-303A-DAC6F0018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AF3EF28-935D-12BF-AF88-EE7680DBE2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48071F55-C5D7-E154-E6A8-D77C4FAE598F}"/>
              </a:ext>
            </a:extLst>
          </p:cNvPr>
          <p:cNvSpPr txBox="1"/>
          <p:nvPr/>
        </p:nvSpPr>
        <p:spPr>
          <a:xfrm>
            <a:off x="6164198" y="3553376"/>
            <a:ext cx="2365763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Sakkal Majalla"/>
              </a:rPr>
              <a:t>اَلتَّعايُشُ</a:t>
            </a:r>
            <a:endParaRPr dirty="0"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1CB005E6-8E6B-1AA2-7C85-618FF251D299}"/>
              </a:ext>
            </a:extLst>
          </p:cNvPr>
          <p:cNvSpPr txBox="1"/>
          <p:nvPr/>
        </p:nvSpPr>
        <p:spPr>
          <a:xfrm>
            <a:off x="6101552" y="1975438"/>
            <a:ext cx="2352022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اَلتَّسامُحُ</a:t>
            </a:r>
            <a:endParaRPr lang="ar-MA" sz="4800" dirty="0">
              <a:solidFill>
                <a:schemeClr val="tx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Sakkal Majalla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B903B56C-24C8-B29A-03F8-FF807B719D45}"/>
              </a:ext>
            </a:extLst>
          </p:cNvPr>
          <p:cNvSpPr txBox="1"/>
          <p:nvPr/>
        </p:nvSpPr>
        <p:spPr>
          <a:xfrm>
            <a:off x="6240586" y="5017268"/>
            <a:ext cx="2352021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Sakkal Majalla"/>
              </a:rPr>
              <a:t>اَلِاحْتِرامُ</a:t>
            </a:r>
            <a:endParaRPr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173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3F0E6-2650-609A-3F6F-C457DB9EC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65A5E2-3E73-578F-E6C8-DBA0EA2A5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استمعوا إلى النص كي تسترجعوا أفكاره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15" name="Espace réservé pour une image  14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CE48526-9DFE-EE1E-DCAF-20223E46FD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8941B2-AEFB-46CE-6A7E-69C7DC6076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02398E-5ED3-60F1-E3FA-72DD30F08B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957CA-1BB7-893E-8E4F-B25314D0DD4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334B3E-6760-E05A-1476-95670086514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015E23-F748-E052-A07F-C26DA9A7D75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BA53520-A716-C5FC-A2EA-DA6EEAC654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DA8618-DF34-5891-8B0D-49FEE9A0F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6F402C-BE0E-86FA-4FAC-A8BB8792256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3EF8E28-905B-757B-BD52-27D411DCE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9329" y="6040818"/>
            <a:ext cx="679395" cy="679395"/>
          </a:xfrm>
          <a:prstGeom prst="rect">
            <a:avLst/>
          </a:prstGeom>
        </p:spPr>
      </p:pic>
      <p:pic>
        <p:nvPicPr>
          <p:cNvPr id="7" name="WhatsApp Video 2025-12-03 at 09.13.45">
            <a:hlinkClick r:id="" action="ppaction://media"/>
            <a:extLst>
              <a:ext uri="{FF2B5EF4-FFF2-40B4-BE49-F238E27FC236}">
                <a16:creationId xmlns:a16="http://schemas.microsoft.com/office/drawing/2014/main" id="{E81B07C2-265C-4B71-641D-B4495EE3C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083" y="1909115"/>
            <a:ext cx="7423216" cy="438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64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0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F2A39-ADB2-3D62-E565-D820D18C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490F44-3E43-71E5-CDF6-34EB9512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الأفكار التي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علقت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أذهانكم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حول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موضوع النص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267899-492C-88E5-11AF-EDA27A299EE3}"/>
              </a:ext>
            </a:extLst>
          </p:cNvPr>
          <p:cNvSpPr txBox="1"/>
          <p:nvPr/>
        </p:nvSpPr>
        <p:spPr>
          <a:xfrm>
            <a:off x="1620226" y="2867144"/>
            <a:ext cx="5490364" cy="112371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أَتَذَكَّرُ أَفْكارَ 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ٱلنَّصِّ.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A684C09-C09D-57AF-5D7D-41BC0A00C6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A975FA-9A5F-5883-1D42-7DB7297032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98FFD4-FE0F-3821-3289-EB8B8EBAC3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D91900-3B1A-ADA1-1171-96708740CBB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07A861-D523-CF52-1F3E-97E91A1E378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F90240-225C-0D60-6607-630AEF9B684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43BAEE4-392E-719A-330D-BB0F7C3A1B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A4FDF07-0BE2-9352-4C22-29E4AC6F2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469AD5-851E-52E4-38E0-25D380CE93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96013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21139-6B22-0E8A-891B-4C6077B1C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FB3B72-9A2E-C555-0B7B-FF6FEC36D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الفكرة الرئيسة التي ناقشها النص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118C9A3-C1BF-3409-0FB7-9A563593C0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D928AD-E87D-F866-3F43-8670B0FCB4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5B2C6A-5A77-6420-AC7F-616BD07407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035BA5-59AB-4AA6-6BAE-725D5DD8455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164AAE-035E-E0A0-5A1B-B17C00062C2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C90D87-A3A3-3055-4744-BC03DFE070E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42DA3F6-27BD-8F59-388F-79558F6390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50BDBFC-1719-5B1D-144E-9B2DCAF78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F62DA8F-2B92-465B-8703-88B7E0E392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B70513-1806-0977-A1F2-2132F47FC7B6}"/>
              </a:ext>
            </a:extLst>
          </p:cNvPr>
          <p:cNvSpPr txBox="1"/>
          <p:nvPr/>
        </p:nvSpPr>
        <p:spPr>
          <a:xfrm>
            <a:off x="1030184" y="3246522"/>
            <a:ext cx="6839999" cy="102155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ٱلْفِكْرَةُ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ٱلرَّئيسَةُ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ٱلَّتي ناقَشَها 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ٱلنَّصُّ؟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899461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63BD7-0C89-6993-1FE2-22FCC65B1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6DDE3-F8C3-D6CB-11E0-D7F37343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ناقش النص الفكرة الرئيسة التالية . من يقرؤها؟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1D47A7-1E78-2319-7AB7-4E814528CD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38DAF09-19C5-1046-A9FD-A55CF4BBBD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118CD0-74D0-5C0F-4980-D9D5BD3481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2051B3-A645-110A-63DE-8A58CE61DA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BF9996-F8EF-4ABE-17E3-EA434177217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102635-BB43-5580-84FD-9392A602E03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68E1DEE-085A-1D2A-BAE0-9175181EB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A918D3A-F944-48C7-50B8-35CBCCA7D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10AC31C-D495-5665-CD14-5C67AA01B1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4889CB-AD1A-A7BD-D739-36938273D2E3}"/>
              </a:ext>
            </a:extLst>
          </p:cNvPr>
          <p:cNvSpPr txBox="1"/>
          <p:nvPr/>
        </p:nvSpPr>
        <p:spPr>
          <a:xfrm>
            <a:off x="841247" y="2828222"/>
            <a:ext cx="7692651" cy="214526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مَكَّةُ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ٱلْمُكَرَّمَةُ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مُلْتَقًى </a:t>
            </a:r>
            <a:r>
              <a:rPr lang="ar-MA" sz="6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لِمُسْلِمي ٱلْعالَمِ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تَتَجَلّى فيهِ أَسْمى </a:t>
            </a:r>
            <a:r>
              <a:rPr lang="ar-MA" sz="6000" b="1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ٱلْقِيَمِ</a:t>
            </a:r>
            <a:r>
              <a:rPr lang="ar-MA" sz="6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ٱلْإِنْسانِيَّةِ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05240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76281-356D-6C3F-FCA2-19163E1D0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9B204C-5345-314D-E582-B2506391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Autofit/>
          </a:bodyPr>
          <a:lstStyle/>
          <a:p>
            <a:r>
              <a:rPr lang="ar-MA" sz="20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لتفسير الفكرة وتوضيحها </a:t>
            </a:r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أكثر. </a:t>
            </a:r>
            <a:r>
              <a:rPr lang="ar-MA" sz="20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سنجيب جماعة عن الأسئلة التالية</a:t>
            </a:r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يجيب </a:t>
            </a:r>
            <a:r>
              <a:rPr lang="ar-MA" sz="20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 السؤال التالي</a:t>
            </a:r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5C96ED0-B63E-A5A5-7914-1F723CA024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1261D9-89B6-41A1-3D45-4BC76008A1F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ABECC5-B6E2-5855-5B09-CEEB3E8E097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50629F-8887-3A88-0499-E6B6199F6FC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03408F-2997-517A-82DF-3FBBF0453E2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88E3EA6-3E36-01F4-098A-15F094AF37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8E1FD85-35C4-6FFE-431F-2C1A3D455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91C9CEF-E0A6-4531-BD2B-821ED2310A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07259D2-B34A-0EE8-0197-2B717F419657}"/>
              </a:ext>
            </a:extLst>
          </p:cNvPr>
          <p:cNvSpPr txBox="1"/>
          <p:nvPr/>
        </p:nvSpPr>
        <p:spPr>
          <a:xfrm>
            <a:off x="917944" y="2920571"/>
            <a:ext cx="6894928" cy="160043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ٱلْمَعْلوماتُ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ٱلَّتي قَدَّمَها ٱلنَّصُّ حَوْلَ مَكَّةَ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ٱلْمُكَرَّمَةِ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1843897-A4A9-9031-B048-0CDC6BF024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11629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B144F-1072-E5CD-F366-A9607A5B8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E8374-B826-3C2D-6F19-76394CA43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DBCEE4A-8C87-9881-71DA-7AC86AACC2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A884FCA-6C82-9F39-75FE-6131CD7E9AC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7E62F6-C99D-B818-9645-6CB44AFBDC2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192DD3-535F-D58A-E5CA-8280A05DDF1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960423-E31B-8152-1707-447C9BF7227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74F58C7-D21D-A9A0-BB85-3D30F9CF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24F47B3-3BDB-C762-AD55-84F613EB3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D176B62-EEC4-4CBE-43A3-8DB9396D69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99988E-ADC2-A8C5-11DD-46EDF529E3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F64CC6-B360-0F30-3E90-9046848D6601}"/>
              </a:ext>
            </a:extLst>
          </p:cNvPr>
          <p:cNvSpPr txBox="1"/>
          <p:nvPr/>
        </p:nvSpPr>
        <p:spPr>
          <a:xfrm>
            <a:off x="902208" y="2292096"/>
            <a:ext cx="72460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تَقَعُ في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ٱلْمَمْلَكَةِ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ٱلْعَرَبِيَّةِ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ٱلسُّعودِيَّةِ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تُعَدُّ أَقْدَسَ مَدينَةٍ في ٱلْعالَمِ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ٱلْإِسْلامِيِّ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مِنْ أَكْثَرِ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ٱلْأَماكِنِ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زِيارَةً في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ٱلْأَرْضِ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مَكانَ مَوْلِدِ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ٱلنَّبِيِّ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مُحَمَّدٍ ﷺ؛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مَهْدُ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ٱلدَّعْوَةِ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ٱلْإِسْلامِيَّةِ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تَحْتَضِنُ أَعْظَمَ مَسْجِدٍ لَدى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ٱلْمُسْلِمينَ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وَهُوَ بَيْتُ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ٱللهِ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ٱلْحَرامُ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مُلْتَقًى عالَمِيٌّ لِلْحُجّاجِ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وَٱلْمُعْتَمِرينَ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شَتّى بِقاعِ </a:t>
            </a:r>
            <a:r>
              <a:rPr lang="ar-MA" sz="3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ٱلْأَرْضِ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37169072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ar-MA" sz="28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الوصف باستعمال أساليب متنوعة.</a:t>
              </a:r>
              <a:endParaRPr lang="ar-MA" sz="24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مناقشة فكرة "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مكة المكرمة ملتقى عالمي</a:t>
              </a:r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".</a:t>
              </a:r>
            </a:p>
          </p:txBody>
        </p:sp>
      </p:grpSp>
      <p:sp>
        <p:nvSpPr>
          <p:cNvPr id="5" name="TextBox 9">
            <a:extLst>
              <a:ext uri="{FF2B5EF4-FFF2-40B4-BE49-F238E27FC236}">
                <a16:creationId xmlns:a16="http://schemas.microsoft.com/office/drawing/2014/main" id="{829403E2-0622-826F-2F50-A008F166F2F0}"/>
              </a:ext>
            </a:extLst>
          </p:cNvPr>
          <p:cNvSpPr txBox="1"/>
          <p:nvPr/>
        </p:nvSpPr>
        <p:spPr>
          <a:xfrm>
            <a:off x="1177279" y="188878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المتعلمين </a:t>
            </a:r>
            <a:r>
              <a:rPr lang="ar-MA" sz="32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B03AA-B91E-8C78-F3D2-F2DA00E21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D1EC7-ED69-51D9-ECDD-63CAD7D3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E8E9983-7CB8-21C1-A770-B6493BCA59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A7BC20-EB10-B328-29FE-A9D702408AF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4A02AE-4ACA-5193-8418-48D8155F76D8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0C83E-971B-45E6-3091-10DF0CD0D71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4AB240-F7D6-309F-55C2-949CD1FECAC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E60E974-A48E-2828-D577-5C33458D1F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3162E71-144A-B891-DB9B-EE05A76E4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2718747-60A8-901A-82A0-1F55C304CE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DBDACFD-043D-50D0-1C4F-3839AB373C0E}"/>
              </a:ext>
            </a:extLst>
          </p:cNvPr>
          <p:cNvSpPr txBox="1"/>
          <p:nvPr/>
        </p:nvSpPr>
        <p:spPr>
          <a:xfrm>
            <a:off x="1324944" y="2687106"/>
            <a:ext cx="6171629" cy="214526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لِمَ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ٱعْتَبَرَ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ٱلنَّصُّ مَكَّةَ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ٱلْمُكَرَّمَةَ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مُلْتَقىً عالَمِيّاً؟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A81BC2E-182C-8E71-F090-C466594DD6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064239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A5F21-D230-E0BB-7B81-3587F4C6B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F50C37-C2FC-F704-90FB-B4A31028C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8F4C8EE-F9FE-BE38-0192-9A30990518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9677F61-5EE2-440A-0841-99FE3E266D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69274A-16A7-F3C2-C7A8-D1410450C8E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E9F585-6916-8D2F-0BD0-7555F37BE4E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43D9D6-0CD6-CE55-2407-1249B1E34E69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C6E34FF-E039-9C16-24B4-CDDF5B736F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2450CE5-EDBD-7F37-3E01-7B6A2E76C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315EAD6-3F75-40C9-193E-5A73EAE716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2C42CA-60DB-3735-33F4-72F95641DE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64C706-101D-228E-F493-19F8DBDABD87}"/>
              </a:ext>
            </a:extLst>
          </p:cNvPr>
          <p:cNvSpPr txBox="1"/>
          <p:nvPr/>
        </p:nvSpPr>
        <p:spPr>
          <a:xfrm>
            <a:off x="1092789" y="2190995"/>
            <a:ext cx="6823308" cy="316682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اِعْتَبَرَ ٱلنَّصُّ مَكَّةَ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ٱلْمُكَرَّمَةَ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مُلْتَقىً عالَمِيّاً 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لِأَنَّها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تَسْتَقْبِلُ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ٱلْحُجاجَ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وَٱلْمُعْتَمِرينَ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شَتّى بِقاعِ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ٱلْأَرْضِ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3790891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A74B7-B48B-3DFF-A17D-7643EA0E2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52F30-1562-6CBB-D429-DDE97C77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تتفقون مع الفكرة التالية؟ مع تبرير مواقفكم.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1328794-A3F9-13D0-8929-A464147301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B6545F-DE41-116B-6895-2044800066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9FC74A-D307-5DFB-937A-EDB5CF62AEB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C7ECA-8A95-D978-8512-53F58757AFA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80173-B414-E0F2-7D7F-A6ECDFD3CB2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2AE6BA3-5877-73A3-70BA-6D51B9DBFF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90D6C44-D061-3A7D-49F5-84E73B797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B4E99E8-7F3D-C7DD-0617-EFCB95F542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9D081FF-88F2-A1DF-6DF4-1B764BC3DB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87D6D4-A0F3-5EF2-C1D2-868BEA6786E6}"/>
              </a:ext>
            </a:extLst>
          </p:cNvPr>
          <p:cNvSpPr txBox="1"/>
          <p:nvPr/>
        </p:nvSpPr>
        <p:spPr>
          <a:xfrm>
            <a:off x="5921602" y="4855827"/>
            <a:ext cx="2663686" cy="783193"/>
          </a:xfrm>
          <a:prstGeom prst="roundRect">
            <a:avLst/>
          </a:prstGeom>
          <a:solidFill>
            <a:srgbClr val="EDF6F7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مَعَ ٱلْفِكْرَةِ</a:t>
            </a:r>
            <a:endParaRPr lang="fr-FR" sz="4000" b="1" dirty="0">
              <a:solidFill>
                <a:srgbClr val="424D7C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F2ADC3-52AE-6DBA-A671-E785DA4B1709}"/>
              </a:ext>
            </a:extLst>
          </p:cNvPr>
          <p:cNvSpPr txBox="1"/>
          <p:nvPr/>
        </p:nvSpPr>
        <p:spPr>
          <a:xfrm>
            <a:off x="694944" y="4821775"/>
            <a:ext cx="2663686" cy="851297"/>
          </a:xfrm>
          <a:prstGeom prst="roundRect">
            <a:avLst/>
          </a:prstGeom>
          <a:solidFill>
            <a:srgbClr val="EDF6F7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ضِدَّ ٱلْفِكْرَةِ</a:t>
            </a:r>
            <a:endParaRPr lang="fr-FR" sz="4400" b="1" dirty="0">
              <a:solidFill>
                <a:srgbClr val="424D7C"/>
              </a:solidFill>
            </a:endParaRPr>
          </a:p>
        </p:txBody>
      </p:sp>
      <p:pic>
        <p:nvPicPr>
          <p:cNvPr id="5" name="Picture 2" descr="Concept Thinking Doubting Finding Solutions Question Stock Vector ...">
            <a:extLst>
              <a:ext uri="{FF2B5EF4-FFF2-40B4-BE49-F238E27FC236}">
                <a16:creationId xmlns:a16="http://schemas.microsoft.com/office/drawing/2014/main" id="{35E4063D-4D56-8CFE-F670-A37E90F85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0" t="15456" r="27655" b="46234"/>
          <a:stretch>
            <a:fillRect/>
          </a:stretch>
        </p:blipFill>
        <p:spPr bwMode="auto">
          <a:xfrm flipH="1">
            <a:off x="3816371" y="4670038"/>
            <a:ext cx="1737604" cy="109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D150BC-A8B8-C9CE-5224-BD7A5F3FC2E1}"/>
              </a:ext>
            </a:extLst>
          </p:cNvPr>
          <p:cNvSpPr txBox="1"/>
          <p:nvPr/>
        </p:nvSpPr>
        <p:spPr>
          <a:xfrm>
            <a:off x="1324944" y="2764988"/>
            <a:ext cx="6173444" cy="1328023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مَكَّةُ </a:t>
            </a:r>
            <a:r>
              <a:rPr lang="ar-MA" sz="7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ٱلْمُكَرَّمَةُ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مُلْتَقىً عالَمِيٌّ.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020368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01181-FFEA-5CEE-FF0B-7F61F24A9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9C307-2C79-BE90-88F9-3A82E13AD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774000"/>
            <a:ext cx="6926094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107. من يقرأ التعليمة؟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150C3A-6FC8-8293-3D53-2EA48EC63E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796814-C399-48A0-EDF7-F07A7C3D8B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5F1773-5C1C-7EE9-F288-6AA996024AC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8B4784-1679-5698-53BB-D40D2EA2F0C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8B2C80-3887-29D2-4A74-71CE168585B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934131-B1E0-9987-75B8-3C6F5DB7799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03B68C4-4072-2F3C-E0E6-54B8B7CAD2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A60A884-16A5-A1E8-C4FE-B766FEECB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0E00F0-2131-887B-E6FD-1AF53EEF7A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DCAF2676-F2D2-C544-946C-9060C0920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8729" y="1704227"/>
            <a:ext cx="3515290" cy="4768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B748B7A-BFFE-B616-13FC-B068B85235DE}"/>
              </a:ext>
            </a:extLst>
          </p:cNvPr>
          <p:cNvSpPr/>
          <p:nvPr/>
        </p:nvSpPr>
        <p:spPr>
          <a:xfrm flipV="1">
            <a:off x="2468729" y="3249264"/>
            <a:ext cx="3515290" cy="20620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3826651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0A5D1-C4B5-674C-3A9B-22113824E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18E2B-80E3-46E6-C876-27CDE63AC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52" y="774000"/>
            <a:ext cx="69106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للتحدث باسترسال لوصف المشهد.( يمكنكم تسجيل أفكاركم على دفتر البحث.)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93F88FB-F23F-EBF4-46EB-04E6A60684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F458F67-8C4E-558B-97B8-A9BFBAA912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93C2DA-A74C-2217-0967-068DB9939F1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0CE61C-1783-D38E-8B6E-63714DBDAD1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9FF5D9-1E30-B5C2-3417-86CDDD0D757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E0AB52-2D3D-4816-2786-30AC8C90B1F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1142977-6EBF-164E-512B-1E293A6807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7FB0063-C732-9BBC-0824-00AB6914E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D75F9BC-FFEA-53F0-7D16-7C250F693A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B6D2AC25-4D16-23DB-83F1-30233D18D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8729" y="1704227"/>
            <a:ext cx="3515290" cy="4768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4B0DE1B-6494-5B27-6777-7AEBFC494599}"/>
              </a:ext>
            </a:extLst>
          </p:cNvPr>
          <p:cNvSpPr/>
          <p:nvPr/>
        </p:nvSpPr>
        <p:spPr>
          <a:xfrm flipV="1">
            <a:off x="2468729" y="3249264"/>
            <a:ext cx="3515290" cy="20620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6" name="Image 5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D6017B76-F040-4AFB-498A-BB2FE6B2B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7" y="1476000"/>
            <a:ext cx="861667" cy="99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24997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8D105-BC86-23A2-5D5B-8F099EB5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045E6-0574-A487-47D0-557DA21D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يتحدث باسترسال؟ </a:t>
            </a:r>
            <a:r>
              <a:rPr lang="ar-MA" sz="20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(مناقشة كل محاولة وفق الضوابط التالية ومطالبة التلاميذ بتسجيل النتيجة على كراساتهم).</a:t>
            </a:r>
            <a:endParaRPr lang="ar-MA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EBC4483-597C-99AB-77C2-C4BE98C99F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82FA8F-3C33-8CB5-4A94-09F0F662D9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5D9463-2EF4-D0ED-9DC1-C692D2F7786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E13F3B-003C-760A-3B17-7E8D2FB4DF5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98C485-A69A-736E-EBA7-A4EC7D96F66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CCF3CB-B446-C724-3A78-7F65530A9AA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2E190D-024A-94C6-A5E3-90BE7153EA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18D29D4-2A17-D524-5A3E-CF0067090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65CE33-2E1C-D6CB-60A2-82764665AC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501702DE-0A2D-5AEF-70F2-22A6AF3BA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306" y="2576987"/>
            <a:ext cx="7451388" cy="308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389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>
                <a:solidFill>
                  <a:srgbClr val="424D7B"/>
                </a:solidFill>
              </a:rPr>
              <a:t>اختتام الحصة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  <a:endParaRPr lang="ar-MA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64A58B-3081-F13C-E162-95546B71E6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B578B6-3636-C2E0-6AC7-877BE3DD45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A0FEAF2-5D5D-4999-2988-901983B208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2DC4E0-FCDE-879C-2550-ABC21BA79E4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080834-2C4A-0DF2-F1EF-35D96C758C1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CB52D9-AE20-6B86-D415-45E61273CFB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51DBB54-3DBC-B4AE-3123-170FC2DECB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C6DB2B0-59DC-947D-CAE1-BBF73C204C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505C385-07C3-373F-1273-2D8E6C07A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0D8827E-5850-D5A5-7C6F-32ADA4A2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بالأساليب التي استعملناها للوصف؟</a:t>
            </a:r>
            <a:endParaRPr lang="fr-FR" sz="22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B6E7F6-F2C3-D57A-FC67-606AF0B7967D}"/>
              </a:ext>
            </a:extLst>
          </p:cNvPr>
          <p:cNvSpPr txBox="1"/>
          <p:nvPr/>
        </p:nvSpPr>
        <p:spPr>
          <a:xfrm>
            <a:off x="939166" y="3002280"/>
            <a:ext cx="6931017" cy="173664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olidFill>
                  <a:srgbClr val="424D7B"/>
                </a:solidFill>
              </a:rPr>
              <a:t>ما </a:t>
            </a:r>
            <a:r>
              <a:rPr lang="ar-MA" sz="4800" dirty="0" err="1">
                <a:solidFill>
                  <a:srgbClr val="424D7B"/>
                </a:solidFill>
              </a:rPr>
              <a:t>ٱلْأَساليبُ</a:t>
            </a:r>
            <a:r>
              <a:rPr lang="ar-MA" sz="4800" dirty="0">
                <a:solidFill>
                  <a:srgbClr val="424D7B"/>
                </a:solidFill>
              </a:rPr>
              <a:t> </a:t>
            </a:r>
            <a:r>
              <a:rPr lang="ar-MA" sz="4800" dirty="0" err="1">
                <a:solidFill>
                  <a:srgbClr val="424D7B"/>
                </a:solidFill>
              </a:rPr>
              <a:t>وَٱلظَّواهِرُ</a:t>
            </a:r>
            <a:r>
              <a:rPr lang="ar-MA" sz="4800" dirty="0">
                <a:solidFill>
                  <a:srgbClr val="424D7B"/>
                </a:solidFill>
              </a:rPr>
              <a:t> </a:t>
            </a:r>
            <a:r>
              <a:rPr lang="ar-MA" sz="4800" dirty="0" err="1">
                <a:solidFill>
                  <a:srgbClr val="424D7B"/>
                </a:solidFill>
              </a:rPr>
              <a:t>ٱللُّغَوِيَّةُ</a:t>
            </a:r>
            <a:r>
              <a:rPr lang="ar-MA" sz="4800" dirty="0">
                <a:solidFill>
                  <a:srgbClr val="424D7B"/>
                </a:solidFill>
              </a:rPr>
              <a:t> ٱلَّتي </a:t>
            </a:r>
            <a:r>
              <a:rPr lang="ar-MA" sz="4800" dirty="0" err="1">
                <a:solidFill>
                  <a:srgbClr val="424D7B"/>
                </a:solidFill>
              </a:rPr>
              <a:t>ٱسْتَعْمَلْناها</a:t>
            </a:r>
            <a:r>
              <a:rPr lang="ar-MA" sz="4800" dirty="0">
                <a:solidFill>
                  <a:srgbClr val="424D7B"/>
                </a:solidFill>
              </a:rPr>
              <a:t> لِلْوَصْفِ؟</a:t>
            </a:r>
            <a:endParaRPr lang="fr-FR" sz="48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28889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09021-4131-0DB5-A4FE-98A983289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19AE8C91-CAA3-1D8A-9F68-0EC088DD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بأهم الأفكار التي وردت في النص السماعي" مكة المكرمة ملتقى عالمي"؟</a:t>
            </a:r>
          </a:p>
        </p:txBody>
      </p:sp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67EBDE-A906-552A-CD34-D604707222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FEA8B6-005B-5666-4DDB-7708788F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A266FB-7638-1D2A-7F3B-D86303FA0DB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88B9B1-C707-DEC7-FE9D-B7D9589FB97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CC40B1-FFC5-A4A8-9F43-BB693551676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D58822-B2A1-A117-1170-1322620861B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3CC75A-2480-43F1-F447-152B44EB2C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4C4E3C-878B-777A-791A-F32DF64406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10F5CA-348E-B0BC-681D-8A43B4678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F1C4DC9-0C96-C1BA-A47F-88FD918B1F38}"/>
              </a:ext>
            </a:extLst>
          </p:cNvPr>
          <p:cNvSpPr/>
          <p:nvPr/>
        </p:nvSpPr>
        <p:spPr>
          <a:xfrm>
            <a:off x="901920" y="2978255"/>
            <a:ext cx="7162310" cy="220658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أَهَمُّ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ٱلْأَفْكارِ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وَرَدَتْ فـي نَصِّ «مَكَّةُ </a:t>
            </a:r>
            <a:r>
              <a:rPr lang="ar-MA" sz="66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ٱلْمُكَرَّمَةُ</a:t>
            </a:r>
            <a:r>
              <a:rPr lang="ar-MA" sz="66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مُلْتَقًى عالَمِيٌّ»؟</a:t>
            </a:r>
            <a:endParaRPr lang="fr-FR" sz="66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13178772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1A8A4-7039-38FE-CCF2-E1B9C3DF0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91CC6125-06D8-EEA4-1A12-EC6FCA1D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000"/>
            <a:ext cx="707637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للحصة المقبلة بتوقع مضمون قصيدة" نداء التعايش" والتحقق منه.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0526A66-428B-C370-7E3C-5723B6B9A4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761DA49-21FD-107E-EA09-785879CD05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BBAB39-8938-9CE2-79B1-227129B10F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26B70E-6489-F731-89CA-F9F4C669E2E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7144F-B46A-DD43-ED9D-1E14CB09148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664AC-C098-4A38-D76B-76C7FE42779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CD8605-A4D8-508D-873D-A4993AC9E7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9E7BCC-38D3-81A1-C22E-715A284255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09D9067-EAB9-6276-A7BD-08AD8D7E5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72140FC-730F-5531-F12A-4555371F52F4}"/>
              </a:ext>
            </a:extLst>
          </p:cNvPr>
          <p:cNvSpPr/>
          <p:nvPr/>
        </p:nvSpPr>
        <p:spPr>
          <a:xfrm>
            <a:off x="635132" y="3350145"/>
            <a:ext cx="8112868" cy="1138137"/>
          </a:xfrm>
          <a:prstGeom prst="roundRect">
            <a:avLst/>
          </a:prstGeom>
          <a:noFill/>
          <a:ln w="38100">
            <a:solidFill>
              <a:srgbClr val="009E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MA" sz="40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أَتَوَقَّعُ مَضْمونَ قَصيدَةِ." نِداءُ </a:t>
            </a:r>
            <a:r>
              <a:rPr lang="ar-MA" sz="40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ٱلتَّعايُشِ</a:t>
            </a:r>
            <a:r>
              <a:rPr lang="ar-MA" sz="40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"، ثُمَّ أَتَحَقَّقُ مِنْ تَوَقُّعي.</a:t>
            </a:r>
          </a:p>
        </p:txBody>
      </p:sp>
    </p:spTree>
    <p:extLst>
      <p:ext uri="{BB962C8B-B14F-4D97-AF65-F5344CB8AC3E}">
        <p14:creationId xmlns:p14="http://schemas.microsoft.com/office/powerpoint/2010/main" val="214241820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تدبير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نشاط اعتيادي</a:t>
            </a:r>
            <a:r>
              <a:rPr lang="fr-FR" sz="2800" b="1" dirty="0">
                <a:cs typeface="Microsoft Uighur" panose="02000000000000000000" pitchFamily="2" charset="-78"/>
              </a:rPr>
              <a:t>.</a:t>
            </a:r>
            <a:r>
              <a:rPr lang="ar-MA" sz="2800" b="1" dirty="0"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B2C9E4-29BB-C0CB-C6E9-9D3AC1CA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هم: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CA50F92-FB84-432E-5762-E2E60F539B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A0434C8-2170-6832-EE53-279CA538D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767811" y="214635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235E55-B7D9-E2BB-FC1E-E9537E048F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41C6B8-F593-9AD0-4CF6-1C2E024441C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815AF8-8A8B-063E-CA7A-C96F888F608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7DD8B-51D4-95F5-75BF-56B5AF6FA1F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041AB2-242E-0BD7-512C-0672FCA17A7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936AAF-1C90-4CFC-B822-F650823C803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7DAA4A-C43A-7F2C-64CF-A3F83664AE6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E0C509-DDE6-C2DE-E7D9-08179C802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977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DD214-F1F9-72F5-52C0-68CDA25C5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B69BB2F-9F82-95A5-92E3-FC13816A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B532B4-8962-F7B6-2446-6963CF69DC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56A475F4-F61B-2DAA-9ED6-59F2C93F6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976165-A650-BA08-EF40-068D2CBF8F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05EC69-C774-1A23-A9CC-61C9D1BE7ED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EA4B0F-8E76-43D4-6390-E92A18B2625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E3C217-18A4-F049-769E-37A9DFB5FDA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B7501-F26D-B167-1E3D-0213B028CA6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1CBDFA0-05CC-AFE2-18B2-4FA6404F385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DF23BB-2675-B0D1-9739-06F08AC6CDC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C3222CA-F905-744A-1F55-6F4D5D2F17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5BCD2AA-78F5-2D42-5510-E32E7B01E5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9329" y="6040818"/>
            <a:ext cx="679395" cy="6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5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على </a:t>
            </a:r>
            <a:r>
              <a:rPr kumimoji="0" lang="ar-MA" sz="36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صفحة اليوم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من </a:t>
            </a:r>
            <a:r>
              <a:rPr kumimoji="0" lang="ar-MA" sz="3600" b="1" i="0" u="none" strike="noStrike" kern="120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مذكرة الأستاذ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</a:t>
              </a: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تقديرك </a:t>
              </a:r>
              <a:r>
                <a:rPr kumimoji="0" lang="ar-MA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لنسبة التحكم </a:t>
              </a: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في </a:t>
              </a:r>
              <a:r>
                <a:rPr kumimoji="0" lang="ar-MA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هدف الدرس</a:t>
              </a: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بكم، سنبدأ </a:t>
            </a:r>
            <a:r>
              <a:rPr lang="ar-MA" sz="2400" b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حصة اللغة العربية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8C94562-EF9B-0A79-1970-A52C49F4E0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669453-2366-E043-7B8D-D8FA36CF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BECE65-F696-8EA6-99A2-891C8266B8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FAD1A9-25AE-0BFA-F8D0-18688ACCC4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6791F5-8C68-84B6-9962-3A65D6D4EF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65C615-CF1B-CD01-0AD7-1855726807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5907E2-26DE-90D6-7588-1486E57EC70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D4F8E3-B232-3B55-85BC-03FFCF7382F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AEC49D-E9CC-31BD-0B19-39C24778986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9">
            <a:extLst>
              <a:ext uri="{FF2B5EF4-FFF2-40B4-BE49-F238E27FC236}">
                <a16:creationId xmlns:a16="http://schemas.microsoft.com/office/drawing/2014/main" id="{62E9970F-DE98-4759-56D3-46F8FAF0A7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4" r="-6244"/>
          <a:stretch>
            <a:fillRect/>
          </a:stretch>
        </p:blipFill>
        <p:spPr>
          <a:xfrm>
            <a:off x="1736338" y="1759261"/>
            <a:ext cx="5671325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الكراسة والدفتر واللوحة في القمطر.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221FBF-7131-09D4-A21E-7B2B820F87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E60F3FA8-9849-037F-D835-4C08A1F99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848" y="1848490"/>
            <a:ext cx="6996640" cy="39354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28A927-EED3-060F-4850-809E07517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52B3FB8-9625-E828-732E-9B316C12893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308E10B-608C-1FF7-3C68-94D7C3D6DDB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F495A6D-EA62-C997-D0FD-563FE08DA58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939619-9DBA-5D83-E133-7CA05D84CB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8B4F5B-1DD3-93DB-9EF4-359628E28E9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18070-1C32-8A40-4183-2D49C63A496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E1E1AE-447E-1473-3906-0089BAE37A8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39DB474-0859-DA31-3019-C6951FDDE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373" y="6195405"/>
            <a:ext cx="500996" cy="5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67" y="819538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بهذه </a:t>
            </a:r>
            <a:r>
              <a:rPr lang="ar-MA" sz="2400" b="1" dirty="0" err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يذكرنا بها؟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221FBF-7131-09D4-A21E-7B2B820F87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155295-E08E-C18B-E91C-527147125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975FB4F-841D-25EB-F793-A6289A1B90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332E6B-83D0-543A-7DE2-11A5C0E8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4C07F2C-7865-F5C7-7C44-E0F0EFC394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0416D2-BFE2-BA79-26F4-4ACFA66C39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354A2C-5CA6-B9D9-016D-6ACED998AD0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6557E6-4651-7D63-A37E-21A8E08330B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AEEA80-9E8E-1F04-7A22-EABE361ABB70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748FF8-AD33-BB16-FD2E-3CAFB61B7A3E}"/>
              </a:ext>
            </a:extLst>
          </p:cNvPr>
          <p:cNvSpPr txBox="1">
            <a:spLocks/>
          </p:cNvSpPr>
          <p:nvPr/>
        </p:nvSpPr>
        <p:spPr>
          <a:xfrm>
            <a:off x="1590761" y="3510017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أُصَحِّحُ أَخْطائي عَلى كُرّاسَتي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وَدَفْتَري.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pic>
        <p:nvPicPr>
          <p:cNvPr id="5" name="Image 4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7E308AE-6E18-58E9-1AC0-589235A3E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" y="2098144"/>
            <a:ext cx="1047241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869A22-8776-A4D0-49F3-5E95807A6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10" y="3228047"/>
            <a:ext cx="955347" cy="955347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A643D5D-D143-6F31-D21A-BB4C67C07907}"/>
              </a:ext>
            </a:extLst>
          </p:cNvPr>
          <p:cNvSpPr/>
          <p:nvPr/>
        </p:nvSpPr>
        <p:spPr>
          <a:xfrm>
            <a:off x="6761247" y="2070249"/>
            <a:ext cx="958027" cy="955347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Image 8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E9B6421-4730-40B6-E836-6D74ECA796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12" y="2133356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8007C3-371A-0FE7-FA71-6E5C8EB14E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71" y="2175491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 1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F048407-2EA8-D89D-B5DA-44232FD746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55" y="2090387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EDD81CB-4E77-7EF3-0227-5BE9C5D7A548}"/>
              </a:ext>
            </a:extLst>
          </p:cNvPr>
          <p:cNvSpPr txBox="1">
            <a:spLocks/>
          </p:cNvSpPr>
          <p:nvPr/>
        </p:nvSpPr>
        <p:spPr>
          <a:xfrm>
            <a:off x="1663501" y="4463439"/>
            <a:ext cx="4698960" cy="68360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أَتَحَدَّثُ بِلُغَةٍ عَرَبِيَّةٍ سَليمَةٍ </a:t>
            </a:r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مِنَ ٱلأَخْطاءِ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36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911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قراءة الحصة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18412</TotalTime>
  <Words>1591</Words>
  <Application>Microsoft Office PowerPoint</Application>
  <PresentationFormat>Affichage à l'écran (4:3)</PresentationFormat>
  <Paragraphs>398</Paragraphs>
  <Slides>62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21</vt:i4>
      </vt:variant>
      <vt:variant>
        <vt:lpstr>Titres des diapositives</vt:lpstr>
      </vt:variant>
      <vt:variant>
        <vt:i4>62</vt:i4>
      </vt:variant>
    </vt:vector>
  </HeadingPairs>
  <TitlesOfParts>
    <vt:vector size="95" baseType="lpstr">
      <vt:lpstr>Arial</vt:lpstr>
      <vt:lpstr>Aptos</vt:lpstr>
      <vt:lpstr>Wingdings</vt:lpstr>
      <vt:lpstr>Microsoft Uighur</vt:lpstr>
      <vt:lpstr>Sakkal Majalla</vt:lpstr>
      <vt:lpstr>Dosis ExtraBold</vt:lpstr>
      <vt:lpstr>Dosis Medium</vt:lpstr>
      <vt:lpstr>Times New Roman</vt:lpstr>
      <vt:lpstr>Modern Love</vt:lpstr>
      <vt:lpstr>Aptos Display</vt:lpstr>
      <vt:lpstr>Dosis</vt:lpstr>
      <vt:lpstr>Calibri</vt:lpstr>
      <vt:lpstr>00_Env-Enseignant</vt:lpstr>
      <vt:lpstr>Conception personnalisée</vt:lpstr>
      <vt:lpstr>1_قراءة الحصة 1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بكم، سنبدأ حصة اللغة العربية.</vt:lpstr>
      <vt:lpstr>ضعوا الكراسة والدفتر واللوحة في القمطر.</vt:lpstr>
      <vt:lpstr>حاولوا الالتزام بهذه السلوكات. من يذكرنا بها؟</vt:lpstr>
      <vt:lpstr>نبدأ حصتنا بنشاط الطلاقة. من يذكرنا بضوابط القراءة بطلاقة؟</vt:lpstr>
      <vt:lpstr>من يقرأ ؟ الفائز من لم يرتكب أي خطأ.</vt:lpstr>
      <vt:lpstr>الفائزون في هذه الحصة هم ........................................................................... </vt:lpstr>
      <vt:lpstr>بعد قراءتكم للنص، أجيبوا عن السؤال التالي على دفاتر البحث؟</vt:lpstr>
      <vt:lpstr>من يجيب عن السؤال ؟ </vt:lpstr>
      <vt:lpstr>Présentation PowerPoint</vt:lpstr>
      <vt:lpstr>في هذه الحصة سنتعلم كيف تصفون شخصا أو مشهدا بأساليب وصيغ متنوعة.</vt:lpstr>
      <vt:lpstr>من يذكرنا بالأساليب والظواهر اللغوية التي تساعدنا على الوصف؟ </vt:lpstr>
      <vt:lpstr>نتذكر جماعة. من يقرأ؟ </vt:lpstr>
      <vt:lpstr>من يذكرنا بمعنى التشبيه؟ </vt:lpstr>
      <vt:lpstr>لنتذكر جماعة. من يقرأ؟</vt:lpstr>
      <vt:lpstr>من يعيد وصف سرعة سعيد مستعملا أسلوب التشبيه؟ (توجيه التلاميذ إلى تغيير أداة التشبيه.)</vt:lpstr>
      <vt:lpstr>نتذكر جماعة. من يقرأ؟ </vt:lpstr>
      <vt:lpstr>الآن، انتبهوا سأقوم بوصف الطفل مستعملا نعوتا حقيقية وسببية؟</vt:lpstr>
      <vt:lpstr>دوركم. من يختار عنصرا من العناصر التالية، ثم يقدم وصفا للطفل مستعملا النعوت المناسبة؟</vt:lpstr>
      <vt:lpstr>ننتقل إلى الحال. من يحاول إتمام الجملة التالية مستعملا حالا مفردا لوصف الطفل؟</vt:lpstr>
      <vt:lpstr>هذا مقترح آخر. من يقرأ؟ (مطالبة التلاميذ بتغيير الحال مع الحفاظ على بنية الجملة.) </vt:lpstr>
      <vt:lpstr> من يصف الطفل على الصورة موظفا حالا في صيغة جملة اسمية أو شبه جملة؟ </vt:lpstr>
      <vt:lpstr>هذان مقترحان آخران. من يقرأ؟ (مطالبة التلاميذ بتغيير الحال مع الحفاظ على بنية الجملة.) </vt:lpstr>
      <vt:lpstr>من يذكرنا بالأساليب التي استعملناها لوصف الطفل سعيد؟</vt:lpstr>
      <vt:lpstr>نتذكر جماعة من يقرأ؟</vt:lpstr>
      <vt:lpstr>من يختار أسلوبا أو ظاهرة لغوية ثم يصف عنصرا من المشهد التالي:  ( توجيه التلاميذ إلى تغيير الأساليب و الصيغ.)</vt:lpstr>
      <vt:lpstr> خذوا كراساتكم الصفحة "106". أنجزوا نشاط " أتذكر" وناقشوا بشكل ثنائي أجوبتكم.</vt:lpstr>
      <vt:lpstr> نصحح جماعة. (مطالبة التلاميذ باقتراح أجوبة مناسبة أخرى.)</vt:lpstr>
      <vt:lpstr>صححوا على كراساتكم. (جميع الأجوبة المناسبة مقبولة). </vt:lpstr>
      <vt:lpstr>ننتقل إلى نشاط "أتدرب " على الصفحة نفسها. من يقرأ التعليمة؟ التركيز على الأساليب المكتوبة بخط بارز.</vt:lpstr>
      <vt:lpstr> نصحح جماعة. (مطالبة التلاميذ بتقديم عبارات أخرى ) </vt:lpstr>
      <vt:lpstr>ننتقل إلى نشاط "أنجز مفردي". من يقرأ التعليمة؟</vt:lpstr>
      <vt:lpstr>من يقدم وصفا للشخص أو المشهد الذي اختاره مستعملا أساليب الوصف وصيغه.</vt:lpstr>
      <vt:lpstr>أحسنتم جميعا. ننتقل إلى حصة الاستماع والتحدث.</vt:lpstr>
      <vt:lpstr>Présentation PowerPoint</vt:lpstr>
      <vt:lpstr>ستواصلون مناقشة نص «مكة المكرمة ملتقى عالمي». </vt:lpstr>
      <vt:lpstr>نتذكر، في البداية، معاني المفردات التالية. من يختار مفردة ويقدم معناها؟</vt:lpstr>
      <vt:lpstr>نصحح جماعة. من يقرأ ؟</vt:lpstr>
      <vt:lpstr>استمعوا إلى النص كي تسترجعوا أفكاره. </vt:lpstr>
      <vt:lpstr>ما الأفكار التي علقت في أذهانكم حول موضوع النص؟ </vt:lpstr>
      <vt:lpstr>ما الفكرة الرئيسة التي ناقشها النص؟</vt:lpstr>
      <vt:lpstr>ناقش النص الفكرة الرئيسة التالية . من يقرؤها؟ </vt:lpstr>
      <vt:lpstr>لتفسير الفكرة وتوضيحها أكثر. سنجيب جماعة عن الأسئلة التالية. من يجيب عن السؤال التالي؟</vt:lpstr>
      <vt:lpstr>نصحح جماعة. من يقرأ؟ </vt:lpstr>
      <vt:lpstr>من يجيب عن السؤال التالي؟</vt:lpstr>
      <vt:lpstr>نصحح جماعة. من يقرأ؟ </vt:lpstr>
      <vt:lpstr>هل تتفقون مع الفكرة التالية؟ مع تبرير مواقفكم. </vt:lpstr>
      <vt:lpstr>خذوا كراساتكم الصفحة 107. من يقرأ التعليمة؟</vt:lpstr>
      <vt:lpstr>استعدوا للتحدث باسترسال لوصف المشهد.( يمكنكم تسجيل أفكاركم على دفتر البحث.)</vt:lpstr>
      <vt:lpstr>من يتحدث باسترسال؟ (مناقشة كل محاولة وفق الضوابط التالية ومطالبة التلاميذ بتسجيل النتيجة على كراساتهم).</vt:lpstr>
      <vt:lpstr>اختتام الحصة</vt:lpstr>
      <vt:lpstr>من يذكرنا بالأساليب التي استعملناها للوصف؟</vt:lpstr>
      <vt:lpstr>من يذكرنا بأهم الأفكار التي وردت في النص السماعي" مكة المكرمة ملتقى عالمي"؟</vt:lpstr>
      <vt:lpstr>استعدوا للحصة المقبلة بتوقع مضمون قصيدة" نداء التعايش" والتحقق منه.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220</cp:revision>
  <dcterms:created xsi:type="dcterms:W3CDTF">2023-09-20T21:35:22Z</dcterms:created>
  <dcterms:modified xsi:type="dcterms:W3CDTF">2026-01-04T18:39:03Z</dcterms:modified>
</cp:coreProperties>
</file>