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4017" r:id="rId2"/>
    <p:sldMasterId id="2147483993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786" r:id="rId13"/>
    <p:sldMasterId id="2147483822" r:id="rId14"/>
    <p:sldMasterId id="2147483845" r:id="rId15"/>
    <p:sldMasterId id="2147483868" r:id="rId16"/>
    <p:sldMasterId id="2147483891" r:id="rId17"/>
    <p:sldMasterId id="2147483914" r:id="rId18"/>
    <p:sldMasterId id="2147483937" r:id="rId19"/>
    <p:sldMasterId id="2147483686" r:id="rId20"/>
  </p:sldMasterIdLst>
  <p:notesMasterIdLst>
    <p:notesMasterId r:id="rId93"/>
  </p:notesMasterIdLst>
  <p:handoutMasterIdLst>
    <p:handoutMasterId r:id="rId94"/>
  </p:handoutMasterIdLst>
  <p:sldIdLst>
    <p:sldId id="2147482577" r:id="rId21"/>
    <p:sldId id="2147482450" r:id="rId22"/>
    <p:sldId id="2147482732" r:id="rId23"/>
    <p:sldId id="2147482457" r:id="rId24"/>
    <p:sldId id="2147482459" r:id="rId25"/>
    <p:sldId id="2147482694" r:id="rId26"/>
    <p:sldId id="2147482706" r:id="rId27"/>
    <p:sldId id="2147482733" r:id="rId28"/>
    <p:sldId id="2147482552" r:id="rId29"/>
    <p:sldId id="2147482551" r:id="rId30"/>
    <p:sldId id="2147482734" r:id="rId31"/>
    <p:sldId id="2147482553" r:id="rId32"/>
    <p:sldId id="2147482707" r:id="rId33"/>
    <p:sldId id="2147482735" r:id="rId34"/>
    <p:sldId id="2147482713" r:id="rId35"/>
    <p:sldId id="2147482708" r:id="rId36"/>
    <p:sldId id="2147482736" r:id="rId37"/>
    <p:sldId id="2147482737" r:id="rId38"/>
    <p:sldId id="2147482709" r:id="rId39"/>
    <p:sldId id="2147482738" r:id="rId40"/>
    <p:sldId id="2147482710" r:id="rId41"/>
    <p:sldId id="2147482739" r:id="rId42"/>
    <p:sldId id="2147482740" r:id="rId43"/>
    <p:sldId id="2147482741" r:id="rId44"/>
    <p:sldId id="2147482742" r:id="rId45"/>
    <p:sldId id="2147482743" r:id="rId46"/>
    <p:sldId id="2147482744" r:id="rId47"/>
    <p:sldId id="2147482745" r:id="rId48"/>
    <p:sldId id="2147482746" r:id="rId49"/>
    <p:sldId id="2147482748" r:id="rId50"/>
    <p:sldId id="2147482722" r:id="rId51"/>
    <p:sldId id="2147482723" r:id="rId52"/>
    <p:sldId id="2147482749" r:id="rId53"/>
    <p:sldId id="2147482750" r:id="rId54"/>
    <p:sldId id="2147482695" r:id="rId55"/>
    <p:sldId id="2147482452" r:id="rId56"/>
    <p:sldId id="2147482636" r:id="rId57"/>
    <p:sldId id="2147482600" r:id="rId58"/>
    <p:sldId id="2147482727" r:id="rId59"/>
    <p:sldId id="2147482531" r:id="rId60"/>
    <p:sldId id="2147482751" r:id="rId61"/>
    <p:sldId id="2147482575" r:id="rId62"/>
    <p:sldId id="2147482587" r:id="rId63"/>
    <p:sldId id="2147482586" r:id="rId64"/>
    <p:sldId id="2147482752" r:id="rId65"/>
    <p:sldId id="2147482574" r:id="rId66"/>
    <p:sldId id="2147482754" r:id="rId67"/>
    <p:sldId id="2147482576" r:id="rId68"/>
    <p:sldId id="2147482637" r:id="rId69"/>
    <p:sldId id="2147482588" r:id="rId70"/>
    <p:sldId id="2147482755" r:id="rId71"/>
    <p:sldId id="2147482589" r:id="rId72"/>
    <p:sldId id="2147482590" r:id="rId73"/>
    <p:sldId id="2147482729" r:id="rId74"/>
    <p:sldId id="2147482730" r:id="rId75"/>
    <p:sldId id="2147482756" r:id="rId76"/>
    <p:sldId id="2147482593" r:id="rId77"/>
    <p:sldId id="2147482758" r:id="rId78"/>
    <p:sldId id="2147482759" r:id="rId79"/>
    <p:sldId id="2147482731" r:id="rId80"/>
    <p:sldId id="2147482638" r:id="rId81"/>
    <p:sldId id="2147482594" r:id="rId82"/>
    <p:sldId id="2147482595" r:id="rId83"/>
    <p:sldId id="2147482596" r:id="rId84"/>
    <p:sldId id="2147482598" r:id="rId85"/>
    <p:sldId id="2147482599" r:id="rId86"/>
    <p:sldId id="2147482704" r:id="rId87"/>
    <p:sldId id="2147482579" r:id="rId88"/>
    <p:sldId id="2147482585" r:id="rId89"/>
    <p:sldId id="2147482584" r:id="rId90"/>
    <p:sldId id="2147482646" r:id="rId91"/>
    <p:sldId id="2147482634" r:id="rId92"/>
  </p:sldIdLst>
  <p:sldSz cx="9144000" cy="6858000" type="screen4x3"/>
  <p:notesSz cx="6858000" cy="9144000"/>
  <p:embeddedFontLst>
    <p:embeddedFont>
      <p:font typeface="Modern Love" panose="020B0604020202020204" charset="0"/>
      <p:regular r:id="rId95"/>
    </p:embeddedFont>
    <p:embeddedFont>
      <p:font typeface="Dosis ExtraBold" panose="020B0604020202020204" charset="0"/>
      <p:bold r:id="rId96"/>
    </p:embeddedFont>
    <p:embeddedFont>
      <p:font typeface="Calibri" panose="020F0502020204030204" pitchFamily="34" charset="0"/>
      <p:regular r:id="rId97"/>
      <p:bold r:id="rId98"/>
      <p:italic r:id="rId99"/>
      <p:boldItalic r:id="rId100"/>
    </p:embeddedFont>
    <p:embeddedFont>
      <p:font typeface="Dosis Medium" panose="020B0604020202020204" charset="0"/>
      <p:regular r:id="rId101"/>
    </p:embeddedFont>
    <p:embeddedFont>
      <p:font typeface="Dosis SemiBold" panose="020B0604020202020204" charset="0"/>
      <p:bold r:id="rId102"/>
    </p:embeddedFont>
    <p:embeddedFont>
      <p:font typeface="Calibri Light" panose="020F0302020204030204" pitchFamily="34" charset="0"/>
      <p:regular r:id="rId103"/>
      <p:italic r:id="rId104"/>
    </p:embeddedFont>
    <p:embeddedFont>
      <p:font typeface="Sakkal Majalla" panose="02000000000000000000" pitchFamily="2" charset="-78"/>
      <p:regular r:id="rId105"/>
      <p:bold r:id="rId106"/>
    </p:embeddedFont>
    <p:embeddedFont>
      <p:font typeface="Microsoft Himalaya" panose="01010100010101010101" pitchFamily="2" charset="0"/>
      <p:regular r:id="rId107"/>
    </p:embeddedFont>
    <p:embeddedFont>
      <p:font typeface="Dosis" panose="020B0604020202020204" charset="0"/>
      <p:regular r:id="rId108"/>
      <p:bold r:id="rId109"/>
    </p:embeddedFont>
    <p:embeddedFont>
      <p:font typeface="Microsoft Uighur" panose="02000000000000000000" pitchFamily="2" charset="-78"/>
      <p:regular r:id="rId110"/>
      <p:bold r:id="rId1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4649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  <p15:guide id="4" pos="20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D"/>
    <a:srgbClr val="424D7B"/>
    <a:srgbClr val="48B2DC"/>
    <a:srgbClr val="FFFFFF"/>
    <a:srgbClr val="B1EDEA"/>
    <a:srgbClr val="424D7C"/>
    <a:srgbClr val="00ACA4"/>
    <a:srgbClr val="44A9C4"/>
    <a:srgbClr val="F0F9FE"/>
    <a:srgbClr val="56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1" autoAdjust="0"/>
    <p:restoredTop sz="94694"/>
  </p:normalViewPr>
  <p:slideViewPr>
    <p:cSldViewPr snapToGrid="0">
      <p:cViewPr varScale="1">
        <p:scale>
          <a:sx n="74" d="100"/>
          <a:sy n="74" d="100"/>
        </p:scale>
        <p:origin x="294" y="60"/>
      </p:cViewPr>
      <p:guideLst>
        <p:guide orient="horz" pos="709"/>
        <p:guide pos="4649"/>
        <p:guide orient="horz" pos="2364"/>
        <p:guide pos="20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13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font" Target="fonts/font1.fntdata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viewProps" Target="viewProps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font" Target="fonts/font9.fntdata"/><Relationship Id="rId108" Type="http://schemas.openxmlformats.org/officeDocument/2006/relationships/font" Target="fonts/font14.fntdata"/><Relationship Id="rId54" Type="http://schemas.openxmlformats.org/officeDocument/2006/relationships/slide" Target="slides/slide34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91" Type="http://schemas.openxmlformats.org/officeDocument/2006/relationships/slide" Target="slides/slide71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font" Target="fonts/font12.fntdata"/><Relationship Id="rId11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handoutMaster" Target="handoutMasters/handout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font" Target="fonts/font15.fntdata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font" Target="fonts/font3.fntdata"/><Relationship Id="rId104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font" Target="fonts/font16.fntdata"/><Relationship Id="rId115" Type="http://schemas.openxmlformats.org/officeDocument/2006/relationships/tableStyles" Target="tableStyle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font" Target="fonts/font6.fntdata"/><Relationship Id="rId105" Type="http://schemas.openxmlformats.org/officeDocument/2006/relationships/font" Target="fonts/font1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07/01/2026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07/01/2026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0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0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0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47212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6464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80848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08940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75663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232361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11565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46215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75826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9712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24127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529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56542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2358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0954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33958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54052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68574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846232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75685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356486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76597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366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781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27585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34709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7366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07046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82153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30543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9626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475654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2944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68371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0373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67622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238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94806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35497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48933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50018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6047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3920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304350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858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40740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19874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4140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35234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516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12766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98064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79982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857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96060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77373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70340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1740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54576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6492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0172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6685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1390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0473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6636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25278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489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78582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02100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82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857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530379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127476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8068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00881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2746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55413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73513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81892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81447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28279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38291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1767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18478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3177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72272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24304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798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6100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92962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80003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34127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90663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273729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58303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94337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36836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38110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6957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89760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93613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3914775" y="3030664"/>
            <a:ext cx="2511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 أعلام وعباقرة (ح1).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3691644" y="4338382"/>
            <a:ext cx="27782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: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أعلام وعباقرة (ح1).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56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73535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46388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194242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69714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36126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63460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63149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262470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67088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5293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7528827-9D7B-BD7B-5FF2-E9C5AC23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552E91E-1D5F-8BC6-6314-02BF27C3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Uighur" panose="020000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C066C0A-E56B-6EEC-07AB-66A5AE5F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0020F222-AF7F-4BD4-8DEA-DAAAA14FD818}" type="datetimeFigureOut">
              <a:rPr lang="fr-FR" smtClean="0"/>
              <a:pPr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54DA7D8-E5CB-A1C0-F691-E5595122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4CF40F6-0BC6-ECA1-6378-91A0B1B9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8BFFB31-C8FC-4A97-A75D-25A10C5B44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224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2910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58620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1066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2615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504158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3093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758402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15338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38370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7086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330B8D-3DE2-63B3-8BCC-4DEBBF39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2023769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93889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7340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4571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961682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16459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49638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1054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08855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41740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976499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9AD9A8-37BD-2F4B-962B-5215692B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688414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45729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46093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813934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57196F5-434B-E6A3-8B59-454C1414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644366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121884-CE0E-78CA-464D-1A34631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98997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471536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0B4589F-F8D1-AE9B-4570-F47E43C41E4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3B12415-9CB8-0801-A011-F9C9E226C9E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86684974-E575-018A-C0D1-97A7A3FB4204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B9173FE5-036D-C1A0-9CC7-20BAF8C83C7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xmlns="" id="{AB39CF56-E54B-71D6-BC24-890D71A58D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B0349E33-294B-73DC-4A41-FC2D19FB04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87FA683D-71A4-D3A5-00E8-A058AB3B56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95DDA01B-BAFF-5C7F-9D7B-9176293DBA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2FD39393-DDDA-4042-AED6-50D7289F53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75003D90-B13D-C89A-555A-A63732CD7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FC2B5F79-5CC8-E967-467A-31F01A715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824AD327-A861-CD32-3888-5270986FFD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746E61DF-E151-A023-2C83-24BED13077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B54A345-2DA1-1741-2E92-6FF549FF6D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52041873-770A-7A57-7AC3-641FB12891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EB6BFD29-E1CF-B513-0890-C3CE8B960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8817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3314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4120A47-5D71-EF24-E74F-2D408F9C2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359BF73E-3493-5DC9-79F1-84B5C817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8A97FAC-866D-87C3-B360-F402FF43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A1B113A-3515-759F-84FD-798623DF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3B6A161-3616-7A97-D6EE-31421BF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5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BD81E5-FA61-2C39-A232-70583909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C6EAB0C-4A69-8ED2-77B0-53CCF9D4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4E1C68-F4B7-3359-F1E0-D9C46C90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0F353A1-E60D-B3B1-EBA4-D5F99601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073FD31-F473-BDF6-D4BF-E480F2EA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095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0EAB20-9141-8145-5A31-28FC6CCF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1E4AB4E-B0C7-03AF-C60D-030B7289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F956BB-C3A9-EB01-DA5E-39BF9B7F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E7DA7C7-2920-F4A7-24C7-D37524C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9B76E7A-0BF5-B28C-1A84-E2C3DA62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8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1B7461-F1DA-41F7-EA37-DA29AD2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40A3E74-3CFA-57D0-F1B9-18F6F93AE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7918D7-3ED3-B41F-1BDD-0D28D632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CA6BA9D1-A51C-A65E-9D78-4DAE7F03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13ADE0B-0050-E70E-2D06-D7631757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6CA56E2-79A3-EA83-C537-420C8AC9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1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D626F4-8EBD-292E-23F0-56296815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56FA343-51A7-793D-F127-9B130697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0E40778-FBAA-78B3-28A9-750F6897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8A69A90-DF9B-0A25-D530-D7E348659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101F239B-BC35-92D3-212F-1F1E8ACC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B702C09D-52D5-3649-63DA-CE6BF113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2746B47B-D3BA-E6DB-C43E-20DF5E10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35103C0-8F43-D12A-0F87-7438231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84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E39447B-AE32-70DF-5FC1-DCF0B0FD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B08AB88-5928-DCFA-F5F9-3D2DD681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F87ED62-09A8-C49B-9ED3-29974C9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77753CB-4380-4645-42A2-F6601789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8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90F3262D-B019-FDD5-BA78-04493B3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CC4C9E2B-8E3C-A354-24E4-188286AB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8280F26-201D-672F-1201-0145BF75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52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2D98646-1208-C56C-685B-3AF14B1C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6CF6332-6A3C-9474-1341-4245C222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94F85BD-FE51-AD01-7FAB-B65F38798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FEE82F6-BCF8-7294-BC15-87BD8985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6CBCD290-9F96-96C4-6821-F5D122CB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5194F83-5CF9-5565-8964-FE198061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824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C2EDDF-96CE-ECCF-B8EE-81A507F2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9CD28311-50C7-BC51-1E35-5EA20D009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7079936-4ED5-D1C6-2E1C-88BE892B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27057664-692A-138C-216F-E307B3AF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46EA5D8-91A6-1D18-C38C-96FB3405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A9665A3-BD44-9EA5-EE81-6970503D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25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1F6B34-D9BA-E7B1-E86B-D61A10A1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5F0B8FB-BD69-9DF4-6624-4530AF0C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8830A48-3C3D-79F6-6DD2-D23DD762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042C5A6-090D-D5B1-AD11-0F1C2446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6F6F21A-1A1D-CA8F-A36E-8C1011A0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64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CE87A36-481E-01E6-82C3-B632B370D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3A7DB94-C957-A75E-6B24-CA5A16A3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7CCB4A9-7981-C6B6-0988-8ED9732C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C7E8552-9FE8-FFB6-5C47-AA869C97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AA319CB-E97E-00E5-317A-3A0C728E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2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22D435-08E3-4986-1540-576651D0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20D57D7F-EBC4-0443-99CE-0F34E1EEE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485521F-90F4-316C-F403-815EE7B2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5578FE-68E2-2732-547D-74965F0E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296576D-99C8-E73D-49D3-875E0508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F2FFF9F-ACB2-A4F9-8FED-57EDF319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8C2E890-5BE2-00E7-7380-3ECC00C6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919ED0A-0CB3-0562-202D-AA5BD7FA3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088564F-CE6E-383E-1B60-3130B80A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2E42279-1DE6-D726-0381-51A85542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492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EE32D1E-5314-5F80-8A2B-F248C2B0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62D0736-4D7E-703C-6B54-2E46BC2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D10C82-9A0E-FDA8-4C04-404C8DEC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427213F-62FD-BAC3-2965-749166D9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A42B01-EBEB-C4AE-2F56-5645BD1C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28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E38B642-E26F-83C9-BADB-9254EC12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4B85A4E-3597-F842-ED97-BFAEC66BC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051047D-14C1-1151-9D50-19C7F6677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E1B4E3C-F4EC-354B-3271-A938F2E2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DC34711-FB84-C03E-FD51-D8D19D81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10B66-C055-A486-8C38-506536A4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328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F04AD7-0068-6BF5-D32B-C13EA9F3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2748602-21C1-AB48-A82A-AE8B4B9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2BB3BD5-85C9-43CB-9CF1-54C6D47CF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23D7DACE-7372-B932-AFDF-95E723BD6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A4DA720C-DA4D-C971-2906-16A2807A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9971964-9673-F858-D6A4-46686A58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976AAAC-B82B-95DF-D792-AABB8E9A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98BBF70-DA63-E23C-9D4C-9A9B229E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4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FE348B-B8E2-3F23-6034-64FB699B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A66CE88C-DFCD-6CC8-BE54-74E0E61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1F4C2E6C-AD02-F96C-135D-CE27C099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38D1302-D11D-AE59-7456-57504038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1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01BA806C-0377-764D-B6FD-BB9E4BC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79B82276-D647-405C-2716-0C27CE4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3F3C518-B269-9760-0311-0EE9365E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788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1064D3-2487-5E9F-8D69-1D90BCCC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E8E2B3-B4FF-5D89-E045-05A2162C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8E07887-01E5-2756-92CD-4F486526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39E1739-6981-A565-A216-3659362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1C38B6B-2F13-47D1-EAB1-AF68B19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C5389387-24A7-66A7-ECBB-A1538339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40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9F94CD-E0CD-1DE0-FEB5-E42081BA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D9D7F150-67FF-63EE-D452-51CF05B13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34AE7BF-0688-0E09-4C8A-6F1FFDDA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3814A12-816C-9235-BD49-A94BF08A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767726F-2041-C806-F7D1-C6E8BFDE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19CCE98-5FB2-4D2C-7607-590C80CF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40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1B0AA5-3170-EAF2-BE4B-9C2EAE95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8882E298-3372-8ECC-770B-C353463A2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B52DAB-098B-ED20-A994-ED6F25AD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F9EA4B8-CA79-50F4-0E10-1B8047D8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3D038AA-AA59-5DDB-B8C0-719A18A8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16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61913618-9901-12B5-DB1E-4225F245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19E6295C-4846-94A1-26BD-0B026889A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597AB8C-BEA9-DBDA-0788-E8A03BE2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EBDC7E-7449-D01B-B226-F33482E3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FA2B359-9D6B-B7C1-C5CE-6C574CC6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37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xmlns="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xmlns="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xmlns="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xmlns="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xmlns="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xmlns="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1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1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7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heme" Target="../theme/theme14.xml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7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61" r:id="rId22"/>
    <p:sldLayoutId id="2147484042" r:id="rId23"/>
    <p:sldLayoutId id="2147483962" r:id="rId24"/>
    <p:sldLayoutId id="2147483979" r:id="rId25"/>
    <p:sldLayoutId id="2147483980" r:id="rId26"/>
    <p:sldLayoutId id="2147483965" r:id="rId27"/>
    <p:sldLayoutId id="2147483966" r:id="rId28"/>
    <p:sldLayoutId id="2147483964" r:id="rId29"/>
    <p:sldLayoutId id="2147483963" r:id="rId30"/>
    <p:sldLayoutId id="2147484044" r:id="rId31"/>
    <p:sldLayoutId id="2147484043" r:id="rId3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179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07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0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9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5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8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0C09467B-4D7A-643B-F6DA-05855375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3BF07B1-7124-D74B-8BC0-137DCC78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E8A1B23-2EB3-9590-8270-26DD9A26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C9111-B2A3-4439-A59F-C05ADDBFB1F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0DA6B9E-EB72-9691-8244-415022F0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C1BEB06-F3BE-0670-FFA7-F4FE263DA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5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8DCB4D4-AC19-AA30-95A3-7F1CADB5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64A4193-FCD9-DEF6-452D-E63D39B5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3F3F87-4CF0-60F2-3A18-45C63C17B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47BB9-34B2-4C22-8D27-190D4EBFA30E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C0C8FBD-14DC-74BC-C0D2-606CDD32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26AD1BC-A684-ECF4-F80D-D6A3574B1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1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10" Type="http://schemas.openxmlformats.org/officeDocument/2006/relationships/image" Target="../media/image26.gif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13.png"/><Relationship Id="rId5" Type="http://schemas.openxmlformats.org/officeDocument/2006/relationships/image" Target="../media/image33.png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t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D9264-9B07-82B2-C297-E1444416E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EBAD60-330F-D646-6CBB-8FDC90E6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61739E-7D28-87F0-BB31-6622F28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خذوا كراساتكم الصفحة 108.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42EABB8-225D-EA54-A7E3-CFC77ABA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A6BFB30-09DC-8A5C-FC70-95D3ACFAE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134C01C-3BFA-9CDE-0005-F6C2018D8A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A5A856B-AF3C-DC2F-C506-E0B94AE65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C8171C-81C4-ED51-4208-8A440CBFE2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6C314FD-92EA-7777-45C1-C442679E657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6CD50F3-425D-C0F9-038F-B5322FCBBCF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1A71783-3DE0-25DB-86EB-268498E0D85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lettr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573DB69F-A980-68F4-3677-C0762F466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553" y="1476000"/>
            <a:ext cx="3509382" cy="4987017"/>
          </a:xfrm>
          <a:prstGeom prst="rect">
            <a:avLst/>
          </a:prstGeom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9F7ADD7-D9A5-007F-A26B-6122713E48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94447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ADABAB-6B67-E5C7-411E-14B00971E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5B08589-F960-52BF-0CD9-E568E9C5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6" y="757082"/>
            <a:ext cx="692552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من يقرأ مستحضرا الضوابط التالية؟ 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973FC7-5B10-4373-E143-FAF7186967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01F0746-E803-2C04-D6CB-BB71EDEF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FCE7E83-1BD2-3591-38A4-40A9D88A1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0AF616-BF6B-7430-96AA-EAAA5ABF5C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529ECD5-3874-FDB3-0B87-13FBFC4F3C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6859EA5-9816-1420-F3E6-5A0B94ED84A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B12BAD-015C-529C-A18D-13FE513DB89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9080C9-457F-B21C-D754-3DDFB0E1F7E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AF4CE77-888C-4975-D294-8F4BB062CC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829D016-AFA3-96F7-7D2C-30FCD8968F2A}"/>
              </a:ext>
            </a:extLst>
          </p:cNvPr>
          <p:cNvGrpSpPr/>
          <p:nvPr/>
        </p:nvGrpSpPr>
        <p:grpSpPr>
          <a:xfrm>
            <a:off x="613358" y="3374252"/>
            <a:ext cx="7742242" cy="584775"/>
            <a:chOff x="221753" y="2354115"/>
            <a:chExt cx="7742242" cy="584775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xmlns="" id="{49A4C33C-D94D-862E-5BAA-A417CDB4CFD1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E8F825CC-D7C9-CD50-EA8B-7ED69A86CF30}"/>
                </a:ext>
              </a:extLst>
            </p:cNvPr>
            <p:cNvSpPr txBox="1"/>
            <p:nvPr/>
          </p:nvSpPr>
          <p:spPr>
            <a:xfrm>
              <a:off x="221753" y="2354115"/>
              <a:ext cx="7200377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أَتَقَمَّصُ ٱلْمَشاعِرَ ٱلَّتي تُعَبِّرُ عَنْها كُلُّ عِبارَةٍ</a:t>
              </a:r>
              <a:r>
                <a:rPr lang="f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لِيَتَّضِحَ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ٱلْمَعْنى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9EFAEA79-6660-2C60-C930-9760A2907AA7}"/>
              </a:ext>
            </a:extLst>
          </p:cNvPr>
          <p:cNvGrpSpPr/>
          <p:nvPr/>
        </p:nvGrpSpPr>
        <p:grpSpPr>
          <a:xfrm>
            <a:off x="613358" y="4396898"/>
            <a:ext cx="7742242" cy="584775"/>
            <a:chOff x="221753" y="2354115"/>
            <a:chExt cx="7742242" cy="58477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804F453D-226D-91C8-4134-9D41671EE818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C0E95864-8E0B-7F63-D59B-95242F96E1C2}"/>
                </a:ext>
              </a:extLst>
            </p:cNvPr>
            <p:cNvSpPr txBox="1"/>
            <p:nvPr/>
          </p:nvSpPr>
          <p:spPr>
            <a:xfrm>
              <a:off x="221753" y="2354115"/>
              <a:ext cx="7200377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أَحْتَرِمُ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ٱلْإيقاعَ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483EFF83-47B4-41EF-5839-2B8B5C27A57C}"/>
              </a:ext>
            </a:extLst>
          </p:cNvPr>
          <p:cNvGrpSpPr/>
          <p:nvPr/>
        </p:nvGrpSpPr>
        <p:grpSpPr>
          <a:xfrm>
            <a:off x="291071" y="2313603"/>
            <a:ext cx="8064529" cy="1077218"/>
            <a:chOff x="-100534" y="2322169"/>
            <a:chExt cx="8064529" cy="1077218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AC33349D-3766-C102-B613-9923A52F6445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33F3EBA3-D709-DEC8-9DFE-71744B9C7DA9}"/>
                </a:ext>
              </a:extLst>
            </p:cNvPr>
            <p:cNvSpPr txBox="1"/>
            <p:nvPr/>
          </p:nvSpPr>
          <p:spPr>
            <a:xfrm>
              <a:off x="-100534" y="2322169"/>
              <a:ext cx="7596529" cy="10772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أَصِلُ قِراءَةَ ٱلْكَلِماتِ بَعْضِها بِبَعْضٍ (لا أَنْطِقُ هَمْزَةَ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ٱلْوَصْلِ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 في وَسَطِ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ٱلْكَلامِ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)؛</a:t>
              </a:r>
            </a:p>
            <a:p>
              <a:pPr algn="r" rtl="1"/>
              <a:endParaRPr lang="fr-FR" sz="3200" dirty="0">
                <a:solidFill>
                  <a:srgbClr val="424D7B"/>
                </a:solidFill>
              </a:endParaRPr>
            </a:p>
          </p:txBody>
        </p:sp>
      </p:grpSp>
      <p:pic>
        <p:nvPicPr>
          <p:cNvPr id="31" name="Image 30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xmlns="" id="{CC2A747B-5AE6-9ABB-197C-EF0E49CC6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4" y="1409198"/>
            <a:ext cx="685337" cy="7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54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F1085B-B9C4-81E3-7329-9C6C441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269670-2C5E-3E19-35A6-C245464E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لنتذكر جماعة مضامين القصيدة . من يقرأ السؤال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36034FA-DA17-4DA0-6132-13C8CAB64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D29557-3D04-D793-8A0B-8A0ACC5E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5A06003-D2FB-2E57-7369-88180E58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D83ED95-751F-D9BD-9C56-BCA250DA2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30B739-F50B-17C2-B456-0530B6E3FA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BE6E9D0-0F23-5C7D-1984-C0B4E33B104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E3C233-9F48-8F76-C7E1-CDAE8FBCCB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2B56937-3D90-BF7D-9E07-6015A4EC56B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DAB03D-DC17-D0CC-4C27-8A3ACDC975C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C734B1C-D8EE-894A-2A16-F4782EA08F1B}"/>
              </a:ext>
            </a:extLst>
          </p:cNvPr>
          <p:cNvSpPr txBox="1"/>
          <p:nvPr/>
        </p:nvSpPr>
        <p:spPr>
          <a:xfrm>
            <a:off x="1256236" y="3007941"/>
            <a:ext cx="6367253" cy="1123712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عَمَّ يَتَحَدَّثُ ٱلشّاعِرُ في ٱلْقَصيدَةِ؟</a:t>
            </a:r>
            <a:endParaRPr lang="fr-FR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0380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F46FFA-7301-F93C-5C6F-BC748CDF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7C5A48E-BD51-3A96-6121-48E9B8BC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 التالي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FED3D51-0EE9-6A72-1DA0-1FDEDE0A2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D502288-B4D8-3BAD-84B9-C4DBF44A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5FA2F3-3A67-A35A-3E71-04ED77EF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66C95B9-ACAC-8662-F34E-B94226C9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9F8E175-98FF-5AE9-AAE5-D7239CB1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45C05CA-BB40-CCEF-B954-9585198738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AF7CBD-3B8A-6169-F21E-333FD0E47AB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74E190-DB22-268B-CA07-72AAD2AC24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F29F15D-6D5A-1717-FD8D-2AF4A20F615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F0AE4C01-B7B1-0715-F01A-A06E4CD91A8B}"/>
              </a:ext>
            </a:extLst>
          </p:cNvPr>
          <p:cNvSpPr txBox="1"/>
          <p:nvPr/>
        </p:nvSpPr>
        <p:spPr>
          <a:xfrm>
            <a:off x="716108" y="2845088"/>
            <a:ext cx="7578089" cy="1964465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</a:t>
            </a:r>
            <a:r>
              <a:rPr lang="ar-MA" dirty="0" err="1"/>
              <a:t>ٱلْأَشْياءُ</a:t>
            </a:r>
            <a:r>
              <a:rPr lang="ar-MA" dirty="0"/>
              <a:t> ٱلَّتي قَدْ تَخْتَلِفُ بَيْنَ </a:t>
            </a:r>
            <a:r>
              <a:rPr lang="ar-MA" dirty="0" err="1"/>
              <a:t>ٱلنّاسِ</a:t>
            </a:r>
            <a:r>
              <a:rPr lang="ar-MA" dirty="0"/>
              <a:t> حَسَبَ ٱلْقَصيدَةِ؟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7363344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6E7D5F-3D87-C5E4-BD2D-13D62E5DF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2F3F072-2AA6-3E26-89BE-211F9D6A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 التالي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375D88F-8D30-5DD6-9DBB-5B6A17DE47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7DC0BB7-89B1-8AB3-BB0B-CAA570A3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665C2A8-3B59-D000-CE18-2EEE27883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CD845B4-98C5-7C56-107D-6249EE918E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C40CCC3-B0CA-417D-DD96-6CBDCD9C1E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506D52-C071-6CA9-8568-AC0DE9C1630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6F010A-F9C6-48BB-7C55-62CDB508473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90054F-0110-C5CB-4EE0-EF7B0F9AC42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8C4EF9E-AA8D-3AA6-4495-D309151806D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0503053-A4DD-D98B-844B-03F2EDC1AB80}"/>
              </a:ext>
            </a:extLst>
          </p:cNvPr>
          <p:cNvSpPr/>
          <p:nvPr/>
        </p:nvSpPr>
        <p:spPr>
          <a:xfrm>
            <a:off x="706098" y="3281508"/>
            <a:ext cx="7645902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ٱلْأَشْياءُ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ٱلَّتي تُوَحِّدُ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ٱلنّاسَ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رَغْمَ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ٱخْتِلافاتِهِمْ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؟</a:t>
            </a:r>
            <a:endParaRPr lang="ar-AE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427099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8A5AC1-0D63-2E1D-9751-B14589B5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E1540EF-EB27-8338-3E54-4DCD3982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 التالي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1E7B2BF-9D6D-A499-504A-2811ED455B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C1F7540-8C70-BED4-F9D3-53A90D5F5CCB}"/>
              </a:ext>
            </a:extLst>
          </p:cNvPr>
          <p:cNvSpPr txBox="1"/>
          <p:nvPr/>
        </p:nvSpPr>
        <p:spPr>
          <a:xfrm>
            <a:off x="488124" y="4877650"/>
            <a:ext cx="77859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>
              <a:solidFill>
                <a:srgbClr val="424D7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4B221B3-48C2-D8C4-2A9A-DF77FE19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8FDCD1C-5FB1-E4AE-417A-366FE37C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BF7BF89-0602-2612-E1CA-F45FC60F99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952FCCC-92B8-CD54-B0B5-EC5710C06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21915A-80C3-BBC0-499E-8EA9AF1E88D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7A3DB31-D43C-D254-4CFE-49ED770D86A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4E9EC1E-0C96-4FE6-CADD-C65A413F82D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BCE656E-C21A-6704-726E-D24987F5BAD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2558469-671C-EE46-DB99-85A034A2BF42}"/>
              </a:ext>
            </a:extLst>
          </p:cNvPr>
          <p:cNvSpPr txBox="1"/>
          <p:nvPr/>
        </p:nvSpPr>
        <p:spPr>
          <a:xfrm>
            <a:off x="1122754" y="2969299"/>
            <a:ext cx="6840000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عَلامَ يَدُلُّ عُنْوانُ ٱلْقَصيدَةِ «نِداءُ </a:t>
            </a:r>
            <a:r>
              <a:rPr lang="ar-MA" dirty="0" err="1"/>
              <a:t>ٱلتَّعايُشِ</a:t>
            </a:r>
            <a:r>
              <a:rPr lang="ar-MA" dirty="0"/>
              <a:t>»؟</a:t>
            </a:r>
          </a:p>
        </p:txBody>
      </p:sp>
    </p:spTree>
    <p:extLst>
      <p:ext uri="{BB962C8B-B14F-4D97-AF65-F5344CB8AC3E}">
        <p14:creationId xmlns:p14="http://schemas.microsoft.com/office/powerpoint/2010/main" val="424784630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BDE743-487A-472C-57FB-DE4F4111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8ECB918-F886-317A-030C-F41CF324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انتبهوا إلى الحرف الأخير في نهاية كل بيت. ماذا تلاحظون؟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53AAB91-39DA-9C37-B32B-54EE164870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414079D-4EDD-F412-4FC1-4FD4730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F200644-F405-8D39-A52B-27317B3B7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44B2F5C-50CC-D369-B1BB-143F112B2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5B00C11-721F-9FB1-71AB-8F9F2D91B7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C99EF6F-7AAF-C5E8-5466-B8E52B72333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AACA1F-971D-1454-19AB-52E31AF29C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A824EA6-88DE-F2ED-CBFE-F556147296F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7FAF70B-D633-1AE7-AA46-6BC4F076036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6B461448-9FE6-E51B-8939-FE57C2A69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184" y="1475999"/>
            <a:ext cx="4299625" cy="47302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306756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C2E9A-E7CC-04E3-3BA2-FB093129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5E9FF2-53B5-3379-368D-617798E89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الحرف نفسه: حرف الدال. ما نوع هذا الحرف؟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9546771-4435-969E-68F0-FF44138641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628E4F1-C1AB-159B-816E-3FEB312FEA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EE20A7-92AA-B112-3950-39A42C322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349C615-0A09-2CF6-AE27-186137DABC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B1C3301-4982-E8E6-BEE9-BDB3779088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D857D71-D891-7F8E-B1BF-C3A8C8F7ADE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6DDBC49-86D6-0BFB-0DAB-170E9F2F2D5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B08E72-D708-8B93-4B12-0B7F7D26223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7243D60-3980-3176-4303-4376954EB8C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0DDEE17-C0FC-72AF-7C41-661B0DB924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184" y="1475999"/>
            <a:ext cx="4299625" cy="47302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169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5B06A2-3C92-A405-E670-669F47D2C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BC9598E-B378-06E4-00EE-B1AA5AC6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حرف صحيح. نسمي الحرف الصحيح المتردد في آخر أبيات قصيدة بالراوي. من يردد 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06D161F-D904-C4F8-FA5D-D2E036A1FD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77260B-D3A2-57AA-50F7-183974D65D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300CBED-4F5B-569C-2EB1-DB18A4C06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0A7AFF1-B5A0-89F5-85E9-360845E893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82DF55E-601F-E1AC-5CA7-14ACE7F0CF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506C68C-C83C-23F0-9A38-8350E755206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950E4E4-D04C-F055-0D81-5729D70F919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5B9B951-5F73-4428-64BC-C3EF98023A2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AA5A4C9-EAA3-9913-3935-271E02E643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8A540F3-369F-2503-4AE0-F8687394F2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5966" y="2062264"/>
            <a:ext cx="3978613" cy="38860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xmlns="" id="{701BEF4C-0AAB-49EB-42D8-4008073AF34F}"/>
              </a:ext>
            </a:extLst>
          </p:cNvPr>
          <p:cNvSpPr/>
          <p:nvPr/>
        </p:nvSpPr>
        <p:spPr>
          <a:xfrm>
            <a:off x="1956896" y="2621604"/>
            <a:ext cx="1118680" cy="807396"/>
          </a:xfrm>
          <a:prstGeom prst="wedgeRoundRectCallout">
            <a:avLst>
              <a:gd name="adj1" fmla="val 120906"/>
              <a:gd name="adj2" fmla="val 23889"/>
              <a:gd name="adj3" fmla="val 16667"/>
            </a:avLst>
          </a:prstGeom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اَلرّاوي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911633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51781C-271B-C89B-D062-7A6D0C5A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2F32D16-7CCF-12CB-12FD-C45E1D4A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تتذكرون قصيدة "رقصة العالم". من يحدد الراوي 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8FBE028-DE93-3E7C-819D-EFB0F148D6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83B4F66-3A4D-F63D-E09F-3F631EB5C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0712121-3F1F-059C-7A14-861311BF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660C976-0DD8-4001-9B16-6DD86909FA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34F3989-97FF-EB75-159B-0C886E52F7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52DCD8D-FA9D-09C4-0D0F-68CD021A5E0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7484259-6537-4FF5-511F-BEC97C7A716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9A1D8C8-EF56-E403-B34B-E38C7EC7808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96D769-27C7-5E2D-735C-715E88AFE4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2471529F-F5BF-3B76-0D37-4F230BC342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938" y="1689734"/>
            <a:ext cx="4732430" cy="47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045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D7177E5E-58F9-710E-ED92-D96CECC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في هذه الحصة ستكتبون فقرة لوصف سكان مدينتكم أو قريتكم.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DA887B6-DD84-FB10-BE64-0A5061AB5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5139461-01C1-AFB9-3832-F2D981AE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8BD1B6A-F905-233B-3EBC-CC21FA06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5B9C94A-271A-37F2-A970-9636F76550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FE0FFF2-12CD-C10D-940D-CAD8F7BA21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59FEF1-A07C-737C-C8B8-E483523AC12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4C9AA0-B68E-7F4B-2DEC-7566B976DFD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5D34988-9B51-644F-D5DA-D9029FC6574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D503B7A-0697-266A-715A-F68C5D9DEEE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71F04E7F-12FC-9B43-DCDC-30663B47A606}"/>
              </a:ext>
            </a:extLst>
          </p:cNvPr>
          <p:cNvSpPr/>
          <p:nvPr/>
        </p:nvSpPr>
        <p:spPr>
          <a:xfrm>
            <a:off x="867197" y="3065779"/>
            <a:ext cx="7409606" cy="1587863"/>
          </a:xfrm>
          <a:prstGeom prst="roundRect">
            <a:avLst/>
          </a:prstGeom>
          <a:ln w="28575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فِقْرَةً لِوَصْفِ سُكّانِ مَدينَتي/ قَرْيَتي...</a:t>
            </a: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77C8A8-AAB2-E66A-669D-85C8F1461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500169-7B87-8613-8663-781A8B72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حرف الميم. مناقشة حالات الأبيات : الثاني – الخامس...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D6E13AB-CB1E-0A8E-8ABD-5F2BDD97EE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8E73D9E-DF31-C301-935D-75BB5032A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D145D7-8E15-0356-E680-DC4C459B12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6D443D0-4B23-7F44-4054-37E5DCB484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3F105AB-9436-7971-58C1-8CC85131407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6A491E3-003D-F482-A5D7-E540A0AD62C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399B965-93F2-F133-7A2B-AF8072E754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7AB2A2-327F-E16A-0046-F0219ADB48F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écriture manuscrite, Police, document&#10;&#10;Le contenu généré par l’IA peut être incorrect.">
            <a:extLst>
              <a:ext uri="{FF2B5EF4-FFF2-40B4-BE49-F238E27FC236}">
                <a16:creationId xmlns:a16="http://schemas.microsoft.com/office/drawing/2014/main" xmlns="" id="{7F647571-9498-AC4F-6F9C-5EFC22410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938" y="1689734"/>
            <a:ext cx="4732430" cy="4774787"/>
          </a:xfrm>
          <a:prstGeom prst="rect">
            <a:avLst/>
          </a:prstGeom>
        </p:spPr>
      </p:pic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xmlns="" id="{C926043F-35BA-9A5F-E3FC-45A505402D65}"/>
              </a:ext>
            </a:extLst>
          </p:cNvPr>
          <p:cNvSpPr/>
          <p:nvPr/>
        </p:nvSpPr>
        <p:spPr>
          <a:xfrm>
            <a:off x="632373" y="2621604"/>
            <a:ext cx="1118680" cy="807396"/>
          </a:xfrm>
          <a:prstGeom prst="wedgeRoundRectCallout">
            <a:avLst>
              <a:gd name="adj1" fmla="val 120906"/>
              <a:gd name="adj2" fmla="val 23889"/>
              <a:gd name="adj3" fmla="val 16667"/>
            </a:avLst>
          </a:prstGeom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اَلرّاوي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76E9474-5285-0AAB-CFC1-3557A410C4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48041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8637E5-09E4-96B9-00DC-9E034985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A378B7-9DA8-35D9-B053-17728073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 من يقرأ صدر البيت التالي وآخر يقرأ عجزه؟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42E8040-50C3-D82F-5608-94E7B81B4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516C905-0DBB-D00E-A217-8A89AEF44646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إِذا </a:t>
            </a:r>
            <a:r>
              <a:rPr lang="ar-MA" sz="4800" dirty="0" err="1"/>
              <a:t>ٱخْتَلَفَتْ</a:t>
            </a:r>
            <a:r>
              <a:rPr lang="ar-MA" sz="4800" dirty="0"/>
              <a:t> أَلْوانُنا </a:t>
            </a:r>
            <a:r>
              <a:rPr lang="ar-MA" sz="4800" dirty="0" err="1"/>
              <a:t>وَٱلْعَقائِدُ</a:t>
            </a:r>
            <a:endParaRPr lang="ar-MA" sz="4800" dirty="0"/>
          </a:p>
          <a:p>
            <a:r>
              <a:rPr lang="ar-MA" sz="4800" dirty="0"/>
              <a:t>                          فَإِنَّ طَريقَ </a:t>
            </a:r>
            <a:r>
              <a:rPr lang="ar-MA" sz="4800" dirty="0" err="1"/>
              <a:t>ٱلْحُبِّ</a:t>
            </a:r>
            <a:r>
              <a:rPr lang="ar-MA" sz="4800" dirty="0"/>
              <a:t> في </a:t>
            </a:r>
            <a:r>
              <a:rPr lang="ar-MA" sz="4800" dirty="0" err="1"/>
              <a:t>ٱلْأَرْضِ</a:t>
            </a:r>
            <a:r>
              <a:rPr lang="ar-MA" sz="4800" dirty="0"/>
              <a:t> واحِدُ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22AC923-41ED-A7D4-9899-37E567F1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B31E8A7-C786-5A59-F219-3D8ECB246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AC11173-27BD-0922-8537-B664CCAC7F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822C66E-8772-9D89-FD9B-B0ECCBDF42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5AA670-AA66-07C6-5E93-47EA87A7A3E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8877D8-64C4-ACD0-4709-5E4A74B990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20874CA-E887-4FB7-073D-E402B6D366A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0302937-65EA-6F6F-39B9-77ADF140FE7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xmlns="" id="{857C797A-FA0E-6946-9D8C-BE7770293878}"/>
              </a:ext>
            </a:extLst>
          </p:cNvPr>
          <p:cNvSpPr/>
          <p:nvPr/>
        </p:nvSpPr>
        <p:spPr>
          <a:xfrm>
            <a:off x="5719864" y="2335481"/>
            <a:ext cx="2500008" cy="612000"/>
          </a:xfrm>
          <a:prstGeom prst="wedgeRoundRectCallout">
            <a:avLst>
              <a:gd name="adj1" fmla="val -33673"/>
              <a:gd name="adj2" fmla="val 1607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صَدْرُ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ٱلْبَيْتِ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xmlns="" id="{C1CDACD4-3215-7F8C-B591-94550192174E}"/>
              </a:ext>
            </a:extLst>
          </p:cNvPr>
          <p:cNvSpPr/>
          <p:nvPr/>
        </p:nvSpPr>
        <p:spPr>
          <a:xfrm>
            <a:off x="1366780" y="5565332"/>
            <a:ext cx="2500008" cy="612000"/>
          </a:xfrm>
          <a:prstGeom prst="wedgeRoundRectCallout">
            <a:avLst>
              <a:gd name="adj1" fmla="val 23915"/>
              <a:gd name="adj2" fmla="val -1666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عَجُزُ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ٱلْبَيْتِ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93624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B8E8BE-6929-FD8A-5B31-D2B29AB0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380711-1957-BECF-95C4-B35EADF9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 من يقرأ صدر البيت الخامس من القصيدة؟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CF5A37-9ED2-57AE-0129-ED21E2F13D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726F7DC-5B7B-2332-1A30-4FC057FC75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CFBCDFC-49A4-1B4D-8725-4EBAA3D7E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EF97B8C-82AE-2486-F8C7-636B93DB69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2779060-1B8E-3D44-C48F-F3A460BB78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DAD1929-E55E-8C35-9559-3CBBE51318F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2C9A9F-FABA-3A34-CE12-B29B5712E2C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204781-D7EA-1727-0679-FC930F1B3F1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6FF37F-4E72-46EF-2ABD-219CAAFEDED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24AA00EC-7B7F-A1FF-3C27-B7BFE5879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340" y="1584000"/>
            <a:ext cx="4299625" cy="47302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333426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DDE2C1-830C-90D6-CCF8-F5B36373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918C3B-010E-B366-0B31-D216616E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 من يقرأ عجز البيت السابع من القصيدة؟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F2B8F6B-8590-A49B-7443-7E64909CA7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6A7009-0ECA-502C-A443-7E59EB7AF6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1D3EFA7-2137-5BFB-F6E8-BC994D4BB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8B377C1-4641-97D4-6BDB-7C2FDAD702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8669424-9AE2-5BC1-3E18-327CEC37785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0EC5ABF-573B-CF87-966B-7396C1E69C1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5BC0D7-9196-731C-700D-BFB4B91FF9A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A27DE42-1DA1-1C80-0B1E-39300D686B9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91A0B3F-F47F-0AFC-9551-F2E2834BB14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504D5210-0ED7-09C5-D335-4C5526275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340" y="1584000"/>
            <a:ext cx="4299625" cy="47302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255134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4939D9-9D51-1848-8A9C-1B4559E2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7A1D77-494D-C21A-4E31-A5997C0A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عمّ تحدث الشاعر في صدر هذا البيت؟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182ACC-384B-7950-F18B-155FAF5094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46DA2B5-35E6-8EBC-881B-B884E80E7154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إِذا </a:t>
            </a:r>
            <a:r>
              <a:rPr lang="ar-MA" sz="4800" dirty="0" err="1"/>
              <a:t>ٱخْتَلَفَتْ</a:t>
            </a:r>
            <a:r>
              <a:rPr lang="ar-MA" sz="4800" dirty="0"/>
              <a:t> أَلْوانُنا </a:t>
            </a:r>
            <a:r>
              <a:rPr lang="ar-MA" sz="4800" dirty="0" err="1"/>
              <a:t>وَٱلْعَقائِدُ</a:t>
            </a:r>
            <a:endParaRPr lang="ar-MA" sz="4800" dirty="0"/>
          </a:p>
          <a:p>
            <a:r>
              <a:rPr lang="ar-MA" sz="4800" dirty="0"/>
              <a:t>                             فَإِنَّ طَريقَ </a:t>
            </a:r>
            <a:r>
              <a:rPr lang="ar-MA" sz="4800" dirty="0" err="1"/>
              <a:t>ٱلْحُبِّ</a:t>
            </a:r>
            <a:r>
              <a:rPr lang="ar-MA" sz="4800" dirty="0"/>
              <a:t> في </a:t>
            </a:r>
            <a:r>
              <a:rPr lang="ar-MA" sz="4800" dirty="0" err="1"/>
              <a:t>ٱلْأَرْضِ</a:t>
            </a:r>
            <a:r>
              <a:rPr lang="ar-MA" sz="4800" dirty="0"/>
              <a:t> واحِدُ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D45D908-1B32-1172-052D-59903F6AFE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FF73DE7-A3F8-B5D2-6D48-06B749DEA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E0B2006-7EA1-76C4-E6B3-50CF27B4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E6220DE-197C-4CD3-6377-A62E0F8CDF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618C456-B479-2D15-14C5-69F54E52EF3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B08CCC-133F-BF03-FABC-798E52C9A9E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2D2ED5-63AA-C557-D498-8C5C039D9E0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9977DBD-D42E-CED4-B94B-E5CAE9812FC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6F81DED7-337F-6404-A9C8-29A9C4D7C8F1}"/>
              </a:ext>
            </a:extLst>
          </p:cNvPr>
          <p:cNvSpPr/>
          <p:nvPr/>
        </p:nvSpPr>
        <p:spPr>
          <a:xfrm>
            <a:off x="5719864" y="2335481"/>
            <a:ext cx="2500008" cy="612000"/>
          </a:xfrm>
          <a:prstGeom prst="wedgeRoundRectCallout">
            <a:avLst>
              <a:gd name="adj1" fmla="val -33673"/>
              <a:gd name="adj2" fmla="val 1607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صَدْرُ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ٱلْبَيْتِ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B7780733-8752-A9CA-AA00-ABE4DC17EFFC}"/>
              </a:ext>
            </a:extLst>
          </p:cNvPr>
          <p:cNvSpPr/>
          <p:nvPr/>
        </p:nvSpPr>
        <p:spPr>
          <a:xfrm>
            <a:off x="1366780" y="5565332"/>
            <a:ext cx="2500008" cy="612000"/>
          </a:xfrm>
          <a:prstGeom prst="wedgeRoundRectCallout">
            <a:avLst>
              <a:gd name="adj1" fmla="val 23915"/>
              <a:gd name="adj2" fmla="val -1666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عَجُزُ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ٱلْبَيْتِ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959814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27F337-4172-B656-4D19-3B04955EE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379E2D-50A3-933A-7429-9AFE866B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نصحح. من يقرأ؟  عمّ تحدث الشاعر في عجز البيت؟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1FB4C2E-59E6-D017-4153-0129A65067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4524C8A-B731-2C16-EF32-6DC1956B0D69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إِذا </a:t>
            </a:r>
            <a:r>
              <a:rPr lang="ar-MA" sz="4800" dirty="0" err="1"/>
              <a:t>ٱخْتَلَفَتْ</a:t>
            </a:r>
            <a:r>
              <a:rPr lang="ar-MA" sz="4800" dirty="0"/>
              <a:t> أَلْوانُنا </a:t>
            </a:r>
            <a:r>
              <a:rPr lang="ar-MA" sz="4800" dirty="0" err="1"/>
              <a:t>وَٱلْعَقائِدُ</a:t>
            </a:r>
            <a:endParaRPr lang="ar-MA" sz="4800" dirty="0"/>
          </a:p>
          <a:p>
            <a:r>
              <a:rPr lang="ar-MA" sz="4800" dirty="0"/>
              <a:t>                             فَإِنَّ طَريقَ </a:t>
            </a:r>
            <a:r>
              <a:rPr lang="ar-MA" sz="4800" dirty="0" err="1"/>
              <a:t>ٱلْحُبِّ</a:t>
            </a:r>
            <a:r>
              <a:rPr lang="ar-MA" sz="4800" dirty="0"/>
              <a:t> في </a:t>
            </a:r>
            <a:r>
              <a:rPr lang="ar-MA" sz="4800" dirty="0" err="1"/>
              <a:t>ٱلْأَرْضِ</a:t>
            </a:r>
            <a:r>
              <a:rPr lang="ar-MA" sz="4800" dirty="0"/>
              <a:t> واحِدُ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8C562D2-9BA5-7038-CAAA-B6861081A2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F7BBEC6-992F-7703-76DE-E87E4A51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FAF8377-9D87-8404-2B50-A0D1FBE2C2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B6FDB26-6E21-8012-F854-F49931FBA8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22E1ADA-FB75-3051-8E1D-867EB44634C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94E5D72-8A76-2B7E-B6C0-D275AFA4C1F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1D5655-968C-0618-2EBC-06A002BC40F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296D86-C209-F42D-2896-5A28245E0FE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78D925CE-AE76-8121-A316-6A0D81B1AE4C}"/>
              </a:ext>
            </a:extLst>
          </p:cNvPr>
          <p:cNvSpPr/>
          <p:nvPr/>
        </p:nvSpPr>
        <p:spPr>
          <a:xfrm>
            <a:off x="6177064" y="2167707"/>
            <a:ext cx="2042808" cy="779774"/>
          </a:xfrm>
          <a:prstGeom prst="wedgeRoundRectCallout">
            <a:avLst>
              <a:gd name="adj1" fmla="val -37483"/>
              <a:gd name="adj2" fmla="val 117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تَحَدَّثَ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ٱلشّاعِرُ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 عَنْ أَشْياءَ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EC0447D3-052E-F3D3-ACEA-B2CDB8A535E0}"/>
              </a:ext>
            </a:extLst>
          </p:cNvPr>
          <p:cNvSpPr/>
          <p:nvPr/>
        </p:nvSpPr>
        <p:spPr>
          <a:xfrm>
            <a:off x="1366780" y="5565332"/>
            <a:ext cx="2500008" cy="612000"/>
          </a:xfrm>
          <a:prstGeom prst="wedgeRoundRectCallout">
            <a:avLst>
              <a:gd name="adj1" fmla="val 23915"/>
              <a:gd name="adj2" fmla="val -1666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عَجُزُ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ٱلْبَيْتِ</a:t>
            </a:r>
            <a:endParaRPr lang="fr-FR" sz="36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6116158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DBF795-481B-B18C-622D-A83140CF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3E0CCD2-9BFD-864E-B669-934F0F9A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CB34A68-E079-7522-92E6-9F177C1257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62C15D1-9C7E-D897-8ADB-C03851F35121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إِذا </a:t>
            </a:r>
            <a:r>
              <a:rPr lang="ar-MA" sz="4800" dirty="0" err="1"/>
              <a:t>ٱخْتَلَفَتْ</a:t>
            </a:r>
            <a:r>
              <a:rPr lang="ar-MA" sz="4800" dirty="0"/>
              <a:t> أَلْوانُنا </a:t>
            </a:r>
            <a:r>
              <a:rPr lang="ar-MA" sz="4800" dirty="0" err="1"/>
              <a:t>وَٱلْعَقائِدُ</a:t>
            </a:r>
            <a:endParaRPr lang="ar-MA" sz="4800" dirty="0"/>
          </a:p>
          <a:p>
            <a:r>
              <a:rPr lang="ar-MA" sz="4800" dirty="0"/>
              <a:t>                             فَإِنَّ طَريقَ </a:t>
            </a:r>
            <a:r>
              <a:rPr lang="ar-MA" sz="4800" dirty="0" err="1"/>
              <a:t>ٱلْحُبِّ</a:t>
            </a:r>
            <a:r>
              <a:rPr lang="ar-MA" sz="4800" dirty="0"/>
              <a:t> في </a:t>
            </a:r>
            <a:r>
              <a:rPr lang="ar-MA" sz="4800" dirty="0" err="1"/>
              <a:t>ٱلْأَرْضِ</a:t>
            </a:r>
            <a:r>
              <a:rPr lang="ar-MA" sz="4800" dirty="0"/>
              <a:t> واحِدُ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5C01486-5DDD-9495-269C-630E63C7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07CD3CD-91DF-1116-2EC7-2E9F92FD3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17BA7B1-13A9-AB7C-D5D7-6B987FBBCA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3E6F789-36FF-9B69-1D02-558296A953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5CC583F-313D-F0A8-CB08-9F4D9D0151A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1AB6AAC-3641-1577-EE59-7B7A7FA7616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D4EF8E-2CC9-DF22-8F85-D30569CD21D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37600E5-8BA7-71CC-50E5-7C1DE668D8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Bulle narrative : rectangle à coins arrondis 2">
            <a:extLst>
              <a:ext uri="{FF2B5EF4-FFF2-40B4-BE49-F238E27FC236}">
                <a16:creationId xmlns:a16="http://schemas.microsoft.com/office/drawing/2014/main" xmlns="" id="{5A01C62A-EB6C-99B9-F7DA-6A4E906CE117}"/>
              </a:ext>
            </a:extLst>
          </p:cNvPr>
          <p:cNvSpPr/>
          <p:nvPr/>
        </p:nvSpPr>
        <p:spPr>
          <a:xfrm>
            <a:off x="6177064" y="2167707"/>
            <a:ext cx="2042808" cy="779774"/>
          </a:xfrm>
          <a:prstGeom prst="wedgeRoundRectCallout">
            <a:avLst>
              <a:gd name="adj1" fmla="val -37483"/>
              <a:gd name="adj2" fmla="val 1171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تَحَدَّثَ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ٱلشّاعِرُ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 عَنْ أَشْياءَ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xmlns="" id="{DE5C41AF-5B98-DBB4-F3F5-90BE230A9367}"/>
              </a:ext>
            </a:extLst>
          </p:cNvPr>
          <p:cNvSpPr/>
          <p:nvPr/>
        </p:nvSpPr>
        <p:spPr>
          <a:xfrm>
            <a:off x="1885586" y="5565331"/>
            <a:ext cx="2018533" cy="816013"/>
          </a:xfrm>
          <a:prstGeom prst="wedgeRoundRectCallout">
            <a:avLst>
              <a:gd name="adj1" fmla="val 37615"/>
              <a:gd name="adj2" fmla="val -1519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تَحَدَّثَ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ٱلشّاعِرُ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 عَنْ شَيْءٍ يُوَحِّدُ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608039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C30051-E878-6D48-5969-788FB21E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961A01-3C70-50A7-FE51-D6F28CDD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ابحثوا في القصيدة عن بيت آخر على غرار البيت السابق.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5D0790D-2BB6-6E86-9521-B305A02FACD9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.....................................</a:t>
            </a:r>
          </a:p>
          <a:p>
            <a:r>
              <a:rPr lang="ar-MA" sz="4800" dirty="0"/>
              <a:t>                             .............................................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BB103D5-B66F-61B0-4041-E430AE15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AC3704-7633-08DA-82BF-EFC8D004C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DA64E79-5C87-0D5B-0432-E8956EEB4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BAE1EB0-3C68-8CD2-3D69-1EA08AD15A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E98BB55-D45B-2CD7-2EB8-08A29923F95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361C92-A7BE-A72D-905C-5A4A93A7FF9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9751C6-143B-7076-D2B9-6423E6B7F1F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5CF7723-6AD5-1126-5C93-6AE6AEEA839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AA26BB00-7D4D-40E5-AA39-2BCB16FE9A4F}"/>
              </a:ext>
            </a:extLst>
          </p:cNvPr>
          <p:cNvSpPr/>
          <p:nvPr/>
        </p:nvSpPr>
        <p:spPr>
          <a:xfrm>
            <a:off x="6595352" y="2167707"/>
            <a:ext cx="1624519" cy="779774"/>
          </a:xfrm>
          <a:prstGeom prst="wedgeRoundRectCallout">
            <a:avLst>
              <a:gd name="adj1" fmla="val -54249"/>
              <a:gd name="adj2" fmla="val 124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EA826FDE-2574-0389-2BA1-12D47AF93D16}"/>
              </a:ext>
            </a:extLst>
          </p:cNvPr>
          <p:cNvSpPr/>
          <p:nvPr/>
        </p:nvSpPr>
        <p:spPr>
          <a:xfrm>
            <a:off x="1885586" y="5565331"/>
            <a:ext cx="2018533" cy="816013"/>
          </a:xfrm>
          <a:prstGeom prst="wedgeRoundRectCallout">
            <a:avLst>
              <a:gd name="adj1" fmla="val 37615"/>
              <a:gd name="adj2" fmla="val -1519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تُوَحِّدُ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F7DFEDF-0ADD-4CE0-929E-2CD2E2EF82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782144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D9879C5-B301-3CA0-2ADE-869028A4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244519D-8792-6EEF-5341-EB3ED8F2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البيت بشكل معبر؟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7793ADA-53A3-A9E6-E71E-C675972787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BED1785-E7E0-AC12-E77A-89B71D9DA344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.....................................</a:t>
            </a:r>
          </a:p>
          <a:p>
            <a:r>
              <a:rPr lang="ar-MA" sz="4800" dirty="0"/>
              <a:t>                             .............................................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917788C-0CB1-E6BC-8757-F09D0F40C4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F5DFD01-D274-F20A-3C75-C67182298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7AC5894-8822-433E-512C-83FB9A76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76CD369-5A2E-F403-61F8-D9B1C04EE8E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952983-2DEA-CAAA-93C2-9533A805BDB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524E93-46A0-2051-F1BF-FF99C916EA6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F013763-E9C4-D51F-323E-0A77767BFBE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464DE06-A92B-0A8D-F551-666A39306EA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83D92914-E9B9-6D02-49B8-F7C25D6529C7}"/>
              </a:ext>
            </a:extLst>
          </p:cNvPr>
          <p:cNvSpPr/>
          <p:nvPr/>
        </p:nvSpPr>
        <p:spPr>
          <a:xfrm>
            <a:off x="6060331" y="2321667"/>
            <a:ext cx="1624519" cy="779774"/>
          </a:xfrm>
          <a:prstGeom prst="wedgeRoundRectCallout">
            <a:avLst>
              <a:gd name="adj1" fmla="val -42273"/>
              <a:gd name="adj2" fmla="val 1320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F7257383-A63B-DCD0-8987-F7C3D259935D}"/>
              </a:ext>
            </a:extLst>
          </p:cNvPr>
          <p:cNvSpPr/>
          <p:nvPr/>
        </p:nvSpPr>
        <p:spPr>
          <a:xfrm>
            <a:off x="1885586" y="5565331"/>
            <a:ext cx="2018533" cy="816013"/>
          </a:xfrm>
          <a:prstGeom prst="wedgeRoundRectCallout">
            <a:avLst>
              <a:gd name="adj1" fmla="val 37615"/>
              <a:gd name="adj2" fmla="val -1519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تُوَحِّدُ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14577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8A7C9E-F154-281E-F045-0FAF7CCE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19BDAF-154F-C274-C3F0-2405AA32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نصحح. من يقرأ البيت بشكل معبر؟ ( يمكن الاشتغال على البيت الثاني كذلك. )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170A3C-1624-7C94-3062-32A81AA709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282B87D-02CA-C3D2-F99E-1E76A0B95B56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سَلامٌ عَلى سُمْرِ </a:t>
            </a:r>
            <a:r>
              <a:rPr lang="ar-MA" sz="4800" dirty="0" err="1"/>
              <a:t>ٱلْوُجوهِ</a:t>
            </a:r>
            <a:r>
              <a:rPr lang="ar-MA" sz="4800" dirty="0"/>
              <a:t> وَبيضِها </a:t>
            </a:r>
          </a:p>
          <a:p>
            <a:r>
              <a:rPr lang="ar-MA" sz="4800" dirty="0"/>
              <a:t>                                   قَدِ </a:t>
            </a:r>
            <a:r>
              <a:rPr lang="ar-MA" sz="4800" dirty="0" err="1"/>
              <a:t>ٱلْتَحَمَتْ</a:t>
            </a:r>
            <a:r>
              <a:rPr lang="ar-MA" sz="4800" dirty="0"/>
              <a:t> أَكْتافُهُمْ </a:t>
            </a:r>
            <a:r>
              <a:rPr lang="ar-MA" sz="4800" dirty="0" err="1"/>
              <a:t>وَٱلسَّواعِدُ</a:t>
            </a:r>
            <a:r>
              <a:rPr lang="ar-MA" sz="4800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7A08515-1135-4AAC-4E0F-318E366097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CB6A0A4-F999-1BD2-B35B-AA6D19C60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143A870-1D72-BFE0-E17C-982D594F37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E2C879B-D685-4811-71A9-D6741B1F5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B5DDAAF-5A02-0B4C-8016-5E759DF8A42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CBB7C1C-2322-54A1-1A11-3EE714E94B3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8E37755-77C2-A0DE-0A00-2BE6C358713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A1041E-2946-E4B1-ED9D-FAE5B4064ED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A692148A-FAF0-497C-9485-D6A87AE2B680}"/>
              </a:ext>
            </a:extLst>
          </p:cNvPr>
          <p:cNvSpPr/>
          <p:nvPr/>
        </p:nvSpPr>
        <p:spPr>
          <a:xfrm>
            <a:off x="6595352" y="2167707"/>
            <a:ext cx="1624519" cy="779774"/>
          </a:xfrm>
          <a:prstGeom prst="wedgeRoundRectCallout">
            <a:avLst>
              <a:gd name="adj1" fmla="val -54249"/>
              <a:gd name="adj2" fmla="val 124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E3D3F0A7-688C-95FE-CCF5-116158FCBA08}"/>
              </a:ext>
            </a:extLst>
          </p:cNvPr>
          <p:cNvSpPr/>
          <p:nvPr/>
        </p:nvSpPr>
        <p:spPr>
          <a:xfrm>
            <a:off x="1885586" y="5565331"/>
            <a:ext cx="2018533" cy="816013"/>
          </a:xfrm>
          <a:prstGeom prst="wedgeRoundRectCallout">
            <a:avLst>
              <a:gd name="adj1" fmla="val 37615"/>
              <a:gd name="adj2" fmla="val -1519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تُوَحِّدُ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726407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21FD3D-1FC8-88F5-A117-1BEAF10A1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88AAA26B-18D8-EF6C-F2E2-598782A76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340022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خذوا دفاتر البحث، وحاولوا كتابة فقرة لوصف سكان مدينتكم أو قريتكم ... مستعملين الأساليب التالية.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435CBC-8FAA-EA8F-8063-6FE7CC41B1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0C33462B-36A3-E1F0-99BC-133FCF843236}"/>
              </a:ext>
            </a:extLst>
          </p:cNvPr>
          <p:cNvSpPr/>
          <p:nvPr/>
        </p:nvSpPr>
        <p:spPr>
          <a:xfrm>
            <a:off x="660260" y="5402688"/>
            <a:ext cx="69995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2BC5F41-924E-B3EE-5FC4-461DF7674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94DFC23-53A0-364C-484C-CCD17D8416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AEE2074-F1D6-5B2D-162C-74827C460E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09D4B9A-169C-17FC-DCA0-85AF4F9882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0110DD0-6211-AD7E-B84C-0819C517130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EDD2E8-0930-C6BB-84CE-4DDD57CAB14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C1E1561-BBAF-DC01-35D1-CD1C597ACB5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39D67C6-F883-685E-C910-CBFC0550D8E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624E1A3-7DC1-4D26-87A5-7362D9B6AF66}"/>
              </a:ext>
            </a:extLst>
          </p:cNvPr>
          <p:cNvSpPr txBox="1"/>
          <p:nvPr/>
        </p:nvSpPr>
        <p:spPr>
          <a:xfrm>
            <a:off x="632373" y="3145515"/>
            <a:ext cx="792211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48B2DC"/>
            </a:solidFill>
            <a:prstDash val="solid"/>
          </a:ln>
        </p:spPr>
        <p:txBody>
          <a:bodyPr wrap="square" rtlCol="0">
            <a:spAutoFit/>
          </a:bodyPr>
          <a:lstStyle/>
          <a:p>
            <a:pPr indent="354013" algn="just" rtl="1"/>
            <a:r>
              <a:rPr lang="ar-MA" sz="4000" b="1" dirty="0">
                <a:solidFill>
                  <a:srgbClr val="424D7D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يَتَمَيَّزُ أَهْلُ ...بِـ....وَ....وَ...... تَعْرِفُهُمْ بِـ.........وَ....... كَما يَتَّصِفونَ بِـ........وَ..... يَعيشونَ في.........مَبْنِيَّةٍ........ وَيُزاوِلون أَعْمالَ........</a:t>
            </a:r>
          </a:p>
        </p:txBody>
      </p:sp>
    </p:spTree>
    <p:extLst>
      <p:ext uri="{BB962C8B-B14F-4D97-AF65-F5344CB8AC3E}">
        <p14:creationId xmlns:p14="http://schemas.microsoft.com/office/powerpoint/2010/main" val="1106865809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71033F-BCE8-0910-BD64-4CBBA3ED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127FE5-B940-5FB4-54A2-543C6C5D9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يقدم أشياء أخرى يختلف فيها الناس وأخرى توحدهم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64CEE90-D278-538D-BB16-C8E04E0F00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0E6E4C5-4210-A5B5-F02E-C3B9E7F49AA6}"/>
              </a:ext>
            </a:extLst>
          </p:cNvPr>
          <p:cNvSpPr txBox="1"/>
          <p:nvPr/>
        </p:nvSpPr>
        <p:spPr>
          <a:xfrm>
            <a:off x="564204" y="3317441"/>
            <a:ext cx="7859949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sz="4800" dirty="0"/>
              <a:t>.............................</a:t>
            </a:r>
          </a:p>
          <a:p>
            <a:r>
              <a:rPr lang="ar-MA" sz="4800" dirty="0"/>
              <a:t>                                         .......................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2A8A7AA-FD00-070C-D5B3-E3254D6EF8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80125FE-D6A2-D579-B77D-171DE1B3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CFA99E5-DED1-8597-75B0-8AA9546CD2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36E8350-AE84-42BF-1336-7F47A725DF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21C024C-40C9-922F-562B-35BF60BE660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3860B8-F166-17C7-7926-0E2B581ED1B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10B5243-D9C0-15A0-AB3E-A436627B2E5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EBB270-729B-CF83-64DD-9E9279E30C4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Bulle narrative : rectangle à coins arrondis 6">
            <a:extLst>
              <a:ext uri="{FF2B5EF4-FFF2-40B4-BE49-F238E27FC236}">
                <a16:creationId xmlns:a16="http://schemas.microsoft.com/office/drawing/2014/main" xmlns="" id="{8FC02B19-2C64-FB5F-31B5-BB6B2C2C8237}"/>
              </a:ext>
            </a:extLst>
          </p:cNvPr>
          <p:cNvSpPr/>
          <p:nvPr/>
        </p:nvSpPr>
        <p:spPr>
          <a:xfrm>
            <a:off x="6595352" y="2167707"/>
            <a:ext cx="1624519" cy="779774"/>
          </a:xfrm>
          <a:prstGeom prst="wedgeRoundRectCallout">
            <a:avLst>
              <a:gd name="adj1" fmla="val -54249"/>
              <a:gd name="adj2" fmla="val 124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يَخْتَلِفُ فيها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ٱلنّاسُ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  <p:sp>
        <p:nvSpPr>
          <p:cNvPr id="8" name="Bulle narrative : rectangle à coins arrondis 7">
            <a:extLst>
              <a:ext uri="{FF2B5EF4-FFF2-40B4-BE49-F238E27FC236}">
                <a16:creationId xmlns:a16="http://schemas.microsoft.com/office/drawing/2014/main" xmlns="" id="{A3BA35CD-3887-B57D-11F9-CE31D67783C0}"/>
              </a:ext>
            </a:extLst>
          </p:cNvPr>
          <p:cNvSpPr/>
          <p:nvPr/>
        </p:nvSpPr>
        <p:spPr>
          <a:xfrm>
            <a:off x="1885586" y="5565331"/>
            <a:ext cx="2018533" cy="816013"/>
          </a:xfrm>
          <a:prstGeom prst="wedgeRoundRectCallout">
            <a:avLst>
              <a:gd name="adj1" fmla="val 37615"/>
              <a:gd name="adj2" fmla="val -15195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أَشْياءٌ تُوَحِّدُ </a:t>
            </a:r>
            <a:r>
              <a:rPr lang="ar-MA" sz="2400" b="1" dirty="0" err="1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ٱلنّاسَ</a:t>
            </a:r>
            <a:r>
              <a:rPr lang="ar-MA" sz="24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608065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926E50-F5ED-E9A8-A0C1-4F907997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1AF041-4A37-5DFD-4828-EC0D6F25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نشاط الكلمات </a:t>
            </a:r>
            <a:r>
              <a:rPr lang="ar-MA" sz="2400" b="1" dirty="0" err="1">
                <a:cs typeface="Microsoft Uighur" panose="02000000000000000000" pitchFamily="2" charset="-78"/>
              </a:rPr>
              <a:t>المسجوعة</a:t>
            </a:r>
            <a:r>
              <a:rPr lang="ar-MA" sz="2400" b="1" dirty="0">
                <a:cs typeface="Microsoft Uighur" panose="02000000000000000000" pitchFamily="2" charset="-78"/>
              </a:rPr>
              <a:t> في القصيدة . من يذكرنا بمعنى الكلمات </a:t>
            </a:r>
            <a:r>
              <a:rPr lang="ar-MA" sz="2400" b="1" dirty="0" err="1">
                <a:cs typeface="Microsoft Uighur" panose="02000000000000000000" pitchFamily="2" charset="-78"/>
              </a:rPr>
              <a:t>المسجوعة</a:t>
            </a:r>
            <a:r>
              <a:rPr lang="ar-MA" sz="2400" b="1" dirty="0"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329D4F-C8D0-607A-1027-12C2DD0759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5C2F0BA-5718-3209-0425-259BC9FC9D82}"/>
              </a:ext>
            </a:extLst>
          </p:cNvPr>
          <p:cNvSpPr txBox="1"/>
          <p:nvPr/>
        </p:nvSpPr>
        <p:spPr>
          <a:xfrm>
            <a:off x="1284478" y="3206174"/>
            <a:ext cx="6675122" cy="919401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ما ٱلْمَقْصودُ باَلْكَلِماتُ </a:t>
            </a:r>
            <a:r>
              <a:rPr lang="ar-MA" sz="4800" dirty="0" err="1"/>
              <a:t>ٱلْمَسْجوعَةُ</a:t>
            </a:r>
            <a:r>
              <a:rPr lang="ar-MA" sz="4800" dirty="0"/>
              <a:t>؟ </a:t>
            </a:r>
            <a:endParaRPr lang="fr-FR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83BB2C-B062-327F-1062-76C2CA74D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51F61C-E044-B925-B099-3771B4A9B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5567E8E-B511-00F7-FAE8-2227A5F2AA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0D51D52-476E-1C9B-D40F-75EB136B84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83D192-0A82-CEFA-4EB5-CFF35E39C9C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8351E50-2338-31B9-A1FF-68096E9DFBE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89E55E0-CCFD-1BF0-A757-DF1C1E85AFA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655991-E07A-8172-CE9C-0C2FA35AB02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2552052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85E972-B170-D5C2-4CDC-9CC7E6A1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DE9C87-B952-7133-D1B3-45F36F6E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يستخرج من القصيدة كلمات </a:t>
            </a:r>
            <a:r>
              <a:rPr lang="ar-MA" sz="2400" b="1" dirty="0" err="1">
                <a:cs typeface="Microsoft Uighur" panose="02000000000000000000" pitchFamily="2" charset="-78"/>
              </a:rPr>
              <a:t>مسجوعة</a:t>
            </a:r>
            <a:r>
              <a:rPr lang="ar-MA" sz="2400" b="1" dirty="0">
                <a:cs typeface="Microsoft Uighur" panose="02000000000000000000" pitchFamily="2" charset="-78"/>
              </a:rPr>
              <a:t> على وزن فَواعِلُ؟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8FB269-6D86-A0E4-AC43-1AD88433F0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26AA90B-DB65-4299-A375-0DA399707396}"/>
              </a:ext>
            </a:extLst>
          </p:cNvPr>
          <p:cNvSpPr txBox="1"/>
          <p:nvPr/>
        </p:nvSpPr>
        <p:spPr>
          <a:xfrm>
            <a:off x="2895125" y="3242168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فَواعِلُ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2A0517D-B010-4FDF-5543-C2F2323DE7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3F4E1C5-59F6-7A7D-5B0F-228BC37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79E3D64-5E53-4CFF-AD88-DEB47D9A00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598B1F4-32CE-B537-5F09-E4A962092B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926A62-E38F-0DF8-8920-CE52D2C85DE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DA9D364-8668-6582-52E3-7F3CF487AA9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A02A4-E0CA-62BA-79BE-B5E56D16152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3251416-55A1-CD02-D5EB-02844AF3DE5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64871717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B60363-7F4A-B862-ED93-38E270189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D084A06-8F0E-C2BD-1F06-403D8969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يقدم أسماء أخرى غير واردة في القصيدة على نفس الوزن؟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E03943-78D0-D7AA-D59B-3B9F8170C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A445A0F-EA94-0B8B-2A97-59CD14799C85}"/>
              </a:ext>
            </a:extLst>
          </p:cNvPr>
          <p:cNvSpPr txBox="1"/>
          <p:nvPr/>
        </p:nvSpPr>
        <p:spPr>
          <a:xfrm>
            <a:off x="2895125" y="3242168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فَواعِلُ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A13E057-9578-0E16-B24B-1F00B4CD8D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FB950C2-CB26-4B1A-80D1-11B56EAD4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22531CE-6B06-E5CC-130E-4AFC6E42E7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7B29F9D-8293-12F3-F750-71BCBF806C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C008DB1-564E-8A22-EA86-EC63613CF76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72D078C-8363-9C0C-086A-AB2321901BE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9CE79F-1154-B350-5DE3-17C0E676F07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547AFFC-87CF-4356-F712-307F0E2F870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90407477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54C2D0-8F8E-B171-B9C3-9677056C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98C7A4-08D4-A3A5-019D-9207ABC79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يعيد قراءة القصيدة مع إبراز الراوي في نهاية كل بيت؟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514F732-E761-527B-F898-0A542B7861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BA8B9B8-C601-E6C9-C4BB-56BB4287DD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0629AB1-2BDE-B0AD-BD38-C3A9BD511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FD508B5-5CB8-90B8-A4E7-A13A729B55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372D4B1-D00D-B5D9-738C-491834EFB1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6AB53DC-92A1-67D9-26DF-16F4A450563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2E481D8-F944-9957-FDA9-18B7179E64C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8B510A9-6EA4-4185-904C-E7C7D8099A5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F9296EC-2025-C1A8-E003-2F6722737F5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écriture manuscri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B1394028-9611-942F-9493-68A31D9E4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340" y="1584000"/>
            <a:ext cx="4299625" cy="473024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9278392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28650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تراكيب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إعراب المثنى</a:t>
            </a:r>
            <a:r>
              <a:rPr lang="fr-FR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8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إعراب المثنى.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xmlns="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هذه الحصة ستتعلمون كيف تعربون المثنى حسب موقعه في الجملة.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691340B-6F15-3211-7C97-3EAEEF419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ECEAEAB-8F16-B43F-C01E-65DF5482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8F76979-7031-ADC8-8EB2-DBEAB787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9A7497C-EC56-49C3-CE50-505220A9C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23A4DA8-DC16-5FD8-0668-236C5EFD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C205C6-755B-2308-FCEA-807F67FA5F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C13E42-64F2-8187-7FB6-00FBB0C95E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30DB68-A5F6-ECF9-CAE0-1786032B37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68C11DF-83CF-1D89-53A2-F774FB5DD5D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42865E-C63B-0572-488D-92D77DB44EC1}"/>
              </a:ext>
            </a:extLst>
          </p:cNvPr>
          <p:cNvSpPr txBox="1"/>
          <p:nvPr/>
        </p:nvSpPr>
        <p:spPr>
          <a:xfrm>
            <a:off x="1040765" y="3082139"/>
            <a:ext cx="7062469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أَتَعَلَّمُ كَيْفَ أُعْرِبُ </a:t>
            </a:r>
            <a:r>
              <a:rPr lang="ar-MA" sz="4800" dirty="0" err="1"/>
              <a:t>ٱلِاسْمَ</a:t>
            </a:r>
            <a:r>
              <a:rPr lang="ar-MA" sz="4800" dirty="0"/>
              <a:t> </a:t>
            </a:r>
            <a:r>
              <a:rPr lang="ar-MA" sz="4800" dirty="0" err="1"/>
              <a:t>ٱلْمُثَنّى</a:t>
            </a:r>
            <a:r>
              <a:rPr lang="ar-MA" sz="4800" dirty="0"/>
              <a:t>.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E36EEC-C84C-FB7B-D877-3A4B7F2B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481426C-049B-09DF-1B91-605170C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البداية من يذكرنا بتعريف المثنى؟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3387E40-3B2E-EEE8-6776-FE3A6D007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90E97FA-82A8-73B0-39D1-BEF8E3271BD8}"/>
              </a:ext>
            </a:extLst>
          </p:cNvPr>
          <p:cNvSpPr txBox="1"/>
          <p:nvPr/>
        </p:nvSpPr>
        <p:spPr>
          <a:xfrm>
            <a:off x="1235142" y="2969299"/>
            <a:ext cx="6673715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ما ٱلْمَقْصودُ بِـــ «</a:t>
            </a:r>
            <a:r>
              <a:rPr lang="ar-MA" dirty="0" err="1"/>
              <a:t>بِٱلْمُثَنّى</a:t>
            </a:r>
            <a:r>
              <a:rPr lang="ar-MA" dirty="0"/>
              <a:t>»؟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42F2A91-494C-2099-0505-AF8340CA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FBAFAB-9486-7369-A777-9566CB92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C13610C-34EE-B67D-A0CA-FA5907C5D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09ABF4D-8305-67FD-EE77-7C724A9C14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901CFF-9F31-260E-7A2D-849A2786691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5B307F-EC9B-97A1-029D-4B53E0F137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967387-502A-A0B5-5246-EE2AF7A731A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6E1571-505C-2426-9180-CE4B7E667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0973717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8D89A0-547A-0292-A057-2C1E4085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7965A5-27C3-D0C4-FE26-A51E5274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39C58F3-F18A-BF76-0CA1-5F14FE731CD7}"/>
              </a:ext>
            </a:extLst>
          </p:cNvPr>
          <p:cNvSpPr txBox="1"/>
          <p:nvPr/>
        </p:nvSpPr>
        <p:spPr>
          <a:xfrm>
            <a:off x="603830" y="1631383"/>
            <a:ext cx="7352501" cy="1940957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3600" dirty="0"/>
              <a:t>اَلْمُثَنّى هُوَ ما دَلَّ عَلى </a:t>
            </a:r>
            <a:r>
              <a:rPr lang="ar-MA" sz="3600" dirty="0" err="1"/>
              <a:t>ٱثْنَيْنِ</a:t>
            </a:r>
            <a:r>
              <a:rPr lang="ar-MA" sz="3600" dirty="0"/>
              <a:t> أَوْ </a:t>
            </a:r>
            <a:r>
              <a:rPr lang="ar-MA" sz="3600" dirty="0" err="1"/>
              <a:t>ٱثْنَتَيْنِ</a:t>
            </a:r>
            <a:r>
              <a:rPr lang="ar-MA" sz="3600" dirty="0"/>
              <a:t>. يُصاغُ مِنَ </a:t>
            </a:r>
            <a:r>
              <a:rPr lang="ar-MA" sz="3600" dirty="0" err="1"/>
              <a:t>ٱلْمُفْرَدِ</a:t>
            </a:r>
            <a:r>
              <a:rPr lang="ar-MA" sz="3600" dirty="0"/>
              <a:t> بِإضافَةِ أَلِفٍ وَنونٍ (انِ) أَوْ ياءٍ ساكِنَةٍ وَنونٍ مَكْسورَةٍ (يْنِ) إِلى آخِرِهِ.</a:t>
            </a:r>
          </a:p>
          <a:p>
            <a:pPr algn="just"/>
            <a:r>
              <a:rPr lang="ar-MA" sz="3600" dirty="0"/>
              <a:t>.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066FACF-5CB5-60AF-09C8-38A3E8CF8F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27122A0-92BC-E7B4-DD14-61CDD4E8AA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507D21D-399B-9187-267B-F52E9B1F1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B47CFB6-5273-0388-0DAC-8704851ED5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F90841B-86F6-A11F-1DB9-C4165E8468A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CE1E191-9C92-196D-0D26-1DBAA9FDFF3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B56CCF-3E80-33F7-6340-42B8CA2811A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75BBBB-F305-7A89-E5DD-20C2569946B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D04D830-5BF3-6129-4743-9F0A15AD8E69}"/>
              </a:ext>
            </a:extLst>
          </p:cNvPr>
          <p:cNvSpPr txBox="1"/>
          <p:nvPr/>
        </p:nvSpPr>
        <p:spPr>
          <a:xfrm>
            <a:off x="6382712" y="4123126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13F5E05-D376-1A25-D113-08E49F968A4E}"/>
              </a:ext>
            </a:extLst>
          </p:cNvPr>
          <p:cNvSpPr txBox="1"/>
          <p:nvPr/>
        </p:nvSpPr>
        <p:spPr>
          <a:xfrm>
            <a:off x="7263110" y="5593359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7F8FF5-63CF-C5A1-568F-5C2F7CC664A0}"/>
              </a:ext>
            </a:extLst>
          </p:cNvPr>
          <p:cNvSpPr txBox="1"/>
          <p:nvPr/>
        </p:nvSpPr>
        <p:spPr>
          <a:xfrm>
            <a:off x="5328086" y="5593359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يْنِ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xmlns="" id="{4AEE7BCD-66F5-88E5-37A2-223B0C251305}"/>
              </a:ext>
            </a:extLst>
          </p:cNvPr>
          <p:cNvSpPr/>
          <p:nvPr/>
        </p:nvSpPr>
        <p:spPr>
          <a:xfrm rot="5400000">
            <a:off x="6749703" y="4217845"/>
            <a:ext cx="754508" cy="19221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6417DAD-D6C4-B138-283E-54FFA07180B2}"/>
              </a:ext>
            </a:extLst>
          </p:cNvPr>
          <p:cNvSpPr txBox="1"/>
          <p:nvPr/>
        </p:nvSpPr>
        <p:spPr>
          <a:xfrm>
            <a:off x="1582916" y="4123126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سَيّارَةٌ 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75028DA-669C-A02A-0D9C-5A88A164C1B5}"/>
              </a:ext>
            </a:extLst>
          </p:cNvPr>
          <p:cNvSpPr txBox="1"/>
          <p:nvPr/>
        </p:nvSpPr>
        <p:spPr>
          <a:xfrm>
            <a:off x="2463314" y="5593359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سَيّارَتـ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B48F353-F66E-35CC-4A66-BAF14C00A717}"/>
              </a:ext>
            </a:extLst>
          </p:cNvPr>
          <p:cNvSpPr txBox="1"/>
          <p:nvPr/>
        </p:nvSpPr>
        <p:spPr>
          <a:xfrm>
            <a:off x="528290" y="5593359"/>
            <a:ext cx="1488490" cy="64633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سَيّارَتَ</a:t>
            </a:r>
            <a:r>
              <a:rPr lang="ar-MA" sz="3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يْنِ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xmlns="" id="{5312CBFC-5467-EEBE-A61C-3CBD48ACEE97}"/>
              </a:ext>
            </a:extLst>
          </p:cNvPr>
          <p:cNvSpPr/>
          <p:nvPr/>
        </p:nvSpPr>
        <p:spPr>
          <a:xfrm rot="5400000">
            <a:off x="1949907" y="4217845"/>
            <a:ext cx="754508" cy="19221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7D05E76-910D-3C10-25D1-0708B41756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805074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1880E3-7AEA-71A5-98ED-07091D0E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665378-4407-14F0-5CF8-C62C9016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3" y="746375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توجد حالات خاصة. نتعرف على بعضها. من يقرأ؟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E6B5662-FE18-FC5E-F918-D65C8413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2C41388-E2EE-A9F0-FE88-10E1A0B652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AEC34EE-4BF7-A613-3364-55FEE203F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E46D133-E3E5-07A8-986B-D0336C2F06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67C8D40-5203-99C7-3230-CDC2E2BB32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2030C0F-C4D8-A04A-31DB-C68EAABB45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3FE39E9-5B5E-1FBE-45E4-EFECF116522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43962E0-3B1E-0622-A7AA-3A8AEA18477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Zone de texte 507">
            <a:extLst>
              <a:ext uri="{FF2B5EF4-FFF2-40B4-BE49-F238E27FC236}">
                <a16:creationId xmlns:a16="http://schemas.microsoft.com/office/drawing/2014/main" xmlns="" id="{B5CE5AFC-8396-72E0-2779-DD8CEA74612A}"/>
              </a:ext>
            </a:extLst>
          </p:cNvPr>
          <p:cNvSpPr txBox="1"/>
          <p:nvPr/>
        </p:nvSpPr>
        <p:spPr>
          <a:xfrm>
            <a:off x="1118419" y="2087976"/>
            <a:ext cx="6721215" cy="4133066"/>
          </a:xfrm>
          <a:prstGeom prst="rect">
            <a:avLst/>
          </a:prstGeom>
          <a:solidFill>
            <a:schemeClr val="bg2"/>
          </a:solidFill>
          <a:ln w="6350">
            <a:solidFill>
              <a:schemeClr val="bg1">
                <a:lumMod val="95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32715" indent="-180340" algn="r" rtl="1">
              <a:lnSpc>
                <a:spcPct val="107000"/>
              </a:lnSpc>
              <a:buNone/>
            </a:pP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مُثَنّى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ٱلِاسِمِ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ٱلْمَقْصورِ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نُبْدِلُ </a:t>
            </a:r>
            <a:r>
              <a:rPr lang="ar-MA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ٱلْأَلِفَ</a:t>
            </a: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ياءً.</a:t>
            </a:r>
            <a:endParaRPr lang="fr-FR" sz="4000" b="1" dirty="0">
              <a:solidFill>
                <a:schemeClr val="tx1">
                  <a:lumMod val="95000"/>
                  <a:lumOff val="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076325" indent="-269875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مُسْتَشْفًى       مُسْتَشْفَ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انِ/مُسْتَشْفَ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َيْنِ.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076325" indent="-269875" algn="r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مُصَلًّى             مُصَلَّ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انِ/ مُصَلَّـ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ـيَــ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يْنِ.</a:t>
            </a:r>
          </a:p>
          <a:p>
            <a:pPr marL="132715" indent="-180340" algn="r" rtl="1">
              <a:lnSpc>
                <a:spcPct val="107000"/>
              </a:lnSpc>
            </a:pPr>
            <a:r>
              <a:rPr lang="ar-M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حالاتٌ أُخْرى</a:t>
            </a:r>
          </a:p>
          <a:p>
            <a:pPr marL="1076325" indent="-363538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أَخٌ                أَخَ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 / أَخ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َــوَ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يْنِ.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076325" indent="-363538" algn="r" rtl="1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أَبٌ                أَبَ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انِ / أَبَـــ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ـو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َيْنِ.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32715" indent="-90170" algn="r" rtl="1">
              <a:lnSpc>
                <a:spcPct val="107000"/>
              </a:lnSpc>
              <a:spcAft>
                <a:spcPts val="800"/>
              </a:spcAft>
              <a:buNone/>
            </a:pP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fr-M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6E51D9-3130-6619-B45F-CB3C79CDA5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55687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6" y="776096"/>
            <a:ext cx="6840000" cy="612000"/>
          </a:xfrm>
        </p:spPr>
        <p:txBody>
          <a:bodyPr/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إنتاجه؟ الفائز من قدم وصفا جيدا بلغة سليمة.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B39AF60-436E-9BB0-0D44-D08BE5E95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B20CE76-9075-149E-CDE6-49FF69AF4901}"/>
              </a:ext>
            </a:extLst>
          </p:cNvPr>
          <p:cNvSpPr txBox="1"/>
          <p:nvPr/>
        </p:nvSpPr>
        <p:spPr>
          <a:xfrm>
            <a:off x="1502326" y="2585276"/>
            <a:ext cx="5480652" cy="1687447"/>
          </a:xfrm>
          <a:prstGeom prst="roundRect">
            <a:avLst/>
          </a:prstGeom>
          <a:ln w="38100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5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8800" dirty="0"/>
              <a:t>أَقْــــرَأُ إِنْتاجي.</a:t>
            </a:r>
            <a:endParaRPr lang="fr-FR" sz="8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FA6D497-8156-B6A9-024F-3A80D28B5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7BDCFC8-79D9-A5FF-5FC5-F8F1412E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130BA8C-E5B2-80DA-A932-743AEFA9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E7F8083-C35A-B6E1-39C5-5717647B4B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3399CA-1EEC-4A9F-B02D-90C87994709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5FB5E0-9E60-10D2-9724-CF11D014D1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52BD23-074B-0503-A117-DC45FCACC05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13C94ED-AF58-9AAA-CC20-C7B38D0EE78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انتبهوا. من يحدد صيغ المثنى من بين المفردات التالية؟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770D16-25A1-8F72-E8A7-447CBDAC8AC1}"/>
              </a:ext>
            </a:extLst>
          </p:cNvPr>
          <p:cNvSpPr txBox="1"/>
          <p:nvPr/>
        </p:nvSpPr>
        <p:spPr>
          <a:xfrm>
            <a:off x="5142822" y="1705491"/>
            <a:ext cx="1414371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مُعَلِّـــــمٍ</a:t>
            </a:r>
            <a:r>
              <a:rPr lang="ar-MA" sz="4000" dirty="0"/>
              <a:t> 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0A445A-148B-8DF3-E25A-CF4C5573CEFE}"/>
              </a:ext>
            </a:extLst>
          </p:cNvPr>
          <p:cNvSpPr txBox="1"/>
          <p:nvPr/>
        </p:nvSpPr>
        <p:spPr>
          <a:xfrm>
            <a:off x="2339789" y="1750911"/>
            <a:ext cx="1414371" cy="61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مُعَلِّمَيْنِ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4E984740-DD72-CB62-D27A-752B02BAEFDF}"/>
              </a:ext>
            </a:extLst>
          </p:cNvPr>
          <p:cNvCxnSpPr>
            <a:cxnSpLocks/>
          </p:cNvCxnSpPr>
          <p:nvPr/>
        </p:nvCxnSpPr>
        <p:spPr>
          <a:xfrm flipH="1">
            <a:off x="3997141" y="2056911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11F22B0-7EAF-60BC-BD86-F0F48DEEF9D8}"/>
              </a:ext>
            </a:extLst>
          </p:cNvPr>
          <p:cNvSpPr txBox="1"/>
          <p:nvPr/>
        </p:nvSpPr>
        <p:spPr>
          <a:xfrm>
            <a:off x="5142822" y="2454808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مُعَلِّــــمٍ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B55C7E8-DACE-4181-B15E-6501148DECCF}"/>
              </a:ext>
            </a:extLst>
          </p:cNvPr>
          <p:cNvSpPr txBox="1"/>
          <p:nvPr/>
        </p:nvSpPr>
        <p:spPr>
          <a:xfrm>
            <a:off x="2315000" y="2552630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مُعَلِّمينَ</a:t>
            </a:r>
            <a:endParaRPr lang="fr-FR" sz="3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B78387B-012C-55A0-67D9-803EBC77AE00}"/>
              </a:ext>
            </a:extLst>
          </p:cNvPr>
          <p:cNvSpPr txBox="1"/>
          <p:nvPr/>
        </p:nvSpPr>
        <p:spPr>
          <a:xfrm>
            <a:off x="5142822" y="3329660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بِنْتٌ </a:t>
            </a:r>
            <a:endParaRPr lang="fr-FR" sz="3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38B31A7-05A1-ADA7-66E3-81F099CE8F92}"/>
              </a:ext>
            </a:extLst>
          </p:cNvPr>
          <p:cNvSpPr txBox="1"/>
          <p:nvPr/>
        </p:nvSpPr>
        <p:spPr>
          <a:xfrm>
            <a:off x="2315001" y="3355718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بَناتٌ </a:t>
            </a: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0520949-E429-D756-96A1-1D9621CAE438}"/>
              </a:ext>
            </a:extLst>
          </p:cNvPr>
          <p:cNvSpPr txBox="1"/>
          <p:nvPr/>
        </p:nvSpPr>
        <p:spPr>
          <a:xfrm>
            <a:off x="5131326" y="4215648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بِنْتٌ</a:t>
            </a:r>
            <a:endParaRPr lang="fr-FR" sz="3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0172F015-2850-8E9D-AE64-11F03A8F19EE}"/>
              </a:ext>
            </a:extLst>
          </p:cNvPr>
          <p:cNvSpPr txBox="1"/>
          <p:nvPr/>
        </p:nvSpPr>
        <p:spPr>
          <a:xfrm>
            <a:off x="2275466" y="4188406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بِنْتانِ</a:t>
            </a:r>
            <a:r>
              <a:rPr lang="ar-MA" sz="4000" dirty="0"/>
              <a:t>  </a:t>
            </a:r>
            <a:endParaRPr lang="fr-FR" sz="4000" dirty="0"/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A216E6C-1263-72F2-55C4-722DD3F802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3808F3F-986F-CB9A-D491-2FA4B7A23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1228390-4837-5077-7C23-23AB93BD27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1CA763F-9CA2-7584-31FE-2A5FF3229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62245D9-5D8B-3404-CB19-837D48624B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B5F1A6D-6341-0C16-12FA-D5AFF281F27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2B0C4FB-BA19-E241-D2A1-FEB5C50A8B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1A20D3E-069D-A51B-35E9-948F7129FB1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C8F5C4E-9C9D-E780-3A52-58312DD5FE8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4212BC25-0DC7-C735-C9A0-C2607E69AF04}"/>
              </a:ext>
            </a:extLst>
          </p:cNvPr>
          <p:cNvCxnSpPr>
            <a:cxnSpLocks/>
          </p:cNvCxnSpPr>
          <p:nvPr/>
        </p:nvCxnSpPr>
        <p:spPr>
          <a:xfrm flipH="1">
            <a:off x="3997141" y="3662402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766EAB99-6C58-6A22-018C-662F97E293B6}"/>
              </a:ext>
            </a:extLst>
          </p:cNvPr>
          <p:cNvCxnSpPr>
            <a:cxnSpLocks/>
          </p:cNvCxnSpPr>
          <p:nvPr/>
        </p:nvCxnSpPr>
        <p:spPr>
          <a:xfrm flipH="1">
            <a:off x="3997141" y="2760275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xmlns="" id="{7DE3B074-C39E-6061-1A6D-D1281CAC7FC8}"/>
              </a:ext>
            </a:extLst>
          </p:cNvPr>
          <p:cNvCxnSpPr>
            <a:cxnSpLocks/>
          </p:cNvCxnSpPr>
          <p:nvPr/>
        </p:nvCxnSpPr>
        <p:spPr>
          <a:xfrm flipH="1">
            <a:off x="4023920" y="4495090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468368B4-2D68-84A6-824E-19AC24EAAE72}"/>
              </a:ext>
            </a:extLst>
          </p:cNvPr>
          <p:cNvSpPr txBox="1"/>
          <p:nvPr/>
        </p:nvSpPr>
        <p:spPr>
          <a:xfrm>
            <a:off x="5131326" y="5253876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كِتابٌ</a:t>
            </a:r>
            <a:endParaRPr lang="fr-FR" sz="3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2F42B830-3CDA-3FFA-E6FC-C069A2BC1899}"/>
              </a:ext>
            </a:extLst>
          </p:cNvPr>
          <p:cNvSpPr txBox="1"/>
          <p:nvPr/>
        </p:nvSpPr>
        <p:spPr>
          <a:xfrm>
            <a:off x="2275466" y="5226634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كِتابانِ</a:t>
            </a:r>
            <a:r>
              <a:rPr lang="ar-MA" sz="4000" dirty="0"/>
              <a:t>  </a:t>
            </a:r>
            <a:endParaRPr lang="fr-FR" sz="4000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61E65BD6-73DA-A9E1-45EA-371D62354632}"/>
              </a:ext>
            </a:extLst>
          </p:cNvPr>
          <p:cNvCxnSpPr>
            <a:cxnSpLocks/>
          </p:cNvCxnSpPr>
          <p:nvPr/>
        </p:nvCxnSpPr>
        <p:spPr>
          <a:xfrm flipH="1">
            <a:off x="4023920" y="5533318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9" grpId="0" animBg="1"/>
      <p:bldP spid="22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02A79D-132C-53F2-8B7A-1506CD1DD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34C161-5CF4-AB31-F2A3-D0FF2F63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جماعة. من يقرأ  الأسماء التي جاءت في صيغة المثنى؟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56179E-2EE6-F452-50F3-1E45B7A60817}"/>
              </a:ext>
            </a:extLst>
          </p:cNvPr>
          <p:cNvSpPr txBox="1"/>
          <p:nvPr/>
        </p:nvSpPr>
        <p:spPr>
          <a:xfrm>
            <a:off x="5142822" y="1705491"/>
            <a:ext cx="1414371" cy="61200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مُعَلِّـــــمٍ</a:t>
            </a:r>
            <a:r>
              <a:rPr lang="ar-MA" sz="4000" dirty="0"/>
              <a:t> </a:t>
            </a:r>
            <a:endParaRPr lang="fr-FR" sz="4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E1E4496-B94B-9D41-EBC6-5BA65AF29FD2}"/>
              </a:ext>
            </a:extLst>
          </p:cNvPr>
          <p:cNvSpPr txBox="1"/>
          <p:nvPr/>
        </p:nvSpPr>
        <p:spPr>
          <a:xfrm>
            <a:off x="2339789" y="1750911"/>
            <a:ext cx="1414371" cy="61200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مُعَلِّمَيْنِ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xmlns="" id="{A50DEFA6-F933-04C7-399B-8F6DB19728E9}"/>
              </a:ext>
            </a:extLst>
          </p:cNvPr>
          <p:cNvCxnSpPr>
            <a:cxnSpLocks/>
          </p:cNvCxnSpPr>
          <p:nvPr/>
        </p:nvCxnSpPr>
        <p:spPr>
          <a:xfrm flipH="1">
            <a:off x="3997141" y="2056911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F4EF16C-4816-7950-9BCA-84BBD5A65ACC}"/>
              </a:ext>
            </a:extLst>
          </p:cNvPr>
          <p:cNvSpPr txBox="1"/>
          <p:nvPr/>
        </p:nvSpPr>
        <p:spPr>
          <a:xfrm>
            <a:off x="5142822" y="2454808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مُعَلِّــــمٍ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67FD53C-4BBA-9909-8A0E-3A6A71237AF9}"/>
              </a:ext>
            </a:extLst>
          </p:cNvPr>
          <p:cNvSpPr txBox="1"/>
          <p:nvPr/>
        </p:nvSpPr>
        <p:spPr>
          <a:xfrm>
            <a:off x="2315000" y="2552630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مُعَلِّمينَ</a:t>
            </a:r>
            <a:endParaRPr lang="fr-FR" sz="3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5FDCF78-024E-85F7-9FA5-852EF2A94A8C}"/>
              </a:ext>
            </a:extLst>
          </p:cNvPr>
          <p:cNvSpPr txBox="1"/>
          <p:nvPr/>
        </p:nvSpPr>
        <p:spPr>
          <a:xfrm>
            <a:off x="5142822" y="3329660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بِنْتٌ </a:t>
            </a:r>
            <a:endParaRPr lang="fr-FR" sz="36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E221E78-409D-F2AA-7AA9-02F1AAD1A65E}"/>
              </a:ext>
            </a:extLst>
          </p:cNvPr>
          <p:cNvSpPr txBox="1"/>
          <p:nvPr/>
        </p:nvSpPr>
        <p:spPr>
          <a:xfrm>
            <a:off x="2315001" y="3355718"/>
            <a:ext cx="1414371" cy="6133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بَناتٌ </a:t>
            </a: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0F6E0E73-CA32-D3AE-4397-440EC12B74D1}"/>
              </a:ext>
            </a:extLst>
          </p:cNvPr>
          <p:cNvSpPr txBox="1"/>
          <p:nvPr/>
        </p:nvSpPr>
        <p:spPr>
          <a:xfrm>
            <a:off x="5131326" y="4215648"/>
            <a:ext cx="1414371" cy="61336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بِنْتٌ</a:t>
            </a:r>
            <a:endParaRPr lang="fr-FR" sz="3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399B84B7-2450-7E11-3871-2B8CA302583E}"/>
              </a:ext>
            </a:extLst>
          </p:cNvPr>
          <p:cNvSpPr txBox="1"/>
          <p:nvPr/>
        </p:nvSpPr>
        <p:spPr>
          <a:xfrm>
            <a:off x="2275466" y="4188406"/>
            <a:ext cx="1414371" cy="61336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بِنْتانِ</a:t>
            </a:r>
            <a:r>
              <a:rPr lang="ar-MA" sz="4000" dirty="0"/>
              <a:t>  </a:t>
            </a:r>
            <a:endParaRPr lang="fr-FR" sz="4000" dirty="0"/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0E2DAF1-DB01-61BE-BFCF-5E32715609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6107445-B60A-91B1-D193-1AE917988E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CDBFBB2-7227-083A-6306-371031970E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E8CB0EA-CC0E-D9B0-062A-4B6EFEE28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65E2CBA-30EB-2E19-11C1-D2F833E17B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A021012-D1E4-74C9-1110-784FFD3A7F5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69DBE96-DDC7-2E4D-E8D1-67DA14C207A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A338309-6A30-30D8-DA73-4B124D44A11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CF37C00-C06D-AE8F-9E49-6306F7DCB5F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xmlns="" id="{1F3A3968-68D8-7B31-C117-1FB6D23B8569}"/>
              </a:ext>
            </a:extLst>
          </p:cNvPr>
          <p:cNvCxnSpPr>
            <a:cxnSpLocks/>
          </p:cNvCxnSpPr>
          <p:nvPr/>
        </p:nvCxnSpPr>
        <p:spPr>
          <a:xfrm flipH="1">
            <a:off x="3997141" y="3662402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xmlns="" id="{07510A0D-2AD7-ABF1-B985-CD83B1F5D4F3}"/>
              </a:ext>
            </a:extLst>
          </p:cNvPr>
          <p:cNvCxnSpPr>
            <a:cxnSpLocks/>
          </p:cNvCxnSpPr>
          <p:nvPr/>
        </p:nvCxnSpPr>
        <p:spPr>
          <a:xfrm flipH="1">
            <a:off x="3997141" y="2760275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xmlns="" id="{B66FF0AA-A10B-4729-58ED-EC1C31036118}"/>
              </a:ext>
            </a:extLst>
          </p:cNvPr>
          <p:cNvCxnSpPr>
            <a:cxnSpLocks/>
          </p:cNvCxnSpPr>
          <p:nvPr/>
        </p:nvCxnSpPr>
        <p:spPr>
          <a:xfrm flipH="1">
            <a:off x="4023920" y="4495090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7B47EFC9-0AD9-87CE-C79D-7B5C5D865DBC}"/>
              </a:ext>
            </a:extLst>
          </p:cNvPr>
          <p:cNvSpPr txBox="1"/>
          <p:nvPr/>
        </p:nvSpPr>
        <p:spPr>
          <a:xfrm>
            <a:off x="5131326" y="5253876"/>
            <a:ext cx="1414371" cy="61336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كِتابٌ</a:t>
            </a:r>
            <a:endParaRPr lang="fr-FR" sz="3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D3334D16-E01F-7608-502C-15C1B0B00BBA}"/>
              </a:ext>
            </a:extLst>
          </p:cNvPr>
          <p:cNvSpPr txBox="1"/>
          <p:nvPr/>
        </p:nvSpPr>
        <p:spPr>
          <a:xfrm>
            <a:off x="2275466" y="5226634"/>
            <a:ext cx="1414371" cy="61336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3600" dirty="0"/>
              <a:t>كِتابانِ</a:t>
            </a:r>
            <a:r>
              <a:rPr lang="ar-MA" sz="4000" dirty="0"/>
              <a:t>  </a:t>
            </a:r>
            <a:endParaRPr lang="fr-FR" sz="4000" dirty="0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E2BBECD8-7935-CCA8-2491-CAC9969BC571}"/>
              </a:ext>
            </a:extLst>
          </p:cNvPr>
          <p:cNvCxnSpPr>
            <a:cxnSpLocks/>
          </p:cNvCxnSpPr>
          <p:nvPr/>
        </p:nvCxnSpPr>
        <p:spPr>
          <a:xfrm flipH="1">
            <a:off x="4023920" y="5533318"/>
            <a:ext cx="73795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84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9" grpId="0" animBg="1"/>
      <p:bldP spid="22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A46EE2-E6F9-40C7-E01F-94694CC3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6D9868-E8AC-CE8F-2F43-C1E45FC2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64" y="78103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الآن. بعد أن تعرفتم على المثنى، لنتدرب على صياغته.  خذوا ألواحكم.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AC852F01-B56D-0956-6554-ACCC01BC0E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4" t="11033" r="-3319" b="12629"/>
          <a:stretch/>
        </p:blipFill>
        <p:spPr>
          <a:xfrm>
            <a:off x="2492942" y="2589195"/>
            <a:ext cx="4321743" cy="3128210"/>
          </a:xfr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513FDA-506F-5608-4EF7-679FB09D8C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0112A57-31F1-BD0C-4920-DAF455A43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D8F5A17-BD82-C207-5C9F-0658B723E9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89DFC61-D2C7-BA12-A9BF-55F0A57A1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F70D020-DB73-6794-3B8E-15EB76A39F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705C870-14A1-8BAF-4AE8-FBB616F9D27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169A2A-49F9-672E-4757-3AA1E298CFA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2F6996-F836-3E7B-7996-CBD232D704F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98AAB3B-6BC8-93C6-580C-7EA05486B2F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339016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E49DE3-D975-07A7-726F-67D1653E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E39BE59-E2B9-F170-4BF1-19818B70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اكتبوا على ألواحكم  صيغتي المثنى من الاسم "النادي".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B65321-5EED-B82E-0C62-2EF61B8A3293}"/>
              </a:ext>
            </a:extLst>
          </p:cNvPr>
          <p:cNvSpPr txBox="1"/>
          <p:nvPr/>
        </p:nvSpPr>
        <p:spPr>
          <a:xfrm>
            <a:off x="1729250" y="3017753"/>
            <a:ext cx="5551806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اَلنّادي</a:t>
            </a:r>
            <a:r>
              <a:rPr lang="ar-MA" sz="7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72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1A0A96E-44A3-3E60-6133-0311B455B5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7314DAD-0BAF-DF9B-FAEC-86969D77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0A9C9E1-AD98-CF9C-06D9-FFE9A7E8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E943FA2-2678-9F0E-D660-285BB6FEE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18A3FD4-934C-F3F6-3B68-842A4E07D0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39545D6-177E-DF41-7DAA-BA2FEB7EFD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7F414CC-CFFE-9142-389A-441A69AB2F6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938949E-E6AA-4299-E57D-66AF5EFCF71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85B95C-AEE0-15B0-00FC-3D422D988EB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26619331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6AAC07-BE84-B85B-0A97-87244E6A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F1EE50-E8FB-6408-D109-AE23A183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اكتبوا على ألواحكم  صيغتي المثنى من الاسم "ملهى".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4FCA7F2-F272-260E-D18E-6063C8C3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C4B152D-5560-0B75-8CEC-A3D456B0C012}"/>
              </a:ext>
            </a:extLst>
          </p:cNvPr>
          <p:cNvSpPr txBox="1"/>
          <p:nvPr/>
        </p:nvSpPr>
        <p:spPr>
          <a:xfrm>
            <a:off x="1618771" y="2885124"/>
            <a:ext cx="5906458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مَلْهًى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A67A504-6890-7770-5DAB-2B1F9AB8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717D32B-2FE4-656E-CCDE-BD5A7B14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69C0ABC-D610-F5F7-EECB-23BECE2C5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29C0E2D-57B5-8117-C073-6EC4304DAF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8F330D3-D27A-6B3A-6996-A7C615A88C2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8825C2-428B-18CB-3B93-1B651ED59A5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5B7656-F1D2-6A90-DEA4-81B9B1F25A9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CCE4218-12F8-9984-A811-A040885A60F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17938510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4BBF6E-2611-F03D-A025-12E4D51E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DFA877-51C8-6FDD-2A12-7B6869F7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اكتبوا على ألواحكم  صيغتي المثنى من الاسم "أب".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978ACF-CBB1-EF4C-8A9E-F6690B01C7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A2014A7-0B87-46BB-90B2-FCEC0D0AC250}"/>
              </a:ext>
            </a:extLst>
          </p:cNvPr>
          <p:cNvSpPr txBox="1"/>
          <p:nvPr/>
        </p:nvSpPr>
        <p:spPr>
          <a:xfrm>
            <a:off x="1618771" y="2885124"/>
            <a:ext cx="5906458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أَبٌ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96740D9-647E-B5AC-F945-D296CCF4F3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E8D5907-F57E-FD1A-6684-6813BFBC45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2FFA9D1-07CC-71B5-3FFC-7C6A19EBD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58E8501-34D5-E088-32A8-21ED9ACA69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A41BB63-B171-C7D0-4260-84198AE391E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579A64E-A298-AEDB-399B-C49C5B76F64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0553A3-DB37-23F8-AF31-A9791BDB91F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D058CAC-4AB5-B668-736C-B1243DD000A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7711471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3135E1-F472-2908-15A1-40D3220F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F998E33-F7B1-441D-C71D-417261DD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756000"/>
            <a:ext cx="7155798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ضعوا ألواحكم في القمطر. وانتبهوا معي كيف سأحدد الرسم المناسب لصيغة المثنى في الجملة. هل سأكتبه بالألف والنون أم </a:t>
            </a:r>
            <a:r>
              <a:rPr lang="ar-MA" sz="2400" b="1">
                <a:cs typeface="Microsoft Uighur" panose="02000000000000000000" pitchFamily="2" charset="-78"/>
              </a:rPr>
              <a:t>بالياء الساكنة والنون</a:t>
            </a:r>
            <a:r>
              <a:rPr lang="ar-MA" sz="2400" b="1" dirty="0"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94854B1-7727-118A-3FEA-10D00EF9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66F5D2B-0358-5885-9855-B89BECB8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04AF57B-C602-E601-5E32-DE2CC4E1E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6E599CA-FEA2-0398-BDB3-D445AF44E8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6CEB61B-55F9-CD4D-D7E6-0475A5B006F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EA9A37-11F1-5362-8F31-6D9F2017AF9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3B02797-C4AE-979D-E234-B551F05FE67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1346AD6-6AAA-9C6C-0238-E80D10BD8B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1D529D7-0D88-11D2-EFF3-625F194121BF}"/>
              </a:ext>
            </a:extLst>
          </p:cNvPr>
          <p:cNvSpPr txBox="1"/>
          <p:nvPr/>
        </p:nvSpPr>
        <p:spPr>
          <a:xfrm>
            <a:off x="2982652" y="2305288"/>
            <a:ext cx="3480766" cy="1123712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6000" dirty="0"/>
              <a:t>رَسْمُ </a:t>
            </a:r>
            <a:r>
              <a:rPr lang="ar-MA" sz="6000" dirty="0" err="1"/>
              <a:t>ٱلْمُثَنّى</a:t>
            </a:r>
            <a:r>
              <a:rPr lang="ar-MA" sz="6000" dirty="0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2E1B6B07-09F5-DD45-B6C2-32A2C9EB0E11}"/>
              </a:ext>
            </a:extLst>
          </p:cNvPr>
          <p:cNvSpPr txBox="1"/>
          <p:nvPr/>
        </p:nvSpPr>
        <p:spPr>
          <a:xfrm>
            <a:off x="5575224" y="4938730"/>
            <a:ext cx="2780376" cy="85129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400" dirty="0" err="1"/>
              <a:t>بِٱلْأَلِفِ</a:t>
            </a:r>
            <a:r>
              <a:rPr lang="ar-MA" sz="4400" dirty="0"/>
              <a:t> </a:t>
            </a:r>
            <a:r>
              <a:rPr lang="ar-MA" sz="4400" dirty="0" err="1"/>
              <a:t>وَٱلنّونِ</a:t>
            </a:r>
            <a:endParaRPr lang="ar-MA" sz="4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EFF292A-9AC8-DE6C-CEA1-977BC81FA7C4}"/>
              </a:ext>
            </a:extLst>
          </p:cNvPr>
          <p:cNvSpPr txBox="1"/>
          <p:nvPr/>
        </p:nvSpPr>
        <p:spPr>
          <a:xfrm>
            <a:off x="885217" y="4923453"/>
            <a:ext cx="3357435" cy="85129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400" dirty="0" err="1"/>
              <a:t>بِٱلْياءِ</a:t>
            </a:r>
            <a:r>
              <a:rPr lang="ar-MA" sz="4400" dirty="0"/>
              <a:t> </a:t>
            </a:r>
            <a:r>
              <a:rPr lang="ar-MA" sz="4400" dirty="0" err="1"/>
              <a:t>ٱلسّاكِنَةِ</a:t>
            </a:r>
            <a:r>
              <a:rPr lang="ar-MA" sz="4400" dirty="0"/>
              <a:t> </a:t>
            </a:r>
            <a:r>
              <a:rPr lang="ar-MA" sz="4400" dirty="0" err="1"/>
              <a:t>وَٱلنّونِ</a:t>
            </a:r>
            <a:endParaRPr lang="ar-MA" sz="44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C4036CCD-F15F-574B-848E-11B566787E5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2563935" y="3429000"/>
            <a:ext cx="2159100" cy="149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DA56B60D-3DF6-33A5-76B1-DB34748BC74B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4723035" y="3429000"/>
            <a:ext cx="2242377" cy="150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C28A9B8-4696-8A88-A685-067E8E32E4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06366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0CDD10-44E2-A9BE-C849-C64CA410C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5BDB44-9E1F-FDAA-4EA4-07A91828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756000"/>
            <a:ext cx="7155798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انتبهوا معي إلى هذا المثال سأحول الاسم "الفلاح" إلى المثنى. أولا، أقرأ الجملة.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9F02FF5-4F47-EA93-4040-20DD2C3329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3C8B079-EC5A-8877-BDBF-6BC65AE56D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4087863-77B1-C23C-53F2-2B52BF537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B2F03B5-25FE-40BF-B6D4-26251ED7CEE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BCC7FE-9C28-7079-DD3D-946DCB1D7D6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854A142-D024-893B-6040-966B4F8BBB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761799B-7DD9-21B1-BCBF-68755A705C7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F52AD0-F8F2-E9E4-C9DF-E1340CB3C18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9C2B95-144B-423E-C3D2-F4C298D2207F}"/>
              </a:ext>
            </a:extLst>
          </p:cNvPr>
          <p:cNvSpPr txBox="1"/>
          <p:nvPr/>
        </p:nvSpPr>
        <p:spPr>
          <a:xfrm>
            <a:off x="1074496" y="3173471"/>
            <a:ext cx="6995008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ٱلْفَلّاحُ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بِٱلْأَمْطارِ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ٱلْأَخيرَةِ.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8D0E6E1-31C0-C83D-C2DB-9C1F36A657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75864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8A96F6-4D67-4516-82DB-AB5948F0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D957C37B-6EBD-1F42-8715-E4650938924B}"/>
              </a:ext>
            </a:extLst>
          </p:cNvPr>
          <p:cNvSpPr txBox="1">
            <a:spLocks/>
          </p:cNvSpPr>
          <p:nvPr/>
        </p:nvSpPr>
        <p:spPr>
          <a:xfrm>
            <a:off x="650708" y="77421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ثانيا، أحدد الموقع الإعرابي الاسم "الفلاح" في الجملة. من يذكرنا به؟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987A6F0-0790-B216-B0E5-1BA94D44CC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3019C0-71F7-0A3C-1666-F50E0E4AB2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41C3D3D-D79B-7FD9-B82A-767F707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6261853-9C82-9767-4E10-20BE25F0D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C0C9A89-E3B3-42CF-80C9-1D46441C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C07073-6733-4492-3643-AC41ED22ACC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4017C4E-495D-2036-1BE2-0F868AF7621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FCE0C0-3F31-AE47-68DB-D2F04299079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177B60-2D89-EA83-5244-940902CFB8D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A586B5-57BD-FF23-92CE-013E0CD48AB3}"/>
              </a:ext>
            </a:extLst>
          </p:cNvPr>
          <p:cNvSpPr txBox="1"/>
          <p:nvPr/>
        </p:nvSpPr>
        <p:spPr>
          <a:xfrm>
            <a:off x="1074496" y="3173471"/>
            <a:ext cx="6995008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ٱلْفَلّاحُ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بِٱلْأَمْطارِ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ٱلْأَخيرَةِ.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622074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C4BE7B0-0554-5668-8385-3396C16E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xmlns="" id="{CA3A949C-AC4E-7ED8-C86F-C56305F7968F}"/>
              </a:ext>
            </a:extLst>
          </p:cNvPr>
          <p:cNvSpPr txBox="1">
            <a:spLocks/>
          </p:cNvSpPr>
          <p:nvPr/>
        </p:nvSpPr>
        <p:spPr>
          <a:xfrm>
            <a:off x="718086" y="78103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الفلاح: فاعل مرفوع وعلامة رفعه الضمة على آخره.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B7F1799-7C07-BED9-9318-048378ED04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DD315BB-5F5A-DFBC-CCF5-307519EEC0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5806F7B-4A53-2806-52FE-7F450F5BA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AA0074E-FCA2-D0FF-EB3B-374DF37F8A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DE4663-4A24-CB9C-4303-5841F3B530C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8624AE-C424-A382-B32F-C8E19D11B1A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65E5AB-A407-F00B-E9FE-DC76A4EF995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B498E8-D911-F690-38CC-B37D7916051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CAAF97C-6706-76C0-3D1C-91D0F1ABF3CF}"/>
              </a:ext>
            </a:extLst>
          </p:cNvPr>
          <p:cNvSpPr txBox="1"/>
          <p:nvPr/>
        </p:nvSpPr>
        <p:spPr>
          <a:xfrm>
            <a:off x="1074496" y="2649036"/>
            <a:ext cx="6995008" cy="1123712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ٱلْفَلّاحُ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بِٱلْأَمْطارِ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ٱلْأَخيرَةِ.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FC0A2A8-A290-D832-F84D-ACAE7E3CD173}"/>
              </a:ext>
            </a:extLst>
          </p:cNvPr>
          <p:cNvSpPr txBox="1"/>
          <p:nvPr/>
        </p:nvSpPr>
        <p:spPr>
          <a:xfrm>
            <a:off x="1992353" y="4868052"/>
            <a:ext cx="3438019" cy="14465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فاعِلٌ مَرْفوعٌ وَعَلامَةُ رَفْعِهِ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ٱلضَّمَّةُ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44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D4827B5E-C508-51E0-E3AA-1298D12F8A99}"/>
              </a:ext>
            </a:extLst>
          </p:cNvPr>
          <p:cNvCxnSpPr>
            <a:cxnSpLocks/>
          </p:cNvCxnSpPr>
          <p:nvPr/>
        </p:nvCxnSpPr>
        <p:spPr>
          <a:xfrm flipV="1">
            <a:off x="4242652" y="3607808"/>
            <a:ext cx="1133560" cy="12602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28CE1CB-668D-05C0-4570-84072E0342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2099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43669BA9-93F0-6705-0271-FB1BEBAD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39AA3A8-DB05-1050-0B4B-A00CD27625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77EC379-1CAD-AFF5-546D-FE1EDE45A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1517BE1-1447-A5D5-998C-CF083E738E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58D99C8-8C4A-9235-A11E-E1EFCB0F9E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E2ED599-8101-05AF-CE30-181B7B773C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BA1B352-8885-C270-2B8A-F42810991CA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45A4533-593C-462D-A644-3F9C20DB426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B21AC0F-CAB2-926D-D370-760B7C2B6F9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DE1701E-FDFC-5000-2BDC-B6C2762E3A4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4166238-5BC4-6679-1377-E4314E4A19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019002-4047-3EC8-35A9-D5FF85F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CE3C70-6C8F-489B-C27D-074E525B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ثالثا، أكتب المثنى في حالة الرفع بصيغة الألف والنون.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06AA294-6A2A-D66A-AAD1-30248A7EF6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627F040-5149-7586-1A80-27CF9B712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EB57B3F-3405-6472-F50D-C140BEEB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9C32F4A-3BF9-85B8-6963-F3686C1C14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BA4BA01-EFA7-1D61-760F-6EEC31968CE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BB1BA63-A795-C092-9FB8-80B367AA0B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1469469-7A2B-37DA-809D-79FD5827C8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961B8FC-EEF2-2F83-6FDD-C874BB65CB4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2C98391-FBC4-A052-7289-52BF9DE3E0B7}"/>
              </a:ext>
            </a:extLst>
          </p:cNvPr>
          <p:cNvSpPr txBox="1"/>
          <p:nvPr/>
        </p:nvSpPr>
        <p:spPr>
          <a:xfrm>
            <a:off x="857333" y="3261434"/>
            <a:ext cx="6995008" cy="11237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ٱلْفَلّاحــ</a:t>
            </a:r>
            <a:r>
              <a:rPr lang="ar-MA" sz="6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ـانِ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بِٱلْأَمْطارِ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ٱلْأَخيرَةِ.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421430F-86EF-3C7C-1C53-A085A03F12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419399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CB92A6-E6E6-AD8C-BA3C-4BAB1AF40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34BBD2-2B75-AC6F-4D44-5244C71D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أعرب : فلاحان  فاعل مرفوع وعلامة رفعه الألف  لأنه مثنى. من يردد؟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43F9D63-1CE5-BCAA-1906-25B38744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3D25939-E5D0-4B79-76FA-5E6D0AF123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BA36C8B-1636-C09F-900F-C6585D2FF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FF22F29-E12B-3F5F-735E-21F665CD51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FCDE764-BD08-6EA3-41EE-97CDFB8829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62FF7D6-1342-34EC-F35E-DBAC61F1838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8100FFE-FF84-A63D-578A-DCDA6083008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6AAE94-7357-865D-F503-877413A3DA3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0BBCD24-4BAC-1046-CEA8-435A3A61EB2F}"/>
              </a:ext>
            </a:extLst>
          </p:cNvPr>
          <p:cNvSpPr txBox="1"/>
          <p:nvPr/>
        </p:nvSpPr>
        <p:spPr>
          <a:xfrm>
            <a:off x="1118291" y="4387441"/>
            <a:ext cx="6601407" cy="91940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فاعِلٌ مَرْفوعٌ وَعَلامَةُ رَفْعِهِ </a:t>
            </a:r>
            <a:r>
              <a:rPr lang="ar-MA" sz="48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ٱلْأَلِفُ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لِأَنَّهُ مُثَنّى.</a:t>
            </a:r>
            <a:endParaRPr lang="fr-FR" sz="48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B9A3FD4-F84F-5A6F-6F7F-BE7A14E642AC}"/>
              </a:ext>
            </a:extLst>
          </p:cNvPr>
          <p:cNvSpPr txBox="1"/>
          <p:nvPr/>
        </p:nvSpPr>
        <p:spPr>
          <a:xfrm>
            <a:off x="1118291" y="2293246"/>
            <a:ext cx="6995008" cy="11237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</a:t>
            </a:r>
            <a:r>
              <a:rPr lang="ar-MA" sz="60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ٱلْفَلّاحــ</a:t>
            </a:r>
            <a:r>
              <a:rPr lang="ar-MA" sz="60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ـانِ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بِٱلْأَمْطارِ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ٱلْأَخيرَةِ.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xmlns="" id="{AB153004-7A55-4574-B025-0F92D8F5EC94}"/>
              </a:ext>
            </a:extLst>
          </p:cNvPr>
          <p:cNvCxnSpPr>
            <a:cxnSpLocks/>
          </p:cNvCxnSpPr>
          <p:nvPr/>
        </p:nvCxnSpPr>
        <p:spPr>
          <a:xfrm flipV="1">
            <a:off x="4702628" y="3167877"/>
            <a:ext cx="675146" cy="121956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ADAC4EC-0D94-8083-80D2-A26A23B12E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879700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A2DAAB-590B-69FD-E6E7-ABB62244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5ED9593-FDEE-8C40-81AC-D2CD78D7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الآن.  بشكل جماعي، لنحول الاسم "لوحة"  في الجملة التالية إلى المثنى. أولا،  من يقرأ الجملة؟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30BF130-2F35-6634-6B79-CFB524D902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0C50A0E-BEDD-A2D5-0040-9176095CBD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6110B2A-098A-D63B-2E50-6A54995F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4A0052C-92B1-BDEC-134D-FEBC4F403E8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8947D3-AFF1-8023-551B-7DD8A8668E3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2F2072-DAFC-7A59-FBD6-C9858BA1FE3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098DB3-F256-4630-59F8-3949AB875E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2CAA0D8-A01E-2AF5-6BE1-0D82175737A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054D7F9-AAD9-56AB-0D25-B989CF0E8078}"/>
              </a:ext>
            </a:extLst>
          </p:cNvPr>
          <p:cNvSpPr txBox="1"/>
          <p:nvPr/>
        </p:nvSpPr>
        <p:spPr>
          <a:xfrm>
            <a:off x="1038605" y="3279951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لَوْحَةً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FB2FEF-5D4C-7947-5298-A371BE7F69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589521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8A319F-0440-2B8E-8BEA-610BCD92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1768D4-9695-F103-54B1-B6EF6AA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ثانيا، من يحدد الموقع الإعرابي  للاسم "لوحة" في الجملة؟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06DE58A-4337-2588-FBDA-A863DB9A31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E0ECD67-2DAF-EF86-4C8F-803FB5EC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19CCA71-3A6D-1B0F-4B6C-DFC98ECD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A855C63-9A32-1ADD-127B-EF6E2B179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DC67D70-CAE1-01FA-E63C-C4D705C0EF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7D27BFA-70D7-FA45-57E9-2860FBB53D3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4E6306-D68E-F5AE-4175-4E0E5BCD981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814B004-CEFA-7CE6-586C-974FCDE7FD9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DFE45F2-DC4D-77B7-D7CE-5EB6723E945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0DBDA6F-24D2-1A20-A7E5-C6B28C467A45}"/>
              </a:ext>
            </a:extLst>
          </p:cNvPr>
          <p:cNvSpPr txBox="1"/>
          <p:nvPr/>
        </p:nvSpPr>
        <p:spPr>
          <a:xfrm>
            <a:off x="1038605" y="2984116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لَوْحَةً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10759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50A225-E455-0F3C-7154-FB072C0A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46767D-4A42-8F22-B2CC-31A2593D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320B51A-5490-CB9A-BB88-387D1B8E8B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BFA9325-983D-89B2-B140-FEB9582E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BDFAF88-F82C-F0E1-DCC3-2C3A1DFA2F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ED9AF79-A2FE-B437-FE1A-0F488FFEB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DCEEE87-14A1-0B28-2464-9AC187B2F8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A878BBD-19E3-1F61-1B2C-E42FF3E18AB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56F3E18-1023-1673-D516-04C65C229E7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8CCC46-30BC-C503-199A-199F69A35CC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3C8CE31-13B1-7BF6-7847-56C11180C3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5A53D52-DF4D-4181-247B-504FB4A27CF6}"/>
              </a:ext>
            </a:extLst>
          </p:cNvPr>
          <p:cNvSpPr txBox="1"/>
          <p:nvPr/>
        </p:nvSpPr>
        <p:spPr>
          <a:xfrm>
            <a:off x="1319937" y="4512539"/>
            <a:ext cx="3862873" cy="16004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مَفْعولٌ بِهِ مَنْصوبٌ وَعَلامَةُ نَصْبِهِ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ٱلْفَتْحَةُ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44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C0680829-655C-7192-6D2B-22517F5DCC82}"/>
              </a:ext>
            </a:extLst>
          </p:cNvPr>
          <p:cNvCxnSpPr/>
          <p:nvPr/>
        </p:nvCxnSpPr>
        <p:spPr>
          <a:xfrm flipV="1">
            <a:off x="2783454" y="3464261"/>
            <a:ext cx="895739" cy="11048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49C1FEC-E36C-E75C-CB76-5F15E24A5D56}"/>
              </a:ext>
            </a:extLst>
          </p:cNvPr>
          <p:cNvSpPr txBox="1"/>
          <p:nvPr/>
        </p:nvSpPr>
        <p:spPr>
          <a:xfrm>
            <a:off x="1204128" y="2469581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لَوْحَةً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93369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4B7368-7D49-E9EE-24A1-EA167DEB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355477-6AF1-9078-EFC8-E6792132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ثالثا، نكتب صيغة المثنى في حالة النصب بصيغة ياء ساكنة ونون مكسورة.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5FF8C27-2985-EC8F-BEBA-5367072E5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9841E30-08A8-2A5F-999D-5CE3834BA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4234ADD-B042-C071-BA03-FEB5181BA7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CB324DE-6116-5F96-F656-26200FDD4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07F958E-8CD6-0D5F-AC5C-7FB554E639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39EDEC2-6BFC-6806-FEB3-425D754E5C0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D026B0-C0E4-65FC-090D-694E81C7777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CC3233E-65E5-D0A1-1E6C-DA0749C9884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C97D83C-F353-2C8B-E53F-6303CBE0B22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084901E-BEF2-60D5-44AD-850E3C9EB272}"/>
              </a:ext>
            </a:extLst>
          </p:cNvPr>
          <p:cNvSpPr txBox="1"/>
          <p:nvPr/>
        </p:nvSpPr>
        <p:spPr>
          <a:xfrm>
            <a:off x="1127805" y="3026428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لَوْحَتَيْنِ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1647472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5832B8-FA91-2521-6335-44330D3F4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2026DB-4A61-972F-C6F9-EB67029C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يعرب اسم " لوحتين"؟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83530D8-FE21-7D84-BF08-841C220695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BB9F362-648C-79B9-A99C-A69786061B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692BEA4-E8DF-2DB1-26A7-46196B667F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0F63A42-C08B-6B20-6C61-1D5BC705C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40292C6-DABE-FF18-FCDB-B64E2C0CAD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1A581A-5889-35B6-65DF-F7BD794BA4B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BEF7A8F-C9F1-FE8D-EC0C-AEDDDAE571B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84C310-DA6A-30A6-10DE-3ECCB0EFAFD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91B3674-1512-D9AA-175D-18C08DF956A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510F3FF-17EC-0273-302E-0A581BB052C0}"/>
              </a:ext>
            </a:extLst>
          </p:cNvPr>
          <p:cNvSpPr txBox="1"/>
          <p:nvPr/>
        </p:nvSpPr>
        <p:spPr>
          <a:xfrm>
            <a:off x="1127805" y="3026428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لَوْحَتَيْنِ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885003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C6ECFC-F1D7-286E-C6A0-6243CFA8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CA7C983-7B4C-5075-3016-4938CD51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نصحح. من يقرأ؟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7C9A9D-68E9-35D9-47FB-84042DE53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82418C6-6827-863A-5E20-30EA72AB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49E6754-05C0-7204-63A4-A8AD705EED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ED6A1AD-00FD-1FA0-2006-05EF8FAA1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83DE26C-CDC8-7142-0AE0-3D70CF9B1D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4B1F5EA-98D5-240D-08C5-60488D56E82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338C58D-63AD-E327-776F-BBD530D65B5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75B3C8-3319-C93A-D522-E056B93E2C2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0CB60B3-8003-A3BC-EE32-F0291BBA8BF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C3038AB-6704-5641-CB4E-213EBCA4FA9A}"/>
              </a:ext>
            </a:extLst>
          </p:cNvPr>
          <p:cNvSpPr txBox="1"/>
          <p:nvPr/>
        </p:nvSpPr>
        <p:spPr>
          <a:xfrm>
            <a:off x="612720" y="4330931"/>
            <a:ext cx="4543512" cy="160043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مَفْعولٌ بِهِ مَنْصوبٌ وَعَلامَةُ نَصْبِهِ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ٱلْياءُ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لِأَنَّهُ مُثَنّى.</a:t>
            </a:r>
            <a:endParaRPr lang="fr-FR" sz="4400" b="1" dirty="0">
              <a:solidFill>
                <a:srgbClr val="00B0F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FC19551-758A-F00C-6250-5508F46275C3}"/>
              </a:ext>
            </a:extLst>
          </p:cNvPr>
          <p:cNvSpPr txBox="1"/>
          <p:nvPr/>
        </p:nvSpPr>
        <p:spPr>
          <a:xfrm>
            <a:off x="1431937" y="2118059"/>
            <a:ext cx="7066789" cy="1225868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رَسَمَ </a:t>
            </a:r>
            <a:r>
              <a:rPr lang="ar-MA" sz="6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ٱلْفَنّانُ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لَوْحَتَيْنِ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xmlns="" id="{03B5E347-0D1E-8028-C0D2-ED5C60449AF9}"/>
              </a:ext>
            </a:extLst>
          </p:cNvPr>
          <p:cNvCxnSpPr/>
          <p:nvPr/>
        </p:nvCxnSpPr>
        <p:spPr>
          <a:xfrm flipV="1">
            <a:off x="3054770" y="3226055"/>
            <a:ext cx="895739" cy="110487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6004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DAE023-A741-9EBA-4241-612725FE9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A21F94-D638-9C7A-328C-E918D3DF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حالة الجر كذلك نكتب المثنى بنفس صيغة النصب. من يقرأ ؟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0A392E-B8C8-F265-EC66-84AC16EA8E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DF59DAF-84F1-0DBA-4FD4-4C3E48D1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A7F288-CCCE-1BFE-E963-B3E03A3DF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9CF44D3-7901-5111-3BB9-EA88C94B37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287312-E793-6464-60EE-1AA292089C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9057A2D-5D78-8792-44CA-A9FA6547F83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EB2389-E348-6C92-C326-89EF45F44AC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3BBA677-E007-8ED0-6278-145968254B5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EF0C88F-1C02-7BA2-87D0-8BCBDD0FBAC2}"/>
              </a:ext>
            </a:extLst>
          </p:cNvPr>
          <p:cNvSpPr txBox="1"/>
          <p:nvPr/>
        </p:nvSpPr>
        <p:spPr>
          <a:xfrm>
            <a:off x="563115" y="2351215"/>
            <a:ext cx="7884075" cy="248578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حالَةِ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ٱلْجَرِّ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نَكْتُبُ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ٱلْمُثَنّى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بِنَفْسِ صيغَةِ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ٱلنَّصْبِ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(ياءٌ ساكِنَةٌ  وَنونٌ مَكْسورَةٌ- </a:t>
            </a:r>
            <a:r>
              <a:rPr lang="ar-MA" sz="48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يْنِ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  <a:p>
            <a:pPr algn="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      قَدَّمَ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لِلضَّيْفَيْنِ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طَعاماً شَهِيّاً.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4944143-B2E4-6440-8580-435BD5C528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986968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56E7A1-79D4-4BBE-6F23-C821C6509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2BCC4A8-2B7B-2B00-25B3-C94D9023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يذكرنا بطريقة تحديد الرسم المناسب للاسم المثنى في جملة؟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269DE7A-C5BE-ADEF-A1F2-9E5EA1B249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EE8AC3A-E2D2-E599-A6E6-F150CFF0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6920172-7EE3-FBA0-6587-E66F9E2C42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8E41884-FB49-D474-31D0-1D7019578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1E6AAEB-86FA-2594-E5B1-357D9B82F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63AA6E-6AAF-EDBC-0140-B8F72FFBFCF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B75D0D-AF05-1133-F2A8-1A8D05C34CD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A2FEDD-0600-6634-DF4A-733CE0BC80A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97E283-0618-6551-8CEA-497D342532F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62FB01C-1D0A-2873-8A35-E4CF29226573}"/>
              </a:ext>
            </a:extLst>
          </p:cNvPr>
          <p:cNvSpPr txBox="1"/>
          <p:nvPr/>
        </p:nvSpPr>
        <p:spPr>
          <a:xfrm>
            <a:off x="757690" y="2900412"/>
            <a:ext cx="7628620" cy="1940957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مَتى نَكْتُبُ </a:t>
            </a:r>
            <a:r>
              <a:rPr lang="ar-MA" dirty="0" err="1"/>
              <a:t>ٱلِاسْمَ</a:t>
            </a:r>
            <a:r>
              <a:rPr lang="ar-MA" dirty="0"/>
              <a:t> </a:t>
            </a:r>
            <a:r>
              <a:rPr lang="ar-MA" dirty="0" err="1"/>
              <a:t>ٱلْمُثَنّى</a:t>
            </a:r>
            <a:r>
              <a:rPr lang="ar-MA" dirty="0"/>
              <a:t> </a:t>
            </a:r>
            <a:r>
              <a:rPr lang="ar-MA" dirty="0" err="1"/>
              <a:t>بِٱلْأَلِفِ</a:t>
            </a:r>
            <a:r>
              <a:rPr lang="ar-MA" dirty="0"/>
              <a:t> </a:t>
            </a:r>
            <a:r>
              <a:rPr lang="ar-MA" dirty="0" err="1"/>
              <a:t>وَٱلنّونِ</a:t>
            </a:r>
            <a:r>
              <a:rPr lang="ar-MA" dirty="0"/>
              <a:t>؟ وَمَتى نَكْتُبُهُ </a:t>
            </a:r>
            <a:r>
              <a:rPr lang="ar-MA" dirty="0" err="1"/>
              <a:t>بِٱلْياءِ</a:t>
            </a:r>
            <a:r>
              <a:rPr lang="ar-MA" dirty="0"/>
              <a:t> </a:t>
            </a:r>
            <a:r>
              <a:rPr lang="ar-MA" dirty="0" err="1"/>
              <a:t>ٱلسّاكِنَةِ</a:t>
            </a:r>
            <a:r>
              <a:rPr lang="ar-MA" dirty="0"/>
              <a:t> </a:t>
            </a:r>
            <a:r>
              <a:rPr lang="ar-MA" dirty="0" err="1"/>
              <a:t>وَٱلنّونِ</a:t>
            </a:r>
            <a:r>
              <a:rPr lang="ar-MA" dirty="0"/>
              <a:t>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76923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900501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xmlns="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xmlns="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2979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تذوق جمالية التعبير في القصيدة.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نداء التعايش( ح3).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xmlns="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D63541-4BA4-027E-97D4-776932E3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78DD99-72C3-B4B2-E3A1-2ABD7F6F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خذوا كراساتكم الصفحة  ـــ 110 ـــ - أنجزوا نشاط « أتدرب مع زملائي» 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085832A-A103-1604-B332-27FA00DB5B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0ED0905-23E8-5995-4A13-E2E1C12D62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1B5CE4F-E727-3B75-C99D-9B6D9A1FEC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CFEC456-9214-09F9-DB1B-20DFEFC7E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741BAA8-ADDC-00E6-DDBE-1BE8E94A92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E13E919-EF31-3C75-8FF7-62E0E91515F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DFAE7B-6ED6-16DA-C842-25379CB6C90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C8D705D-3922-5DD7-975A-45E1F4F3D60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DA9925D-8919-31A8-C595-C609971C465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xmlns="" id="{46868D44-4796-4114-E174-63F9CBCE1C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6" y="1467663"/>
            <a:ext cx="782030" cy="900000"/>
          </a:xfrm>
          <a:prstGeom prst="rect">
            <a:avLst/>
          </a:prstGeom>
        </p:spPr>
      </p:pic>
      <p:pic>
        <p:nvPicPr>
          <p:cNvPr id="8" name="Image 7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14A5EEDB-631F-5888-5BC8-D6683BE9D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6236" y="1592457"/>
            <a:ext cx="3616744" cy="493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15DC3C12-D102-AD3A-0D6B-867E00D90292}"/>
              </a:ext>
            </a:extLst>
          </p:cNvPr>
          <p:cNvSpPr/>
          <p:nvPr/>
        </p:nvSpPr>
        <p:spPr>
          <a:xfrm>
            <a:off x="2516236" y="3876734"/>
            <a:ext cx="3587362" cy="106491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204760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175F60-8EE4-0738-0C33-11704E40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1953FE-C3A7-B2C5-BF0A-8B9DD6B7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كل منكم يوضح لزميله كيف توصل إلى الجواب في حدود دقيقتين.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DEDB81-B9A5-181B-3582-C5121C30E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99B0057-D6AB-2C50-7E69-2F71EA5E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5231197-16BA-C32B-E8A1-F07655BA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A7873AC-2E0C-8EDF-5E30-D1E234D54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3C71228-C508-384E-B283-B69F694AF8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417C819-B430-3F5C-98DA-39CB8F50344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87EE2A-DB0F-131D-9E2B-547FEA1D87A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9CB21A-C094-62A6-035C-7BAE11C9685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3EC004D-F6BB-7FA6-54FF-8D0428D691D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texte, Police, reçu, ligne&#10;&#10;Le contenu généré par l’IA peut être incorrect.">
            <a:extLst>
              <a:ext uri="{FF2B5EF4-FFF2-40B4-BE49-F238E27FC236}">
                <a16:creationId xmlns:a16="http://schemas.microsoft.com/office/drawing/2014/main" xmlns="" id="{8FCF067B-5779-F6D7-BEBC-792D8EAAEE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36" y="2308762"/>
            <a:ext cx="7324928" cy="2730165"/>
          </a:xfrm>
          <a:prstGeom prst="roundRect">
            <a:avLst>
              <a:gd name="adj" fmla="val 11550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741024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2C533A-B854-38B6-3D44-833F1569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E537996-B04D-8623-07FC-392070E2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نصحح جماعة.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8D7F460-140D-47D3-9694-F3E410F2E0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DBEFF68-E42C-434F-71AB-0A60E40E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767DBD0-5B17-5203-F83C-9162264E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88B8CCA-A86B-1EC0-BA07-CFDF2A7AF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6DFA73E-148B-63EE-2615-7358DBA270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419E10A-E119-68CF-8325-57DF4D9C84A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FAC4A54-7079-23A4-4300-17543F037F3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C1D3D80-760C-3009-E13B-C8AF3B01169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8799090-9AF1-D546-2996-A6C8A9DE11A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Police, reçu, ligne&#10;&#10;Le contenu généré par l’IA peut être incorrect.">
            <a:extLst>
              <a:ext uri="{FF2B5EF4-FFF2-40B4-BE49-F238E27FC236}">
                <a16:creationId xmlns:a16="http://schemas.microsoft.com/office/drawing/2014/main" xmlns="" id="{F9297815-B35D-1F1F-F2CC-0C2461042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36" y="2551954"/>
            <a:ext cx="7324928" cy="2730165"/>
          </a:xfrm>
          <a:prstGeom prst="roundRect">
            <a:avLst>
              <a:gd name="adj" fmla="val 11550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82336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392385-451E-87D3-6CF6-0C516199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422816-B1AA-F0D2-D740-077750CA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صححوا على كراساتكم.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534E002-E7B8-8513-601A-0D96E5AD08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50157D3-0DA0-4435-6555-D2D955BCD1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1A7803D-1D43-AE4F-E95D-EFEA5B09B8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842627-9857-875C-B670-DB2A6F8D9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0A9E48E-14D3-F683-E24C-D297D99D7C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E4750F-90FB-D23C-6611-00470333076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DC42FEB-7546-C7BD-83C2-D22E76D3C30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BD60EA7-276F-15DD-F7E0-AA3019E693A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C79BF25-6F6B-3E8A-3AB9-B8BE180F53A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Police, reçu, ligne&#10;&#10;Le contenu généré par l’IA peut être incorrect.">
            <a:extLst>
              <a:ext uri="{FF2B5EF4-FFF2-40B4-BE49-F238E27FC236}">
                <a16:creationId xmlns:a16="http://schemas.microsoft.com/office/drawing/2014/main" xmlns="" id="{2515E457-766B-6C2E-B2C2-4741962A8F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536" y="2551954"/>
            <a:ext cx="7324928" cy="2730165"/>
          </a:xfrm>
          <a:prstGeom prst="roundRect">
            <a:avLst>
              <a:gd name="adj" fmla="val 11550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9F8A2D5-48DE-E0A1-8260-930DD99B6CE3}"/>
              </a:ext>
            </a:extLst>
          </p:cNvPr>
          <p:cNvSpPr txBox="1"/>
          <p:nvPr/>
        </p:nvSpPr>
        <p:spPr>
          <a:xfrm>
            <a:off x="5927193" y="3784900"/>
            <a:ext cx="126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ٱلتِّلْميذانِ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B1F8B24-B9A3-17C8-6686-D2AEE144D3D7}"/>
              </a:ext>
            </a:extLst>
          </p:cNvPr>
          <p:cNvSpPr txBox="1"/>
          <p:nvPr/>
        </p:nvSpPr>
        <p:spPr>
          <a:xfrm>
            <a:off x="5297193" y="4249360"/>
            <a:ext cx="126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قيمَتانِ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B5D2EB8-38C0-46A7-329F-E5BA9947F98F}"/>
              </a:ext>
            </a:extLst>
          </p:cNvPr>
          <p:cNvSpPr txBox="1"/>
          <p:nvPr/>
        </p:nvSpPr>
        <p:spPr>
          <a:xfrm>
            <a:off x="5614837" y="4818281"/>
            <a:ext cx="126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ٱلْهَرَمَيْنِ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5138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DDB8C1-2849-4F30-39EE-2667F3A1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3C434C-080C-3B3D-5C2B-A10766AC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على الصفحة نفسها. أنجزوا بشكل فردي نشاط </a:t>
            </a:r>
            <a:r>
              <a:rPr lang="ar-SA" sz="2400" b="1" dirty="0"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cs typeface="Microsoft Uighur" panose="02000000000000000000" pitchFamily="2" charset="-78"/>
              </a:rPr>
              <a:t> أنجز  بمفردي». 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6CD83A5-2C79-F202-5092-0EB05122A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D6AAC99-6266-8661-7604-BE4B755255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5597DC-CCEE-BCA6-B9DC-BDBC0AEE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3D89CA4-77B3-366E-7676-C9066D948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38F0542-3842-8857-C006-3BBE4036E3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BEAEB32-E57D-2FB3-5373-EC7B15ED378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31A54D8-8CAC-79DA-4018-7D338C86FCA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9B9F05-E1A6-13A5-82A5-C70AB6FE3F4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5614E50-FD3F-4971-BDDA-84C572E9DDD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7" name="Image 6" descr="Une image contenant texte, lettr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385C679-1565-6E90-E73F-81AADFC0CF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6236" y="1592457"/>
            <a:ext cx="3616744" cy="4939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65E0764B-718F-A429-929B-A72295467F5F}"/>
              </a:ext>
            </a:extLst>
          </p:cNvPr>
          <p:cNvSpPr/>
          <p:nvPr/>
        </p:nvSpPr>
        <p:spPr>
          <a:xfrm>
            <a:off x="2516236" y="4931923"/>
            <a:ext cx="3544096" cy="117007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47661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07AF64-43CC-285D-DAC6-470E5F18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1FC7965-75D2-835F-E224-08D96B82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نصحح جماعة.  ( تبرير الأجوبة المقترحة.)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65566C-1D05-E297-D6F2-E83CF5654D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E32653C-D1AB-6A7B-2B18-8D4EC19379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3787790-358E-C7A5-B878-146DBE6D04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C7910D9-C393-1588-5A5B-81966A90C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116BED5-F92B-E6BE-7FFF-1D252E0E12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A9763C3-B586-5CEF-DB09-BD23B20B0B9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5FDE87-7BB2-507E-A6AC-67A8072E85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C2DD9C-03DD-0071-7F8D-C5F7F92B707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1AA4F7B-7AE4-705C-08D9-67159014F9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reçu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A08425C5-7EF7-93A4-87F2-D2423B878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768" y="2350060"/>
            <a:ext cx="6332769" cy="3336588"/>
          </a:xfrm>
          <a:prstGeom prst="roundRect">
            <a:avLst>
              <a:gd name="adj" fmla="val 11550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6435274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5329DD-1A8D-30DD-D9E5-F8CFAA8FB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1BE43A7-C439-62A2-FFF2-693C3FCD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صححوا على كراساتكم.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1715647-418D-7A79-1B4D-B85AA58CF2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4C2D70E-DE2E-C81A-CC9B-C8FF1BF2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86B774C-072A-CF9B-611F-1B92621CD4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5DA19F-FC03-F6F1-99E7-5340988E0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71789DF-ADDC-80EC-A59D-359872E31B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54D943-C9DC-3DD4-FD7C-655C614766A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01187B-745E-C78A-70E8-77D7D888C8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2C65E5-D3B5-CEE3-6DE2-24711FA8389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3FFBF17-D81E-6745-9B8A-1D726382921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Image 9" descr="Une image contenant texte, reçu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42D82D8D-ABDD-753B-C5DB-F304D7396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768" y="2554341"/>
            <a:ext cx="6332769" cy="3336588"/>
          </a:xfrm>
          <a:prstGeom prst="roundRect">
            <a:avLst>
              <a:gd name="adj" fmla="val 11550"/>
            </a:avLst>
          </a:prstGeom>
          <a:ln w="38100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1CE8666-E5D3-364D-B1C3-627B7A86F063}"/>
              </a:ext>
            </a:extLst>
          </p:cNvPr>
          <p:cNvSpPr txBox="1"/>
          <p:nvPr/>
        </p:nvSpPr>
        <p:spPr>
          <a:xfrm>
            <a:off x="4572000" y="3364071"/>
            <a:ext cx="1348400" cy="37451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ٱلْأُسْتاذَتانِ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BDBFDC8-2794-DD0F-2C78-A1C521AD45D7}"/>
              </a:ext>
            </a:extLst>
          </p:cNvPr>
          <p:cNvSpPr txBox="1"/>
          <p:nvPr/>
        </p:nvSpPr>
        <p:spPr>
          <a:xfrm>
            <a:off x="4815078" y="4035377"/>
            <a:ext cx="888265" cy="37451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طَبَقَيْنِ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CBB02AC-B88C-0F3E-E9B0-9C488B98B91C}"/>
              </a:ext>
            </a:extLst>
          </p:cNvPr>
          <p:cNvSpPr txBox="1"/>
          <p:nvPr/>
        </p:nvSpPr>
        <p:spPr>
          <a:xfrm>
            <a:off x="4737057" y="4702670"/>
            <a:ext cx="1105322" cy="37451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ٱلْحَفيدَيْنِ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2A72234-7F4B-969F-CC6B-B48D2B908ABA}"/>
              </a:ext>
            </a:extLst>
          </p:cNvPr>
          <p:cNvSpPr txBox="1"/>
          <p:nvPr/>
        </p:nvSpPr>
        <p:spPr>
          <a:xfrm>
            <a:off x="4857037" y="5408976"/>
            <a:ext cx="1105322" cy="37451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ٱلنَّجّارانِ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35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يذكرنا بطريقة تحديد الرسم المناسب للاسم المثنى في جملة؟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95BE5EB-9A32-2BF3-C0BB-9AB11965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0A2E86-A01A-14F7-2ADC-34B55B27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CE3DAE6-5A88-0B0D-33ED-0B6CBD6C39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D33FBB-37A4-7E05-509D-F2091D1BB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31E146-0312-A7E2-C943-F8374342FC0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96A566E-F783-BFCE-6E98-C63F80201B7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984909-6975-0ABB-912D-8D6321F6D96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00BD0BC-7677-EE0D-101F-378204258F7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0819D9B-E854-45DD-B7E3-5090E70B8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1EA63D05-2C28-FBAB-89A6-D96B3527B598}"/>
              </a:ext>
            </a:extLst>
          </p:cNvPr>
          <p:cNvSpPr txBox="1"/>
          <p:nvPr/>
        </p:nvSpPr>
        <p:spPr>
          <a:xfrm>
            <a:off x="757690" y="2900412"/>
            <a:ext cx="7628620" cy="1940957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مَتى نَكْتُبُ </a:t>
            </a:r>
            <a:r>
              <a:rPr lang="ar-MA" dirty="0" err="1"/>
              <a:t>ٱلِاسْمَ</a:t>
            </a:r>
            <a:r>
              <a:rPr lang="ar-MA" dirty="0"/>
              <a:t> </a:t>
            </a:r>
            <a:r>
              <a:rPr lang="ar-MA" dirty="0" err="1"/>
              <a:t>ٱلْمُثَنّى</a:t>
            </a:r>
            <a:r>
              <a:rPr lang="ar-MA" dirty="0"/>
              <a:t> </a:t>
            </a:r>
            <a:r>
              <a:rPr lang="ar-MA" dirty="0" err="1"/>
              <a:t>بِٱلْأَلِفِ</a:t>
            </a:r>
            <a:r>
              <a:rPr lang="ar-MA" dirty="0"/>
              <a:t> </a:t>
            </a:r>
            <a:r>
              <a:rPr lang="ar-MA" dirty="0" err="1"/>
              <a:t>وَٱلنّونِ</a:t>
            </a:r>
            <a:r>
              <a:rPr lang="ar-MA" dirty="0"/>
              <a:t>؟ وَمَتى نَكْتُبُهُ </a:t>
            </a:r>
            <a:r>
              <a:rPr lang="ar-MA" dirty="0" err="1"/>
              <a:t>بِٱلْياءِ</a:t>
            </a:r>
            <a:r>
              <a:rPr lang="ar-MA" dirty="0"/>
              <a:t> </a:t>
            </a:r>
            <a:r>
              <a:rPr lang="ar-MA" dirty="0" err="1"/>
              <a:t>ٱلسّاكِنَةِ</a:t>
            </a:r>
            <a:r>
              <a:rPr lang="ar-MA" dirty="0"/>
              <a:t> </a:t>
            </a:r>
            <a:r>
              <a:rPr lang="ar-MA" dirty="0" err="1"/>
              <a:t>وَٱلنّونِ</a:t>
            </a:r>
            <a:r>
              <a:rPr lang="ar-MA" dirty="0"/>
              <a:t>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DFAABF-15A9-5853-8933-5D23D493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DFFA2F-0237-4EA5-FE12-FB15A944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قوموا بحفظ  قصيدة  « نداء التعايش». سأعين من </a:t>
            </a:r>
            <a:r>
              <a:rPr lang="ar-MA" sz="2400" b="1" dirty="0" err="1">
                <a:cs typeface="Microsoft Uighur" panose="02000000000000000000" pitchFamily="2" charset="-78"/>
              </a:rPr>
              <a:t>يستظهرها</a:t>
            </a:r>
            <a:r>
              <a:rPr lang="ar-MA" sz="2400" b="1" dirty="0">
                <a:cs typeface="Microsoft Uighur" panose="02000000000000000000" pitchFamily="2" charset="-78"/>
              </a:rPr>
              <a:t> في الحصة المقبلة.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981ABF-DD5B-9906-2E30-592A5048B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9" name="Image 18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xmlns="" id="{28B1FD13-8731-3B8F-89CA-B6AC83406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2F664F4-952E-6F63-43EB-C144EA43E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805" y="1584000"/>
            <a:ext cx="3179982" cy="4846320"/>
          </a:xfrm>
          <a:prstGeom prst="rect">
            <a:avLst/>
          </a:prstGeom>
          <a:ln w="38100"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C7AA8EF-B6C2-5AF5-60A5-05A00AF8C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392" y="3209730"/>
            <a:ext cx="2267339" cy="2621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6F9EADC-29FE-841F-9C35-0D1A402925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4CDAE75-C1B9-440B-EEDE-187D0DC65D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2F556DA-02C8-FC8C-F310-20AB3DFAB1B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94FF0C-358D-276C-DB1B-6251A4A6A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5661EE1-A66F-3D15-FAF3-10FB5AE7BC4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EBE4223-0743-850B-4978-3100DD1DD4B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74A444B-7532-B394-5CC7-AA7662E8C08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37E03BE-9DFD-65CA-8D81-C872004091A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01654650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E39B2A-8F1C-7381-46DA-9AC8420E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B499E6-31B0-757B-9E51-9CD85453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نبدأ حصتنا بتذكر معاني بعض المفردات من النص. من يختار مفردة ويقدم معناها؟ 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65183D5-8DB6-2720-F184-C37CBFC326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99BE52A-1199-9E53-8506-BC57C571F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6E0AADD-D985-F7E8-C67E-B667ACFE6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BDBDCDA-FEFA-88EB-C43E-D91A0E7B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27F77CD-A709-1279-F009-FFC5F7D11A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21380E0-BAE5-3092-BD4D-1B325F4D66A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FAAC51E-0283-A0FE-1617-2F7159C8A84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5C37D1-CCB9-5A86-16F3-DEE0D5628B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6F6782E-B41B-FACE-532D-680C4B4EA30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5313F0F5-E4EC-D8C7-B967-3F8AB55F1A89}"/>
              </a:ext>
            </a:extLst>
          </p:cNvPr>
          <p:cNvSpPr txBox="1"/>
          <p:nvPr/>
        </p:nvSpPr>
        <p:spPr>
          <a:xfrm>
            <a:off x="5058111" y="4326632"/>
            <a:ext cx="27000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424D7B"/>
                </a:solidFill>
                <a:sym typeface="Sakkal Majalla"/>
              </a:rPr>
              <a:t>هانَ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142F8CBB-FCA9-3162-FF1B-C528CE4DF2B3}"/>
              </a:ext>
            </a:extLst>
          </p:cNvPr>
          <p:cNvSpPr txBox="1"/>
          <p:nvPr/>
        </p:nvSpPr>
        <p:spPr>
          <a:xfrm>
            <a:off x="1420383" y="2753477"/>
            <a:ext cx="27000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كَنائِسُ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27D5938F-27EB-CF95-FA20-BD893B412C13}"/>
              </a:ext>
            </a:extLst>
          </p:cNvPr>
          <p:cNvSpPr txBox="1"/>
          <p:nvPr/>
        </p:nvSpPr>
        <p:spPr>
          <a:xfrm>
            <a:off x="1420383" y="4326632"/>
            <a:ext cx="27000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424D7B"/>
                </a:solidFill>
                <a:sym typeface="Sakkal Majalla"/>
              </a:rPr>
              <a:t>شَدائِدُ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B8E795B5-DDEB-5FF5-CD5D-1025959F1F62}"/>
              </a:ext>
            </a:extLst>
          </p:cNvPr>
          <p:cNvSpPr txBox="1"/>
          <p:nvPr/>
        </p:nvSpPr>
        <p:spPr>
          <a:xfrm>
            <a:off x="5058111" y="2753477"/>
            <a:ext cx="2700000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كابَدَ</a:t>
            </a:r>
            <a:endParaRPr sz="4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5503996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69FC1EA3-BBB5-1D5E-BBF0-1E49C0477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574039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2563CCD-C21D-E8D4-A38B-975819DA5E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33F6CE0-467B-277C-280F-543DDEEDE4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15EED5F7-3AF0-8C5C-3CBB-568B90E676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DED0E64-06A5-913B-875D-8FE2465DD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F60D0B-4C77-7689-D9B1-553785F0D74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302C5CC-BFDF-A32F-04CC-535BB46F88E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EB9E0A9-DAD7-652B-0F2A-5ED4DB403B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4F3C37-1C09-24BF-014D-4D0ADBB034A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18B5622-DA76-756B-8062-AB9348B062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3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xmlns="" id="{4717E34A-4F5D-AFA5-4E4C-06C45828A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xmlns="" id="{D69310F6-7813-8C44-034C-ABE0813D6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D530126-2315-D093-B1E8-1ED4E5CF60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0D440DB-0D0F-6661-0DEA-1085315C6C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B8763AE-7AB4-2320-A029-65C12F810C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A54CEB6-ADAF-D2B9-4940-2E85B556D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123896-1C63-DFF0-304B-10365A55DF8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B65B41A-D1D6-1623-C355-9A8ECDAA8F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0F6D94A-B258-216D-B90B-7E7697DCAC4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E4BC726-C138-59A2-9106-6B847549B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B1891C4-5391-C06C-3B3B-A67DF1010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897342-CE55-2B8E-43F6-DC0A0531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EDD98F-8999-6E8C-740C-21EF52A0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DA0F26D-1CB4-812E-DD79-DE660BDB77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D88B904-149A-5E89-04BB-229C78B9F4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6BCF8B9-8D7F-50B9-DD4E-1337652B6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32DACBE-2866-6AB2-2111-7C6766A17E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E28F851-325E-47A1-5D93-911C2036E72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98744FC-ADA9-16BF-178E-3730E373F51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D2482E-7A9C-70F8-72DB-93605A146A6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8C92248-EA18-CB8B-FDDD-84888A6A545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8E189E8-FD2E-62A2-097A-49DF4C3E092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BCC976F9-C6A0-0764-06F6-7EC5F4FA19B4}"/>
              </a:ext>
            </a:extLst>
          </p:cNvPr>
          <p:cNvSpPr txBox="1"/>
          <p:nvPr/>
        </p:nvSpPr>
        <p:spPr>
          <a:xfrm>
            <a:off x="5927193" y="4297410"/>
            <a:ext cx="1681682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هانَ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7A948C48-60AC-9946-3D5D-3172FE0250FC}"/>
              </a:ext>
            </a:extLst>
          </p:cNvPr>
          <p:cNvSpPr txBox="1"/>
          <p:nvPr/>
        </p:nvSpPr>
        <p:spPr>
          <a:xfrm>
            <a:off x="5927193" y="3255676"/>
            <a:ext cx="1681682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كَنائِسُ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680EECD0-4FF7-D384-561F-B8EE1EF5DB61}"/>
              </a:ext>
            </a:extLst>
          </p:cNvPr>
          <p:cNvSpPr txBox="1"/>
          <p:nvPr/>
        </p:nvSpPr>
        <p:spPr>
          <a:xfrm>
            <a:off x="5927193" y="5390852"/>
            <a:ext cx="1681682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شَدائِدُ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A94FE542-B3F1-938C-8C97-3E775875178A}"/>
              </a:ext>
            </a:extLst>
          </p:cNvPr>
          <p:cNvSpPr txBox="1"/>
          <p:nvPr/>
        </p:nvSpPr>
        <p:spPr>
          <a:xfrm>
            <a:off x="5927193" y="2170051"/>
            <a:ext cx="1681682" cy="7150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كابَدَ</a:t>
            </a:r>
            <a:endParaRPr sz="36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910EB319-F4F9-061E-F0F3-E4CDA9928AA9}"/>
              </a:ext>
            </a:extLst>
          </p:cNvPr>
          <p:cNvSpPr txBox="1"/>
          <p:nvPr/>
        </p:nvSpPr>
        <p:spPr>
          <a:xfrm>
            <a:off x="511645" y="3221624"/>
            <a:ext cx="4766415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4400" b="1" dirty="0">
                <a:solidFill>
                  <a:srgbClr val="424D7B"/>
                </a:solidFill>
                <a:sym typeface="Sakkal Majalla"/>
              </a:rPr>
              <a:t>اَلْمَكانُ ٱلَّذي يَتَعَبَّدُ فيهِ </a:t>
            </a:r>
            <a:r>
              <a:rPr lang="ar-MA" sz="4400" b="1" dirty="0" err="1">
                <a:solidFill>
                  <a:srgbClr val="424D7B"/>
                </a:solidFill>
                <a:sym typeface="Sakkal Majalla"/>
              </a:rPr>
              <a:t>ٱلنَّصارى</a:t>
            </a:r>
            <a:r>
              <a:rPr lang="ar-MA" sz="4400" b="1" dirty="0">
                <a:solidFill>
                  <a:srgbClr val="424D7B"/>
                </a:solidFill>
                <a:sym typeface="Sakkal Majalla"/>
              </a:rPr>
              <a:t>.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4C85170-95EF-157F-7106-ABC379F80E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347720" y="3252485"/>
            <a:ext cx="579473" cy="789529"/>
          </a:xfrm>
          <a:prstGeom prst="roundRect">
            <a:avLst/>
          </a:prstGeom>
          <a:noFill/>
        </p:spPr>
      </p:pic>
      <p:sp>
        <p:nvSpPr>
          <p:cNvPr id="37" name="Google Shape;452;p158">
            <a:extLst>
              <a:ext uri="{FF2B5EF4-FFF2-40B4-BE49-F238E27FC236}">
                <a16:creationId xmlns:a16="http://schemas.microsoft.com/office/drawing/2014/main" xmlns="" id="{607DD157-E535-C4B3-40D9-A62516945864}"/>
              </a:ext>
            </a:extLst>
          </p:cNvPr>
          <p:cNvSpPr txBox="1"/>
          <p:nvPr/>
        </p:nvSpPr>
        <p:spPr>
          <a:xfrm>
            <a:off x="511642" y="4297410"/>
            <a:ext cx="4766415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سَهُلَ/ يَسُرَ/ لانَ</a:t>
            </a:r>
          </a:p>
        </p:txBody>
      </p:sp>
      <p:pic>
        <p:nvPicPr>
          <p:cNvPr id="38" name="Image 3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112265E-0331-1D55-8526-BEAF4740EA9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278059" y="4273147"/>
            <a:ext cx="649133" cy="789529"/>
          </a:xfrm>
          <a:prstGeom prst="roundRect">
            <a:avLst/>
          </a:prstGeom>
          <a:noFill/>
        </p:spPr>
      </p:pic>
      <p:sp>
        <p:nvSpPr>
          <p:cNvPr id="39" name="Google Shape;452;p158">
            <a:extLst>
              <a:ext uri="{FF2B5EF4-FFF2-40B4-BE49-F238E27FC236}">
                <a16:creationId xmlns:a16="http://schemas.microsoft.com/office/drawing/2014/main" xmlns="" id="{881C2036-D780-8608-5C5F-B38D675B998E}"/>
              </a:ext>
            </a:extLst>
          </p:cNvPr>
          <p:cNvSpPr txBox="1"/>
          <p:nvPr/>
        </p:nvSpPr>
        <p:spPr>
          <a:xfrm>
            <a:off x="511641" y="2101948"/>
            <a:ext cx="4766415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4000" b="1" dirty="0">
                <a:solidFill>
                  <a:srgbClr val="424D7B"/>
                </a:solidFill>
                <a:sym typeface="Sakkal Majalla"/>
              </a:rPr>
              <a:t>قاسى/ عانى /تَعِبَ... </a:t>
            </a:r>
          </a:p>
        </p:txBody>
      </p:sp>
      <p:pic>
        <p:nvPicPr>
          <p:cNvPr id="40" name="Image 3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D1AA662-B09D-DCE1-997E-7BA18B09148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325100" y="2134781"/>
            <a:ext cx="579473" cy="789529"/>
          </a:xfrm>
          <a:prstGeom prst="roundRect">
            <a:avLst/>
          </a:prstGeom>
          <a:noFill/>
        </p:spPr>
      </p:pic>
      <p:pic>
        <p:nvPicPr>
          <p:cNvPr id="41" name="Image 4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3FE6FE5-69E3-3962-2F8B-69A6A98B8B0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312889" y="5434693"/>
            <a:ext cx="649133" cy="789529"/>
          </a:xfrm>
          <a:prstGeom prst="roundRect">
            <a:avLst/>
          </a:prstGeom>
          <a:noFill/>
        </p:spPr>
      </p:pic>
      <p:sp>
        <p:nvSpPr>
          <p:cNvPr id="42" name="Google Shape;452;p158">
            <a:extLst>
              <a:ext uri="{FF2B5EF4-FFF2-40B4-BE49-F238E27FC236}">
                <a16:creationId xmlns:a16="http://schemas.microsoft.com/office/drawing/2014/main" xmlns="" id="{BFAD8554-EEB1-C7D1-CD36-94EDDFB57983}"/>
              </a:ext>
            </a:extLst>
          </p:cNvPr>
          <p:cNvSpPr txBox="1"/>
          <p:nvPr/>
        </p:nvSpPr>
        <p:spPr>
          <a:xfrm>
            <a:off x="511640" y="5452574"/>
            <a:ext cx="4766415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4000" b="1" dirty="0">
                <a:solidFill>
                  <a:srgbClr val="424D7B"/>
                </a:solidFill>
                <a:sym typeface="Sakkal Majalla"/>
              </a:rPr>
              <a:t>مَصائِبُ / مِحَنٌ...</a:t>
            </a:r>
          </a:p>
        </p:txBody>
      </p:sp>
    </p:spTree>
    <p:extLst>
      <p:ext uri="{BB962C8B-B14F-4D97-AF65-F5344CB8AC3E}">
        <p14:creationId xmlns:p14="http://schemas.microsoft.com/office/powerpoint/2010/main" val="242738579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8F8E233-F4AB-3194-3BB7-8A3575F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EB28550-B539-4451-738B-BA23AD8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6" y="757082"/>
            <a:ext cx="692552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100" b="1" dirty="0">
                <a:cs typeface="Microsoft Uighur" panose="02000000000000000000" pitchFamily="2" charset="-78"/>
              </a:rPr>
              <a:t>نمر إلى الواجب المنزلي. من يقوم إلى السبورة ويلقي القصيدة بشكل معبر؟ الفائز من قدم أحسن إلقاء. 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7D87609-F808-0462-20FE-E29329EC7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60E379-A8EB-01FB-4004-46BA619C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89E260-7544-A8C2-D13C-211FBD45F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3D20785-4862-ED93-5BBD-4C18CC301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EC1AA14-7A85-B7DA-08DD-567D38925E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62A387E-F9F2-D167-5D7D-9BF0784C956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15E623-F3AF-76B8-B893-69C995DA130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637C34-D059-6CCE-38B1-24325613F34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BDEA88C-6110-E750-7D1C-37792D32627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B084BF4-A45B-BB4D-A275-825994FF8C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3642" r="24492" b="6075"/>
          <a:stretch/>
        </p:blipFill>
        <p:spPr>
          <a:xfrm>
            <a:off x="405757" y="1753985"/>
            <a:ext cx="3805313" cy="4610232"/>
          </a:xfrm>
          <a:prstGeom prst="rect">
            <a:avLst/>
          </a:prstGeom>
        </p:spPr>
      </p:pic>
      <p:pic>
        <p:nvPicPr>
          <p:cNvPr id="4" name="Image 3" descr="Une image contenant texte, lettr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A83EF7F-7CDA-3C8A-32F7-AECFBC886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153" y="1476000"/>
            <a:ext cx="3439856" cy="488821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35631B2-5CAC-B3B4-D6A8-84C5A2486B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3121" y="2329440"/>
            <a:ext cx="2529011" cy="28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7148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قراءة الحرف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صرف و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18953</TotalTime>
  <Words>1774</Words>
  <Application>Microsoft Office PowerPoint</Application>
  <PresentationFormat>Affichage à l'écran (4:3)</PresentationFormat>
  <Paragraphs>480</Paragraphs>
  <Slides>72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72</vt:i4>
      </vt:variant>
    </vt:vector>
  </HeadingPairs>
  <TitlesOfParts>
    <vt:vector size="106" baseType="lpstr">
      <vt:lpstr>Arial</vt:lpstr>
      <vt:lpstr>Modern Love</vt:lpstr>
      <vt:lpstr>Dosis ExtraBold</vt:lpstr>
      <vt:lpstr>Calibri</vt:lpstr>
      <vt:lpstr>Dosis Medium</vt:lpstr>
      <vt:lpstr>Aptos Display</vt:lpstr>
      <vt:lpstr>Dosis SemiBold</vt:lpstr>
      <vt:lpstr>Calibri Light</vt:lpstr>
      <vt:lpstr>Wingdings</vt:lpstr>
      <vt:lpstr>Sakkal Majalla</vt:lpstr>
      <vt:lpstr>Microsoft Himalaya</vt:lpstr>
      <vt:lpstr>Dosis</vt:lpstr>
      <vt:lpstr>Aptos</vt:lpstr>
      <vt:lpstr>Microsoft Uighur</vt:lpstr>
      <vt:lpstr>00_Env-Enseignant</vt:lpstr>
      <vt:lpstr>5_Conception personnalisée</vt:lpstr>
      <vt:lpstr>3_Conception personnalisée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1_01- نشاط اعتيادي</vt:lpstr>
      <vt:lpstr>افتتاح الحصة</vt:lpstr>
      <vt:lpstr>نشاط اعتيادي</vt:lpstr>
      <vt:lpstr>قراءة الحرف3</vt:lpstr>
      <vt:lpstr>صرف وتحويل</vt:lpstr>
      <vt:lpstr>اختتام الحصة</vt:lpstr>
      <vt:lpstr>3_Env-Apprenant_Tmplt</vt:lpstr>
      <vt:lpstr>Présentation PowerPoint</vt:lpstr>
      <vt:lpstr>في هذه الحصة ستكتبون فقرة لوصف سكان مدينتكم أو قريتكم.</vt:lpstr>
      <vt:lpstr>خذوا دفاتر البحث، وحاولوا كتابة فقرة لوصف سكان مدينتكم أو قريتكم ... مستعملين الأساليب التالية.</vt:lpstr>
      <vt:lpstr>من يقرأ إنتاجه؟ الفائز من قدم وصفا جيدا بلغة سليمة. </vt:lpstr>
      <vt:lpstr>الفائزون في هذه الحصة هم ........................................................................... </vt:lpstr>
      <vt:lpstr>Présentation PowerPoint</vt:lpstr>
      <vt:lpstr>نبدأ حصتنا بتذكر معاني بعض المفردات من النص. من يختار مفردة ويقدم معناها؟ </vt:lpstr>
      <vt:lpstr>نتذكر جماعة. من يقرأ؟</vt:lpstr>
      <vt:lpstr>نمر إلى الواجب المنزلي. من يقوم إلى السبورة ويلقي القصيدة بشكل معبر؟ الفائز من قدم أحسن إلقاء. </vt:lpstr>
      <vt:lpstr>خذوا كراساتكم الصفحة 108.</vt:lpstr>
      <vt:lpstr> من يقرأ مستحضرا الضوابط التالية؟ </vt:lpstr>
      <vt:lpstr>لنتذكر جماعة مضامين القصيدة . من يقرأ السؤال ثم يجيب عنه؟ </vt:lpstr>
      <vt:lpstr>من يقرأ السؤال التالي ثم يجيب عنه؟ </vt:lpstr>
      <vt:lpstr>من يقرأ السؤال التالي ثم يجيب عنه؟ </vt:lpstr>
      <vt:lpstr>من يقرأ السؤال التالي ثم يجيب عنه؟ </vt:lpstr>
      <vt:lpstr>انتبهوا إلى الحرف الأخير في نهاية كل بيت. ماذا تلاحظون؟</vt:lpstr>
      <vt:lpstr>الحرف نفسه: حرف الدال. ما نوع هذا الحرف؟ </vt:lpstr>
      <vt:lpstr>حرف صحيح. نسمي الحرف الصحيح المتردد في آخر أبيات قصيدة بالراوي. من يردد ؟ </vt:lpstr>
      <vt:lpstr>تتذكرون قصيدة "رقصة العالم". من يحدد الراوي ؟ </vt:lpstr>
      <vt:lpstr>حرف الميم. مناقشة حالات الأبيات : الثاني – الخامس...</vt:lpstr>
      <vt:lpstr> من يقرأ صدر البيت التالي وآخر يقرأ عجزه؟ </vt:lpstr>
      <vt:lpstr> من يقرأ صدر البيت الخامس من القصيدة؟ </vt:lpstr>
      <vt:lpstr> من يقرأ عجز البيت السابع من القصيدة؟ </vt:lpstr>
      <vt:lpstr>عمّ تحدث الشاعر في صدر هذا البيت؟ </vt:lpstr>
      <vt:lpstr>نصحح. من يقرأ؟  عمّ تحدث الشاعر في عجز البيت؟ </vt:lpstr>
      <vt:lpstr>نصحح. من يقرأ؟</vt:lpstr>
      <vt:lpstr>ابحثوا في القصيدة عن بيت آخر على غرار البيت السابق. </vt:lpstr>
      <vt:lpstr>من يقرأ البيت بشكل معبر؟</vt:lpstr>
      <vt:lpstr>نصحح. من يقرأ البيت بشكل معبر؟ ( يمكن الاشتغال على البيت الثاني كذلك. ) </vt:lpstr>
      <vt:lpstr>من يقدم أشياء أخرى يختلف فيها الناس وأخرى توحدهم ؟</vt:lpstr>
      <vt:lpstr>ننتقل إلى نشاط الكلمات المسجوعة في القصيدة . من يذكرنا بمعنى الكلمات المسجوعة؟</vt:lpstr>
      <vt:lpstr>من يستخرج من القصيدة كلمات مسجوعة على وزن فَواعِلُ؟</vt:lpstr>
      <vt:lpstr>من يقدم أسماء أخرى غير واردة في القصيدة على نفس الوزن؟ </vt:lpstr>
      <vt:lpstr>من يعيد قراءة القصيدة مع إبراز الراوي في نهاية كل بيت؟ </vt:lpstr>
      <vt:lpstr>Présentation PowerPoint</vt:lpstr>
      <vt:lpstr>في هذه الحصة ستتعلمون كيف تعربون المثنى حسب موقعه في الجملة. </vt:lpstr>
      <vt:lpstr>في البداية من يذكرنا بتعريف المثنى؟ </vt:lpstr>
      <vt:lpstr>نتذكر جماعة. من يقرأ؟</vt:lpstr>
      <vt:lpstr>توجد حالات خاصة. نتعرف على بعضها. من يقرأ؟ </vt:lpstr>
      <vt:lpstr>انتبهوا. من يحدد صيغ المثنى من بين المفردات التالية؟</vt:lpstr>
      <vt:lpstr>نصحح جماعة. من يقرأ  الأسماء التي جاءت في صيغة المثنى؟ </vt:lpstr>
      <vt:lpstr>الآن. بعد أن تعرفتم على المثنى، لنتدرب على صياغته.  خذوا ألواحكم.</vt:lpstr>
      <vt:lpstr>اكتبوا على ألواحكم  صيغتي المثنى من الاسم "النادي". </vt:lpstr>
      <vt:lpstr>اكتبوا على ألواحكم  صيغتي المثنى من الاسم "ملهى". </vt:lpstr>
      <vt:lpstr>اكتبوا على ألواحكم  صيغتي المثنى من الاسم "أب". </vt:lpstr>
      <vt:lpstr>ضعوا ألواحكم في القمطر. وانتبهوا معي كيف سأحدد الرسم المناسب لصيغة المثنى في الجملة. هل سأكتبه بالألف والنون أم بالياء الساكنة والنون؟</vt:lpstr>
      <vt:lpstr> انتبهوا معي إلى هذا المثال سأحول الاسم "الفلاح" إلى المثنى. أولا، أقرأ الجملة.</vt:lpstr>
      <vt:lpstr>Présentation PowerPoint</vt:lpstr>
      <vt:lpstr>Présentation PowerPoint</vt:lpstr>
      <vt:lpstr>ثالثا، أكتب المثنى في حالة الرفع بصيغة الألف والنون.</vt:lpstr>
      <vt:lpstr>أعرب : فلاحان  فاعل مرفوع وعلامة رفعه الألف  لأنه مثنى. من يردد؟ </vt:lpstr>
      <vt:lpstr>الآن.  بشكل جماعي، لنحول الاسم "لوحة"  في الجملة التالية إلى المثنى. أولا،  من يقرأ الجملة؟</vt:lpstr>
      <vt:lpstr>ثانيا، من يحدد الموقع الإعرابي  للاسم "لوحة" في الجملة؟</vt:lpstr>
      <vt:lpstr>نصحح جماعة. من يقرأ؟</vt:lpstr>
      <vt:lpstr>ثالثا، نكتب صيغة المثنى في حالة النصب بصيغة ياء ساكنة ونون مكسورة. </vt:lpstr>
      <vt:lpstr>من يعرب اسم " لوحتين"؟</vt:lpstr>
      <vt:lpstr>نصحح. من يقرأ؟</vt:lpstr>
      <vt:lpstr>في حالة الجر كذلك نكتب المثنى بنفس صيغة النصب. من يقرأ ؟</vt:lpstr>
      <vt:lpstr>من يذكرنا بطريقة تحديد الرسم المناسب للاسم المثنى في جملة؟</vt:lpstr>
      <vt:lpstr> خذوا كراساتكم الصفحة  ـــ 110 ـــ - أنجزوا نشاط « أتدرب مع زملائي» .</vt:lpstr>
      <vt:lpstr> كل منكم يوضح لزميله كيف توصل إلى الجواب في حدود دقيقتين.</vt:lpstr>
      <vt:lpstr> نصحح جماعة. </vt:lpstr>
      <vt:lpstr> صححوا على كراساتكم. </vt:lpstr>
      <vt:lpstr> على الصفحة نفسها. أنجزوا بشكل فردي نشاط « أنجز  بمفردي».  </vt:lpstr>
      <vt:lpstr> نصحح جماعة.  ( تبرير الأجوبة المقترحة.)</vt:lpstr>
      <vt:lpstr> صححوا على كراساتكم.</vt:lpstr>
      <vt:lpstr>اختتام الحصة</vt:lpstr>
      <vt:lpstr>من يذكرنا بطريقة تحديد الرسم المناسب للاسم المثنى في جملة؟</vt:lpstr>
      <vt:lpstr>قوموا بحفظ  قصيدة  « نداء التعايش». سأعين من يستظهرها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235</cp:revision>
  <dcterms:created xsi:type="dcterms:W3CDTF">2023-09-20T21:35:22Z</dcterms:created>
  <dcterms:modified xsi:type="dcterms:W3CDTF">2026-01-07T01:06:35Z</dcterms:modified>
</cp:coreProperties>
</file>