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07" r:id="rId2"/>
    <p:sldMasterId id="2147483672" r:id="rId3"/>
    <p:sldMasterId id="2147483738" r:id="rId4"/>
    <p:sldMasterId id="2147483689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786" r:id="rId11"/>
    <p:sldMasterId id="2147483822" r:id="rId12"/>
    <p:sldMasterId id="2147483839" r:id="rId13"/>
    <p:sldMasterId id="2147483856" r:id="rId14"/>
    <p:sldMasterId id="2147483873" r:id="rId15"/>
    <p:sldMasterId id="2147483890" r:id="rId16"/>
    <p:sldMasterId id="2147483741" r:id="rId17"/>
    <p:sldMasterId id="2147483686" r:id="rId18"/>
  </p:sldMasterIdLst>
  <p:notesMasterIdLst>
    <p:notesMasterId r:id="rId51"/>
  </p:notesMasterIdLst>
  <p:handoutMasterIdLst>
    <p:handoutMasterId r:id="rId52"/>
  </p:handoutMasterIdLst>
  <p:sldIdLst>
    <p:sldId id="2147482667" r:id="rId19"/>
    <p:sldId id="2147482635" r:id="rId20"/>
    <p:sldId id="2147482636" r:id="rId21"/>
    <p:sldId id="2147482638" r:id="rId22"/>
    <p:sldId id="2147482694" r:id="rId23"/>
    <p:sldId id="2147482673" r:id="rId24"/>
    <p:sldId id="2147482630" r:id="rId25"/>
    <p:sldId id="2147482706" r:id="rId26"/>
    <p:sldId id="2147482707" r:id="rId27"/>
    <p:sldId id="2147482722" r:id="rId28"/>
    <p:sldId id="2147482723" r:id="rId29"/>
    <p:sldId id="2147482724" r:id="rId30"/>
    <p:sldId id="2147482725" r:id="rId31"/>
    <p:sldId id="2147482726" r:id="rId32"/>
    <p:sldId id="2147482727" r:id="rId33"/>
    <p:sldId id="2147482728" r:id="rId34"/>
    <p:sldId id="2147482713" r:id="rId35"/>
    <p:sldId id="2147482714" r:id="rId36"/>
    <p:sldId id="2147482715" r:id="rId37"/>
    <p:sldId id="2147482730" r:id="rId38"/>
    <p:sldId id="2147482729" r:id="rId39"/>
    <p:sldId id="2147482676" r:id="rId40"/>
    <p:sldId id="2147482716" r:id="rId41"/>
    <p:sldId id="2147482696" r:id="rId42"/>
    <p:sldId id="2147482631" r:id="rId43"/>
    <p:sldId id="2147482717" r:id="rId44"/>
    <p:sldId id="2147482718" r:id="rId45"/>
    <p:sldId id="2147482704" r:id="rId46"/>
    <p:sldId id="2147482632" r:id="rId47"/>
    <p:sldId id="2147482634" r:id="rId48"/>
    <p:sldId id="2147482680" r:id="rId49"/>
    <p:sldId id="2147482671" r:id="rId5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icrosoft Uighur" panose="02000000000000000000" pitchFamily="2" charset="-78"/>
      <p:regular r:id="rId57"/>
      <p:bold r:id="rId58"/>
    </p:embeddedFont>
    <p:embeddedFont>
      <p:font typeface="Calibri Light" panose="020F0302020204030204" pitchFamily="34" charset="0"/>
      <p:regular r:id="rId59"/>
      <p:italic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581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5171" userDrawn="1">
          <p15:clr>
            <a:srgbClr val="A4A3A4"/>
          </p15:clr>
        </p15:guide>
        <p15:guide id="4" orient="horz" pos="1911" userDrawn="1">
          <p15:clr>
            <a:srgbClr val="A4A3A4"/>
          </p15:clr>
        </p15:guide>
        <p15:guide id="5" orient="horz" pos="3226" userDrawn="1">
          <p15:clr>
            <a:srgbClr val="A4A3A4"/>
          </p15:clr>
        </p15:guide>
        <p15:guide id="6" pos="4649" userDrawn="1">
          <p15:clr>
            <a:srgbClr val="A4A3A4"/>
          </p15:clr>
        </p15:guide>
        <p15:guide id="7" pos="10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D"/>
    <a:srgbClr val="B5EEF2"/>
    <a:srgbClr val="424D7C"/>
    <a:srgbClr val="F0F9FE"/>
    <a:srgbClr val="F2EDEF"/>
    <a:srgbClr val="56B64A"/>
    <a:srgbClr val="48B2DC"/>
    <a:srgbClr val="B1EDEA"/>
    <a:srgbClr val="565F88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F79363-72CF-4B90-BC39-ECDC7B003F29}" v="3" dt="2025-11-11T17:41:14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9" autoAdjust="0"/>
    <p:restoredTop sz="94674"/>
  </p:normalViewPr>
  <p:slideViewPr>
    <p:cSldViewPr snapToGrid="0">
      <p:cViewPr varScale="1">
        <p:scale>
          <a:sx n="70" d="100"/>
          <a:sy n="70" d="100"/>
        </p:scale>
        <p:origin x="1500" y="72"/>
      </p:cViewPr>
      <p:guideLst>
        <p:guide pos="4581"/>
        <p:guide orient="horz" pos="709"/>
        <p:guide pos="5171"/>
        <p:guide orient="horz" pos="1911"/>
        <p:guide orient="horz" pos="3226"/>
        <p:guide pos="4649"/>
        <p:guide pos="10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font" Target="fonts/font7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07/01/2026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61A2FC-62BC-C994-E03F-8E43E620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1D33D834-394D-4D1C-0CA7-28CD88EB3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BF6B105-FB1B-BBE4-D6AC-F3D9303BB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40A0B36-AFAD-4D20-8CFB-DD4B8AAD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3236A69-ABAD-6139-F151-2F70D3D4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5146F6-8149-C64C-1630-217DD59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13349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26320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46811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907538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52588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278713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237784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10766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63055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38008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09404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45E124-14A5-6F12-4E9A-F028E70A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D606312-2D5A-DDE9-5D6E-73D97FAF5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350D94B-703D-89AA-69B3-C8C3C469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DC4C0F-8E20-5BEE-B2E2-F57F709C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14D10A3-1347-D86D-A79D-7D39A9CA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08032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34064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34678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08565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13215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045091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06239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40211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9570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23026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96007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5D884DE8-0595-94E4-9D69-3054036B5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25A7C0B6-E35B-A5B2-928E-5E43FB41A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02FB6DF-E72E-A719-5AD8-6B057BAE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A235DCA-9979-DAC9-5CF5-32910A7A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07F95CF-5056-8751-8C26-F28E1488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0963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984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437095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61264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59874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95208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64089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87393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555031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46631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0185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977966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55006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192813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53979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30083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940847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0237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81697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847680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80435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92166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14519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3275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9315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34443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80156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731574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021365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09839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45970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52718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21534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990337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45733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821360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05591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661182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91269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818203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36007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890220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09779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58076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58506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66844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571066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30713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79293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9716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157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102158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545338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88995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7783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55049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382894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42554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45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78731F-0695-A1D3-A56D-0EEAC9EA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7EF6136-535A-2182-B7EB-574139F13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D945A25-3348-398F-F189-AF632EDB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8EF854-F5B0-8FF3-8F30-CCEC5520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8256199-BDA0-1082-92B1-31256E8D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302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A4BB7A-109D-8DA3-F4DB-5213965D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E8798E4-83E7-3162-261A-A4CCECE3C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8CB3470-B447-F04F-61E4-B079E88F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EB4C690-822D-3B80-2691-547E1794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32BA192-6336-4CEB-852A-DAE488AD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865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B9F811-86C3-AEB3-6B40-AAC39F99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2E4814-A3F5-BA52-2151-2C88FA1C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FD4623E-C059-4C7A-1C3F-9726CF988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ACEB677-1D68-C1B5-6F87-D5CC2E7B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020CA07-0E26-A5D5-2C89-1865B90C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76F74F1-5166-CE77-E555-0F54EF30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8743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779ACA-5CBA-C63C-D08C-23EAAE5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C3DA51B-4D63-226B-FE5E-D95B4E762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FAD1324-D4B4-EBA2-5088-0F5B88897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605784F-05FF-2F8E-0261-765AAE6D0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8E2DFFAC-5EC1-E001-27EC-73926F51C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4A1273F-1ECB-2AAF-D66E-FF159349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9F379AE8-F72B-55F5-3C73-14B680C1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E98EC6F-891D-151D-3E2D-49D1CA11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9326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0DAB1E6-419D-0626-F97C-2845F3B1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F33EA32-599C-D62B-955A-A8460E37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BDFA23D-BC3C-0445-8EBA-725E6A61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1236478-5EA7-FF76-2B0D-AD2A689F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391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2669657-A040-0BB3-84A9-37DA9131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7A103C17-1427-4C7F-6CEA-6DF97399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7F0F614-58C8-9158-E991-85C7FE3B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450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343369-2180-3F01-034D-B33A87E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6D01E5A-C48B-82E3-C7AA-C8509D88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C3D29A2-D165-7C0E-76F7-484B19240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623B60F-6BAA-1FF6-D692-6E0E5C8F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2BDCE9B-9433-6FA4-4F70-936B8D95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82CA1A7-FEFA-0BCF-6C40-03EB437F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4778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072323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31072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94447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11008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0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6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11.bin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image" Target="../media/image11.bin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image" Target="../media/image11.bin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image" Target="../media/image11.bin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image" Target="../media/image11.bin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5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heme" Target="../theme/them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6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0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0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0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802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924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489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781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338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94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65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685" r:id="rId12"/>
    <p:sldLayoutId id="2147483684" r:id="rId13"/>
    <p:sldLayoutId id="2147483679" r:id="rId14"/>
    <p:sldLayoutId id="2147483731" r:id="rId15"/>
    <p:sldLayoutId id="2147483730" r:id="rId16"/>
    <p:sldLayoutId id="2147483680" r:id="rId17"/>
    <p:sldLayoutId id="2147483732" r:id="rId18"/>
    <p:sldLayoutId id="2147483733" r:id="rId19"/>
    <p:sldLayoutId id="2147483675" r:id="rId20"/>
    <p:sldLayoutId id="2147483676" r:id="rId21"/>
    <p:sldLayoutId id="2147483677" r:id="rId2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0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png"/><Relationship Id="rId7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25.gif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6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10" Type="http://schemas.openxmlformats.org/officeDocument/2006/relationships/image" Target="../media/image25.gif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96A0F8B-889D-CA53-0778-D533C95EA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81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8AEC71-75A9-C379-D687-175D01D20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B06F5694-A0DB-766A-2AE2-B12E03E8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CAE7C9E-C94F-F310-B450-FF27C86420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489E9E-9B61-426F-4E3E-558996C90B4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7D93D20-BDF6-3E12-08C6-C2472FD08B13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99337A1-D3DD-EFCF-0311-83BABA867E4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E788E7-4F51-F005-D43E-BEFF6DC1E9E7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C18165E-5548-D427-E346-21220D5BF0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16AC072-53C3-4D6E-F1FA-D258DDBF9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86CBE15-86B0-1F36-0675-069034D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EE98C20-4F21-8927-6B0B-D5F70B92D7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8EEAF15-2229-428A-D349-86CB8B09A418}"/>
              </a:ext>
            </a:extLst>
          </p:cNvPr>
          <p:cNvSpPr txBox="1"/>
          <p:nvPr/>
        </p:nvSpPr>
        <p:spPr>
          <a:xfrm>
            <a:off x="3105811" y="2273308"/>
            <a:ext cx="3302746" cy="3476685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 fontAlgn="ctr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قامَتُ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شَكْلُه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هِنْدامُه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 fontAlgn="ctr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فْعالُه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تَعابيرُ وَجْهِهِ.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756204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07C88B-0D4F-0878-FB96-4F37A70AA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DED88440-E942-4A87-2B42-FCCD2FAEE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بالعناصر التي نصفها في 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BCD082D-6C99-920D-D20C-3640779D6F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8628B2-38F5-8640-70B2-AEDFC8E674F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92AEC2-4E7D-EA55-8E16-BCC564BB5A27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C335CA-B5F9-39BA-703E-5A50DD9B717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6037C3A-5F1A-F035-72E8-C2FFC15DBA48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677AB7F-B68D-A669-6625-5B57971241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811095C-191F-33F8-6B8A-37E5AB44D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1A0DAF2-B13C-FE10-C80F-78B5E03129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B675691-4A0B-A4E4-E37D-4821A4BA03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D30EB13-072A-B0D4-CE58-1C892CD27D4C}"/>
              </a:ext>
            </a:extLst>
          </p:cNvPr>
          <p:cNvSpPr txBox="1"/>
          <p:nvPr/>
        </p:nvSpPr>
        <p:spPr>
          <a:xfrm>
            <a:off x="558053" y="3281083"/>
            <a:ext cx="8027893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ٱلْعَناصِرُ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نَصِفُها في مَشْهَدٍ؟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610745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83158B-DAD9-15FF-BCC5-110A5A6C3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B4848BC7-F258-3890-DABD-CA800082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54530A-09A6-A88E-1152-F98B41BB1F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95F80F-6E69-060C-27E1-58B736F3F3D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3D60C8C-342D-52C0-BF9C-51B61EDD12B2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E5C26E-2261-CD28-5BD0-D5C3F5F6099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D6D4DB-E60C-4812-FFF2-AB6FE5BBD471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9BBA035-5191-7EEB-A51F-C7B8D466FF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E7E887C-10A7-121A-7DB4-E2B3342E5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4C175EC-E701-9048-B41F-EBB2F59EE0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EF89ACD-3E48-4022-D7D6-D728F82D63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DCB6569-7405-E33E-1DB0-84FE04195896}"/>
              </a:ext>
            </a:extLst>
          </p:cNvPr>
          <p:cNvSpPr txBox="1"/>
          <p:nvPr/>
        </p:nvSpPr>
        <p:spPr>
          <a:xfrm>
            <a:off x="2000749" y="2730507"/>
            <a:ext cx="4684506" cy="286035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 eaLnBrk="1" fontAlgn="t" latinLnBrk="0" hangingPunct="1">
              <a:buFont typeface="Arial" panose="020B0604020202020204" pitchFamily="34" charset="0"/>
              <a:buChar char="•"/>
            </a:pP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زَمانُ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  <a:p>
            <a:pPr marL="571500" indent="-571500" algn="r" rtl="1" eaLnBrk="1" fontAlgn="t" latinLnBrk="0" hangingPunct="1">
              <a:buFont typeface="Arial" panose="020B0604020202020204" pitchFamily="34" charset="0"/>
              <a:buChar char="•"/>
            </a:pP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مَوْقِعُ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  <a:p>
            <a:pPr marL="571500" marR="0" indent="-571500" algn="r" rtl="1" eaLnBrk="1" fontAlgn="auto" latinLnBrk="0" hangingPunct="1">
              <a:buFont typeface="Arial" panose="020B0604020202020204" pitchFamily="34" charset="0"/>
              <a:buChar char="•"/>
            </a:pP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مُكَوِّناتُ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2255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AD6A72-9056-07BD-823F-634DB9F27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5B8F18D0-EAE9-706C-441E-2635164B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تصميم النص الوصفي الذي تعلمتموه في الحصة الماضية؟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C4E1EDC-95E2-C0B9-ADE8-AC29D990D7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DF09DE-659C-1864-5D0E-F047BD2673F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50203D1-D1BE-57C7-CA74-279AA4627575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182571-1C57-88DE-4DE1-DF61FC24F0C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5237ABD-1D49-F998-6A08-9571D39B99FE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FE2F7D6-8A4F-FE7A-FA23-C5E7C7B6BA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5FDEBB1-8FB2-6BE5-DE37-47F20A2A1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757AF55-9B24-C492-9AA6-96170537F4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2799453-DE02-17E2-00D4-F496B3EFC2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7C79F25-29E1-53AC-2A67-108610CE2293}"/>
              </a:ext>
            </a:extLst>
          </p:cNvPr>
          <p:cNvSpPr txBox="1"/>
          <p:nvPr/>
        </p:nvSpPr>
        <p:spPr>
          <a:xfrm>
            <a:off x="1035242" y="3146614"/>
            <a:ext cx="7073515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عَناصِرُ تَصْميمِ ٱلنَّصِّ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ٱلْوَصْفِيِّ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22479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CD7EBD-EF86-D6C1-738F-5D7808D04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1F77EDDC-33E8-ACAD-F194-4EBCFE6E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F47EFB1-A841-4CD7-A565-283A99D153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5479E02-9A48-083B-C147-0261F9F075D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EA7805-F307-640C-08CD-4B58F3FF090D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05BC9F-CCB8-3F4B-9714-3FB4859B1DC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5C57B9-5064-245A-7E69-A5675ED0B129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99E40C7-715F-F230-9282-B3D33A5601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4A6EA3F-C616-4A98-9E9D-416317EED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A030A86-82FE-B1B2-5B21-7A82C986FF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4BF30E6-BAC5-97B4-FC06-E4F10CEFF7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 de texte 25">
            <a:extLst>
              <a:ext uri="{FF2B5EF4-FFF2-40B4-BE49-F238E27FC236}">
                <a16:creationId xmlns:a16="http://schemas.microsoft.com/office/drawing/2014/main" xmlns="" id="{535C721F-ACF6-4ABA-A2C7-44BC746F2ACE}"/>
              </a:ext>
            </a:extLst>
          </p:cNvPr>
          <p:cNvSpPr txBox="1"/>
          <p:nvPr/>
        </p:nvSpPr>
        <p:spPr>
          <a:xfrm>
            <a:off x="465959" y="1883607"/>
            <a:ext cx="6022523" cy="12829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أُحَدِّدُ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ٱلزَّمانَ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وَٱلْمَكانَ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وَأَصِفُ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ٱلْمَشْهَدَ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بِشَكْلٍ عامٍّ.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 de texte 25">
            <a:extLst>
              <a:ext uri="{FF2B5EF4-FFF2-40B4-BE49-F238E27FC236}">
                <a16:creationId xmlns:a16="http://schemas.microsoft.com/office/drawing/2014/main" xmlns="" id="{2CF9200C-9A4B-DA3E-574C-3871228C8E14}"/>
              </a:ext>
            </a:extLst>
          </p:cNvPr>
          <p:cNvSpPr txBox="1"/>
          <p:nvPr/>
        </p:nvSpPr>
        <p:spPr>
          <a:xfrm>
            <a:off x="465959" y="3551437"/>
            <a:ext cx="6022523" cy="13321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لِوَصْفِ عَناصِرِ </a:t>
            </a:r>
            <a:r>
              <a:rPr lang="ar-MA" dirty="0" err="1"/>
              <a:t>ٱلْمَكانِ</a:t>
            </a:r>
            <a:r>
              <a:rPr lang="ar-MA" dirty="0"/>
              <a:t> وأُخْرى لِوَصْفِ </a:t>
            </a:r>
            <a:r>
              <a:rPr lang="ar-MA" dirty="0" err="1"/>
              <a:t>ٱلْأَشْخاصِ</a:t>
            </a:r>
            <a:r>
              <a:rPr lang="ar-MA" dirty="0"/>
              <a:t>. </a:t>
            </a:r>
            <a:endParaRPr lang="fr-FR" dirty="0"/>
          </a:p>
        </p:txBody>
      </p:sp>
      <p:sp>
        <p:nvSpPr>
          <p:cNvPr id="4" name="Zone de texte 25">
            <a:extLst>
              <a:ext uri="{FF2B5EF4-FFF2-40B4-BE49-F238E27FC236}">
                <a16:creationId xmlns:a16="http://schemas.microsoft.com/office/drawing/2014/main" xmlns="" id="{BBE628A3-3250-CB6A-166F-79CB6025E05C}"/>
              </a:ext>
            </a:extLst>
          </p:cNvPr>
          <p:cNvSpPr txBox="1"/>
          <p:nvPr/>
        </p:nvSpPr>
        <p:spPr>
          <a:xfrm>
            <a:off x="465960" y="5268486"/>
            <a:ext cx="6022522" cy="107321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أُعَبِّرُ عَنْ شُعوري وَأَنا أَنْظُرُ إِلى </a:t>
            </a:r>
            <a:r>
              <a:rPr lang="ar-MA" dirty="0" err="1"/>
              <a:t>ٱلْمَشْهَدِ</a:t>
            </a:r>
            <a:r>
              <a:rPr lang="ar-MA" dirty="0"/>
              <a:t>.   </a:t>
            </a:r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ACDB037-BC8B-BD06-A212-09F307192272}"/>
              </a:ext>
            </a:extLst>
          </p:cNvPr>
          <p:cNvSpPr/>
          <p:nvPr/>
        </p:nvSpPr>
        <p:spPr>
          <a:xfrm>
            <a:off x="7269870" y="2044134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923AB54-4F23-5060-CAF1-56D6B871BE7F}"/>
              </a:ext>
            </a:extLst>
          </p:cNvPr>
          <p:cNvSpPr/>
          <p:nvPr/>
        </p:nvSpPr>
        <p:spPr>
          <a:xfrm>
            <a:off x="7160349" y="3875831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4A90D14A-DD67-5582-E5C1-C27FAE0A468A}"/>
              </a:ext>
            </a:extLst>
          </p:cNvPr>
          <p:cNvSpPr/>
          <p:nvPr/>
        </p:nvSpPr>
        <p:spPr>
          <a:xfrm>
            <a:off x="7151305" y="5432332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9A4D169F-3B03-B895-A5C3-C6C4CFE072C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511632" y="2064954"/>
            <a:ext cx="735087" cy="789529"/>
          </a:xfrm>
          <a:prstGeom prst="roundRect">
            <a:avLst/>
          </a:prstGeom>
          <a:noFill/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2F39B3D-6990-F8D5-9DC0-49DE54AFFCE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399153" y="3877772"/>
            <a:ext cx="735087" cy="789529"/>
          </a:xfrm>
          <a:prstGeom prst="roundRect">
            <a:avLst/>
          </a:prstGeom>
          <a:noFill/>
        </p:spPr>
      </p:pic>
      <p:pic>
        <p:nvPicPr>
          <p:cNvPr id="11" name="Image 10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ECF7D41-ABAD-9275-282A-57C5C126CC6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488482" y="5492253"/>
            <a:ext cx="735087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62734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82C91A-3E88-8900-FBFD-7B6151930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571F0B03-2CF3-37F9-4140-FD4B9252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بالأساليب والظواهر اللغوية التي تساعدنا على الوصف؟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4B8A815-E4A7-3C65-9492-58D8AAC2FF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B1693D-2CAA-8600-BFE5-7B45A3ABE01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768B29-3B3F-6741-EC0A-BF0F8AB3E478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F4C8265-5A4E-3DF7-D2F4-77B4BECE8BC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E9802F-A374-3752-4BCC-7CFDB4F7B136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F2EA883-DAD1-67FE-41D9-686CBEC7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BFE4AE1-E0A1-F647-BBD8-B78B42EA9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791F1F8-A107-5F5A-E913-A4480626D1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62D4EF6-770B-BC71-67AD-5298F19995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B5F8CA3-B99C-145D-855A-958FF83F806F}"/>
              </a:ext>
            </a:extLst>
          </p:cNvPr>
          <p:cNvSpPr txBox="1"/>
          <p:nvPr/>
        </p:nvSpPr>
        <p:spPr>
          <a:xfrm>
            <a:off x="558053" y="3281083"/>
            <a:ext cx="8027893" cy="21452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ٱلْأَساليبُ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وَٱلظَّواهِرُ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ٱللُّغَوِيَّةُ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ٱلَّتي نَسْتَعْمِلُها في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ٱلْوَصْفِ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997080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DF1AEE-8958-D8C6-3CB4-21B7C63F7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3F8E4463-F41F-B250-4846-FCFB724C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5C1F0B4-51B9-D3AF-1916-A275952402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7F16EE-0643-D583-3126-EBB544F103B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1818C79-7286-D506-F378-3873943F7706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164634A-3DED-0237-68B8-C85C5ADA5E0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08A5702-0EB4-DA1C-2AD8-748BB0947C58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E3BE829-113E-0C84-428F-E4C34A24CB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E434FF2-FEB5-D4F0-5CD3-53580C327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FF945EA-C39A-ACF1-E9D4-8F0B13A805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71612E4-D25A-BF7C-239C-4C04BAC616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5">
            <a:extLst>
              <a:ext uri="{FF2B5EF4-FFF2-40B4-BE49-F238E27FC236}">
                <a16:creationId xmlns:a16="http://schemas.microsoft.com/office/drawing/2014/main" xmlns="" id="{484F7C10-CB90-912E-7B92-2A48C7629F45}"/>
              </a:ext>
            </a:extLst>
          </p:cNvPr>
          <p:cNvSpPr txBox="1"/>
          <p:nvPr/>
        </p:nvSpPr>
        <p:spPr>
          <a:xfrm>
            <a:off x="989341" y="1925769"/>
            <a:ext cx="6461234" cy="38478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 rtl="1">
              <a:defRPr sz="6600" b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4400">
                <a:solidFill>
                  <a:srgbClr val="424D7D"/>
                </a:solidFill>
              </a:rPr>
              <a:t>أُسْلوبُ ٱلتَّشْبيهِ</a:t>
            </a:r>
            <a:r>
              <a:rPr lang="ar-MA" sz="4400" dirty="0">
                <a:solidFill>
                  <a:srgbClr val="424D7D"/>
                </a:solidFill>
              </a:rPr>
              <a:t>؛ </a:t>
            </a:r>
          </a:p>
          <a:p>
            <a:r>
              <a:rPr lang="ar-MA" sz="4400" dirty="0">
                <a:solidFill>
                  <a:srgbClr val="424D7D"/>
                </a:solidFill>
              </a:rPr>
              <a:t> </a:t>
            </a:r>
            <a:r>
              <a:rPr lang="ar-MA" sz="4400">
                <a:solidFill>
                  <a:srgbClr val="424D7D"/>
                </a:solidFill>
              </a:rPr>
              <a:t>اَلنَّعْتُ ٱلْحَقيقِيُّ</a:t>
            </a:r>
            <a:r>
              <a:rPr lang="ar-MA" sz="4400" dirty="0">
                <a:solidFill>
                  <a:srgbClr val="424D7D"/>
                </a:solidFill>
              </a:rPr>
              <a:t>؛ </a:t>
            </a:r>
          </a:p>
          <a:p>
            <a:r>
              <a:rPr lang="ar-MA" sz="4400" dirty="0">
                <a:solidFill>
                  <a:srgbClr val="424D7D"/>
                </a:solidFill>
              </a:rPr>
              <a:t> </a:t>
            </a:r>
            <a:r>
              <a:rPr lang="ar-MA" sz="4400">
                <a:solidFill>
                  <a:srgbClr val="424D7D"/>
                </a:solidFill>
              </a:rPr>
              <a:t>اَلنَّعْتُ ٱلسَّبَبِيُّ</a:t>
            </a:r>
            <a:r>
              <a:rPr lang="ar-MA" sz="4400" dirty="0">
                <a:solidFill>
                  <a:srgbClr val="424D7D"/>
                </a:solidFill>
              </a:rPr>
              <a:t>؛</a:t>
            </a:r>
          </a:p>
          <a:p>
            <a:r>
              <a:rPr lang="ar-MA" sz="4400" dirty="0">
                <a:solidFill>
                  <a:srgbClr val="424D7D"/>
                </a:solidFill>
              </a:rPr>
              <a:t>اَلْحالُ؛</a:t>
            </a:r>
          </a:p>
          <a:p>
            <a:r>
              <a:rPr lang="ar-MA" sz="4400" dirty="0">
                <a:solidFill>
                  <a:srgbClr val="424D7D"/>
                </a:solidFill>
              </a:rPr>
              <a:t>أُسْلوبُ ٱلتَّفْضيلِ.</a:t>
            </a:r>
            <a:endParaRPr lang="fr-FR" sz="4400" dirty="0">
              <a:solidFill>
                <a:srgbClr val="424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7456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3F60F6-588F-8FEB-A91D-B9115408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11A739E3-5720-37B4-51DC-C0F57565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67" y="752162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الصفحة «111».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D1FDB7-6EF4-9F35-D2D3-9BD39B370D7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E728D3-21AE-7006-5B2A-BFA7CB3E1146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09D4DF4-5416-F520-7894-3AF3770484F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65FADB5-A319-4347-8639-E7EC24EFD84B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9CB6E31-19B7-0992-06B4-2A3325365C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8FD8CDC-0B18-DD4B-3E58-A4E5814E6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B69E0CD-9ABE-BEC5-B8BB-AF53EA66CE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7B8F3B7-3E63-B20C-A748-034281BCA0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capture d’écra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90EDFF0-93C0-017F-46F4-370078AB1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681" y="1486463"/>
            <a:ext cx="3620184" cy="495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8D1D6BA-31D3-ADEA-6E93-88B762129D62}"/>
              </a:ext>
            </a:extLst>
          </p:cNvPr>
          <p:cNvSpPr/>
          <p:nvPr/>
        </p:nvSpPr>
        <p:spPr>
          <a:xfrm>
            <a:off x="2853300" y="2365248"/>
            <a:ext cx="3202357" cy="3962400"/>
          </a:xfrm>
          <a:prstGeom prst="roundRect">
            <a:avLst>
              <a:gd name="adj" fmla="val 742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A5F6A87-7541-9AA5-4CF8-623DED8C6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03384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F27728-5742-F1CD-8347-8F43009FB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8F0D6783-3C6D-D3E2-2F1D-3BA49BB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7" y="752163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التعليمة؟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650EB2F-7A03-2F76-C7BD-E701D6EDD1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AF0CAE-E6E5-B7EE-E14F-F32DF487BC4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075A768-B2BF-8F64-5FD9-00EEE033FEA4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F8A0706-549A-2AE5-AED6-E5AD6F837CD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83CC66D-CC36-CF92-2BD4-A95E443B4D94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810DA18-B218-B943-5636-15DC24F58D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D22D9D3-C6E0-DBA5-6FE8-9812F4F09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41462FA-AB17-0574-53EA-6AA4D62FC4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F5A5A37-05BC-9C6B-8800-37CA962B50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capture d’écra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05BF584-B19F-53C0-7E0A-E3F7C09E2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681" y="1486463"/>
            <a:ext cx="3620184" cy="495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A134A526-F89F-897A-7622-9CD9B8B5D2A4}"/>
              </a:ext>
            </a:extLst>
          </p:cNvPr>
          <p:cNvSpPr/>
          <p:nvPr/>
        </p:nvSpPr>
        <p:spPr>
          <a:xfrm>
            <a:off x="2853300" y="2365248"/>
            <a:ext cx="3202357" cy="3962400"/>
          </a:xfrm>
          <a:prstGeom prst="roundRect">
            <a:avLst>
              <a:gd name="adj" fmla="val 742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947427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5DD1FD-33FD-79DF-C68C-C4B7902A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6D58E370-AC2E-1DF6-182F-BE2894FF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76" y="753036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 وارسموا جدول وصف المشهد بجميع مكوناته.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14FBD4-735D-CB3D-91F2-EFCAE3DD973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D3437F-D6E9-FB48-3CC3-39223B5B9780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360503F-C0A6-7751-7CDD-C85E3E3B411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40A283D-A463-216F-885C-55AEA877526C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BE718ED-816B-C686-9A35-12296041D0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1312117-F31B-AE9B-7380-C7F7BBF3A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CF08B2D-A1DB-845A-9081-31F83602E9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AAF9EF0-E73B-C061-D1E9-D44C80BBB9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8033A948-46C7-66B0-9630-440695998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498078"/>
              </p:ext>
            </p:extLst>
          </p:nvPr>
        </p:nvGraphicFramePr>
        <p:xfrm>
          <a:off x="1186665" y="2319842"/>
          <a:ext cx="6660719" cy="345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7007">
                  <a:extLst>
                    <a:ext uri="{9D8B030D-6E8A-4147-A177-3AD203B41FA5}">
                      <a16:colId xmlns:a16="http://schemas.microsoft.com/office/drawing/2014/main" xmlns="" val="815128359"/>
                    </a:ext>
                  </a:extLst>
                </a:gridCol>
                <a:gridCol w="1573712">
                  <a:extLst>
                    <a:ext uri="{9D8B030D-6E8A-4147-A177-3AD203B41FA5}">
                      <a16:colId xmlns:a16="http://schemas.microsoft.com/office/drawing/2014/main" xmlns="" val="1341966941"/>
                    </a:ext>
                  </a:extLst>
                </a:gridCol>
              </a:tblGrid>
              <a:tr h="452726">
                <a:tc>
                  <a:txBody>
                    <a:bodyPr/>
                    <a:lstStyle/>
                    <a:p>
                      <a:pPr marL="0" lvl="0" indent="0" algn="just" rtl="1">
                        <a:buFont typeface="Arial" panose="020B0604020202020204" pitchFamily="34" charset="0"/>
                        <a:buNone/>
                      </a:pP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زَمانُ </a:t>
                      </a:r>
                      <a:r>
                        <a:rPr lang="ar-S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223494"/>
                  </a:ext>
                </a:extLst>
              </a:tr>
              <a:tr h="484535">
                <a:tc>
                  <a:txBody>
                    <a:bodyPr/>
                    <a:lstStyle/>
                    <a:p>
                      <a:pPr marL="0" indent="0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15950" algn="l"/>
                        </a:tabLst>
                      </a:pPr>
                      <a:endParaRPr lang="ar-MA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مَوْقِعُ </a:t>
                      </a:r>
                      <a:r>
                        <a:rPr lang="ar-S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3590100"/>
                  </a:ext>
                </a:extLst>
              </a:tr>
              <a:tr h="1986229">
                <a:tc>
                  <a:txBody>
                    <a:bodyPr/>
                    <a:lstStyle/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.............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.............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............: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..............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.............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مُكَوِّناتُ </a:t>
                      </a:r>
                      <a:r>
                        <a:rPr lang="ar-S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4641079"/>
                  </a:ext>
                </a:extLst>
              </a:tr>
            </a:tbl>
          </a:graphicData>
        </a:graphic>
      </p:graphicFrame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693F4AD-3275-6E57-B534-1B761CC8E2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198562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6BC424-BAAC-0EE8-85DD-6CCD4009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3F332522-659D-0C88-703C-5378C0AD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اليوم ستتدربون على إلقاء قصيدة « نداء التعايش» بشكل معبر.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95C1FB9-5B26-3E39-38CC-A4CF61D05438}"/>
              </a:ext>
            </a:extLst>
          </p:cNvPr>
          <p:cNvSpPr txBox="1"/>
          <p:nvPr/>
        </p:nvSpPr>
        <p:spPr>
          <a:xfrm>
            <a:off x="1314665" y="3246120"/>
            <a:ext cx="6514669" cy="112371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3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000" dirty="0"/>
              <a:t>أَقْرَأُ ٱلْقَصيدَةَ بِشَكْلٍ مُعَبِّرٍ. </a:t>
            </a:r>
            <a:endParaRPr lang="fr-FR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00164C-7EAF-743F-9DF6-A1B0BC505FD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D99FFBD-B84E-1AF8-C595-166DBBB1BB49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34EEA1-1E5F-A2BE-78D4-AB1205545BA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A6462B-EA5B-C30A-E542-16F9907B59F1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1500202-4C3E-799F-2E88-5E9049A09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8366ACB-115A-681C-2C71-739F8B671C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0AC63E9-3956-EFE6-3F54-B289CA4399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2592CEC-1898-CF06-00F0-E4B3E5FD55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B2A4824-B89F-AE3C-3309-60AA222ECD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6296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C53F9C-DFB6-8FDE-AD72-C146B8D05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82636760-F679-B6B8-01AF-FE25BB10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76" y="753036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عناصر المشهد وقوموا بملء الجدول بأوصاف مناسبة.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491EC41-817C-A55C-E86F-EED666DEDE2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3C9F58-1522-21D0-8A38-45E7B0064F86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1257E0B-C30B-9C0A-133C-E62AC4DEF51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C75F321-BBB5-C63E-1DFE-4BEB87B9D03B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36521D8-A0A7-3797-283B-EC25AC19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0707F48-5C3A-287C-AAB6-AD53B689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FD9F95D-4375-EDBD-57DA-C8D33A8E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46523EE-BE4B-E7D1-39CC-2BF148BE76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dessin humoristique, garçon, dess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3B6632F5-1EFB-9245-5BAA-38974A11F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411" y="2132360"/>
            <a:ext cx="6055227" cy="421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15E24342-DC27-DEF9-E70C-202DDA0DB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5" y="1365036"/>
            <a:ext cx="795142" cy="914830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1FDE0AF-352E-D646-CF08-6BF3FD50D6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660305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F23985-84CF-7DA7-0797-36E47CE62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BF546D15-6EDC-3F68-6D0D-E1CB41C7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1338"/>
            <a:ext cx="762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استعينوا بالأوصاف المسجلة على الجدول واكتبوا مسودة النص الوصفي على دفاتر البحث وفق التصميم التالي:</a:t>
            </a:r>
            <a:endParaRPr lang="fr-FR" sz="21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C43FE14-209F-EA9D-91BA-B8CA4CCD163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59F39A-001F-FF56-E82C-7B63816DDA35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6988312-BF06-811A-4E22-CE31ED52526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15401A9-206D-8AFC-1BD5-211A4E8F50B1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6706295-5D76-8873-4D76-5A7B2C124F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D6577061-2EBF-2A6A-5093-D406A5C33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528454B-BE85-F9E9-A460-F7D536FA35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EAB12DD-9743-76B7-D287-5AAB2F8447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 de texte 25">
            <a:extLst>
              <a:ext uri="{FF2B5EF4-FFF2-40B4-BE49-F238E27FC236}">
                <a16:creationId xmlns:a16="http://schemas.microsoft.com/office/drawing/2014/main" xmlns="" id="{0AF375AE-35AD-FA00-7849-8F3C30214CF6}"/>
              </a:ext>
            </a:extLst>
          </p:cNvPr>
          <p:cNvSpPr txBox="1"/>
          <p:nvPr/>
        </p:nvSpPr>
        <p:spPr>
          <a:xfrm>
            <a:off x="465959" y="1883607"/>
            <a:ext cx="6022523" cy="12829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أُحَدِّدُ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ٱلزَّمانَ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وَٱلْمَكانَ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وَأَصِفُ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ٱلْمَشْهَدَ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بِشَكْلٍ عامٍّ.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 de texte 25">
            <a:extLst>
              <a:ext uri="{FF2B5EF4-FFF2-40B4-BE49-F238E27FC236}">
                <a16:creationId xmlns:a16="http://schemas.microsoft.com/office/drawing/2014/main" xmlns="" id="{A43ED1E6-4745-EAFD-FC8A-120CA49DF6B7}"/>
              </a:ext>
            </a:extLst>
          </p:cNvPr>
          <p:cNvSpPr txBox="1"/>
          <p:nvPr/>
        </p:nvSpPr>
        <p:spPr>
          <a:xfrm>
            <a:off x="465959" y="3551437"/>
            <a:ext cx="6022523" cy="13321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لِوَصْفِ عَناصِرِ </a:t>
            </a:r>
            <a:r>
              <a:rPr lang="ar-MA" dirty="0" err="1"/>
              <a:t>ٱلْمَكانِ</a:t>
            </a:r>
            <a:r>
              <a:rPr lang="ar-MA" dirty="0"/>
              <a:t> وأُخْرى لِوَصْفِ </a:t>
            </a:r>
            <a:r>
              <a:rPr lang="ar-MA" dirty="0" err="1"/>
              <a:t>ٱلْأَشْخاصِ</a:t>
            </a:r>
            <a:r>
              <a:rPr lang="ar-MA" dirty="0"/>
              <a:t>. </a:t>
            </a:r>
            <a:endParaRPr lang="fr-FR" dirty="0"/>
          </a:p>
        </p:txBody>
      </p:sp>
      <p:sp>
        <p:nvSpPr>
          <p:cNvPr id="6" name="Zone de texte 25">
            <a:extLst>
              <a:ext uri="{FF2B5EF4-FFF2-40B4-BE49-F238E27FC236}">
                <a16:creationId xmlns:a16="http://schemas.microsoft.com/office/drawing/2014/main" xmlns="" id="{E7D098E1-13BE-90C3-E7BD-262BB1EB931F}"/>
              </a:ext>
            </a:extLst>
          </p:cNvPr>
          <p:cNvSpPr txBox="1"/>
          <p:nvPr/>
        </p:nvSpPr>
        <p:spPr>
          <a:xfrm>
            <a:off x="465960" y="5268486"/>
            <a:ext cx="6022522" cy="107321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أُعَبِّرُ عَنْ شُعوري وَأَنا أَنْظُرُ إِلى </a:t>
            </a:r>
            <a:r>
              <a:rPr lang="ar-MA" dirty="0" err="1"/>
              <a:t>ٱلْمَشْهَدِ</a:t>
            </a:r>
            <a:r>
              <a:rPr lang="ar-MA" dirty="0"/>
              <a:t>.    </a:t>
            </a:r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5101E48B-7676-A9E9-1FEE-A6DA1618CCDF}"/>
              </a:ext>
            </a:extLst>
          </p:cNvPr>
          <p:cNvSpPr/>
          <p:nvPr/>
        </p:nvSpPr>
        <p:spPr>
          <a:xfrm>
            <a:off x="7269870" y="2044134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187B9559-2A33-0166-C7CF-9F1ABBE352F7}"/>
              </a:ext>
            </a:extLst>
          </p:cNvPr>
          <p:cNvSpPr/>
          <p:nvPr/>
        </p:nvSpPr>
        <p:spPr>
          <a:xfrm>
            <a:off x="7160349" y="3875831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F2F1629B-A41E-E888-69EC-DDF348AB160C}"/>
              </a:ext>
            </a:extLst>
          </p:cNvPr>
          <p:cNvSpPr/>
          <p:nvPr/>
        </p:nvSpPr>
        <p:spPr>
          <a:xfrm>
            <a:off x="7151305" y="5432332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B5F64F1-2867-25C5-A19A-9A425781C21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511632" y="2064954"/>
            <a:ext cx="735087" cy="789529"/>
          </a:xfrm>
          <a:prstGeom prst="roundRect">
            <a:avLst/>
          </a:prstGeom>
          <a:noFill/>
        </p:spPr>
      </p:pic>
      <p:pic>
        <p:nvPicPr>
          <p:cNvPr id="13" name="Image 1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570FDBC-794E-ADA7-88D5-647627AFF9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399153" y="3877772"/>
            <a:ext cx="735087" cy="789529"/>
          </a:xfrm>
          <a:prstGeom prst="roundRect">
            <a:avLst/>
          </a:prstGeom>
          <a:noFill/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5E78411A-3EAC-8414-C02E-E354526FD1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488482" y="5492253"/>
            <a:ext cx="735087" cy="789529"/>
          </a:xfrm>
          <a:prstGeom prst="roundRect">
            <a:avLst/>
          </a:prstGeom>
          <a:noFill/>
        </p:spPr>
      </p:pic>
      <p:pic>
        <p:nvPicPr>
          <p:cNvPr id="18" name="Image 17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EEE0A61E-6A19-A971-0F89-8AFB8F5548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1" y="1166058"/>
            <a:ext cx="795142" cy="914830"/>
          </a:xfrm>
          <a:prstGeom prst="rect">
            <a:avLst/>
          </a:prstGeom>
        </p:spPr>
      </p:pic>
      <p:pic>
        <p:nvPicPr>
          <p:cNvPr id="28" name="Espace réservé pour une image  2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9D36E65-9164-813C-9364-0408854125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296349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20712A-AA83-B67A-00AA-2C900780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2512CFB5-95EE-8F23-5AD0-59BC5853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سنلعب لعبة الأضداد. من يتحدى أصدقاءه  بالبحث عن ضد كلمة شريطة أن يعرف الجواب.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الفائز هو من استطاع الاستمرار في تحدي زملائه.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861765F4-7020-2256-F35D-A53AFAD1D2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5EEC5A-6042-EB5D-87A2-31FFB1835E3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A9AB840-8018-47AB-605E-31EDC287E5F3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974B66-027A-42BF-F1BB-637D328F72C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كتابي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A7245FE-E259-ED37-18F8-85CAFC8E3153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B9DED75-135A-6709-6BF6-C5B43E35BB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D5D4414-170A-2CC4-AC17-365517FB62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8278814-2717-12DB-0799-7C42319F25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B72C58D-5175-184D-D9B7-A296CB23B6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6B3118F-6BC3-4176-6A6C-6441A1AF8D54}"/>
              </a:ext>
            </a:extLst>
          </p:cNvPr>
          <p:cNvSpPr txBox="1"/>
          <p:nvPr/>
        </p:nvSpPr>
        <p:spPr>
          <a:xfrm>
            <a:off x="1950696" y="3015762"/>
            <a:ext cx="4976685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لُعْبَةُ </a:t>
            </a:r>
            <a:r>
              <a:rPr lang="ar-MA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ٱلْأَضْدادِ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951581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0787A4-0A9B-08A0-2AEF-E847A110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3">
            <a:extLst>
              <a:ext uri="{FF2B5EF4-FFF2-40B4-BE49-F238E27FC236}">
                <a16:creationId xmlns:a16="http://schemas.microsoft.com/office/drawing/2014/main" xmlns="" id="{5B1F3327-CE46-6A51-BADB-218A6DE4F947}"/>
              </a:ext>
            </a:extLst>
          </p:cNvPr>
          <p:cNvSpPr txBox="1">
            <a:spLocks/>
          </p:cNvSpPr>
          <p:nvPr/>
        </p:nvSpPr>
        <p:spPr>
          <a:xfrm>
            <a:off x="737941" y="63807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C"/>
                </a:solidFill>
              </a:rPr>
              <a:t>توجيه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CD01C40-63E8-07A9-8532-5B77D4DCB692}"/>
              </a:ext>
            </a:extLst>
          </p:cNvPr>
          <p:cNvSpPr txBox="1"/>
          <p:nvPr/>
        </p:nvSpPr>
        <p:spPr>
          <a:xfrm>
            <a:off x="944879" y="1358071"/>
            <a:ext cx="7112001" cy="51248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أثناء كتابة المسودة، يتجول الأستاذ بين الصفوف </a:t>
            </a: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لمساعدة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التلاميذ على تصحيح أخطائهم ويذكرهم ببعض الأساليب المستعملة في كل عنصر من عناصر التصميم. كما يسجل على مذكرته الخاصة بعض الأخطاء وأسماء مرتكبيها، من قبيل:</a:t>
            </a:r>
          </a:p>
          <a:p>
            <a:pPr marL="720725" marR="0" lvl="0" indent="-182563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عدم احترام التصميم . </a:t>
            </a:r>
          </a:p>
          <a:p>
            <a:pPr marL="720725" marR="0" lvl="0" indent="-182563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أخطاء لغوية مترددة. </a:t>
            </a:r>
          </a:p>
          <a:p>
            <a:pPr marR="0" lvl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خلال المرحلة الموالية (قراءة المسودة وتصحيحها)، يركز الأستاذ على قراءة أعمال التلاميذ الذين سجل أسماءهم على مذكرته، ويذكرهم بالأخطاء التي ارتكبوها ثم يقدم التغذية الراجعة المناسبة (توجيه – تصحيح الخطأ على السبورة... توجيه حول الخط).</a:t>
            </a:r>
          </a:p>
        </p:txBody>
      </p:sp>
    </p:spTree>
    <p:extLst>
      <p:ext uri="{BB962C8B-B14F-4D97-AF65-F5344CB8AC3E}">
        <p14:creationId xmlns:p14="http://schemas.microsoft.com/office/powerpoint/2010/main" val="189303363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xmlns="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</a:t>
            </a:r>
            <a:r>
              <a:rPr lang="ar-MA" dirty="0">
                <a:solidFill>
                  <a:srgbClr val="424D7B"/>
                </a:solidFill>
              </a:rPr>
              <a:t>إنتاج كتابي (ح</a:t>
            </a:r>
            <a:r>
              <a:rPr lang="fr-FR" dirty="0">
                <a:solidFill>
                  <a:srgbClr val="424D7B"/>
                </a:solidFill>
              </a:rPr>
              <a:t>4</a:t>
            </a:r>
            <a:r>
              <a:rPr lang="ar-MA" dirty="0">
                <a:solidFill>
                  <a:srgbClr val="424D7B"/>
                </a:solidFill>
              </a:rPr>
              <a:t>).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079321" y="3159000"/>
            <a:ext cx="508503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تصحيح المسودة. 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xmlns="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2D3DAD-9428-643D-E823-003702D0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F1ACCA05-851D-E0FF-2EDB-88F2476D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80" y="760476"/>
            <a:ext cx="7101196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 المسودة بصوت مرتفع؟(مطالبة التلاميذ بتعبئة بطاقة التصحيح الذاتي-ص112- بعد المناقشة).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0DFF80A-FB4E-355F-B20E-F2E0C0C0FAE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328D21F-358B-B2D2-B22B-4A76702214D2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3FFB50-F3F9-F18A-2835-9292DA7E3C9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BCBFB1-4BFF-310C-08F3-767E7A045E06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41E3C5F-40AF-CFB4-8A80-3779768B2F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D793956-E58B-965E-2CE1-BFC296E8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BA5359E-648B-B4FD-BD20-A7E31E3D7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292B4A4-DC2B-AE13-B38E-BDBC820CB1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xmlns="" id="{E3581A9C-CB88-6D4E-116E-C2F8AEFB5D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421351" y="1299296"/>
            <a:ext cx="899999" cy="899999"/>
          </a:xfrm>
          <a:prstGeom prst="rect">
            <a:avLst/>
          </a:prstGeom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AEB03F26-E7DE-1D4A-34D4-D646E1D9F0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10C79AE7-E99B-9059-3054-84F7BFEBA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351" y="2549984"/>
            <a:ext cx="8102728" cy="30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98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40E5DD-916B-7EE8-1C87-32428E891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4A2DACBB-0440-D194-B238-462DDF20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66" y="768788"/>
            <a:ext cx="6976328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منكم يصحح أخطاءه على دفتره. ( يقدم الأستاذ المساعدة لباقي التلاميذ).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29047FE-0084-50D5-842F-6BF0B0343F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B9A35B0-BDBE-836F-925A-6963F7541BC7}"/>
              </a:ext>
            </a:extLst>
          </p:cNvPr>
          <p:cNvSpPr txBox="1"/>
          <p:nvPr/>
        </p:nvSpPr>
        <p:spPr>
          <a:xfrm>
            <a:off x="1479507" y="1749296"/>
            <a:ext cx="5835748" cy="146423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أُصَحِّحُ أَخْطائي وَفْقَ ٱلتَّوْجيهاتِ ٱلَّتي حَصَلْتُ عَلَيْها مِنْ أُسْتاذي/تي وَزُمَلائي.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20">
            <a:extLst>
              <a:ext uri="{FF2B5EF4-FFF2-40B4-BE49-F238E27FC236}">
                <a16:creationId xmlns:a16="http://schemas.microsoft.com/office/drawing/2014/main" xmlns="" id="{4342FCF3-90C5-FB86-48F5-6C1CB011D5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390871" y="1408945"/>
            <a:ext cx="899999" cy="8999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2BA7047-E72F-D7E4-AFEE-8D5301656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48" y="2721920"/>
            <a:ext cx="3540504" cy="3540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51A81B-990E-81B2-B126-419980CF2CD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D72B4DA-C540-F25E-E6D3-2F1219A0C5A7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06F13A0-037A-8251-38D3-EF4B2E9C6A8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969F0D-942F-602F-8DF7-C1A827D56A0E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2F8CA17-E1BD-96F2-BC79-6D62A502DB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C7C0204-1331-B973-E877-0FE6FE2693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249A2B1-2DCA-1F03-455E-3F9C0E62D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803CC5E-4A3B-CB80-37D4-F09C697273D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452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B03E34-354C-8327-9901-EE067D535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57F33D48-DECE-A679-7194-CD2D6461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وسجلوا تاريخ اليوم، ثم انقلوا إنتاجاتكم بعد تصحيحها  بخط سليم ومقروء.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66219FA-42FD-A420-6F51-0CEF7A7CDE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C0DBDF-0C9B-89F6-5A54-1F6C30DF4A0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08C1A0-6B9B-44E8-8481-C1C9E768AABB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2D60257-0FCF-C53F-C51F-28052CDA622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7FC483C-7E57-363A-2400-B65AAA3B7149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03911F8-5B2A-FF42-F81E-AE42345142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32836D4-4A4F-388F-17B5-038AB7F8D8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D6B1601-70E8-CDA1-D1D9-DC981DE53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C758C4C-731A-708A-F4DD-CDC5C154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capture d’écran, ordinateur, Ordinateur tablette&#10;&#10;Description générée automatiquement">
            <a:extLst>
              <a:ext uri="{FF2B5EF4-FFF2-40B4-BE49-F238E27FC236}">
                <a16:creationId xmlns:a16="http://schemas.microsoft.com/office/drawing/2014/main" xmlns="" id="{F05CB65D-71C0-ABC8-E896-4998669C0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27978" r="58691" b="26448"/>
          <a:stretch/>
        </p:blipFill>
        <p:spPr>
          <a:xfrm>
            <a:off x="2277426" y="2265680"/>
            <a:ext cx="405790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7328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المنزلي.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7A69C0-024B-9D81-181B-7D17F9D9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AEE7A3F5-9E00-8E3A-A050-B77D92B3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بعناصر تصميم النص الوصفي؟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4B06494-4FF1-93A4-1998-2A6DF55D681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994BB13-BB9A-76A0-6648-3A16B0EFDB20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AD3C33A-805A-82E2-BD5D-F924E81233E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2840E4-109F-0A70-E500-C6DC199246CF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6FE638C-324F-654F-336F-C3B7FF96BC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7D840D0-72C1-FA07-28CF-0383788396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AFBDBCA-D83C-8664-6E67-05D39F1D27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7D7634E-C6C9-1AC2-FFF9-FFB75EF3B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C4E50A4-84A2-C426-1CC8-224B4FD029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9E9E06E-2A97-B15E-4999-30B38DD40B8E}"/>
              </a:ext>
            </a:extLst>
          </p:cNvPr>
          <p:cNvSpPr txBox="1"/>
          <p:nvPr/>
        </p:nvSpPr>
        <p:spPr>
          <a:xfrm>
            <a:off x="1275932" y="3429000"/>
            <a:ext cx="5888052" cy="91940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7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C"/>
                </a:solidFill>
              </a:rPr>
              <a:t>ما عَناصِرُ تَصْميمِ ٱلنَّصِّ </a:t>
            </a:r>
            <a:r>
              <a:rPr lang="ar-MA" sz="4800" dirty="0" err="1">
                <a:solidFill>
                  <a:srgbClr val="424D7C"/>
                </a:solidFill>
              </a:rPr>
              <a:t>ٱلْوَصْفِيِّ</a:t>
            </a:r>
            <a:r>
              <a:rPr lang="ar-MA" sz="4800" dirty="0">
                <a:solidFill>
                  <a:srgbClr val="424D7C"/>
                </a:solidFill>
              </a:rPr>
              <a:t>؟</a:t>
            </a:r>
            <a:endParaRPr lang="fr-FR" sz="48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1917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2360AC-1306-76FD-4B42-F17623D0C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F46C58CB-BB36-53D8-20B2-16B27A321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ويلقي القصيدة بشكل معبر؟ الفائز من قدم أحسن إلقاء.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54A5EAF-E7CB-3157-A804-97A44E5008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70727" cy="77072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EDEC1D-0CB9-00ED-2835-24FE4B76BBD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766ED0-96E4-CB2A-E22C-91AD9E1B2E0F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C0F507-6D39-8D81-31AB-75000E69302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6AFB576-A94A-3AF8-5B28-3F53ACFA6787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37EF220-D425-E123-CCC5-D815B4852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DFE251D-E4DD-B533-85CF-713E2570C6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01EA6C2-BB16-47F4-1EB6-801E15FFC2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E42ABD2-C940-1CB5-0D40-D752054DC4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5792A4-9A3A-81D6-185A-970F02C868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3642" r="24492" b="6075"/>
          <a:stretch/>
        </p:blipFill>
        <p:spPr>
          <a:xfrm>
            <a:off x="405757" y="1753985"/>
            <a:ext cx="3805313" cy="4610232"/>
          </a:xfrm>
          <a:prstGeom prst="rect">
            <a:avLst/>
          </a:prstGeom>
        </p:spPr>
      </p:pic>
      <p:pic>
        <p:nvPicPr>
          <p:cNvPr id="3" name="Image 2" descr="Une image contenant texte, lettr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B6638D99-9453-A5F3-B9AC-47F17EB7F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153" y="1476000"/>
            <a:ext cx="3439856" cy="48882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3268BDE-414A-9298-0684-69950F8F5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1400" y="2329440"/>
            <a:ext cx="2529011" cy="2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489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B45E8D-388F-E08B-2573-E9EB308A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2F74FA7-08F4-0A55-AE28-039C1CF1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2C9DEE7-C721-143A-CE75-F2C5F21692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1CE428A4-1B90-5B6F-4BC7-45B4B4123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C75A41A-20E4-1F56-0F65-15291CB9B6B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472E13-1CA8-0730-659A-C5E51517803B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64115A-1225-0244-D802-45F8DAC616F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AC7EFF-8A08-994F-4B4B-DD6E2C2F6713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AE3F4A1-1B52-FA74-2A33-6616703E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F464023-2ED8-56F3-2A26-0B846F57B2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5BA14AF-67D3-777F-4D43-2E51D67B698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5BDC49-9BEE-0CB0-FB51-319897E61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C4D524A-4336-C602-1D0B-F0A6A76588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236" y="6101020"/>
            <a:ext cx="668214" cy="6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98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B45E8D-388F-E08B-2573-E9EB308A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2F74FA7-08F4-0A55-AE28-039C1CF1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2C9DEE7-C721-143A-CE75-F2C5F21692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xmlns="" id="{AD5F123B-88F9-5004-FBF6-40E43B698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2A1278-AB98-A8CF-2BDA-8B260994A5B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2EF241-358B-C197-79A7-C3B9DDD975E6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5E78B8-EF2E-C9AA-1DB0-86FD85ADCFB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A616FF-87FF-E506-4375-92DFE5169AE5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625FC7C-2DA5-5EDA-A45D-950D7144C1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013E3B4-F7C1-750D-6714-4944289477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9FD4D81-74C0-12B9-B23D-C8D3C7E5BC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0836FAF-FF7B-2ABA-57B8-C4DFBAF5A3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9809492B-58EC-E953-28FB-4262C9133E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236" y="6101020"/>
            <a:ext cx="668214" cy="6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497BDA-7D86-5FC7-9CBA-F3537571F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43481D8D-8468-A6A7-0B69-19D7D69F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41" y="769685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في هذه الحصة هو ...........................................................................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D3EE880D-C926-49A0-D6F6-B95469C51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792677" y="231531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1AA88C1-8A74-C011-DE56-300F8A03D1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62415" cy="76241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5DB663-6344-3DAC-7E4D-912B3B20DBF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C1FE4D-2972-5EBF-8A49-DACF23EEF18E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BE47F38-E7C4-E3D2-805F-CEB4A3B2CB7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0DCAB5D-2FCE-17D8-9C6B-615B3C9F5542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B30B3DE-4401-6E0D-5D08-0DA1E169E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012090B-20BC-8137-5D6C-9315005A7C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DB987EC-F666-7C1B-A03D-7AB44FD0113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F96D3EC-B5E1-F41D-6DE7-4DB3648702A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DFDB922-11E1-E5E1-5E22-2AE29C1BF8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236" y="6101020"/>
            <a:ext cx="668214" cy="6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1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xmlns="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        </a:t>
            </a:r>
            <a:r>
              <a:rPr lang="ar-MA" dirty="0">
                <a:solidFill>
                  <a:srgbClr val="424D7B"/>
                </a:solidFill>
              </a:rPr>
              <a:t>إنتاج كتابي (ح3)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مسودة النص الوصفي.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xmlns="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DFE9EC-EDCA-DF66-CE90-7732B9105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F24060F9-568B-69A5-7F3C-B1485832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0019"/>
            <a:ext cx="7033563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الحصة، ستطبقون ما تعلمتموه خلال جميع الحصص السابقة لكتابة نص وصفي.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D12EB0E-4D79-1A03-AB97-7FA77EF3F4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718BE0-B610-28D4-6135-6A32DA4D1C9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513B30-DFA6-9C61-7A64-C7102B0A7085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ACF1B21-11BB-0003-C292-9C89D6D56A6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136292-0771-7F64-ACAE-3F2B1E9A8727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20F0591-34E0-B80F-3789-512F8A409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2B16DAB-FCFF-C0DD-36E0-4446DF57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F06F091-32F4-C8B8-140C-B7CE80FD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B0471CF-05EE-55BD-F0FE-DE4A6F06F5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EA2E1D9-CE85-6611-A70B-457071CF7A0A}"/>
              </a:ext>
            </a:extLst>
          </p:cNvPr>
          <p:cNvSpPr txBox="1"/>
          <p:nvPr/>
        </p:nvSpPr>
        <p:spPr>
          <a:xfrm>
            <a:off x="1314665" y="3029373"/>
            <a:ext cx="6514669" cy="102155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سَأَكْتُبُ نَصّاً وَصْفِيّاً.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250188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5B0D7C-AA9A-513F-AFE1-2355DCFED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4C11EB93-81B3-0C57-3FB8-A74DEBE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42" y="760475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بتعريف الوصف؟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35CE6B-093E-1538-CD7C-187BD640A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F02A339-596A-6B10-4FB9-6946512BA0C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FA225EB-FC26-F17A-3C67-14FD16961C04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6AAEC0E-BF2A-EC9D-0972-93A013938B2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9F76D06-0D91-D75F-8E93-D10D6633C4AB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A6C254D-F949-FC25-AE1B-2F8BDAA995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5C42941-1500-C4A7-BC19-1605E7CF2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DC7F897-FB57-C44F-A555-3AAA8294B3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5126FE8-DDE1-3327-86B8-C90CDEF052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770AF52-9932-A831-7276-FDB9FA4D26C8}"/>
              </a:ext>
            </a:extLst>
          </p:cNvPr>
          <p:cNvSpPr txBox="1"/>
          <p:nvPr/>
        </p:nvSpPr>
        <p:spPr>
          <a:xfrm>
            <a:off x="779474" y="2828835"/>
            <a:ext cx="7144775" cy="1328023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ٱلْمَقْصودُ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بِٱلْوَصْفِ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944652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1A8723-0D6F-9510-CBDD-E2CB4224A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1DD30347-E6F3-1CD4-AD8B-D3303CAB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6" y="754744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F83FB0F-458A-F405-7A39-901256E262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DCBAA1E-E9F3-81D7-CC40-6F74E2FBADE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807079-BFE6-3F4B-C75E-2A3CCD5E141B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EE329CC-5618-A67C-C4EC-40AAC881411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7E8BD60-9964-5090-CD13-EA2E336CE1DD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81AF1D2-176B-01C1-47CF-B47142F7C5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14F4E38-2A19-98A8-1790-C7DBEE9F7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9D79F9B-2744-6949-D09C-739B36685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98700EE-49BB-7AE6-E6E9-D525CB6A98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F4A8A0F-1D04-AEE9-9EAA-D041A7DF6CA7}"/>
              </a:ext>
            </a:extLst>
          </p:cNvPr>
          <p:cNvSpPr txBox="1"/>
          <p:nvPr/>
        </p:nvSpPr>
        <p:spPr>
          <a:xfrm>
            <a:off x="585352" y="2278776"/>
            <a:ext cx="7614059" cy="3473291"/>
          </a:xfrm>
          <a:prstGeom prst="roundRect">
            <a:avLst>
              <a:gd name="adj" fmla="val 827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اَلْوَصْفُ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ٱسْتِعْمالُ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ٱللُّغَةِ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لِتَقْديمِ شَخْصٍ أَوْ مَشْهَدٍ بِأُسْلوبٍ يُساعِدُ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ٱلْقارِئَ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أَوِ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ٱلْمُسْتَمِعَ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تَخَيُّلِهِ.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393169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C17E2F-EC02-80AC-C665-49F078BB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475796E8-6998-C7F4-FD29-49A27825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بالعناصر التي نصفها في شخص؟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0425431-0E9E-8219-FDC1-5F3EF00161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D15626-EA13-50B2-8EF3-DD8E8D8ABE2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2DF60C-C0C1-69A0-B6C7-63AF9BAEE23A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A4D16F-30DB-FED1-4E5F-A8C61E38F13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FC2165F-DCB6-2A74-7E1A-2FFAE2FCDD0B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558ABD7-6CA8-5831-36B7-90049253A1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B5A535B-8638-CA1A-299C-790557CAA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C9E13A3-D78D-381D-F2A8-33E243F728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465E644-E86C-3048-7A0A-CBB649C449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2EA4BF2-305A-46E8-3075-64BADECF0464}"/>
              </a:ext>
            </a:extLst>
          </p:cNvPr>
          <p:cNvSpPr txBox="1"/>
          <p:nvPr/>
        </p:nvSpPr>
        <p:spPr>
          <a:xfrm>
            <a:off x="833927" y="3268891"/>
            <a:ext cx="7366196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ٱلْعَناصِرُ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نَصِفُها في شَخْصٍ؟</a:t>
            </a:r>
          </a:p>
        </p:txBody>
      </p:sp>
    </p:spTree>
    <p:extLst>
      <p:ext uri="{BB962C8B-B14F-4D97-AF65-F5344CB8AC3E}">
        <p14:creationId xmlns:p14="http://schemas.microsoft.com/office/powerpoint/2010/main" val="207726893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 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إملاء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نتاج كتاب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18466</TotalTime>
  <Words>825</Words>
  <Application>Microsoft Office PowerPoint</Application>
  <PresentationFormat>Affichage à l'écran (4:3)</PresentationFormat>
  <Paragraphs>190</Paragraphs>
  <Slides>32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32</vt:i4>
      </vt:variant>
    </vt:vector>
  </HeadingPairs>
  <TitlesOfParts>
    <vt:vector size="59" baseType="lpstr">
      <vt:lpstr>Calibri</vt:lpstr>
      <vt:lpstr>Aptos Display</vt:lpstr>
      <vt:lpstr>Wingdings</vt:lpstr>
      <vt:lpstr>Microsoft Uighur</vt:lpstr>
      <vt:lpstr>Dosis SemiBold</vt:lpstr>
      <vt:lpstr>Aptos</vt:lpstr>
      <vt:lpstr>Arial</vt:lpstr>
      <vt:lpstr>Calibri Light</vt:lpstr>
      <vt:lpstr>Viga</vt:lpstr>
      <vt:lpstr>Conception personnalisée</vt:lpstr>
      <vt:lpstr>2_Conception personnalisée</vt:lpstr>
      <vt:lpstr>00_Env-Enseignant</vt:lpstr>
      <vt:lpstr>4_Env-Apprenant_Tmplt</vt:lpstr>
      <vt:lpstr>01- نشاط اعتيادي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افتتاح الحصة  nv</vt:lpstr>
      <vt:lpstr> نشاط اعتيادي nv</vt:lpstr>
      <vt:lpstr>إملاء nv</vt:lpstr>
      <vt:lpstr>انتاج كتابي nv</vt:lpstr>
      <vt:lpstr>اختتام الحصة nv</vt:lpstr>
      <vt:lpstr>1_Conception personnalisée</vt:lpstr>
      <vt:lpstr>3_Env-Apprenant_Tmplt</vt:lpstr>
      <vt:lpstr>Présentation PowerPoint</vt:lpstr>
      <vt:lpstr>في حصة اليوم ستتدربون على إلقاء قصيدة « نداء التعايش» بشكل معبر. </vt:lpstr>
      <vt:lpstr>من يقوم إلى السبورة ويلقي القصيدة بشكل معبر؟ الفائز من قدم أحسن إلقاء. </vt:lpstr>
      <vt:lpstr>الفائز في هذه الحصة هو ........................................................................... </vt:lpstr>
      <vt:lpstr>Présentation PowerPoint</vt:lpstr>
      <vt:lpstr>في هذه الحصة، ستطبقون ما تعلمتموه خلال جميع الحصص السابقة لكتابة نص وصفي. </vt:lpstr>
      <vt:lpstr> من يذكرنا بتعريف الوصف؟ </vt:lpstr>
      <vt:lpstr>نتذكر جماعة. من يقرأ؟ </vt:lpstr>
      <vt:lpstr> من يذكرنا بالعناصر التي نصفها في شخص؟</vt:lpstr>
      <vt:lpstr>نتذكر جماعة. من يقرأ؟ </vt:lpstr>
      <vt:lpstr> من يذكرنا بالعناصر التي نصفها في مشهد؟</vt:lpstr>
      <vt:lpstr>نتذكر جماعة. من يقرأ؟ </vt:lpstr>
      <vt:lpstr>ما تصميم النص الوصفي الذي تعلمتموه في الحصة الماضية؟ </vt:lpstr>
      <vt:lpstr>نتذكر جماعة. من يقرأ؟ </vt:lpstr>
      <vt:lpstr> من يذكرنا بالأساليب والظواهر اللغوية التي تساعدنا على الوصف؟</vt:lpstr>
      <vt:lpstr>نتذكر جماعة. من يقرأ؟</vt:lpstr>
      <vt:lpstr> خذوا كراساتكم الصفحة «111». </vt:lpstr>
      <vt:lpstr>من يقرأ التعليمة؟ </vt:lpstr>
      <vt:lpstr>خذوا دفاتر البحث وارسموا جدول وصف المشهد بجميع مكوناته. </vt:lpstr>
      <vt:lpstr>حددوا عناصر المشهد وقوموا بملء الجدول بأوصاف مناسبة.</vt:lpstr>
      <vt:lpstr>استعينوا بالأوصاف المسجلة على الجدول واكتبوا مسودة النص الوصفي على دفاتر البحث وفق التصميم التالي:</vt:lpstr>
      <vt:lpstr>سنلعب لعبة الأضداد. من يتحدى أصدقاءه  بالبحث عن ضد كلمة شريطة أن يعرف الجواب. الفائز هو من استطاع الاستمرار في تحدي زملائه. </vt:lpstr>
      <vt:lpstr>Présentation PowerPoint</vt:lpstr>
      <vt:lpstr>Présentation PowerPoint</vt:lpstr>
      <vt:lpstr> من يقرأ المسودة بصوت مرتفع؟(مطالبة التلاميذ بتعبئة بطاقة التصحيح الذاتي-ص112- بعد المناقشة).</vt:lpstr>
      <vt:lpstr>كل منكم يصحح أخطاءه على دفتره. ( يقدم الأستاذ المساعدة لباقي التلاميذ). </vt:lpstr>
      <vt:lpstr>خذوا دفاتر القسم وسجلوا تاريخ اليوم، ثم انقلوا إنتاجاتكم بعد تصحيحها  بخط سليم ومقروء.</vt:lpstr>
      <vt:lpstr>اختتام الحصة</vt:lpstr>
      <vt:lpstr>من يذكرنا بعناصر تصميم النص الوصفي؟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198</cp:revision>
  <dcterms:created xsi:type="dcterms:W3CDTF">2023-09-20T21:35:22Z</dcterms:created>
  <dcterms:modified xsi:type="dcterms:W3CDTF">2026-01-07T16:22:35Z</dcterms:modified>
</cp:coreProperties>
</file>