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8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57"/>
  </p:notesMasterIdLst>
  <p:handoutMasterIdLst>
    <p:handoutMasterId r:id="rId58"/>
  </p:handoutMasterIdLst>
  <p:sldIdLst>
    <p:sldId id="2147482625" r:id="rId21"/>
    <p:sldId id="2147482754" r:id="rId22"/>
    <p:sldId id="2147482741" r:id="rId23"/>
    <p:sldId id="2147482758" r:id="rId24"/>
    <p:sldId id="2147482756" r:id="rId25"/>
    <p:sldId id="2147482755" r:id="rId26"/>
    <p:sldId id="2147482745" r:id="rId27"/>
    <p:sldId id="2147482734" r:id="rId28"/>
    <p:sldId id="2147482759" r:id="rId29"/>
    <p:sldId id="2147482760" r:id="rId30"/>
    <p:sldId id="2147482763" r:id="rId31"/>
    <p:sldId id="2147482761" r:id="rId32"/>
    <p:sldId id="2147482765" r:id="rId33"/>
    <p:sldId id="2147482766" r:id="rId34"/>
    <p:sldId id="2147482789" r:id="rId35"/>
    <p:sldId id="2147482790" r:id="rId36"/>
    <p:sldId id="2147482791" r:id="rId37"/>
    <p:sldId id="2147482792" r:id="rId38"/>
    <p:sldId id="2147482793" r:id="rId39"/>
    <p:sldId id="2147482772" r:id="rId40"/>
    <p:sldId id="2147482762" r:id="rId41"/>
    <p:sldId id="2147482764" r:id="rId42"/>
    <p:sldId id="2147482773" r:id="rId43"/>
    <p:sldId id="2147482768" r:id="rId44"/>
    <p:sldId id="2147482769" r:id="rId45"/>
    <p:sldId id="2147482784" r:id="rId46"/>
    <p:sldId id="2147482794" r:id="rId47"/>
    <p:sldId id="2147482795" r:id="rId48"/>
    <p:sldId id="2147482770" r:id="rId49"/>
    <p:sldId id="2147482787" r:id="rId50"/>
    <p:sldId id="2147482704" r:id="rId51"/>
    <p:sldId id="2147482751" r:id="rId52"/>
    <p:sldId id="2147482753" r:id="rId53"/>
    <p:sldId id="2147482788" r:id="rId54"/>
    <p:sldId id="2147482752" r:id="rId55"/>
    <p:sldId id="2147482707" r:id="rId56"/>
  </p:sldIdLst>
  <p:sldSz cx="9144000" cy="6858000" type="screen4x3"/>
  <p:notesSz cx="6858000" cy="9144000"/>
  <p:embeddedFontLst>
    <p:embeddedFont>
      <p:font typeface="Sakkal Majalla" panose="02000000000000000000" pitchFamily="2" charset="-78"/>
      <p:regular r:id="rId59"/>
      <p:bold r:id="rId60"/>
    </p:embeddedFont>
    <p:embeddedFont>
      <p:font typeface="Dosis" panose="020B0604020202020204" charset="0"/>
      <p:regular r:id="rId61"/>
      <p:bold r:id="rId62"/>
    </p:embeddedFont>
    <p:embeddedFont>
      <p:font typeface="Modern Love" panose="020B060402020202020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Dosis SemiBold" panose="020B0604020202020204" charset="0"/>
      <p:regular r:id="rId68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Dosis Medium" panose="020B0604020202020204" charset="0"/>
      <p:regular r:id="rId72"/>
      <p:bold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64A"/>
    <a:srgbClr val="48B2DC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3209608-E20A-B6E8-594B-8E4A792F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129CF8-8702-551D-8AAA-0E89F1796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8FBC71-0311-8AFF-A7DF-9E264AF7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 جماعة. خذوا كراساتكم الصفحة  116.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B23E7BB-DDE6-2692-B9EE-5A7A379B16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CB22A96-FF50-9216-746E-DE96D1B9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ACF2CE-EC4A-6AFA-FE7E-1C77543068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20E198D-7B77-2AE2-1904-ED21B68C38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B88445A-2773-D2F0-2DD0-3B48A994C9A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434D75-625F-0578-D53D-7349345C3DD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567E12-0E20-071D-1115-F9B1191671C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EC29B2-1B37-1461-3B8D-E326D39769D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6C9C660-B63A-205E-D8AD-DCB940A310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E6D9AD5-370C-7431-3DE7-51F762384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034" y="1441379"/>
            <a:ext cx="3580777" cy="486214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B3F98C21-FF68-2021-FEA7-A1505D34C608}"/>
              </a:ext>
            </a:extLst>
          </p:cNvPr>
          <p:cNvSpPr/>
          <p:nvPr/>
        </p:nvSpPr>
        <p:spPr>
          <a:xfrm>
            <a:off x="3161489" y="2316869"/>
            <a:ext cx="2891779" cy="14282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09483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393252-08E7-F7D8-E50B-9916F2ED5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E6A55D-B8D5-43DC-1310-211D65EB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مفردات المجال  الأول ؟ وآخر يقرأ مفردات المجال الثاني.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01952E5-C6B1-C6AF-A5A7-4C1D8507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80831C3-F1A4-B6E6-CAF7-B0A82235B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070A082-BB2E-48A6-7EE2-291C78948D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0653464-B885-E863-5B1D-83FF208122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761EA3-8E1B-4969-DD03-70828FB3713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5B2324-696E-3E2E-8138-EBF0F1E7FE7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83EEB37-B580-90CD-B7A9-37DD14F713D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4A4D59-36A6-B8EA-54C3-72903ADA7ED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157B05C-9453-9635-3C39-3C78613D3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336" y="1368000"/>
            <a:ext cx="3600830" cy="501061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4824E9B-FB78-0707-2E44-64254E053CD7}"/>
              </a:ext>
            </a:extLst>
          </p:cNvPr>
          <p:cNvSpPr/>
          <p:nvPr/>
        </p:nvSpPr>
        <p:spPr>
          <a:xfrm>
            <a:off x="2565325" y="2160627"/>
            <a:ext cx="3173994" cy="21195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B4FB13F-B9FC-3115-4212-A33C8DA3DB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221635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62B43B-45EF-37D4-0A47-CC4CDE685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9A62B0-F7B8-F123-0D25-38F4AE92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88" y="756000"/>
            <a:ext cx="7204599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سنلعب لعبة المعاني. الصف الفائز  هو الذي استطاع تحديد معاني أكبر عدد من الكلمات.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يختار تلميذ من كل  صف كلمة ويقدم معناها . الصف الفائز هو الذي استمر في التحدي إلى نهاية المسابقة.)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F185AC0-EB1E-8945-1217-6E51ECAB6D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6BEDE92-9181-F0E6-F55E-19DA038FB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A965B36-8DE0-BE73-C74A-6D8E2DD7DA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C33E136-E63B-9F3D-C395-3148CB79B0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7F321C-E553-EE27-5660-1007D8142F0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2FD53FE-EA12-3E0A-D6E0-3B85151DF7E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CF3855-16A0-5793-4B41-3045761492C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9E06713-19A5-77FA-E5C1-433B991465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3A60C64-7145-2232-1B0A-7C7457DBD3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DAF9B8E5-BB08-AAAB-A679-D8F178FAD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88" y="2023179"/>
            <a:ext cx="8142052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782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B6E5C0-9488-976C-1A70-D41C12D4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CB7EE-B7D4-1784-B609-1C0D330F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819854"/>
            <a:ext cx="7298644" cy="612000"/>
          </a:xfrm>
        </p:spPr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سنلعب لعبة الرصيد  اللغوي. سأعرض عليكم تعاريف وأنتم تحددون المفردة المناسبة.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FEA877-587F-CC0D-0FDA-B9D3F529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96F282F-0DD0-E5AF-390B-C0142F99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F22A847-598B-E0C4-85B6-3C8B2281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2BEF4AB-39C4-6835-B95E-07EA9DCC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CB7155-6893-0E60-2EA4-5E7C776FFE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3429B4-1340-C8D6-AC3F-465558446F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40B929-C38E-8615-10A9-C75AA53C14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7CC9CC-FA85-410D-FE3B-52AE6B779B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D244D77-F3FE-21B1-5A03-58C7DB73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B7C58907-7F74-DF1B-C01C-9F8573665258}"/>
              </a:ext>
            </a:extLst>
          </p:cNvPr>
          <p:cNvSpPr txBox="1">
            <a:spLocks/>
          </p:cNvSpPr>
          <p:nvPr/>
        </p:nvSpPr>
        <p:spPr>
          <a:xfrm>
            <a:off x="2028217" y="3046345"/>
            <a:ext cx="5087565" cy="1446247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لُعْبَةُ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ٱلرَّصيدِ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ٱللُّغَوِيِّ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2019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4D0E5D-84BE-7D42-D372-33AD2FC7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7D2379-1773-7C9B-B3B2-C473D6E0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DD978EC-9F22-6E55-A067-64CE06A1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5C905E6-2EE3-C23B-CC5C-47E17D31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6C23FD-382B-216B-14FE-848F320539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B6123DA-2F5A-EE64-354B-7095F38A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295A2D6-CC5D-0930-7DB4-19A8BFD181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D27E7E9-8ADE-D472-1928-D7549DE21DE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CA01F58-EB56-7A58-FC3D-5DBBAC03763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DCCC3D-7399-ED62-4958-F5542251C1B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8AB0DB6-1343-893A-2386-76F63EDCB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111687A4-C96F-C642-EAC8-64A284A3344C}"/>
              </a:ext>
            </a:extLst>
          </p:cNvPr>
          <p:cNvSpPr txBox="1"/>
          <p:nvPr/>
        </p:nvSpPr>
        <p:spPr>
          <a:xfrm>
            <a:off x="1126634" y="3221336"/>
            <a:ext cx="7055513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تَبادُلُ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ٱلْمَعْلوماتِ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وَٱلْأَفْكارِ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بَيْنَ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ٱلنّاسِ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66727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DD6C33-2511-64AD-2D86-98CE37DB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5088D6-4FAF-86D7-153C-12002BE9B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48F924A-BF0B-C44C-307A-1827C8E8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1309844-DDB1-BBDE-90CB-6FA1964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C88227E-122E-3883-E363-2FEDADE7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C80CD15-EE5D-3565-1AD3-7A6E34595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18209BE-F911-C1EE-30D7-04AB100E2D3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FC39D61-8A93-E4D8-FF8B-F3E904379A9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3F4A17-C4B5-4BC3-492B-4D987471381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B434A1-4F8B-68C0-454C-90175731D82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73FB56-4DB6-9350-7A19-7DAD760D24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97E8ED12-6EF2-A975-E069-40747D078E13}"/>
              </a:ext>
            </a:extLst>
          </p:cNvPr>
          <p:cNvSpPr txBox="1"/>
          <p:nvPr/>
        </p:nvSpPr>
        <p:spPr>
          <a:xfrm>
            <a:off x="462152" y="3429000"/>
            <a:ext cx="8357604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مِنَصَّةٌ إِلِكْترونِيَّةٌ لِتَبادُلِ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ٱلْمَعْلوماتِ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وَٱلْأَخْبارِ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367858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261C38-CE9E-0E75-1291-60F7B886F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F62EB37-205F-90F8-C0F7-B12D8D136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B1A02D1-04A4-C845-0846-82BA711966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EA3676A-B351-C1F5-EE13-47B6A255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9048A7B-D88C-92F7-DE4F-9ACE988A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FD15807-8836-0951-AF91-E32E1751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7A8953-E35A-29A3-C690-3D0C88CED5E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2F0107-6E3C-59AD-6FCB-08872E2A2F4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8C07F9-7001-1D17-4503-11888DFCD7E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D3CA8E8-FDB9-2764-1B82-8EBABFDF8CE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11165B-C6D2-CD6C-1E4C-2390B9A651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C557EE24-1F26-7989-947D-824F0CEB05A3}"/>
              </a:ext>
            </a:extLst>
          </p:cNvPr>
          <p:cNvSpPr txBox="1"/>
          <p:nvPr/>
        </p:nvSpPr>
        <p:spPr>
          <a:xfrm>
            <a:off x="393198" y="2981528"/>
            <a:ext cx="8357604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اَلْعاداتُ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وَٱلتقاليدُ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وَٱلْمَعارِفُ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وَٱلمُنْجَزاتُ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ٱلَّتي تُمَيِّزُ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ٱلْإِنْسانَ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عَبْرَ ٱلتّاريخِ.</a:t>
            </a:r>
          </a:p>
        </p:txBody>
      </p:sp>
    </p:spTree>
    <p:extLst>
      <p:ext uri="{BB962C8B-B14F-4D97-AF65-F5344CB8AC3E}">
        <p14:creationId xmlns:p14="http://schemas.microsoft.com/office/powerpoint/2010/main" val="419186660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134122-ED23-8BBB-F933-16D757209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43C25C-6B49-A394-8774-79B555C3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C53B545-20D6-97B3-A4B1-C34816AAED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8810A5A-D01E-ACA7-9ACE-3806C99E7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8710BE9-5D11-2EAB-6823-7D699AF0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62D3682-E2EA-BFBE-B995-A0664B35F3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0C4E61-AFFD-EFFC-723D-E75DF305136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23213C-5C29-E16D-0831-07DC61B3109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0788AC-71CF-8EC8-07C4-693602E7A12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01BBE0B-8377-69B0-BCF3-080B4425233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9703AA7-7AB0-9C5D-C919-0B9A540B56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3FE07F4A-622C-56F6-888D-4A000B4E0140}"/>
              </a:ext>
            </a:extLst>
          </p:cNvPr>
          <p:cNvSpPr txBox="1"/>
          <p:nvPr/>
        </p:nvSpPr>
        <p:spPr>
          <a:xfrm>
            <a:off x="393198" y="2981528"/>
            <a:ext cx="8357604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اَلْعُثورُ عَلى شَيْءٍ جَديدٍ، أَوْ مَعْلومَةٍ جَديدَةٍ لَمْ تَكُنْ مَعْروفَةً سابِقاً. </a:t>
            </a:r>
          </a:p>
        </p:txBody>
      </p:sp>
    </p:spTree>
    <p:extLst>
      <p:ext uri="{BB962C8B-B14F-4D97-AF65-F5344CB8AC3E}">
        <p14:creationId xmlns:p14="http://schemas.microsoft.com/office/powerpoint/2010/main" val="299944426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F876E8-4E26-5FC5-D732-D499CB139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C34019-13EC-F0F1-95FF-C910215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77ECBC7-4883-AD8C-8C07-2FC6117F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6318600-DEDB-CF66-8D49-9CF01025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B6F3B13-9A4D-5582-511E-71E974F6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180FDD2-3DA2-CEAB-B999-4785D0D9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D329209-DC2B-C9BB-F8CD-098D51D5EB9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924CC0-1E18-E606-8D93-C27BAB05A2B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07F82B-5E2F-4AF4-9998-211F091341F2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99816B3-3D5D-1957-D0DD-E6C46D66833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5CE7C1D-963F-5C21-51D0-84CDE3936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95BD1049-A765-3B7A-E5C8-BF6E7D2C7EB0}"/>
              </a:ext>
            </a:extLst>
          </p:cNvPr>
          <p:cNvSpPr txBox="1"/>
          <p:nvPr/>
        </p:nvSpPr>
        <p:spPr>
          <a:xfrm>
            <a:off x="393198" y="2981528"/>
            <a:ext cx="8357604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اَلْعَيْشُ في سَلامٍ وَتَعاوُنٍ دونَ صِراعٍ. </a:t>
            </a:r>
          </a:p>
        </p:txBody>
      </p:sp>
    </p:spTree>
    <p:extLst>
      <p:ext uri="{BB962C8B-B14F-4D97-AF65-F5344CB8AC3E}">
        <p14:creationId xmlns:p14="http://schemas.microsoft.com/office/powerpoint/2010/main" val="944944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8D178A-C82F-DB88-8C81-C5D0360C0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397A73-65AB-3F77-0419-26C93545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31" y="751760"/>
            <a:ext cx="7333157" cy="612000"/>
          </a:xfrm>
        </p:spPr>
        <p:txBody>
          <a:bodyPr>
            <a:noAutofit/>
          </a:bodyPr>
          <a:lstStyle/>
          <a:p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 الكلمة المناسبة للتعريف التالي. (بعد رفع الألواح ، يتم إقصاء أصحاب الإجابات الخاطئة.)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87CD84-5636-65F9-E505-B2F304EA8E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6C3F08-7024-0777-5AC7-478D761F0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53BBF14-8D57-D4B7-CD51-D7147945D3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0D019FE-2054-8239-00ED-A5E1E3E576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66C837A-BBD0-FE46-1D29-C5D4281614D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0CC5EC-C577-BE62-7907-D38ED75B81E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91DC5A-DC89-6312-6A8C-0388E0AEE08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5340169-1AF1-48DB-767F-BD001ADD5D9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EB1AADB-7DB5-0CD2-C17A-89F6176DBC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82A6606F-6B18-54BB-B92D-85613DA79F96}"/>
              </a:ext>
            </a:extLst>
          </p:cNvPr>
          <p:cNvSpPr txBox="1"/>
          <p:nvPr/>
        </p:nvSpPr>
        <p:spPr>
          <a:xfrm>
            <a:off x="393198" y="2981528"/>
            <a:ext cx="8357604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>
                <a:solidFill>
                  <a:prstClr val="black"/>
                </a:solidFill>
                <a:sym typeface="Sakkal Majalla"/>
              </a:rPr>
              <a:t>تَقْديرُ ٱلْآخَرينَ </a:t>
            </a:r>
            <a:r>
              <a:rPr lang="ar-MA" sz="6000" dirty="0" err="1">
                <a:solidFill>
                  <a:prstClr val="black"/>
                </a:solidFill>
                <a:sym typeface="Sakkal Majalla"/>
              </a:rPr>
              <a:t>وَٱلتَّعامُلُ</a:t>
            </a:r>
            <a:r>
              <a:rPr lang="ar-MA" sz="6000" dirty="0">
                <a:solidFill>
                  <a:prstClr val="black"/>
                </a:solidFill>
                <a:sym typeface="Sakkal Majalla"/>
              </a:rPr>
              <a:t> مَعَهُمْ بِمُروءَةٍ وَلُطْفٍ وَتَفاهُمٍ.</a:t>
            </a:r>
          </a:p>
        </p:txBody>
      </p:sp>
    </p:spTree>
    <p:extLst>
      <p:ext uri="{BB962C8B-B14F-4D97-AF65-F5344CB8AC3E}">
        <p14:creationId xmlns:p14="http://schemas.microsoft.com/office/powerpoint/2010/main" val="40458943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(تسجل النتيجة على سجل الطلاقة وتناقش القراءة  على ضوء القواعد السابقة مع تصحيح الأخطاء المرتكبة.)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2E781F3B-1CAA-7E52-8DAE-17227FFB0CB2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2DE6B0C-08C7-DE98-7D4A-9C0750C08B30}"/>
              </a:ext>
            </a:extLst>
          </p:cNvPr>
          <p:cNvSpPr txBox="1"/>
          <p:nvPr/>
        </p:nvSpPr>
        <p:spPr>
          <a:xfrm>
            <a:off x="637161" y="1912159"/>
            <a:ext cx="7500025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في كُلِّ صَباحٍ، تُلْقي </a:t>
            </a:r>
            <a:r>
              <a:rPr lang="ar-MA" sz="2800" dirty="0" err="1"/>
              <a:t>ٱلشَّمْسُ</a:t>
            </a:r>
            <a:r>
              <a:rPr lang="ar-MA" sz="2800" dirty="0"/>
              <a:t> أَشِعَّتَها </a:t>
            </a:r>
            <a:r>
              <a:rPr lang="ar-MA" sz="2800" dirty="0" err="1"/>
              <a:t>ٱلذَّهَبِيَّةَ</a:t>
            </a:r>
            <a:r>
              <a:rPr lang="ar-MA" sz="2800" dirty="0"/>
              <a:t> عَلى </a:t>
            </a:r>
            <a:r>
              <a:rPr lang="ar-MA" sz="2800" dirty="0" err="1"/>
              <a:t>ٱلْبُسْتانِ</a:t>
            </a:r>
            <a:r>
              <a:rPr lang="ar-MA" sz="2800" dirty="0"/>
              <a:t>، لِتُداعِبَ </a:t>
            </a:r>
            <a:r>
              <a:rPr lang="ar-MA" sz="2800" dirty="0" err="1"/>
              <a:t>ٱلْأَزْهارَ</a:t>
            </a:r>
            <a:r>
              <a:rPr lang="ar-MA" sz="2800" dirty="0"/>
              <a:t> </a:t>
            </a:r>
            <a:r>
              <a:rPr lang="ar-MA" sz="2800" dirty="0" err="1"/>
              <a:t>ٱلْمُتَفَتِّحَةَ</a:t>
            </a:r>
            <a:r>
              <a:rPr lang="ar-MA" sz="2800" dirty="0"/>
              <a:t>، وَهِيَ تَتَمايَلُ مَعَ هَبَّاتِ </a:t>
            </a:r>
            <a:r>
              <a:rPr lang="ar-MA" sz="2800" dirty="0" err="1"/>
              <a:t>ٱلنَّسيمِ</a:t>
            </a:r>
            <a:r>
              <a:rPr lang="ar-MA" sz="2800" dirty="0"/>
              <a:t> </a:t>
            </a:r>
            <a:r>
              <a:rPr lang="ar-MA" sz="2800" dirty="0" err="1"/>
              <a:t>ٱللَّطيفَةِ</a:t>
            </a:r>
            <a:r>
              <a:rPr lang="ar-MA" sz="2800" dirty="0"/>
              <a:t> ناشِرَةً أَريجَها </a:t>
            </a:r>
            <a:r>
              <a:rPr lang="ar-MA" sz="2800" dirty="0" err="1"/>
              <a:t>ٱلْفَوّاحَ</a:t>
            </a:r>
            <a:r>
              <a:rPr lang="ar-MA" sz="2800" dirty="0"/>
              <a:t> في </a:t>
            </a:r>
            <a:r>
              <a:rPr lang="ar-MA" sz="2800" dirty="0" err="1"/>
              <a:t>ٱلْأَرْجاءِ</a:t>
            </a:r>
            <a:r>
              <a:rPr lang="ar-MA" sz="2800" dirty="0"/>
              <a:t>، عَلى إيقاعِ حَفيفِ </a:t>
            </a:r>
            <a:r>
              <a:rPr lang="ar-MA" sz="2800" dirty="0" err="1"/>
              <a:t>ٱلْأَشْجارِ</a:t>
            </a:r>
            <a:r>
              <a:rPr lang="ar-MA" sz="2800" dirty="0"/>
              <a:t>، </a:t>
            </a:r>
            <a:r>
              <a:rPr lang="ar-MA" sz="2800" dirty="0" err="1"/>
              <a:t>وَأُغْروداتِ</a:t>
            </a:r>
            <a:r>
              <a:rPr lang="ar-MA" sz="2800" dirty="0"/>
              <a:t> </a:t>
            </a:r>
            <a:r>
              <a:rPr lang="ar-MA" sz="2800" dirty="0" err="1"/>
              <a:t>ٱلْعَصافيرِ</a:t>
            </a:r>
            <a:r>
              <a:rPr lang="ar-MA" sz="2800" dirty="0"/>
              <a:t> </a:t>
            </a:r>
            <a:r>
              <a:rPr lang="ar-MA" sz="2800" dirty="0" err="1"/>
              <a:t>ٱلنّاشِبَةِ</a:t>
            </a:r>
            <a:r>
              <a:rPr lang="ar-MA" sz="2800" dirty="0"/>
              <a:t> في </a:t>
            </a:r>
            <a:r>
              <a:rPr lang="ar-MA" sz="2800" dirty="0" err="1"/>
              <a:t>ٱلشَّبابيكِ</a:t>
            </a:r>
            <a:r>
              <a:rPr lang="ar-MA" sz="2800" dirty="0"/>
              <a:t>، في مَقْطوعَةٍ موسيقِيَّةٍ بَديعَةٍ، تَنْسابُ أَلْحانُها مِنْ أَعْماقِ ٱلطَّبيعَةِ </a:t>
            </a:r>
            <a:r>
              <a:rPr lang="ar-MA" sz="2800" dirty="0" err="1"/>
              <a:t>ٱلْفاتِنَةِ</a:t>
            </a:r>
            <a:r>
              <a:rPr lang="ar-MA" sz="2800" dirty="0"/>
              <a:t>.</a:t>
            </a:r>
          </a:p>
          <a:p>
            <a:r>
              <a:rPr lang="ar-MA" sz="2800" dirty="0"/>
              <a:t>ها هُوَ ذا نورُ </a:t>
            </a:r>
            <a:r>
              <a:rPr lang="ar-MA" sz="2800" dirty="0" err="1"/>
              <a:t>ٱلشَّمْسِ</a:t>
            </a:r>
            <a:r>
              <a:rPr lang="ar-MA" sz="2800" dirty="0"/>
              <a:t> </a:t>
            </a:r>
            <a:r>
              <a:rPr lang="ar-MA" sz="2800" dirty="0" err="1"/>
              <a:t>ٱلدّافِئُ</a:t>
            </a:r>
            <a:r>
              <a:rPr lang="ar-MA" sz="2800" dirty="0"/>
              <a:t>، يَتَسَلَّلُ بِلُطْفٍ مِنْ بَيْنِ </a:t>
            </a:r>
            <a:r>
              <a:rPr lang="ar-MA" sz="2800" dirty="0" err="1"/>
              <a:t>ٱلْأَشْجارِ</a:t>
            </a:r>
            <a:r>
              <a:rPr lang="ar-MA" sz="2800" dirty="0"/>
              <a:t> </a:t>
            </a:r>
            <a:r>
              <a:rPr lang="ar-MA" sz="2800" dirty="0" err="1"/>
              <a:t>ٱلْمُثْقَلَةِ</a:t>
            </a:r>
            <a:r>
              <a:rPr lang="ar-MA" sz="2800" dirty="0"/>
              <a:t> أَغْصانُها بِحُبَيْباتِ </a:t>
            </a:r>
            <a:r>
              <a:rPr lang="ar-MA" sz="2800" dirty="0" err="1"/>
              <a:t>ٱلنَّدى</a:t>
            </a:r>
            <a:r>
              <a:rPr lang="ar-MA" sz="2800" dirty="0"/>
              <a:t>، فَيَرْسُمُ عَلى </a:t>
            </a:r>
            <a:r>
              <a:rPr lang="ar-MA" sz="2800" dirty="0" err="1"/>
              <a:t>ٱلْأَرْضِ</a:t>
            </a:r>
            <a:r>
              <a:rPr lang="ar-MA" sz="2800" dirty="0"/>
              <a:t> ظِلالاً مُتَشابِكَةً، كَأَنَّها لَوْحَةٌ فَنِّيَّةٌ تَجْلُبُ </a:t>
            </a:r>
            <a:r>
              <a:rPr lang="ar-MA" sz="2800" dirty="0" err="1"/>
              <a:t>ٱلْأَلْبابَ</a:t>
            </a:r>
            <a:r>
              <a:rPr lang="ar-MA" sz="2800" dirty="0"/>
              <a:t>. وَفي كُلِّ زاوِيَةٍ، تَتَراقَصُ </a:t>
            </a:r>
            <a:r>
              <a:rPr lang="ar-MA" sz="2800" dirty="0" err="1"/>
              <a:t>ٱلْفَراشاتُ</a:t>
            </a:r>
            <a:r>
              <a:rPr lang="ar-MA" sz="2800" dirty="0"/>
              <a:t> فَوْقَ </a:t>
            </a:r>
            <a:r>
              <a:rPr lang="ar-MA" sz="2800" dirty="0" err="1"/>
              <a:t>ٱلْأَزْهارِ</a:t>
            </a:r>
            <a:r>
              <a:rPr lang="ar-MA" sz="2800" dirty="0"/>
              <a:t>، مُزَيِّنَةً فَضاءَ </a:t>
            </a:r>
            <a:r>
              <a:rPr lang="ar-MA" sz="2800" dirty="0" err="1"/>
              <a:t>ٱلرَّوْضَةِ</a:t>
            </a:r>
            <a:r>
              <a:rPr lang="ar-MA" sz="2800" dirty="0"/>
              <a:t> بِأَجْنِحَتِها </a:t>
            </a:r>
            <a:r>
              <a:rPr lang="ar-MA" sz="2800" dirty="0" err="1"/>
              <a:t>ٱلْمُوَشَّاةِ</a:t>
            </a:r>
            <a:r>
              <a:rPr lang="ar-MA" sz="2800" dirty="0"/>
              <a:t> بِأَلْوانِ </a:t>
            </a:r>
            <a:r>
              <a:rPr lang="ar-MA" sz="2800" dirty="0" err="1"/>
              <a:t>ٱلطّاووسِ</a:t>
            </a:r>
            <a:r>
              <a:rPr lang="ar-MA" sz="2800" dirty="0"/>
              <a:t>، </a:t>
            </a:r>
            <a:r>
              <a:rPr lang="ar-MA" sz="2800" dirty="0" err="1"/>
              <a:t>وَٱلْمُرَقَّشَةِ</a:t>
            </a:r>
            <a:r>
              <a:rPr lang="ar-MA" sz="2800" dirty="0"/>
              <a:t> بِبَهاءِ </a:t>
            </a:r>
            <a:r>
              <a:rPr lang="ar-MA" sz="2800" dirty="0" err="1"/>
              <a:t>ٱلْكُرومِ</a:t>
            </a:r>
            <a:r>
              <a:rPr lang="ar-MA" sz="2800" dirty="0"/>
              <a:t>. وَفي وَسَطِ </a:t>
            </a:r>
            <a:r>
              <a:rPr lang="ar-MA" sz="2800" dirty="0" err="1"/>
              <a:t>ٱلْبُسْتانِ</a:t>
            </a:r>
            <a:r>
              <a:rPr lang="ar-MA" sz="2800" dirty="0"/>
              <a:t>، يَتَدَفَّقُ جَدْوَلٌ صَغيرٌ بِمائِهِ </a:t>
            </a:r>
            <a:r>
              <a:rPr lang="ar-MA" sz="2800" dirty="0" err="1"/>
              <a:t>ٱلصّافي</a:t>
            </a:r>
            <a:r>
              <a:rPr lang="ar-MA" sz="2800" dirty="0"/>
              <a:t>، مُطْلِقاً خَريراً مِنْ عالَمِ </a:t>
            </a:r>
            <a:r>
              <a:rPr lang="ar-MA" sz="2800" dirty="0" err="1"/>
              <a:t>ٱلْأَحْلامِ</a:t>
            </a:r>
            <a:r>
              <a:rPr lang="ar-MA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 : .................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1E90197D-ACB4-48AF-5182-189EC248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5571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C69960-E485-359D-AEC4-E71C7D28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2A6C38-A321-90FC-EF09-215122AE9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6000"/>
            <a:ext cx="7015173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ص: 116. اكتبوا خمس جمل  باستعمال أكبر عدد من الكلمات الواردة في الجدول.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C9B2EAC-E98D-E0CD-A2B1-DD6FF090F9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3E1DFA4-8D69-5568-A4E8-E6EA3D8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179CEC2-2D83-B4E4-BC4F-A05008EBB4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67A3103-B00A-45DC-5202-4B50129E73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4F4FDE-E8DE-1699-C084-BD8FB1496BE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BE20028-811A-DBFA-C1C2-346FC4AA863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BB596A-6B69-C9E1-3418-3F1BCFD8E97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BE6277-0E34-9C1D-B44B-BFF9067DF96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441A27E-3DAC-D565-9444-99465BC599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411E1EA-E874-96AC-C49E-EEAE03D88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409" y="1575854"/>
            <a:ext cx="3175529" cy="4747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986B395D-8260-04C8-4272-77B15A7B5693}"/>
              </a:ext>
            </a:extLst>
          </p:cNvPr>
          <p:cNvSpPr/>
          <p:nvPr/>
        </p:nvSpPr>
        <p:spPr>
          <a:xfrm>
            <a:off x="2799409" y="3701937"/>
            <a:ext cx="3175529" cy="9089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853448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141C3D-8042-CD43-2EA4-A97D347EB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21C2E2-AECA-DD47-A520-CD6E687A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 من يقرأ  الجمل التي قام بكتابتها؟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2C11105-B4BA-A849-DA8D-F673329F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D39A909-2F5F-17C8-A377-ADA1F884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B8FFF8A-3227-0636-7C85-3D0BC48285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E694A92-F55F-0AE0-3925-58D3B7295D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95347FB-15F5-7A58-8B73-0F51583FFAA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8212FD-0140-43BD-48B1-0FFF751F4F2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23735F0-FDB4-375A-B50F-C9C48EE513C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E50A7D4-D28F-6FE7-7C4D-FD21548611C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E9A578-9C87-479E-BFA6-9CA0A70D71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8FC46308-2124-A5A6-B288-F78698F00F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6" y="1368000"/>
            <a:ext cx="605467" cy="696605"/>
          </a:xfrm>
          <a:prstGeom prst="rect">
            <a:avLst/>
          </a:prstGeom>
        </p:spPr>
      </p:pic>
      <p:pic>
        <p:nvPicPr>
          <p:cNvPr id="9" name="Image 8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4FA4775-B3F3-E800-98F6-AF6DB0375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409" y="1575854"/>
            <a:ext cx="3175529" cy="474712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2DEA902A-25B8-C0FF-DF99-D41CED3ADE71}"/>
              </a:ext>
            </a:extLst>
          </p:cNvPr>
          <p:cNvSpPr/>
          <p:nvPr/>
        </p:nvSpPr>
        <p:spPr>
          <a:xfrm>
            <a:off x="2799409" y="3701937"/>
            <a:ext cx="3175529" cy="9089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591540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أساليب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وتوليف أساليب وصيغ الوصف؛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0C7D375A-F747-B2E9-FFC2-0978513DC081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80BCFCE-BC69-4114-C676-CA75DBD3A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609" y="982494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مراجعة  الأساليب. من يذكرنا بالأساليب والظواهر اللغوية  التي تساعدنا  على الوصف؟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95C5C9A-F00D-3FC3-1208-61A0B20A2C26}"/>
              </a:ext>
            </a:extLst>
          </p:cNvPr>
          <p:cNvSpPr txBox="1"/>
          <p:nvPr/>
        </p:nvSpPr>
        <p:spPr>
          <a:xfrm>
            <a:off x="1038934" y="3097374"/>
            <a:ext cx="6931017" cy="1736646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olidFill>
                  <a:srgbClr val="424D7B"/>
                </a:solidFill>
              </a:rPr>
              <a:t>ما </a:t>
            </a:r>
            <a:r>
              <a:rPr lang="ar-MA" sz="4800" dirty="0" err="1">
                <a:solidFill>
                  <a:srgbClr val="424D7B"/>
                </a:solidFill>
              </a:rPr>
              <a:t>ٱلْأَساليبُ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وَٱلظَّواهِرُ</a:t>
            </a:r>
            <a:r>
              <a:rPr lang="ar-MA" sz="4800" dirty="0">
                <a:solidFill>
                  <a:srgbClr val="424D7B"/>
                </a:solidFill>
              </a:rPr>
              <a:t> </a:t>
            </a:r>
            <a:r>
              <a:rPr lang="ar-MA" sz="4800" dirty="0" err="1">
                <a:solidFill>
                  <a:srgbClr val="424D7B"/>
                </a:solidFill>
              </a:rPr>
              <a:t>ٱللُّغَوِيَّةُ</a:t>
            </a:r>
            <a:r>
              <a:rPr lang="ar-MA" sz="4800" dirty="0">
                <a:solidFill>
                  <a:srgbClr val="424D7B"/>
                </a:solidFill>
              </a:rPr>
              <a:t> ٱلَّتي تُساعِدُنا عَلى </a:t>
            </a:r>
            <a:r>
              <a:rPr lang="ar-MA" sz="4800" dirty="0" err="1">
                <a:solidFill>
                  <a:srgbClr val="424D7B"/>
                </a:solidFill>
              </a:rPr>
              <a:t>ٱلْوَصْفِ</a:t>
            </a:r>
            <a:r>
              <a:rPr lang="ar-MA" sz="4800" dirty="0">
                <a:solidFill>
                  <a:srgbClr val="424D7B"/>
                </a:solidFill>
              </a:rPr>
              <a:t>؟</a:t>
            </a:r>
            <a:endParaRPr lang="fr-FR" sz="48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9AEFE3-0AC2-FAE5-BDEB-7286E4ED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114F0D-F3C0-8277-8F94-9A45C55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DBE4776-4DA4-AF51-BA65-FEC2F25EE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07937EF-A623-EB96-D341-840C2431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67FBCA3-D81E-C6A0-5F82-F9A6F994C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1A661AB-7A9B-F061-17C4-0E91CAE308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29003C2-52AB-3234-5FFE-0403D3F1997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175DA57-ADCF-1279-D595-5BBD4FBD87E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831937-A1E9-1E85-33A2-339AE7632753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470A60-D440-B9C5-4772-5E778A2862C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ED93C05-5F7F-DEBF-5985-E29FFD9802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xmlns="" id="{A98B2364-710C-FA0C-C6AD-DF7F0A5E3F7D}"/>
              </a:ext>
            </a:extLst>
          </p:cNvPr>
          <p:cNvSpPr txBox="1"/>
          <p:nvPr/>
        </p:nvSpPr>
        <p:spPr>
          <a:xfrm>
            <a:off x="989341" y="1925769"/>
            <a:ext cx="6461234" cy="41883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ٱلتَّفْضيلِ.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27167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FEC81F-4486-49CA-2B26-A16088A0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78C200-D1A1-8792-31AD-C4239865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يستعمل إحدى الأساليب أو الظواهر اللغوية لوصف عنصر من عناصر المشهد التالي؟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EDED6B1-4C9B-60E9-4110-7B72C1CF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DF85D81-5517-B320-EBEE-D6B856DDF5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D390302-4C32-E8A5-685F-1A4CB3FD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6C29CE7-5B28-A46B-AE05-7191B76053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767F9E-572A-DD0D-AFFF-4ED8FD9AC72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9769714-1B73-AD21-D399-D76056DAFAA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27A08A-BC36-8A0C-4553-2D559EA4D425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1AF5BD0-4EFB-1534-EDCF-E4CB0F8C71F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B9A87FA-66BC-266A-FFF4-760B73136DA2}"/>
              </a:ext>
            </a:extLst>
          </p:cNvPr>
          <p:cNvSpPr txBox="1"/>
          <p:nvPr/>
        </p:nvSpPr>
        <p:spPr>
          <a:xfrm>
            <a:off x="6120078" y="2716423"/>
            <a:ext cx="2704589" cy="316682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just" rtl="1">
              <a:buFont typeface="Arial" panose="020B0604020202020204" pitchFamily="34" charset="0"/>
              <a:buChar char="•"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360363" indent="-360363" algn="just" rtl="1">
              <a:buFont typeface="Arial" panose="020B0604020202020204" pitchFamily="34" charset="0"/>
              <a:buChar char="•"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360363" indent="-360363" algn="just" rtl="1">
              <a:buFont typeface="Arial" panose="020B0604020202020204" pitchFamily="34" charset="0"/>
              <a:buChar char="•"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360363" indent="-360363" algn="just" rtl="1">
              <a:buFont typeface="Arial" panose="020B0604020202020204" pitchFamily="34" charset="0"/>
              <a:buChar char="•"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اَلْحالُ؛</a:t>
            </a:r>
          </a:p>
          <a:p>
            <a:pPr marL="360363" indent="-360363" algn="just" rtl="1">
              <a:buFont typeface="Arial" panose="020B0604020202020204" pitchFamily="34" charset="0"/>
              <a:buChar char="•"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ٱلتَّفْضيلِ.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 descr="Une image contenant ciel, nuage, sourire, plein air&#10;&#10;Le contenu généré par l’IA peut être incorrect.">
            <a:extLst>
              <a:ext uri="{FF2B5EF4-FFF2-40B4-BE49-F238E27FC236}">
                <a16:creationId xmlns:a16="http://schemas.microsoft.com/office/drawing/2014/main" xmlns="" id="{A2854C5A-DB72-A8B8-DE99-008F33C24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48" y="2342635"/>
            <a:ext cx="5515583" cy="36885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Image 22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F5262EBD-E161-A9CF-68CC-63E89E2961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9" y="1254304"/>
            <a:ext cx="782252" cy="900001"/>
          </a:xfrm>
          <a:prstGeom prst="rect">
            <a:avLst/>
          </a:prstGeom>
        </p:spPr>
      </p:pic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2F43A89-6865-E41F-2C6F-3CFD92936E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83228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00F923-E5F2-A4CC-2087-6A05D194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DE513C-D075-BAD7-2E41-63B046BB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يستعمل إحدى الأساليب أو الظواهر اللغوية لوصف شخص من اختياره؟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B29A687-7545-310C-6BD3-F72C0DCDEE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B939902-1375-B31D-C535-B9AC9AD1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578039F-BFE1-A29B-C1AF-282385505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1C31C82-E74B-9CBB-30CA-7E84E6BC01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6B06EE4-ED25-BD6C-49F4-D66C6554D19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52F4BD-F2FF-C1C4-E089-CF841DB5E07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347590-8BD5-0AD8-5B03-B6239F0BC36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751E949-3932-EB57-DB6A-A5AF23831EA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xmlns="" id="{60B35DD3-4E04-6D60-BFA8-828A5E7596BF}"/>
              </a:ext>
            </a:extLst>
          </p:cNvPr>
          <p:cNvSpPr txBox="1"/>
          <p:nvPr/>
        </p:nvSpPr>
        <p:spPr>
          <a:xfrm>
            <a:off x="989341" y="1925769"/>
            <a:ext cx="6461234" cy="41883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ٱلتَّفْضيلِ.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908A59C-3778-5EA6-3997-7380EA5B6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400103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DCC88E-C570-8B3F-DBD5-93A0C92A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17E9F36-C4EF-2DCF-5CBD-85D2E9F26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يستعمل إحدى الأساليب أو الظواهر اللغوية لوصف مكان  من اختياره؟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52CEA21-02EE-1A28-3C92-050E0BFC31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EDC0AB7-7419-77D1-9D10-2568E2EF9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E4B1CC8-5FA7-499E-9E38-6E8CB67D6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1001ADA-BCC2-4DB7-E886-2B3A44A9AD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C02B31-63D5-C3D4-6334-2DA448A406D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F97115-26E0-3F36-245E-0CEC8958D19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05E96AD-5052-2E53-EFEE-706A61209D0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BAFBF50-2AAC-B31C-A8B4-47F10F31B7B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xmlns="" id="{FAB4AB04-C586-7BE5-8119-2422FCF502E4}"/>
              </a:ext>
            </a:extLst>
          </p:cNvPr>
          <p:cNvSpPr txBox="1"/>
          <p:nvPr/>
        </p:nvSpPr>
        <p:spPr>
          <a:xfrm>
            <a:off x="989341" y="1925769"/>
            <a:ext cx="6461234" cy="41883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ٱلتَّشْبيهِ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ٱلْحَقيقِيُّ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اَلنَّعْتُ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اَلْحالُ؛</a:t>
            </a:r>
          </a:p>
          <a:p>
            <a:pPr marL="857250" indent="-857250" algn="just" rtl="1">
              <a:buFont typeface="Arial" panose="020B0604020202020204" pitchFamily="34" charset="0"/>
              <a:buChar char="•"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أُسْلوبُ ٱلتَّفْضيلِ.</a:t>
            </a:r>
            <a:endParaRPr lang="fr-FR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AF545A2-8BA9-AD95-8CEB-6E1B0CD42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186713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C2D464-F347-CE95-B02C-62EBB2F4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2E1404-A7A8-E80C-E5C4-17F37567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 116 . استعدوا للتحدث باسترسال في حدود 3 دقائق.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1AFAF61-3893-BFB7-8CAA-375AD517CF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84016A9-2052-3798-1236-983A8058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3B2B71F-3CB0-2311-50D5-9B59B5F35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B817C87-5627-384D-C649-E9B48D7A37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9E8E0D-134D-FF8A-D639-1A086A03140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D6B246-D657-AA10-C4B9-5BB0482089E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DFC748F-5C25-F553-8B36-F7BCE78C1EF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F58A22D-E175-3FFA-8ECD-DEC2910B128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BFDF97-600F-0C70-06F8-EA4235BA6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F993C2A-6B2C-B9F1-C569-C0FF9D584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409" y="1575854"/>
            <a:ext cx="3175529" cy="474712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4AB3E84E-0F72-1F90-C086-C62B165F3014}"/>
              </a:ext>
            </a:extLst>
          </p:cNvPr>
          <p:cNvSpPr/>
          <p:nvPr/>
        </p:nvSpPr>
        <p:spPr>
          <a:xfrm>
            <a:off x="2799408" y="4792020"/>
            <a:ext cx="3175529" cy="12099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1" name="Image 20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xmlns="" id="{B1F0AAC0-ECB4-8A3E-7EB0-FB181BE5D1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" y="1368000"/>
            <a:ext cx="780341" cy="89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72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65132F7-A3F3-978F-3E6C-233BAE659FAD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138">
            <a:extLst>
              <a:ext uri="{FF2B5EF4-FFF2-40B4-BE49-F238E27FC236}">
                <a16:creationId xmlns:a16="http://schemas.microsoft.com/office/drawing/2014/main" xmlns="" id="{35DBAB78-EE93-531C-9654-5FBBAC208044}"/>
              </a:ext>
            </a:extLst>
          </p:cNvPr>
          <p:cNvSpPr txBox="1"/>
          <p:nvPr/>
        </p:nvSpPr>
        <p:spPr>
          <a:xfrm>
            <a:off x="505205" y="1980000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فَجْأَةً، وَفي غَمْرَةِ </a:t>
            </a:r>
            <a:r>
              <a:rPr lang="ar-MA" sz="2800" dirty="0" err="1"/>
              <a:t>ٱلْهُدوءِ</a:t>
            </a:r>
            <a:r>
              <a:rPr lang="ar-MA" sz="2800" dirty="0"/>
              <a:t>، يَلوحُ طَيْفُ أَخَوَيْنِ عابِثَيْنِ، وَهُما يَتَراكَضانِ في مَرَحٍ بَيْنَ </a:t>
            </a:r>
            <a:r>
              <a:rPr lang="ar-MA" sz="2800" dirty="0" err="1"/>
              <a:t>ٱلْأَشْجارِ</a:t>
            </a:r>
            <a:r>
              <a:rPr lang="ar-MA" sz="2800" dirty="0"/>
              <a:t>، وَقَدْ أَضاءَتْ مَلامِحُهُما </a:t>
            </a:r>
            <a:r>
              <a:rPr lang="ar-MA" sz="2800" dirty="0" err="1"/>
              <a:t>بِٱلْبَهْجَةِ</a:t>
            </a:r>
            <a:r>
              <a:rPr lang="ar-MA" sz="2800" dirty="0"/>
              <a:t> </a:t>
            </a:r>
            <a:r>
              <a:rPr lang="ar-MA" sz="2800" dirty="0" err="1"/>
              <a:t>وَٱلْحُبورِ</a:t>
            </a:r>
            <a:r>
              <a:rPr lang="ar-MA" sz="2800" dirty="0"/>
              <a:t>. تَتَعالى ضَحَكاتُ </a:t>
            </a:r>
            <a:r>
              <a:rPr lang="ar-MA" sz="2800" dirty="0" err="1"/>
              <a:t>ٱلصَّبِيِّ</a:t>
            </a:r>
            <a:r>
              <a:rPr lang="ar-MA" sz="2800" dirty="0"/>
              <a:t>، وَهُوَ يُلاحِقُ إِحْدى </a:t>
            </a:r>
            <a:r>
              <a:rPr lang="ar-MA" sz="2800" dirty="0" err="1"/>
              <a:t>ٱلْفَراشاتِ</a:t>
            </a:r>
            <a:r>
              <a:rPr lang="ar-MA" sz="2800" dirty="0"/>
              <a:t>. وَكُلَّما مَدَّ يَدَيْهِ لِيُمْسِكَها، تَفَلَّتَتْ مِنْ بَيْنِ أَنامِلِهِ، كَأَنَّما تَحُثُّهُ عَلى </a:t>
            </a:r>
            <a:r>
              <a:rPr lang="ar-MA" sz="2800" dirty="0" err="1"/>
              <a:t>ٱللِّحاقِ</a:t>
            </a:r>
            <a:r>
              <a:rPr lang="ar-MA" sz="2800" dirty="0"/>
              <a:t> بِها. يَتَوَقَّفُ لِالْتِقاطِ أَنْفاسِهِ لِلَحَظاتٍ، ثُمَّ ما يَلْبَثُ أَنْ يَنْطَلِقَ خَلْفَها مِنْ جَديدٍ.</a:t>
            </a:r>
          </a:p>
          <a:p>
            <a:r>
              <a:rPr lang="ar-MA" sz="2800" dirty="0"/>
              <a:t>وَعَلى مَقْرُبَةٍ مِنْهُ، تَجْلِسُ </a:t>
            </a:r>
            <a:r>
              <a:rPr lang="ar-MA" sz="2800" dirty="0" err="1"/>
              <a:t>ٱلطِّفْلَةُ</a:t>
            </a:r>
            <a:r>
              <a:rPr lang="ar-MA" sz="2800" dirty="0"/>
              <a:t> عَلى بِساطِ </a:t>
            </a:r>
            <a:r>
              <a:rPr lang="ar-MA" sz="2800" dirty="0" err="1"/>
              <a:t>ٱلْعُشْبِ</a:t>
            </a:r>
            <a:r>
              <a:rPr lang="ar-MA" sz="2800" dirty="0"/>
              <a:t>، وَهِيَ تُشَكِّلُ بِأَصابِعِها إِكْليلاً مِنَ </a:t>
            </a:r>
            <a:r>
              <a:rPr lang="ar-MA" sz="2800" dirty="0" err="1"/>
              <a:t>ٱلْأَزْهارِ</a:t>
            </a:r>
            <a:r>
              <a:rPr lang="ar-MA" sz="2800" dirty="0"/>
              <a:t>. تُديرُهُ في يَدَيْها بُرْهَةً، ثُمَّ تَرْفَعُهُ نَحْوَ </a:t>
            </a:r>
            <a:r>
              <a:rPr lang="ar-MA" sz="2800" dirty="0" err="1"/>
              <a:t>ٱلشَّمْسِ</a:t>
            </a:r>
            <a:r>
              <a:rPr lang="ar-MA" sz="2800" dirty="0"/>
              <a:t> مُبْتَسِمَةً. تَنْهَضُ في حَماسٍ، ثُمَّ تَرْكُضُ نَحْوَ أَخيها، مُحاوِلَةً وَضْعَ </a:t>
            </a:r>
            <a:r>
              <a:rPr lang="ar-MA" sz="2800" dirty="0" err="1"/>
              <a:t>ٱلْإِكْليلِ</a:t>
            </a:r>
            <a:r>
              <a:rPr lang="ar-MA" sz="2800" dirty="0"/>
              <a:t> عَلى رَأْسِهِ، لَكِنَّهُ يُراوِغُها في رَشاقَةٍ، فَتَبْدَأُ لُعْبَةُ </a:t>
            </a:r>
            <a:r>
              <a:rPr lang="ar-MA" sz="2800" dirty="0" err="1"/>
              <a:t>ٱلْمُطارَدَةِ</a:t>
            </a:r>
            <a:r>
              <a:rPr lang="ar-MA" sz="2800" dirty="0"/>
              <a:t> بَيْنَهُما، لِتَمْلَأَ ضَحَكاتُهُما </a:t>
            </a:r>
            <a:r>
              <a:rPr lang="ar-MA" sz="2800" dirty="0" err="1"/>
              <a:t>ٱلْفَضاءَ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7C233D-C880-669D-5AF2-3FF3A480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4996AE2-9FE8-D7AC-BD85-6F7A27A6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لوصف المشهد الذي قام باختياره؟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CE08732-4DB4-5F09-A07E-F181BC38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5B64CF3-4E34-B17D-E651-2A4C783CA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91F67F0-4342-2B36-657F-E7D053B9C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D3D9AF0-71F0-2F8E-204C-7E1E4B6196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9DDA5D-41D9-B057-C424-31C34E98DB7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DB5D53C-AA8B-091B-12A5-5ED567A3DE4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FE86F39-FC7E-E7FA-F4FC-1B0FDDF435F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1B58FB4-E992-72C1-E4F0-DA4E2327E7D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E83E725-B81E-9490-31D1-44F6D1CFF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0064CBA-F265-02AC-7D81-E4D9112C6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409" y="1575854"/>
            <a:ext cx="3175529" cy="474712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3424A56-C547-C972-385B-2CF4343EE992}"/>
              </a:ext>
            </a:extLst>
          </p:cNvPr>
          <p:cNvSpPr/>
          <p:nvPr/>
        </p:nvSpPr>
        <p:spPr>
          <a:xfrm>
            <a:off x="2799408" y="4792020"/>
            <a:ext cx="3175529" cy="120994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53415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من قبيل: في البداية- بعد ذلك- عقبها – في ختام الحصة.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نص " المعمار المغربي" ص: 117، واجيبوا عن أسئلة الفهم على دفاتر البحث.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4947B5A2-60AE-D286-0DDC-3BD76B4B6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67710"/>
            <a:ext cx="3025486" cy="4124527"/>
          </a:xfrm>
          <a:prstGeom prst="rect">
            <a:avLst/>
          </a:prstGeom>
        </p:spPr>
      </p:pic>
      <p:pic>
        <p:nvPicPr>
          <p:cNvPr id="7" name="Image 6" descr="Une image contenant texte, lettr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A4EF0B4-BED1-6FC9-784D-6D4B823DA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244" y="1867710"/>
            <a:ext cx="3025487" cy="423429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44B64B84-71D4-2160-6493-D6546EEFC743}"/>
              </a:ext>
            </a:extLst>
          </p:cNvPr>
          <p:cNvSpPr/>
          <p:nvPr/>
        </p:nvSpPr>
        <p:spPr>
          <a:xfrm>
            <a:off x="4571999" y="5000018"/>
            <a:ext cx="3025487" cy="9922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553BAF1E-79F1-F9FF-FD99-246EA6726DEC}"/>
              </a:ext>
            </a:extLst>
          </p:cNvPr>
          <p:cNvSpPr/>
          <p:nvPr/>
        </p:nvSpPr>
        <p:spPr>
          <a:xfrm>
            <a:off x="1224244" y="2341123"/>
            <a:ext cx="3025487" cy="14137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2" name="Image 21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xmlns="" id="{91D9BEBE-C6EA-5EA6-0868-BD226F7B6B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C0AD27-FF28-744F-306B-AB9C6650BF8A}"/>
              </a:ext>
            </a:extLst>
          </p:cNvPr>
          <p:cNvSpPr/>
          <p:nvPr/>
        </p:nvSpPr>
        <p:spPr>
          <a:xfrm>
            <a:off x="401359" y="1368000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138">
            <a:extLst>
              <a:ext uri="{FF2B5EF4-FFF2-40B4-BE49-F238E27FC236}">
                <a16:creationId xmlns:a16="http://schemas.microsoft.com/office/drawing/2014/main" xmlns="" id="{522697E7-5DD7-FB26-426F-998873740F55}"/>
              </a:ext>
            </a:extLst>
          </p:cNvPr>
          <p:cNvSpPr txBox="1"/>
          <p:nvPr/>
        </p:nvSpPr>
        <p:spPr>
          <a:xfrm>
            <a:off x="510385" y="1954790"/>
            <a:ext cx="8123229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مُرّاكُشُ مَدينَةٌ مَبْسوطَةٌ في واحاتِ </a:t>
            </a:r>
            <a:r>
              <a:rPr lang="ar-MA" sz="2800" dirty="0" err="1"/>
              <a:t>ٱلنَّخيلِ</a:t>
            </a:r>
            <a:r>
              <a:rPr lang="ar-MA" sz="2800" dirty="0"/>
              <a:t>. أَزِقَّتُها ضَيِّقَةٌ وَمَرْصوفَةٌ </a:t>
            </a:r>
            <a:r>
              <a:rPr lang="ar-MA" sz="2800" dirty="0" err="1"/>
              <a:t>بِٱلْحِجارَةِ</a:t>
            </a:r>
            <a:r>
              <a:rPr lang="ar-MA" sz="2800" dirty="0"/>
              <a:t>، وَأَسْوارُها ٱلْعَتيقَةُ تَفوحُ مِنْها رائِحَةُ </a:t>
            </a:r>
            <a:r>
              <a:rPr lang="ar-MA" sz="2800" dirty="0" err="1"/>
              <a:t>ٱلتَّوابِلِ</a:t>
            </a:r>
            <a:r>
              <a:rPr lang="ar-MA" sz="2800" dirty="0"/>
              <a:t> </a:t>
            </a:r>
            <a:r>
              <a:rPr lang="ar-MA" sz="2800" dirty="0" err="1"/>
              <a:t>ٱلنَّفّاذَةِ</a:t>
            </a:r>
            <a:r>
              <a:rPr lang="ar-MA" sz="2800" dirty="0"/>
              <a:t>، مَمْزوجَةً بِعِطْرِ </a:t>
            </a:r>
            <a:r>
              <a:rPr lang="ar-MA" sz="2800" dirty="0" err="1"/>
              <a:t>ٱلْحِنّاءِ</a:t>
            </a:r>
            <a:r>
              <a:rPr lang="ar-MA" sz="2800" dirty="0"/>
              <a:t> </a:t>
            </a:r>
            <a:r>
              <a:rPr lang="ar-MA" sz="2800" dirty="0" err="1"/>
              <a:t>وَٱلزَّيْتونِ</a:t>
            </a:r>
            <a:r>
              <a:rPr lang="ar-MA" sz="2800" dirty="0"/>
              <a:t>. وَأَنْتَ تَجوبُ تِلْكَ </a:t>
            </a:r>
            <a:r>
              <a:rPr lang="ar-MA" sz="2800" dirty="0" err="1"/>
              <a:t>ٱلدُّروبَ</a:t>
            </a:r>
            <a:r>
              <a:rPr lang="ar-MA" sz="2800" dirty="0"/>
              <a:t> </a:t>
            </a:r>
            <a:r>
              <a:rPr lang="ar-MA" sz="2800" dirty="0" err="1"/>
              <a:t>ٱلظَّليلَةَ</a:t>
            </a:r>
            <a:r>
              <a:rPr lang="ar-MA" sz="2800" dirty="0"/>
              <a:t>، يَأْخُذُكَ </a:t>
            </a:r>
            <a:r>
              <a:rPr lang="ar-MA" sz="2800" dirty="0" err="1"/>
              <a:t>ٱلْحَنينُ</a:t>
            </a:r>
            <a:r>
              <a:rPr lang="ar-MA" sz="2800" dirty="0"/>
              <a:t> إِلى </a:t>
            </a:r>
            <a:r>
              <a:rPr lang="ar-MA" sz="2800" dirty="0" err="1"/>
              <a:t>ٱلْأَزْمِنَةِ</a:t>
            </a:r>
            <a:r>
              <a:rPr lang="ar-MA" sz="2800" dirty="0"/>
              <a:t> </a:t>
            </a:r>
            <a:r>
              <a:rPr lang="ar-MA" sz="2800" dirty="0" err="1"/>
              <a:t>ٱلْخَوالي</a:t>
            </a:r>
            <a:r>
              <a:rPr lang="ar-MA" sz="2800" dirty="0"/>
              <a:t>. فَكَمْ مِنَ </a:t>
            </a:r>
            <a:r>
              <a:rPr lang="ar-MA" sz="2800" dirty="0" err="1"/>
              <a:t>ٱلْمُلوكِ</a:t>
            </a:r>
            <a:r>
              <a:rPr lang="ar-MA" sz="2800" dirty="0"/>
              <a:t> </a:t>
            </a:r>
            <a:r>
              <a:rPr lang="ar-MA" sz="2800" dirty="0" err="1"/>
              <a:t>وَٱلسَّلاطينِ</a:t>
            </a:r>
            <a:r>
              <a:rPr lang="ar-MA" sz="2800" dirty="0"/>
              <a:t> </a:t>
            </a:r>
            <a:r>
              <a:rPr lang="ar-MA" sz="2800" dirty="0" err="1"/>
              <a:t>وَٱلْفُقَهاءِ</a:t>
            </a:r>
            <a:r>
              <a:rPr lang="ar-MA" sz="2800" dirty="0"/>
              <a:t> </a:t>
            </a:r>
            <a:r>
              <a:rPr lang="ar-MA" sz="2800" dirty="0" err="1"/>
              <a:t>وَٱلتُّجّارِ</a:t>
            </a:r>
            <a:r>
              <a:rPr lang="ar-MA" sz="2800" dirty="0"/>
              <a:t> مَرّوا مِنْ هذِهِ </a:t>
            </a:r>
            <a:r>
              <a:rPr lang="ar-MA" sz="2800" dirty="0" err="1"/>
              <a:t>ٱلْأَرْضِ</a:t>
            </a:r>
            <a:r>
              <a:rPr lang="ar-MA" sz="2800" dirty="0"/>
              <a:t> </a:t>
            </a:r>
            <a:r>
              <a:rPr lang="ar-MA" sz="2800" dirty="0" err="1"/>
              <a:t>ٱلطَّيِّبَةِ</a:t>
            </a:r>
            <a:r>
              <a:rPr lang="ar-MA" sz="2800" dirty="0"/>
              <a:t>! وَكَمْ مِنَ </a:t>
            </a:r>
            <a:r>
              <a:rPr lang="ar-MA" sz="2800" dirty="0" err="1"/>
              <a:t>ٱلْقَصائِدِ</a:t>
            </a:r>
            <a:r>
              <a:rPr lang="ar-MA" sz="2800" dirty="0"/>
              <a:t> تَغَنَّتْ بِجَمالِها </a:t>
            </a:r>
            <a:r>
              <a:rPr lang="ar-MA" sz="2800" dirty="0" err="1"/>
              <a:t>ٱلْفاتِنِ</a:t>
            </a:r>
            <a:r>
              <a:rPr lang="ar-MA" sz="2800" dirty="0"/>
              <a:t>، وَبِأَسْوارِها وَمَبانيها </a:t>
            </a:r>
            <a:r>
              <a:rPr lang="ar-MA" sz="2800" dirty="0" err="1"/>
              <a:t>ٱلْمَبْنِيَّةِ</a:t>
            </a:r>
            <a:r>
              <a:rPr lang="ar-MA" sz="2800" dirty="0"/>
              <a:t> </a:t>
            </a:r>
            <a:r>
              <a:rPr lang="ar-MA" sz="2800" dirty="0" err="1"/>
              <a:t>بِٱلْحَجَرِ</a:t>
            </a:r>
            <a:r>
              <a:rPr lang="ar-MA" sz="2800" dirty="0"/>
              <a:t> </a:t>
            </a:r>
            <a:r>
              <a:rPr lang="ar-MA" sz="2800" dirty="0" err="1"/>
              <a:t>ٱلطّينِيِّ</a:t>
            </a:r>
            <a:r>
              <a:rPr lang="ar-MA" sz="2800" dirty="0"/>
              <a:t> ٱلَّذي يُعْطيها لَوْنَها </a:t>
            </a:r>
            <a:r>
              <a:rPr lang="ar-MA" sz="2800" dirty="0" err="1"/>
              <a:t>ٱلْأَحْمَرَ</a:t>
            </a:r>
            <a:r>
              <a:rPr lang="ar-MA" sz="2800" dirty="0"/>
              <a:t> </a:t>
            </a:r>
            <a:r>
              <a:rPr lang="ar-MA" sz="2800" dirty="0" err="1"/>
              <a:t>ٱلْمُمَيَّزَ</a:t>
            </a:r>
            <a:r>
              <a:rPr lang="fr-FR" sz="2800" dirty="0"/>
              <a:t>!</a:t>
            </a:r>
            <a:endParaRPr lang="ar-MA" sz="2800" dirty="0"/>
          </a:p>
          <a:p>
            <a:r>
              <a:rPr lang="ar-MA" sz="2800" dirty="0"/>
              <a:t>وَإِذا ما رَفَعَ </a:t>
            </a:r>
            <a:r>
              <a:rPr lang="ar-MA" sz="2800" dirty="0" err="1"/>
              <a:t>ٱلزّائِرُ</a:t>
            </a:r>
            <a:r>
              <a:rPr lang="ar-MA" sz="2800" dirty="0"/>
              <a:t> بَصَرَهُ لِيُطالِعَ عِمارَةَ مُرّاكُشَ، أَدْهَشَهُ جَلالُ </a:t>
            </a:r>
            <a:r>
              <a:rPr lang="ar-MA" sz="2800" dirty="0" err="1"/>
              <a:t>ٱلْمَآذِنِ</a:t>
            </a:r>
            <a:r>
              <a:rPr lang="ar-MA" sz="2800" dirty="0"/>
              <a:t>، وَرَوْعَةُ زَخارِفِها. فَهذا قَصْرُ </a:t>
            </a:r>
            <a:r>
              <a:rPr lang="ar-MA" sz="2800" dirty="0" err="1"/>
              <a:t>ٱلْبَديعِ</a:t>
            </a:r>
            <a:r>
              <a:rPr lang="ar-MA" sz="2800" dirty="0"/>
              <a:t> تَحْكي جُدْرانُهُ عَنْ مَجْدِ </a:t>
            </a:r>
            <a:r>
              <a:rPr lang="ar-MA" sz="2800" dirty="0" err="1"/>
              <a:t>ٱلْأَسْلافِ</a:t>
            </a:r>
            <a:r>
              <a:rPr lang="ar-MA" sz="2800" dirty="0"/>
              <a:t>، وَذاكَ قَصْرُ </a:t>
            </a:r>
            <a:r>
              <a:rPr lang="ar-MA" sz="2800" dirty="0" err="1"/>
              <a:t>ٱلْباهِيَةِ</a:t>
            </a:r>
            <a:r>
              <a:rPr lang="ar-MA" sz="2800" dirty="0"/>
              <a:t> يَزْدانُ بِأَرْوِقَتِهِ </a:t>
            </a:r>
            <a:r>
              <a:rPr lang="ar-MA" sz="2800" dirty="0" err="1"/>
              <a:t>ٱلْمُزَخْرَفَةِ</a:t>
            </a:r>
            <a:r>
              <a:rPr lang="ar-MA" sz="2800" dirty="0"/>
              <a:t>، شاهِداً عَلى رَوْعَةِ ٱلْعِمارَةِ </a:t>
            </a:r>
            <a:r>
              <a:rPr lang="ar-MA" sz="2800" dirty="0" err="1"/>
              <a:t>ٱلْمَغْرِبِيَّةِ</a:t>
            </a:r>
            <a:r>
              <a:rPr lang="ar-MA" sz="2800" dirty="0"/>
              <a:t>. وَفي حَديقَةِ "</a:t>
            </a:r>
            <a:r>
              <a:rPr lang="ar-MA" sz="2800" dirty="0" err="1"/>
              <a:t>ماجوريل</a:t>
            </a:r>
            <a:r>
              <a:rPr lang="ar-MA" sz="2800" dirty="0"/>
              <a:t>"، تَتَمايَلُ </a:t>
            </a:r>
            <a:r>
              <a:rPr lang="ar-MA" sz="2800" dirty="0" err="1"/>
              <a:t>ٱلْأَشْجارُ</a:t>
            </a:r>
            <a:r>
              <a:rPr lang="ar-MA" sz="2800" dirty="0"/>
              <a:t> </a:t>
            </a:r>
            <a:r>
              <a:rPr lang="ar-MA" sz="2800" dirty="0" err="1"/>
              <a:t>وَٱلنَّباتاتُ</a:t>
            </a:r>
            <a:r>
              <a:rPr lang="ar-MA" sz="2800" dirty="0"/>
              <a:t> </a:t>
            </a:r>
            <a:r>
              <a:rPr lang="ar-MA" sz="2800" dirty="0" err="1"/>
              <a:t>ٱلنّادِرَةُ</a:t>
            </a:r>
            <a:r>
              <a:rPr lang="ar-MA" sz="2800" dirty="0"/>
              <a:t> عَلى كَفِّ </a:t>
            </a:r>
            <a:r>
              <a:rPr lang="ar-MA" sz="2800" dirty="0" err="1"/>
              <a:t>ٱلنَّسيمِ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F0B36EA-EEE2-72EF-1B36-A2B3F22BB530}"/>
              </a:ext>
            </a:extLst>
          </p:cNvPr>
          <p:cNvSpPr txBox="1"/>
          <p:nvPr/>
        </p:nvSpPr>
        <p:spPr>
          <a:xfrm>
            <a:off x="398833" y="1878730"/>
            <a:ext cx="8343807" cy="4813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2900" dirty="0"/>
              <a:t>أَمّا أَهْلُ مُرَّاكُشَ، فَهُمْ وَدودونَ كُرَماءُ، يَسْتَقْبِلونَ </a:t>
            </a:r>
            <a:r>
              <a:rPr lang="ar-MA" sz="2900" dirty="0" err="1"/>
              <a:t>ٱلضُّيوفَ</a:t>
            </a:r>
            <a:r>
              <a:rPr lang="ar-MA" sz="2900" dirty="0"/>
              <a:t> بِحَفاوَةٍ بالِغَةٍ، أَحاديثُهُمْ دافِئَةٌ، لا تَخْلو مِنَ </a:t>
            </a:r>
            <a:r>
              <a:rPr lang="ar-MA" sz="2900" dirty="0" err="1"/>
              <a:t>ٱلْحِكْمَةِ</a:t>
            </a:r>
            <a:r>
              <a:rPr lang="ar-MA" sz="2900" dirty="0"/>
              <a:t> </a:t>
            </a:r>
            <a:r>
              <a:rPr lang="ar-MA" sz="2900" dirty="0" err="1"/>
              <a:t>وَٱلطَّرافَةِ</a:t>
            </a:r>
            <a:r>
              <a:rPr lang="ar-MA" sz="2900" dirty="0"/>
              <a:t>. يَرْتَدونَ </a:t>
            </a:r>
            <a:r>
              <a:rPr lang="ar-MA" sz="2900" dirty="0" err="1"/>
              <a:t>ٱلْجَلابيبَ</a:t>
            </a:r>
            <a:r>
              <a:rPr lang="ar-MA" sz="2900" dirty="0"/>
              <a:t> </a:t>
            </a:r>
            <a:r>
              <a:rPr lang="ar-MA" sz="2900" dirty="0" err="1"/>
              <a:t>ٱلتَّقْليدِيَّةَ</a:t>
            </a:r>
            <a:r>
              <a:rPr lang="ar-MA" sz="2900" dirty="0"/>
              <a:t> </a:t>
            </a:r>
            <a:r>
              <a:rPr lang="ar-MA" sz="2900" dirty="0" err="1"/>
              <a:t>ٱلْمَطْروزَةَ</a:t>
            </a:r>
            <a:r>
              <a:rPr lang="ar-MA" sz="2900" dirty="0"/>
              <a:t> بِأَلْوانٍ زاهِيَةٍ، وَيُفْرِدونَ أَذْرُعَهُمْ، وَقَدْ عَلَتِ </a:t>
            </a:r>
            <a:r>
              <a:rPr lang="ar-MA" sz="2900" dirty="0" err="1"/>
              <a:t>ٱلاِبْتِساماتُ</a:t>
            </a:r>
            <a:r>
              <a:rPr lang="ar-MA" sz="2900" dirty="0"/>
              <a:t> شِفاهَهُمْ تَرْحيباً بِزُوّارِهِمْ. كُلَّما تَوَغَّلْتَ بَيْنَ </a:t>
            </a:r>
            <a:r>
              <a:rPr lang="ar-MA" sz="2900" dirty="0" err="1"/>
              <a:t>ٱلدُّروبِ</a:t>
            </a:r>
            <a:r>
              <a:rPr lang="ar-MA" sz="2900" dirty="0"/>
              <a:t> </a:t>
            </a:r>
            <a:r>
              <a:rPr lang="ar-MA" sz="2900" dirty="0" err="1"/>
              <a:t>وَٱلْأَزِقَّةِ</a:t>
            </a:r>
            <a:r>
              <a:rPr lang="ar-MA" sz="2900" dirty="0"/>
              <a:t> </a:t>
            </a:r>
            <a:r>
              <a:rPr lang="ar-MA" sz="2900" dirty="0" err="1"/>
              <a:t>ٱلضَّيِّقَةِ</a:t>
            </a:r>
            <a:r>
              <a:rPr lang="ar-MA" sz="2900" dirty="0"/>
              <a:t> ٱلْعَتيقَةِ، رَأَيْتَ </a:t>
            </a:r>
            <a:r>
              <a:rPr lang="ar-MA" sz="2900" dirty="0" err="1"/>
              <a:t>ٱلصُّنّاعَ</a:t>
            </a:r>
            <a:r>
              <a:rPr lang="ar-MA" sz="2900" dirty="0"/>
              <a:t> مُنْهَمِكينَ في أَعْمالِهِمْ بِمَهارَةٍ فائِقَةٍ وَإِتْقانٍ مُدْهِشٍ، وَهُمْ يُعالِجونَ </a:t>
            </a:r>
            <a:r>
              <a:rPr lang="ar-MA" sz="2900" dirty="0" err="1"/>
              <a:t>ٱلْخَزَفَ</a:t>
            </a:r>
            <a:r>
              <a:rPr lang="ar-MA" sz="2900" dirty="0"/>
              <a:t> </a:t>
            </a:r>
            <a:r>
              <a:rPr lang="ar-MA" sz="2900" dirty="0" err="1"/>
              <a:t>وَٱلْجُلودَ</a:t>
            </a:r>
            <a:r>
              <a:rPr lang="ar-MA" sz="2900" dirty="0"/>
              <a:t> </a:t>
            </a:r>
            <a:r>
              <a:rPr lang="ar-MA" sz="2900" dirty="0" err="1"/>
              <a:t>وَٱلْخَشَبَ</a:t>
            </a:r>
            <a:r>
              <a:rPr lang="ar-MA" sz="2900" dirty="0"/>
              <a:t> بِأَنامِلِهِمْ، </a:t>
            </a:r>
            <a:r>
              <a:rPr lang="ar-MA" sz="2900" dirty="0" err="1"/>
              <a:t>وَٱلْإِبَرِ</a:t>
            </a:r>
            <a:r>
              <a:rPr lang="ar-MA" sz="2900" dirty="0"/>
              <a:t> وَمَطارِقِ </a:t>
            </a:r>
            <a:r>
              <a:rPr lang="ar-MA" sz="2900" dirty="0" err="1"/>
              <a:t>ٱلنُّحاسِ</a:t>
            </a:r>
            <a:r>
              <a:rPr lang="ar-MA" sz="2900" dirty="0"/>
              <a:t>، وَغَيْرِها مِنَ </a:t>
            </a:r>
            <a:r>
              <a:rPr lang="ar-MA" sz="2900" dirty="0" err="1"/>
              <a:t>ٱلْأَدَواتِ</a:t>
            </a:r>
            <a:r>
              <a:rPr lang="ar-MA" sz="2900" dirty="0"/>
              <a:t> </a:t>
            </a:r>
            <a:r>
              <a:rPr lang="ar-MA" sz="2900" dirty="0" err="1"/>
              <a:t>ٱلتَّقْليدِيَّةِ</a:t>
            </a:r>
            <a:r>
              <a:rPr lang="ar-MA" sz="2900" dirty="0"/>
              <a:t> </a:t>
            </a:r>
            <a:r>
              <a:rPr lang="ar-MA" sz="2900" dirty="0" err="1"/>
              <a:t>ٱلْبَسيطَةِ</a:t>
            </a:r>
            <a:r>
              <a:rPr lang="ar-MA" sz="2900" dirty="0"/>
              <a:t>. </a:t>
            </a:r>
          </a:p>
          <a:p>
            <a:r>
              <a:rPr lang="ar-MA" sz="2900" dirty="0"/>
              <a:t>ما أَرْوَعَ </a:t>
            </a:r>
            <a:r>
              <a:rPr lang="ar-MA" sz="2900" dirty="0" err="1"/>
              <a:t>ٱلنُّزْهَةَ</a:t>
            </a:r>
            <a:r>
              <a:rPr lang="ar-MA" sz="2900" dirty="0"/>
              <a:t> في أَكْنافِ مُرّاكُشَ </a:t>
            </a:r>
            <a:r>
              <a:rPr lang="ar-MA" sz="2900" dirty="0" err="1"/>
              <a:t>ٱلْحَمْراءِ</a:t>
            </a:r>
            <a:r>
              <a:rPr lang="ar-MA" sz="2900" dirty="0"/>
              <a:t>، وَما أَحْلى </a:t>
            </a:r>
            <a:r>
              <a:rPr lang="ar-MA" sz="2900" dirty="0" err="1"/>
              <a:t>ٱلْإِقامَةَ</a:t>
            </a:r>
            <a:r>
              <a:rPr lang="ar-MA" sz="2900" dirty="0"/>
              <a:t> بَيْنَ أَسْوارِها ٱلْعَتيقَةِ! فَهِيَ </a:t>
            </a:r>
            <a:r>
              <a:rPr lang="ar-MA" sz="2900" dirty="0" err="1"/>
              <a:t>ٱلْحِضْنُ</a:t>
            </a:r>
            <a:r>
              <a:rPr lang="ar-MA" sz="2900" dirty="0"/>
              <a:t> </a:t>
            </a:r>
            <a:r>
              <a:rPr lang="ar-MA" sz="2900" dirty="0" err="1"/>
              <a:t>ٱلدّافِئُ</a:t>
            </a:r>
            <a:r>
              <a:rPr lang="ar-MA" sz="2900" dirty="0"/>
              <a:t> لِمَنْ يَتوقُ إِلى </a:t>
            </a:r>
            <a:r>
              <a:rPr lang="ar-MA" sz="2900" dirty="0" err="1"/>
              <a:t>ٱلرّاحَةِ</a:t>
            </a:r>
            <a:r>
              <a:rPr lang="ar-MA" sz="2900" dirty="0"/>
              <a:t>، </a:t>
            </a:r>
            <a:r>
              <a:rPr lang="ar-MA" sz="2900" dirty="0" err="1"/>
              <a:t>وَٱلْمَلاذُ</a:t>
            </a:r>
            <a:r>
              <a:rPr lang="ar-MA" sz="2900" dirty="0"/>
              <a:t> </a:t>
            </a:r>
            <a:r>
              <a:rPr lang="ar-MA" sz="2900" dirty="0" err="1"/>
              <a:t>ٱلْآسِرُ</a:t>
            </a:r>
            <a:r>
              <a:rPr lang="ar-MA" sz="2900" dirty="0"/>
              <a:t> لِمَنْ يَهْوى </a:t>
            </a:r>
            <a:r>
              <a:rPr lang="ar-MA" sz="2900" dirty="0" err="1"/>
              <a:t>ٱلْجَمالَ</a:t>
            </a:r>
            <a:r>
              <a:rPr lang="ar-MA" sz="2900" dirty="0"/>
              <a:t> </a:t>
            </a:r>
            <a:r>
              <a:rPr lang="ar-MA" sz="2900" dirty="0" err="1"/>
              <a:t>وَٱلتّارِيخَ</a:t>
            </a:r>
            <a:r>
              <a:rPr lang="ar-MA" sz="2900" dirty="0"/>
              <a:t> </a:t>
            </a:r>
            <a:r>
              <a:rPr lang="ar-MA" sz="2900" dirty="0" err="1"/>
              <a:t>وَٱلْأَصالَةَ</a:t>
            </a:r>
            <a:r>
              <a:rPr lang="ar-MA" sz="2900" dirty="0"/>
              <a:t> </a:t>
            </a:r>
            <a:r>
              <a:rPr lang="ar-MA" sz="2900" dirty="0" err="1"/>
              <a:t>ٱلْعَريقَةَ</a:t>
            </a:r>
            <a:r>
              <a:rPr lang="ar-MA" sz="2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6621114-DDD8-98CD-1F6D-92ADEAC3E753}"/>
              </a:ext>
            </a:extLst>
          </p:cNvPr>
          <p:cNvSpPr/>
          <p:nvPr/>
        </p:nvSpPr>
        <p:spPr>
          <a:xfrm>
            <a:off x="324244" y="127273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 de texte 138">
            <a:extLst>
              <a:ext uri="{FF2B5EF4-FFF2-40B4-BE49-F238E27FC236}">
                <a16:creationId xmlns:a16="http://schemas.microsoft.com/office/drawing/2014/main" xmlns="" id="{5FE7BEF2-DA47-45C4-C37B-A4187D36CEFE}"/>
              </a:ext>
            </a:extLst>
          </p:cNvPr>
          <p:cNvSpPr txBox="1"/>
          <p:nvPr/>
        </p:nvSpPr>
        <p:spPr>
          <a:xfrm>
            <a:off x="324244" y="1842496"/>
            <a:ext cx="8323645" cy="47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غادَرَتِ </a:t>
            </a:r>
            <a:r>
              <a:rPr lang="ar-MA" sz="2800" dirty="0" err="1"/>
              <a:t>ٱلطِّفْلَةُ</a:t>
            </a:r>
            <a:r>
              <a:rPr lang="ar-MA" sz="2800" dirty="0"/>
              <a:t> ياسَمينُ مَدينَتَها </a:t>
            </a:r>
            <a:r>
              <a:rPr lang="ar-MA" sz="2800" dirty="0" err="1"/>
              <a:t>ٱلْواسِعَةَ</a:t>
            </a:r>
            <a:r>
              <a:rPr lang="ar-MA" sz="2800" dirty="0"/>
              <a:t>، تَحْمِلُ في قَلْبِها دَهْشَةَ </a:t>
            </a:r>
            <a:r>
              <a:rPr lang="ar-MA" sz="2800" dirty="0" err="1"/>
              <a:t>ٱلرَّحيلِ</a:t>
            </a:r>
            <a:r>
              <a:rPr lang="ar-MA" sz="2800" dirty="0"/>
              <a:t>. أَلْقَتْ بِبَصَرِها مِنْ نافِذَةِ </a:t>
            </a:r>
            <a:r>
              <a:rPr lang="ar-MA" sz="2800" dirty="0" err="1"/>
              <a:t>ٱلسَّيّارَةِ</a:t>
            </a:r>
            <a:r>
              <a:rPr lang="ar-MA" sz="2800" dirty="0"/>
              <a:t>، وَهِيَ تُلَوِّحُ لِلْمَباني </a:t>
            </a:r>
            <a:r>
              <a:rPr lang="ar-MA" sz="2800" dirty="0" err="1"/>
              <a:t>ٱلْعالِيَةِ</a:t>
            </a:r>
            <a:r>
              <a:rPr lang="ar-MA" sz="2800" dirty="0"/>
              <a:t> </a:t>
            </a:r>
            <a:r>
              <a:rPr lang="ar-MA" sz="2800" dirty="0" err="1"/>
              <a:t>وَٱلشَّوارِعِ</a:t>
            </a:r>
            <a:r>
              <a:rPr lang="ar-MA" sz="2800" dirty="0"/>
              <a:t> ٱلَّتي </a:t>
            </a:r>
            <a:r>
              <a:rPr lang="ar-MA" sz="2800" dirty="0" err="1"/>
              <a:t>ٱعْتادَتِ</a:t>
            </a:r>
            <a:r>
              <a:rPr lang="ar-MA" sz="2800" dirty="0"/>
              <a:t> </a:t>
            </a:r>
            <a:r>
              <a:rPr lang="ar-MA" sz="2800" dirty="0" err="1"/>
              <a:t>ٱلرَّكْضَ</a:t>
            </a:r>
            <a:r>
              <a:rPr lang="ar-MA" sz="2800" dirty="0"/>
              <a:t> بَيْنَها، </a:t>
            </a:r>
            <a:r>
              <a:rPr lang="ar-MA" sz="2800" dirty="0" err="1"/>
              <a:t>وَٱلْمُزَيَّنَةِ</a:t>
            </a:r>
            <a:r>
              <a:rPr lang="ar-MA" sz="2800" dirty="0"/>
              <a:t> بِأَعْلامٍ حَمْراءَ تَتَوَسَّطُها نَجْماتٌ خَضْراءُ.</a:t>
            </a:r>
          </a:p>
          <a:p>
            <a:r>
              <a:rPr lang="ar-MA" sz="2800" dirty="0"/>
              <a:t>في رِحْلَتِها </a:t>
            </a:r>
            <a:r>
              <a:rPr lang="ar-MA" sz="2800" dirty="0" err="1"/>
              <a:t>ٱلْبَعيدَةِ</a:t>
            </a:r>
            <a:r>
              <a:rPr lang="ar-MA" sz="2800" dirty="0"/>
              <a:t>، حَمَلَتْ ياسَمينُ صُوَراً عَنْ مَدينَتِها عَزاءً في غُرْبَتِها. وَحينَ وَصَلَتْ إِلى باريس، وَقَفَتْ مَبْهورَةً أَمامَ </a:t>
            </a:r>
            <a:r>
              <a:rPr lang="ar-MA" sz="2800"/>
              <a:t>بُرْجِ إيفِلْ </a:t>
            </a:r>
            <a:r>
              <a:rPr lang="ar-MA" sz="2800" dirty="0"/>
              <a:t>بِأَضْوائِهِ </a:t>
            </a:r>
            <a:r>
              <a:rPr lang="ar-MA" sz="2800" dirty="0" err="1"/>
              <a:t>ٱلذَّهَبِيَّةِ</a:t>
            </a:r>
            <a:r>
              <a:rPr lang="ar-MA" sz="2800" dirty="0"/>
              <a:t>. جابَتْ شَوارِعَها ٱلْعَريضَةَ، تُراقِبُ </a:t>
            </a:r>
            <a:r>
              <a:rPr lang="ar-MA" sz="2800" dirty="0" err="1"/>
              <a:t>ٱلْمَحَلّاتِ</a:t>
            </a:r>
            <a:r>
              <a:rPr lang="ar-MA" sz="2800" dirty="0"/>
              <a:t> </a:t>
            </a:r>
            <a:r>
              <a:rPr lang="ar-MA" sz="2800" dirty="0" err="1"/>
              <a:t>ٱلْفاخِرَةَ</a:t>
            </a:r>
            <a:r>
              <a:rPr lang="ar-MA" sz="2800" dirty="0"/>
              <a:t> </a:t>
            </a:r>
            <a:r>
              <a:rPr lang="ar-MA" sz="2800" dirty="0" err="1"/>
              <a:t>وَٱلْجُسورَ</a:t>
            </a:r>
            <a:r>
              <a:rPr lang="ar-MA" sz="2800" dirty="0"/>
              <a:t> </a:t>
            </a:r>
            <a:r>
              <a:rPr lang="ar-MA" sz="2800" dirty="0" err="1"/>
              <a:t>ٱلْمُزَيَّنَةَ</a:t>
            </a:r>
            <a:r>
              <a:rPr lang="ar-MA" sz="2800" dirty="0"/>
              <a:t> </a:t>
            </a:r>
            <a:r>
              <a:rPr lang="ar-MA" sz="2800" dirty="0" err="1"/>
              <a:t>بِٱلْوُرودِ</a:t>
            </a:r>
            <a:r>
              <a:rPr lang="ar-MA" sz="2800" dirty="0"/>
              <a:t>. زارَتْ مُتْحَفَ </a:t>
            </a:r>
            <a:r>
              <a:rPr lang="ar-MA" sz="2800" dirty="0" err="1"/>
              <a:t>ٱللّوفْرِ</a:t>
            </a:r>
            <a:r>
              <a:rPr lang="ar-MA" sz="2800" dirty="0"/>
              <a:t>، تَأَمَّلَتِ </a:t>
            </a:r>
            <a:r>
              <a:rPr lang="ar-MA" sz="2800" dirty="0" err="1"/>
              <a:t>ٱلْموناليزا</a:t>
            </a:r>
            <a:r>
              <a:rPr lang="ar-MA" sz="2800" dirty="0"/>
              <a:t> </a:t>
            </a:r>
            <a:r>
              <a:rPr lang="ar-MA" sz="2800" dirty="0" err="1"/>
              <a:t>وَٱلتَّماثيلَ</a:t>
            </a:r>
            <a:r>
              <a:rPr lang="ar-MA" sz="2800" dirty="0"/>
              <a:t> </a:t>
            </a:r>
            <a:r>
              <a:rPr lang="ar-MA" sz="2800" dirty="0" err="1"/>
              <a:t>ٱلنّادِرَةَ</a:t>
            </a:r>
            <a:r>
              <a:rPr lang="ar-MA" sz="2800" dirty="0"/>
              <a:t> بِدَهْشَةٍ.</a:t>
            </a:r>
          </a:p>
          <a:p>
            <a:r>
              <a:rPr lang="ar-MA" sz="2800" dirty="0"/>
              <a:t>تَوَجَّهَتْ بَعْدَ ذلِكَ إِلى مَدينَةِ دُبَي، لِتَجِدَ نَفْسَها وَسْطَ ناطِحاتِ </a:t>
            </a:r>
            <a:r>
              <a:rPr lang="ar-MA" sz="2800" dirty="0" err="1"/>
              <a:t>ٱلسَّحابِ</a:t>
            </a:r>
            <a:r>
              <a:rPr lang="ar-MA" sz="2800" dirty="0"/>
              <a:t> ٱلَّتي لَمْ تَزُرْ مِثْلَها، حَيْثُ </a:t>
            </a:r>
            <a:r>
              <a:rPr lang="ar-MA" sz="2800" dirty="0" err="1"/>
              <a:t>ٱلْأَبْراجُ</a:t>
            </a:r>
            <a:r>
              <a:rPr lang="ar-MA" sz="2800" dirty="0"/>
              <a:t> تُعانِقُ </a:t>
            </a:r>
            <a:r>
              <a:rPr lang="ar-MA" sz="2800" dirty="0" err="1"/>
              <a:t>ٱلسَّحابَ</a:t>
            </a:r>
            <a:r>
              <a:rPr lang="ar-MA" sz="2800" dirty="0"/>
              <a:t> بِأَشْكالِها </a:t>
            </a:r>
            <a:r>
              <a:rPr lang="ar-MA" sz="2800" dirty="0" err="1"/>
              <a:t>ٱلْمُبْهِرَةِ</a:t>
            </a:r>
            <a:r>
              <a:rPr lang="ar-MA" sz="2800" dirty="0"/>
              <a:t>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330E1436-E1B1-C43B-7B1E-1CFB19A20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معجم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وتوليف معجم ؛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46FCFC0-829C-CA46-3A1C-CFF88D46EEF3}"/>
              </a:ext>
            </a:extLst>
          </p:cNvPr>
          <p:cNvSpPr txBox="1"/>
          <p:nvPr/>
        </p:nvSpPr>
        <p:spPr>
          <a:xfrm>
            <a:off x="5169430" y="1827529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تعلمتم في الأسابيع السابقة مفردات مهمة. من يذكرنا بها؟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أساليب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معجم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xmlns="" id="{2D4C4128-5925-C217-E213-58B15EF90A25}"/>
              </a:ext>
            </a:extLst>
          </p:cNvPr>
          <p:cNvSpPr txBox="1">
            <a:spLocks/>
          </p:cNvSpPr>
          <p:nvPr/>
        </p:nvSpPr>
        <p:spPr>
          <a:xfrm>
            <a:off x="1698272" y="2789307"/>
            <a:ext cx="5924616" cy="107342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مُعْجَمي خِلالَ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ٱلْمَرْحَلَةِ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ٱلثانية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18159</TotalTime>
  <Words>1342</Words>
  <Application>Microsoft Office PowerPoint</Application>
  <PresentationFormat>Affichage à l'écran (4:3)</PresentationFormat>
  <Paragraphs>214</Paragraphs>
  <Slides>36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36</vt:i4>
      </vt:variant>
    </vt:vector>
  </HeadingPairs>
  <TitlesOfParts>
    <vt:vector size="67" baseType="lpstr">
      <vt:lpstr>Sakkal Majalla</vt:lpstr>
      <vt:lpstr>Aptos</vt:lpstr>
      <vt:lpstr>Dosis</vt:lpstr>
      <vt:lpstr>Modern Love</vt:lpstr>
      <vt:lpstr>Aptos Display</vt:lpstr>
      <vt:lpstr>Calibri</vt:lpstr>
      <vt:lpstr>Dosis SemiBold</vt:lpstr>
      <vt:lpstr>Wingdings</vt:lpstr>
      <vt:lpstr>Microsoft Uighur</vt:lpstr>
      <vt:lpstr>Arial</vt:lpstr>
      <vt:lpstr>Dosis Medium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سأعين من يقرأ النص الأول. التلميذ(ة)....................  (تسجل النتيجة على سجل الطلاقة وتناقش القراءة  على ضوء القواعد السابقة مع تصحيح الأخطاء المرتكبة.)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</vt:lpstr>
      <vt:lpstr>من الفائز؟ </vt:lpstr>
      <vt:lpstr>             معجم : توليف ومراجعة  </vt:lpstr>
      <vt:lpstr>تعلمتم في الأسابيع السابقة مفردات مهمة. من يذكرنا بها؟ </vt:lpstr>
      <vt:lpstr>سنتذكر  جماعة. خذوا كراساتكم الصفحة  116. </vt:lpstr>
      <vt:lpstr>من يقرأ مفردات المجال  الأول ؟ وآخر يقرأ مفردات المجال الثاني. </vt:lpstr>
      <vt:lpstr>  سنلعب لعبة المعاني. الصف الفائز  هو الذي استطاع تحديد معاني أكبر عدد من الكلمات. ( يختار تلميذ من كل  صف كلمة ويقدم معناها . الصف الفائز هو الذي استمر في التحدي إلى نهاية المسابقة.) </vt:lpstr>
      <vt:lpstr>خذوا ألواحكم. سنلعب لعبة الرصيد  اللغوي. سأعرض عليكم تعاريف وأنتم تحددون المفردة المناسبة.</vt:lpstr>
      <vt:lpstr>اكتبوا على ألواحكم  الكلمة المناسبة للتعريف التالي. (بعد رفع الألواح ، يتم إقصاء أصحاب الإجابات الخاطئة.)</vt:lpstr>
      <vt:lpstr>اكتبوا على ألواحكم  الكلمة المناسبة للتعريف التالي. (بعد رفع الألواح ، يتم إقصاء أصحاب الإجابات الخاطئة.)</vt:lpstr>
      <vt:lpstr>اكتبوا على ألواحكم  الكلمة المناسبة للتعريف التالي. (بعد رفع الألواح ، يتم إقصاء أصحاب الإجابات الخاطئة.)</vt:lpstr>
      <vt:lpstr>اكتبوا على ألواحكم  الكلمة المناسبة للتعريف التالي. (بعد رفع الألواح ، يتم إقصاء أصحاب الإجابات الخاطئة.)</vt:lpstr>
      <vt:lpstr>اكتبوا على ألواحكم  الكلمة المناسبة للتعريف التالي. (بعد رفع الألواح ، يتم إقصاء أصحاب الإجابات الخاطئة.)</vt:lpstr>
      <vt:lpstr>اكتبوا على ألواحكم  الكلمة المناسبة للتعريف التالي. (بعد رفع الألواح ، يتم إقصاء أصحاب الإجابات الخاطئة.)</vt:lpstr>
      <vt:lpstr>الفائز هو : .................</vt:lpstr>
      <vt:lpstr>خذوا كراساتكم ص: 116. اكتبوا خمس جمل  باستعمال أكبر عدد من الكلمات الواردة في الجدول. </vt:lpstr>
      <vt:lpstr>نصحح جماعة.  من يقرأ  الجمل التي قام بكتابتها؟ </vt:lpstr>
      <vt:lpstr>             أساليب : توليف ومراجعة  </vt:lpstr>
      <vt:lpstr>ننتقل إلى مراجعة  الأساليب. من يذكرنا بالأساليب والظواهر اللغوية  التي تساعدنا  على الوصف؟ </vt:lpstr>
      <vt:lpstr>نصحح. من يقرأ؟ </vt:lpstr>
      <vt:lpstr>من يستعمل إحدى الأساليب أو الظواهر اللغوية لوصف عنصر من عناصر المشهد التالي؟</vt:lpstr>
      <vt:lpstr>من يستعمل إحدى الأساليب أو الظواهر اللغوية لوصف شخص من اختياره؟</vt:lpstr>
      <vt:lpstr>من يستعمل إحدى الأساليب أو الظواهر اللغوية لوصف مكان  من اختياره؟</vt:lpstr>
      <vt:lpstr> خذوا كراساتكم الصفحة 116 . استعدوا للتحدث باسترسال في حدود 3 دقائق.</vt:lpstr>
      <vt:lpstr>من يتحدث باسترسال لوصف المشهد الذي قام باختياره؟</vt:lpstr>
      <vt:lpstr>اختتام الحصة</vt:lpstr>
      <vt:lpstr>من يذكرنا بالأنشطة التي قمتم بها خلال حصة اليوم مستعملا أساليب من قبيل: في البداية- بعد ذلك- عقبها – في ختام الحصة. </vt:lpstr>
      <vt:lpstr>اقرؤوا نص " المعمار المغربي" ص: 117، واجيبوا عن أسئلة الفهم على دفاتر البحث.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223</cp:revision>
  <dcterms:created xsi:type="dcterms:W3CDTF">2023-09-20T21:35:22Z</dcterms:created>
  <dcterms:modified xsi:type="dcterms:W3CDTF">2026-01-12T11:07:17Z</dcterms:modified>
</cp:coreProperties>
</file>