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8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64"/>
  </p:notesMasterIdLst>
  <p:handoutMasterIdLst>
    <p:handoutMasterId r:id="rId65"/>
  </p:handoutMasterIdLst>
  <p:sldIdLst>
    <p:sldId id="2147482625" r:id="rId21"/>
    <p:sldId id="2147482754" r:id="rId22"/>
    <p:sldId id="2147482741" r:id="rId23"/>
    <p:sldId id="2147482758" r:id="rId24"/>
    <p:sldId id="2147482756" r:id="rId25"/>
    <p:sldId id="2147482755" r:id="rId26"/>
    <p:sldId id="2147482745" r:id="rId27"/>
    <p:sldId id="2147482734" r:id="rId28"/>
    <p:sldId id="2147482759" r:id="rId29"/>
    <p:sldId id="2147482760" r:id="rId30"/>
    <p:sldId id="2147482789" r:id="rId31"/>
    <p:sldId id="2147482790" r:id="rId32"/>
    <p:sldId id="2147482791" r:id="rId33"/>
    <p:sldId id="2147482792" r:id="rId34"/>
    <p:sldId id="2147482816" r:id="rId35"/>
    <p:sldId id="2147482823" r:id="rId36"/>
    <p:sldId id="2147482765" r:id="rId37"/>
    <p:sldId id="2147482795" r:id="rId38"/>
    <p:sldId id="2147482796" r:id="rId39"/>
    <p:sldId id="2147482797" r:id="rId40"/>
    <p:sldId id="2147482817" r:id="rId41"/>
    <p:sldId id="2147482818" r:id="rId42"/>
    <p:sldId id="2147482772" r:id="rId43"/>
    <p:sldId id="2147482773" r:id="rId44"/>
    <p:sldId id="2147482768" r:id="rId45"/>
    <p:sldId id="2147482769" r:id="rId46"/>
    <p:sldId id="2147482784" r:id="rId47"/>
    <p:sldId id="2147482785" r:id="rId48"/>
    <p:sldId id="2147482782" r:id="rId49"/>
    <p:sldId id="2147482781" r:id="rId50"/>
    <p:sldId id="2147482783" r:id="rId51"/>
    <p:sldId id="2147482819" r:id="rId52"/>
    <p:sldId id="2147482820" r:id="rId53"/>
    <p:sldId id="2147482786" r:id="rId54"/>
    <p:sldId id="2147482807" r:id="rId55"/>
    <p:sldId id="2147482815" r:id="rId56"/>
    <p:sldId id="2147482822" r:id="rId57"/>
    <p:sldId id="2147482704" r:id="rId58"/>
    <p:sldId id="2147482751" r:id="rId59"/>
    <p:sldId id="2147482753" r:id="rId60"/>
    <p:sldId id="2147482788" r:id="rId61"/>
    <p:sldId id="2147482752" r:id="rId62"/>
    <p:sldId id="2147482707" r:id="rId63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66"/>
      <p:bold r:id="rId67"/>
    </p:embeddedFont>
    <p:embeddedFont>
      <p:font typeface="Modern Love" panose="020B0604020202020204" charset="0"/>
      <p:regular r:id="rId68"/>
    </p:embeddedFont>
    <p:embeddedFont>
      <p:font typeface="Dosis" panose="020B0604020202020204" charset="0"/>
      <p:regular r:id="rId69"/>
      <p:bold r:id="rId70"/>
    </p:embeddedFont>
    <p:embeddedFont>
      <p:font typeface="Dosis Medium" panose="020B0604020202020204" charset="0"/>
      <p:regular r:id="rId71"/>
      <p:bold r:id="rId72"/>
    </p:embeddedFont>
    <p:embeddedFont>
      <p:font typeface="Dosis SemiBold" panose="020B0604020202020204" charset="0"/>
      <p:regular r:id="rId73"/>
      <p:bold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D0CECE"/>
    <a:srgbClr val="B1EDE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3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font" Target="fonts/font3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font" Target="fonts/font9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font" Target="fonts/font7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font" Target="fonts/font2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370800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13/01/2026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C44DC94-0197-520B-2EF1-C9BEC7037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2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129CF8-8702-551D-8AAA-0E89F1796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8FBC71-0311-8AFF-A7DF-9E264AF7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 منكم يختار موضوعا  من بين المقترحات التالية ويستعد للتحدث. سنحدد الفائزين في نهاية النشاط.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(يمكن اعتماد القرعة من أجل  الاشتغال على جميع المواضيع.)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B23E7BB-DDE6-2692-B9EE-5A7A379B16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CB22A96-FF50-9216-746E-DE96D1B9B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ACF2CE-EC4A-6AFA-FE7E-1C77543068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20E198D-7B77-2AE2-1904-ED21B68C38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B88445A-2773-D2F0-2DD0-3B48A994C9A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434D75-625F-0578-D53D-7349345C3DD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E567E12-0E20-071D-1115-F9B1191671C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2EC29B2-1B37-1461-3B8D-E326D39769D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6C9C660-B63A-205E-D8AD-DCB940A310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CF65A04-C2F8-51E2-02E1-F662D1C0300F}"/>
              </a:ext>
            </a:extLst>
          </p:cNvPr>
          <p:cNvSpPr txBox="1">
            <a:spLocks/>
          </p:cNvSpPr>
          <p:nvPr/>
        </p:nvSpPr>
        <p:spPr>
          <a:xfrm>
            <a:off x="4430278" y="1976783"/>
            <a:ext cx="3681290" cy="77853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تَفْسيرُ فِكْرَةِ "اَلْعالَمُ قَرْيَةٌ صَغيرَةٌ".</a:t>
            </a:r>
            <a:endParaRPr lang="a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A628548B-5A4F-0427-9ED4-DBA12BBDE80C}"/>
              </a:ext>
            </a:extLst>
          </p:cNvPr>
          <p:cNvSpPr txBox="1">
            <a:spLocks/>
          </p:cNvSpPr>
          <p:nvPr/>
        </p:nvSpPr>
        <p:spPr>
          <a:xfrm>
            <a:off x="1540700" y="2824805"/>
            <a:ext cx="4330753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تَفْسيرُ فِكْرَةِ "مَكَّةُ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ٱلْمُكَرَّمَةُ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مُلْتَقىً عالَمِيٌّ".</a:t>
            </a:r>
            <a:endParaRPr lang="a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0E5993C2-170E-2B5E-1A66-1AAB19E64D46}"/>
              </a:ext>
            </a:extLst>
          </p:cNvPr>
          <p:cNvSpPr/>
          <p:nvPr/>
        </p:nvSpPr>
        <p:spPr>
          <a:xfrm>
            <a:off x="8135243" y="2060349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D4020D3B-D1E7-3DDA-D193-1D15844B9E64}"/>
              </a:ext>
            </a:extLst>
          </p:cNvPr>
          <p:cNvSpPr/>
          <p:nvPr/>
        </p:nvSpPr>
        <p:spPr>
          <a:xfrm>
            <a:off x="5893863" y="2988775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D92CB460-29A3-7B3E-5F9F-1F497D890733}"/>
              </a:ext>
            </a:extLst>
          </p:cNvPr>
          <p:cNvSpPr/>
          <p:nvPr/>
        </p:nvSpPr>
        <p:spPr>
          <a:xfrm>
            <a:off x="8321731" y="3769245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1" name="Image 20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xmlns="" id="{B0AA6011-54FC-4357-4062-5B6EB54869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8" y="1285823"/>
            <a:ext cx="770614" cy="886863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C1B17C14-BD4E-F60E-8FE7-88713DBBBBE9}"/>
              </a:ext>
            </a:extLst>
          </p:cNvPr>
          <p:cNvSpPr/>
          <p:nvPr/>
        </p:nvSpPr>
        <p:spPr>
          <a:xfrm>
            <a:off x="6449713" y="4640569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xmlns="" id="{75C628B5-6D80-DAF3-5E05-3B731565DCE4}"/>
              </a:ext>
            </a:extLst>
          </p:cNvPr>
          <p:cNvSpPr txBox="1">
            <a:spLocks/>
          </p:cNvSpPr>
          <p:nvPr/>
        </p:nvSpPr>
        <p:spPr>
          <a:xfrm>
            <a:off x="3332553" y="3675536"/>
            <a:ext cx="4989178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اَلتَّحَدُّثُ عَنْ رِحْلَةِ كريستوفر كولومبوس وَنَتائِجِها.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xmlns="" id="{46B53516-9EAC-4C16-3D24-A6F5BD227A46}"/>
              </a:ext>
            </a:extLst>
          </p:cNvPr>
          <p:cNvSpPr txBox="1">
            <a:spLocks/>
          </p:cNvSpPr>
          <p:nvPr/>
        </p:nvSpPr>
        <p:spPr>
          <a:xfrm>
            <a:off x="441908" y="4503710"/>
            <a:ext cx="6007805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تَقْديمُ مَعْلوماتٍ حَوْلَ 3 مَآثِرَ تارِيخِيَّةٍ شاهِدَةٍ عَلى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ٱلْحَضاراتِ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ٱلْقَديمَةِ.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5515E9B3-BF36-F11D-4D60-6749472849BB}"/>
              </a:ext>
            </a:extLst>
          </p:cNvPr>
          <p:cNvSpPr/>
          <p:nvPr/>
        </p:nvSpPr>
        <p:spPr>
          <a:xfrm>
            <a:off x="8350731" y="5551934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5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xmlns="" id="{B05F6F77-9C03-0DC6-C23D-7329B82766C4}"/>
              </a:ext>
            </a:extLst>
          </p:cNvPr>
          <p:cNvSpPr txBox="1">
            <a:spLocks/>
          </p:cNvSpPr>
          <p:nvPr/>
        </p:nvSpPr>
        <p:spPr>
          <a:xfrm>
            <a:off x="3109066" y="5415075"/>
            <a:ext cx="5219224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تَعْريفُ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ٱلْقِيَمِ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ٱلتّالِيَةِ: اَلتَّعايُشُ، اَلتَّلاقُحُ، اَلتَّسامُحُ.</a:t>
            </a:r>
          </a:p>
        </p:txBody>
      </p:sp>
    </p:spTree>
    <p:extLst>
      <p:ext uri="{BB962C8B-B14F-4D97-AF65-F5344CB8AC3E}">
        <p14:creationId xmlns:p14="http://schemas.microsoft.com/office/powerpoint/2010/main" val="224709483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0A8E26-556D-AB09-9D0D-5E292E001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035334A-4B74-6F57-07FB-A982AB48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بالموضوع الأول. من يقوم إلى السبورة ويتحدث باسترسال؟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A67D3A7-246A-FE6E-5E30-D48DC3E5D1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416373C-32C4-0F02-FD0F-7A858F09F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AFED62C-BB8D-3C95-F51D-A669752D65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D650109-88F3-7C17-6838-E1DDEA0153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4D69094-2BC1-5DD0-444B-83BE79BBA96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B98B6B-FA93-13C1-8EBF-248685718E8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79228C0-B4CA-0388-5209-015853181D1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A1C6110-6FB9-E1B2-C5D1-03619E7C4B1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492AC0D-37F8-8F13-BB01-812F7990D1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F8E69C9-BA9F-3DB2-3530-0E82D31CCEF0}"/>
              </a:ext>
            </a:extLst>
          </p:cNvPr>
          <p:cNvSpPr txBox="1">
            <a:spLocks/>
          </p:cNvSpPr>
          <p:nvPr/>
        </p:nvSpPr>
        <p:spPr>
          <a:xfrm>
            <a:off x="1395214" y="1729255"/>
            <a:ext cx="6227673" cy="87503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تَفْسيرُ فِكْرَةِ "اَلْعالَمُ قَرْيَةٌ صَغيرَةٌ".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E5C85BD0-BF17-35B6-699C-B08D905A30BE}"/>
              </a:ext>
            </a:extLst>
          </p:cNvPr>
          <p:cNvSpPr/>
          <p:nvPr/>
        </p:nvSpPr>
        <p:spPr>
          <a:xfrm>
            <a:off x="7643843" y="1907527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ED37035B-9AAC-9E44-579C-39C54F2CE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87556"/>
              </p:ext>
            </p:extLst>
          </p:nvPr>
        </p:nvGraphicFramePr>
        <p:xfrm>
          <a:off x="1395215" y="3156429"/>
          <a:ext cx="633827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0240">
                  <a:extLst>
                    <a:ext uri="{9D8B030D-6E8A-4147-A177-3AD203B41FA5}">
                      <a16:colId xmlns:a16="http://schemas.microsoft.com/office/drawing/2014/main" xmlns="" val="1911720562"/>
                    </a:ext>
                  </a:extLst>
                </a:gridCol>
                <a:gridCol w="936345">
                  <a:extLst>
                    <a:ext uri="{9D8B030D-6E8A-4147-A177-3AD203B41FA5}">
                      <a16:colId xmlns:a16="http://schemas.microsoft.com/office/drawing/2014/main" xmlns="" val="1503393775"/>
                    </a:ext>
                  </a:extLst>
                </a:gridCol>
                <a:gridCol w="4491690">
                  <a:extLst>
                    <a:ext uri="{9D8B030D-6E8A-4147-A177-3AD203B41FA5}">
                      <a16:colId xmlns:a16="http://schemas.microsoft.com/office/drawing/2014/main" xmlns="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تَفْسيراً  مُناسِباً لِلْفِكْرَةِ 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7173608"/>
                  </a:ext>
                </a:extLst>
              </a:tr>
            </a:tbl>
          </a:graphicData>
        </a:graphic>
      </p:graphicFrame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xmlns="" id="{78488786-7B1B-0BF6-C1AC-A1C0BE10E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753" y="1208830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373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3A4B53-B69E-0C8C-7F63-A1CDD181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247C24-C833-3582-BADE-346BE79B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الموضوع الثاني. من يقوم إلى السبورة ويتحدث باسترسال؟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5E72ABC-8703-0EBE-7286-6E89CD9970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0C406BF-3046-83B0-2066-6D46649D8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546E38B-057A-B390-4C6D-06B4193CC1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3725F8C-3734-8A99-B49A-D8347D7012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E1661CA-F86F-14BB-2876-E9D8EEDD5FF8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9DC54C9-FE2B-D412-20B8-C9A2C0FF534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AF1D1FE-4C34-3735-FB3D-6F6C401B486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EF3E5B8-3A5B-6225-C542-93D5BDD7804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5BDB834-57B1-9B57-ED30-33C878E00F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0D8CFCA5-EC52-5854-FB73-B0C3F7C738D4}"/>
              </a:ext>
            </a:extLst>
          </p:cNvPr>
          <p:cNvSpPr/>
          <p:nvPr/>
        </p:nvSpPr>
        <p:spPr>
          <a:xfrm>
            <a:off x="7752944" y="1965388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xmlns="" id="{16E9735F-7C78-9934-F944-C7FD036409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753" y="1208830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9F42B30C-20D3-8D06-798F-636FE7A11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32290"/>
              </p:ext>
            </p:extLst>
          </p:nvPr>
        </p:nvGraphicFramePr>
        <p:xfrm>
          <a:off x="1395215" y="3156429"/>
          <a:ext cx="633827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0240">
                  <a:extLst>
                    <a:ext uri="{9D8B030D-6E8A-4147-A177-3AD203B41FA5}">
                      <a16:colId xmlns:a16="http://schemas.microsoft.com/office/drawing/2014/main" xmlns="" val="1911720562"/>
                    </a:ext>
                  </a:extLst>
                </a:gridCol>
                <a:gridCol w="936345">
                  <a:extLst>
                    <a:ext uri="{9D8B030D-6E8A-4147-A177-3AD203B41FA5}">
                      <a16:colId xmlns:a16="http://schemas.microsoft.com/office/drawing/2014/main" xmlns="" val="1503393775"/>
                    </a:ext>
                  </a:extLst>
                </a:gridCol>
                <a:gridCol w="4491690">
                  <a:extLst>
                    <a:ext uri="{9D8B030D-6E8A-4147-A177-3AD203B41FA5}">
                      <a16:colId xmlns:a16="http://schemas.microsoft.com/office/drawing/2014/main" xmlns="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تَفْسيراً  مُناسِباً لِلْفِكْرَةِ 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7173608"/>
                  </a:ext>
                </a:extLst>
              </a:tr>
            </a:tbl>
          </a:graphicData>
        </a:graphic>
      </p:graphicFrame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xmlns="" id="{2A5F9EF7-F2D0-13B3-9C19-1B1DE472D7CD}"/>
              </a:ext>
            </a:extLst>
          </p:cNvPr>
          <p:cNvSpPr txBox="1">
            <a:spLocks/>
          </p:cNvSpPr>
          <p:nvPr/>
        </p:nvSpPr>
        <p:spPr>
          <a:xfrm>
            <a:off x="1395215" y="1872346"/>
            <a:ext cx="6338275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تَفْسيرُ فِكْرَةِ "مَكَّةُ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ٱلْمُكَرَّمَةُ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مُلْتَقىً عالَمِيٌّ".</a:t>
            </a:r>
            <a:endParaRPr lang="ar-MA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75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90C1F2-F06E-7754-8F63-1C376AAB0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82D2D7-C9A5-14AC-0BC4-CA42AE51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الموضوع الثالث. من يقوم إلى السبورة ويتحدث باسترسال؟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1B8D75-8ECD-FC64-81DC-0558614659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3DB9B43-F0AA-FFAC-826C-892745FE8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4133415-6828-B1CE-A0DD-72D8298E7D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C9714F8-6B06-A2DD-4ECF-8F6DDB0404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2B9691-6E2B-31EE-9EB0-A3556625889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20F27AC-B20E-7C93-729A-AB892D7B626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0203818-F05A-60C2-86B2-34600417430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182BC5A-930A-0F87-DA88-DC9B13E30D9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138108D-BE67-921A-AC7C-CD49D386FE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A978FAB-08C0-7FA2-C1DC-438A2D83C667}"/>
              </a:ext>
            </a:extLst>
          </p:cNvPr>
          <p:cNvSpPr txBox="1">
            <a:spLocks/>
          </p:cNvSpPr>
          <p:nvPr/>
        </p:nvSpPr>
        <p:spPr>
          <a:xfrm>
            <a:off x="1242439" y="1874174"/>
            <a:ext cx="6362254" cy="797908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اَلتَّحَدُّثُ عَنْ رِحْلَةِ كريستوفر كولومبوس وَنَتائِجِها.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80733364-39ED-F9C6-2A12-6E2C9C07551F}"/>
              </a:ext>
            </a:extLst>
          </p:cNvPr>
          <p:cNvSpPr/>
          <p:nvPr/>
        </p:nvSpPr>
        <p:spPr>
          <a:xfrm>
            <a:off x="7622888" y="2013882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xmlns="" id="{802F73F3-5B67-EB4B-BB32-AF18DBACA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4244" y="1250268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143BFFBC-DBD5-12E6-F86E-F2C66643F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81570"/>
              </p:ext>
            </p:extLst>
          </p:nvPr>
        </p:nvGraphicFramePr>
        <p:xfrm>
          <a:off x="1395215" y="3156429"/>
          <a:ext cx="6338275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0240">
                  <a:extLst>
                    <a:ext uri="{9D8B030D-6E8A-4147-A177-3AD203B41FA5}">
                      <a16:colId xmlns:a16="http://schemas.microsoft.com/office/drawing/2014/main" xmlns="" val="1911720562"/>
                    </a:ext>
                  </a:extLst>
                </a:gridCol>
                <a:gridCol w="936345">
                  <a:extLst>
                    <a:ext uri="{9D8B030D-6E8A-4147-A177-3AD203B41FA5}">
                      <a16:colId xmlns:a16="http://schemas.microsoft.com/office/drawing/2014/main" xmlns="" val="1503393775"/>
                    </a:ext>
                  </a:extLst>
                </a:gridCol>
                <a:gridCol w="4491690">
                  <a:extLst>
                    <a:ext uri="{9D8B030D-6E8A-4147-A177-3AD203B41FA5}">
                      <a16:colId xmlns:a16="http://schemas.microsoft.com/office/drawing/2014/main" xmlns="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</a:t>
                      </a:r>
                      <a:r>
                        <a:rPr lang="ar-MA" sz="2800" b="1" i="0" u="none" strike="noStrike" kern="1200" cap="non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ٱلرِّحْلَةَ</a:t>
                      </a:r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وَنَتائِجَها؟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7173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5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7CE4F6-CF6B-2A5E-CE1D-BACE52FBF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5A978F-33A4-3489-D99E-83790D5E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الموضوع الرابع. من يقوم إلى السبورة ويتحدث باسترسال؟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973615D-D19F-80BC-FA09-E7B06C1358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1A6888A-1F40-CB8C-407F-716F9ED96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4C1155D-B90F-DDEF-3117-BF46BF7C1D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38FA67B-14C8-F69E-FD8C-17DEDB473B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E1077E1-2FBC-C571-145A-A0B34167091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37A033C-58C3-9971-415B-98A5D88F846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0739DD3-B945-025E-FD39-6E1ED186EC1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1600D20-EC5E-3BCF-3835-B93415E482E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1FAA97A-8D13-769F-59C2-C550A8057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5B81507-D29D-6364-4BF9-A4E9FE9D8153}"/>
              </a:ext>
            </a:extLst>
          </p:cNvPr>
          <p:cNvSpPr txBox="1">
            <a:spLocks/>
          </p:cNvSpPr>
          <p:nvPr/>
        </p:nvSpPr>
        <p:spPr>
          <a:xfrm>
            <a:off x="827216" y="1942143"/>
            <a:ext cx="6928530" cy="76892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تَقْديمُ مَعْلوماتٍ حَوْلَ 3 مَآثِرَ تارِيخِيَّةٍ شاهِدَةٍ عَلى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ٱلْحَضاراتِ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ٱلْقَديمَةِ.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338659A8-04FF-90FA-2165-A66295F08BFB}"/>
              </a:ext>
            </a:extLst>
          </p:cNvPr>
          <p:cNvSpPr/>
          <p:nvPr/>
        </p:nvSpPr>
        <p:spPr>
          <a:xfrm>
            <a:off x="7785149" y="1979685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xmlns="" id="{FA7084AA-1F82-1E56-D325-9C4EF56D7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753" y="1208830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5F81A941-58A3-01CF-B9DB-532D928C1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407859"/>
              </p:ext>
            </p:extLst>
          </p:nvPr>
        </p:nvGraphicFramePr>
        <p:xfrm>
          <a:off x="918794" y="3671845"/>
          <a:ext cx="6637517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3214">
                  <a:extLst>
                    <a:ext uri="{9D8B030D-6E8A-4147-A177-3AD203B41FA5}">
                      <a16:colId xmlns:a16="http://schemas.microsoft.com/office/drawing/2014/main" xmlns="" val="1911720562"/>
                    </a:ext>
                  </a:extLst>
                </a:gridCol>
                <a:gridCol w="980552">
                  <a:extLst>
                    <a:ext uri="{9D8B030D-6E8A-4147-A177-3AD203B41FA5}">
                      <a16:colId xmlns:a16="http://schemas.microsoft.com/office/drawing/2014/main" xmlns="" val="1503393775"/>
                    </a:ext>
                  </a:extLst>
                </a:gridCol>
                <a:gridCol w="4703751">
                  <a:extLst>
                    <a:ext uri="{9D8B030D-6E8A-4147-A177-3AD203B41FA5}">
                      <a16:colId xmlns:a16="http://schemas.microsoft.com/office/drawing/2014/main" xmlns="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مَعْلوماتٍ حَوْلَ 3 مَآثِرَ تارِيخِيَّةٍ 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7173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377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7CE4F6-CF6B-2A5E-CE1D-BACE52FBF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5A978F-33A4-3489-D99E-83790D5E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الموضوع الخامس. من يقوم إلى السبورة ويتحدث باسترسال؟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973615D-D19F-80BC-FA09-E7B06C1358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1A6888A-1F40-CB8C-407F-716F9ED96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4C1155D-B90F-DDEF-3117-BF46BF7C1D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38FA67B-14C8-F69E-FD8C-17DEDB473B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E1077E1-2FBC-C571-145A-A0B34167091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37A033C-58C3-9971-415B-98A5D88F846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0739DD3-B945-025E-FD39-6E1ED186EC1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1600D20-EC5E-3BCF-3835-B93415E482E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1FAA97A-8D13-769F-59C2-C550A8057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5B81507-D29D-6364-4BF9-A4E9FE9D8153}"/>
              </a:ext>
            </a:extLst>
          </p:cNvPr>
          <p:cNvSpPr txBox="1">
            <a:spLocks/>
          </p:cNvSpPr>
          <p:nvPr/>
        </p:nvSpPr>
        <p:spPr>
          <a:xfrm>
            <a:off x="827216" y="1942143"/>
            <a:ext cx="6928530" cy="76892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تَعْريفُ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ٱلْقِيَمِ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ٱلتّالِيَةِ: اَلتَّعايُشُ، اَلتَّلاقُحُ، اَلتَّسامُحُ.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338659A8-04FF-90FA-2165-A66295F08BFB}"/>
              </a:ext>
            </a:extLst>
          </p:cNvPr>
          <p:cNvSpPr/>
          <p:nvPr/>
        </p:nvSpPr>
        <p:spPr>
          <a:xfrm>
            <a:off x="7785149" y="1979685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8" name="WhatsApp Video 2025-11-20 at 07.36.04">
            <a:hlinkClick r:id="" action="ppaction://media"/>
            <a:extLst>
              <a:ext uri="{FF2B5EF4-FFF2-40B4-BE49-F238E27FC236}">
                <a16:creationId xmlns:a16="http://schemas.microsoft.com/office/drawing/2014/main" xmlns="" id="{FA7084AA-1F82-1E56-D325-9C4EF56D7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753" y="1208830"/>
            <a:ext cx="900001" cy="9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5F81A941-58A3-01CF-B9DB-532D928C1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438159"/>
              </p:ext>
            </p:extLst>
          </p:nvPr>
        </p:nvGraphicFramePr>
        <p:xfrm>
          <a:off x="918794" y="3671845"/>
          <a:ext cx="6637517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3214">
                  <a:extLst>
                    <a:ext uri="{9D8B030D-6E8A-4147-A177-3AD203B41FA5}">
                      <a16:colId xmlns:a16="http://schemas.microsoft.com/office/drawing/2014/main" xmlns="" val="1911720562"/>
                    </a:ext>
                  </a:extLst>
                </a:gridCol>
                <a:gridCol w="980552">
                  <a:extLst>
                    <a:ext uri="{9D8B030D-6E8A-4147-A177-3AD203B41FA5}">
                      <a16:colId xmlns:a16="http://schemas.microsoft.com/office/drawing/2014/main" xmlns="" val="1503393775"/>
                    </a:ext>
                  </a:extLst>
                </a:gridCol>
                <a:gridCol w="4703751">
                  <a:extLst>
                    <a:ext uri="{9D8B030D-6E8A-4147-A177-3AD203B41FA5}">
                      <a16:colId xmlns:a16="http://schemas.microsoft.com/office/drawing/2014/main" xmlns="" val="2888221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لا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نعم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6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اَلضَّوابِطُ</a:t>
                      </a:r>
                      <a:endParaRPr lang="fr-FR" sz="36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9010636"/>
                  </a:ext>
                </a:extLst>
              </a:tr>
              <a:tr h="49198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قَدَّم(تْ) تَعاريفَ مُناسِبَةً لِلْقِيَمِ 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655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تَحَدَّث(تْ) بِٱسْتِرْسالٍ؟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96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fr-FR" sz="2800" b="1" i="0" u="none" strike="noStrike" kern="1200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MA" sz="2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هَلْ كانَتْ لُغَتُهُ(ا) سَليمَةً؟</a:t>
                      </a:r>
                      <a:endParaRPr lang="fr-FR" sz="2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7173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596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DA8AEB-5460-4611-996E-1DD4286F1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D22AED5-E612-BC8B-12D2-C35F2345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26" y="768475"/>
            <a:ext cx="721945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واجب منزلي: حاولوا إعادة كتابة ما أنتجتموه على دفاتر البحث حول المواضيع الخمسة.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CCDA734-E685-0F16-BBC2-8D8EEA09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C8A2DA0-8D54-4C4E-4598-6631D4172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8ECD57B-6AE2-3651-96F9-9223F4AB19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0E1B6E8-ABFA-2A4E-ECBD-09278F1BCD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458ACEF-B1DC-ED5D-DDB2-3D7D8A04273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00E9C1-6AA8-434C-7EBF-F474E196B9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14ADA4D-70F0-5B98-B310-8542AE5F3C1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D5B1D1A-2FAF-D757-E2A5-F41D1CAAE1B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C3A344A-0DD6-95D1-C4EF-34E038CA41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0933E3C-C698-4C07-3C9D-A23E669F357F}"/>
              </a:ext>
            </a:extLst>
          </p:cNvPr>
          <p:cNvSpPr txBox="1">
            <a:spLocks/>
          </p:cNvSpPr>
          <p:nvPr/>
        </p:nvSpPr>
        <p:spPr>
          <a:xfrm>
            <a:off x="4430278" y="1976783"/>
            <a:ext cx="3681290" cy="77853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تَفْسيرُ فِكْرَةِ "اَلْعالَمُ قَرْيَةٌ صَغيرَةٌ".</a:t>
            </a:r>
            <a:endParaRPr lang="a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C66F29C2-03AB-DAF2-35F7-04F757E74355}"/>
              </a:ext>
            </a:extLst>
          </p:cNvPr>
          <p:cNvSpPr txBox="1">
            <a:spLocks/>
          </p:cNvSpPr>
          <p:nvPr/>
        </p:nvSpPr>
        <p:spPr>
          <a:xfrm>
            <a:off x="1540700" y="2824805"/>
            <a:ext cx="4330753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تَفْسيرُ فِكْرَةِ "مَكَّةُ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ٱلْمُكَرَّمَةُ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مُلْتَقىً عالَمِيٌّ".</a:t>
            </a:r>
            <a:endParaRPr lang="a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CFAA884B-A1D2-3D5B-94BF-C019710967CC}"/>
              </a:ext>
            </a:extLst>
          </p:cNvPr>
          <p:cNvSpPr/>
          <p:nvPr/>
        </p:nvSpPr>
        <p:spPr>
          <a:xfrm>
            <a:off x="8135243" y="2060349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FC6E27A1-B497-A913-478F-050E5A77DBD7}"/>
              </a:ext>
            </a:extLst>
          </p:cNvPr>
          <p:cNvSpPr/>
          <p:nvPr/>
        </p:nvSpPr>
        <p:spPr>
          <a:xfrm>
            <a:off x="5893863" y="2988775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E6B0C70E-17D5-9CA9-66E1-B933D8A45DDB}"/>
              </a:ext>
            </a:extLst>
          </p:cNvPr>
          <p:cNvSpPr/>
          <p:nvPr/>
        </p:nvSpPr>
        <p:spPr>
          <a:xfrm>
            <a:off x="8321731" y="3769245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68962A29-1AEE-2AB3-2501-B922D9833A7E}"/>
              </a:ext>
            </a:extLst>
          </p:cNvPr>
          <p:cNvSpPr/>
          <p:nvPr/>
        </p:nvSpPr>
        <p:spPr>
          <a:xfrm>
            <a:off x="6449713" y="4640569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xmlns="" id="{E90E1364-BB90-F308-ADAC-FAD4F3879D54}"/>
              </a:ext>
            </a:extLst>
          </p:cNvPr>
          <p:cNvSpPr txBox="1">
            <a:spLocks/>
          </p:cNvSpPr>
          <p:nvPr/>
        </p:nvSpPr>
        <p:spPr>
          <a:xfrm>
            <a:off x="3332553" y="3675536"/>
            <a:ext cx="4989178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اَلتَّحَدُّثُ عَنْ رِحْلَةِ كريستوفر كولومبوس وَنَتائِجِها.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xmlns="" id="{CE4B5516-DC55-CC63-AC3E-87EC3EFB6521}"/>
              </a:ext>
            </a:extLst>
          </p:cNvPr>
          <p:cNvSpPr txBox="1">
            <a:spLocks/>
          </p:cNvSpPr>
          <p:nvPr/>
        </p:nvSpPr>
        <p:spPr>
          <a:xfrm>
            <a:off x="441908" y="4503710"/>
            <a:ext cx="6007805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تَقْديمُ مَعْلوماتٍ حَوْلَ 3 مَآثِرَ تارِيخِيَّةٍ شاهِدَةٍ عَلى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ٱلْحَضاراتِ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ٱلْقَديمَةِ.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E5FC1AE9-7162-5A14-B59C-85C39FC76B3E}"/>
              </a:ext>
            </a:extLst>
          </p:cNvPr>
          <p:cNvSpPr/>
          <p:nvPr/>
        </p:nvSpPr>
        <p:spPr>
          <a:xfrm>
            <a:off x="8350731" y="5551934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5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xmlns="" id="{1905FE6B-C03E-105A-7043-30F099C5A2D7}"/>
              </a:ext>
            </a:extLst>
          </p:cNvPr>
          <p:cNvSpPr txBox="1">
            <a:spLocks/>
          </p:cNvSpPr>
          <p:nvPr/>
        </p:nvSpPr>
        <p:spPr>
          <a:xfrm>
            <a:off x="3109066" y="5415075"/>
            <a:ext cx="5219224" cy="79221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تَعْريفُ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ٱلْقِيَمِ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ٱلتّالِيَةِ: اَلتَّعايُشُ، اَلتَّلاقُحُ، اَلتَّسامُحُ.</a:t>
            </a:r>
          </a:p>
        </p:txBody>
      </p:sp>
    </p:spTree>
    <p:extLst>
      <p:ext uri="{BB962C8B-B14F-4D97-AF65-F5344CB8AC3E}">
        <p14:creationId xmlns:p14="http://schemas.microsoft.com/office/powerpoint/2010/main" val="329642186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B6E5C0-9488-976C-1A70-D41C12D4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5CB7EE-B7D4-1784-B609-1C0D330FC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سنلعب لعبة الأضداد. الفائز من استطاع تحديد أضداد جميع الكلمات.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FEA877-587F-CC0D-0FDA-B9D3F5294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96F282F-0DD0-E5AF-390B-C0142F9993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F22A847-598B-E0C4-85B6-3C8B2281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2BEF4AB-39C4-6835-B95E-07EA9DCC50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6CB7155-6893-0E60-2EA4-5E7C776FFED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3429B4-1340-C8D6-AC3F-465558446FC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40B929-C38E-8615-10A9-C75AA53C14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7CC9CC-FA85-410D-FE3B-52AE6B779BA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D244D77-F3FE-21B1-5A03-58C7DB730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B7C58907-7F74-DF1B-C01C-9F8573665258}"/>
              </a:ext>
            </a:extLst>
          </p:cNvPr>
          <p:cNvSpPr txBox="1">
            <a:spLocks/>
          </p:cNvSpPr>
          <p:nvPr/>
        </p:nvSpPr>
        <p:spPr>
          <a:xfrm>
            <a:off x="1843391" y="2997706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لُعْبَةُ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ٱلْأَضْدادِ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8556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8BC8E4-73DF-90FD-7ACB-AD74B00E1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DA2A4C5-A234-2E6B-8C42-C2BFB783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ضد كلمة" عتيقة"؟ ( بعد رفع الألواح يتم إقصاء أصحاب الأجوبة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5636156-8DAC-D036-B286-087F2D56C8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CD941FD-2971-7581-D89C-EA17CAAE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0F718FB-E513-DCBA-3688-D7D2F3E93F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318EC82-4629-45DC-7B53-F1C969271E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4D214B-4E55-2F91-E539-387BDE54B7C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1356A6D-1FDA-C755-6F26-E97399F12D6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455A43B-698B-7EC6-B975-03D12171624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A32FF7A-C6E6-F0E8-E3E7-C982DE15FF7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DD4BB38-F8A1-95D4-37A0-86DABC3D9A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DBF8E773-1929-51CF-F113-80C8738F6F04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عَتيقَةٌ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5649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80F0C1-E90E-DEF8-54C7-69F78E33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569B2A-63AF-505F-F1DA-2A1392F11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ضد كلمة" عصرية"؟  ( بعد رفع الألواح يتم إقصاء أصحاب الأجوبة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D9445E5-BEB7-7BA8-8757-D6B9BFDFD7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A621FC8-2D6A-E3EC-2252-1B1A2D1CE4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63D90DA-9769-55C7-7327-75225F629C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1B7399E-B993-416F-97AF-E346C625B9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578E85A-10D8-28FC-123F-C224CE0350D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CC3BE65-5119-958C-7A3E-BD6BD9BFB97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20670E0-3E3D-3113-2F36-2CCA16D27A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E7F14F0-B186-5135-6980-873F61DE2BE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32E9A81-6739-E923-8A84-D75DC43F56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260F33A7-4A7E-6CA0-7614-53C594E7E4E5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عَصْرِيَّةٌ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48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756B6B-953F-FE1E-5BE9-C1FD5DC9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31ED8B-BFED-F0FC-5C61-A8FA5F9C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 fontScale="90000"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الأول. التلميذ(ة).................... </a:t>
            </a: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(تسجل النتيجة على سجل الطلاقة وتناقش القراءة  على ضوء القواعد السابقة مع تصحيح الأخطاء المرتكبة.)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8B75A7E-1970-3CAA-83F4-74CBA9577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9650246-E211-4D0B-4910-18D8AB5778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86992F0-5661-3D90-C7B3-A0F81A4C56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474BEB9-6E0F-1AFE-D348-39C0CEE8B7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F08B762-F6CF-7C25-E6E3-FBA5E80982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31FC4F-1C58-8E7A-6110-15B99FB236C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B24633D-E37B-A88F-9F5E-982B1C0C90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74F7352-B192-4D94-74E0-7A64A92CA3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8F77A45-4FB7-C6FC-1A38-0707E0AF3E50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ٱلْأَوَّلُ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A20D115-BC0A-2F93-2CE9-0A64990231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C8A24C6-C099-167C-855E-6C542ECC8CBE}"/>
              </a:ext>
            </a:extLst>
          </p:cNvPr>
          <p:cNvSpPr txBox="1"/>
          <p:nvPr/>
        </p:nvSpPr>
        <p:spPr>
          <a:xfrm>
            <a:off x="637161" y="1912159"/>
            <a:ext cx="7500025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في كُلِّ صَباحٍ، تُلْقي </a:t>
            </a:r>
            <a:r>
              <a:rPr lang="ar-MA" sz="2800" dirty="0" err="1"/>
              <a:t>ٱلشَّمْسُ</a:t>
            </a:r>
            <a:r>
              <a:rPr lang="ar-MA" sz="2800" dirty="0"/>
              <a:t> أَشِعَّتَها </a:t>
            </a:r>
            <a:r>
              <a:rPr lang="ar-MA" sz="2800" dirty="0" err="1"/>
              <a:t>ٱلذَّهَبِيَّةَ</a:t>
            </a:r>
            <a:r>
              <a:rPr lang="ar-MA" sz="2800" dirty="0"/>
              <a:t> عَلى </a:t>
            </a:r>
            <a:r>
              <a:rPr lang="ar-MA" sz="2800" dirty="0" err="1"/>
              <a:t>ٱلْبُسْتانِ</a:t>
            </a:r>
            <a:r>
              <a:rPr lang="ar-MA" sz="2800" dirty="0"/>
              <a:t>، لِتُداعِبَ </a:t>
            </a:r>
            <a:r>
              <a:rPr lang="ar-MA" sz="2800" dirty="0" err="1"/>
              <a:t>ٱلْأَزْهارَ</a:t>
            </a:r>
            <a:r>
              <a:rPr lang="ar-MA" sz="2800" dirty="0"/>
              <a:t> </a:t>
            </a:r>
            <a:r>
              <a:rPr lang="ar-MA" sz="2800" dirty="0" err="1"/>
              <a:t>ٱلْمُتَفَتِّحَةَ</a:t>
            </a:r>
            <a:r>
              <a:rPr lang="ar-MA" sz="2800" dirty="0"/>
              <a:t>، وَهِيَ تَتَمايَلُ مَعَ هَبَّاتِ </a:t>
            </a:r>
            <a:r>
              <a:rPr lang="ar-MA" sz="2800" dirty="0" err="1"/>
              <a:t>ٱلنَّسيمِ</a:t>
            </a:r>
            <a:r>
              <a:rPr lang="ar-MA" sz="2800" dirty="0"/>
              <a:t> </a:t>
            </a:r>
            <a:r>
              <a:rPr lang="ar-MA" sz="2800" dirty="0" err="1"/>
              <a:t>ٱللَّطيفَةِ</a:t>
            </a:r>
            <a:r>
              <a:rPr lang="ar-MA" sz="2800" dirty="0"/>
              <a:t> ناشِرَةً أَريجَها </a:t>
            </a:r>
            <a:r>
              <a:rPr lang="ar-MA" sz="2800" dirty="0" err="1"/>
              <a:t>ٱلْفَوّاحَ</a:t>
            </a:r>
            <a:r>
              <a:rPr lang="ar-MA" sz="2800" dirty="0"/>
              <a:t> في </a:t>
            </a:r>
            <a:r>
              <a:rPr lang="ar-MA" sz="2800" dirty="0" err="1"/>
              <a:t>ٱلْأَرْجاءِ</a:t>
            </a:r>
            <a:r>
              <a:rPr lang="ar-MA" sz="2800" dirty="0"/>
              <a:t>، عَلى إيقاعِ حَفيفِ </a:t>
            </a:r>
            <a:r>
              <a:rPr lang="ar-MA" sz="2800" dirty="0" err="1"/>
              <a:t>ٱلْأَشْجارِ</a:t>
            </a:r>
            <a:r>
              <a:rPr lang="ar-MA" sz="2800" dirty="0"/>
              <a:t>، </a:t>
            </a:r>
            <a:r>
              <a:rPr lang="ar-MA" sz="2800" dirty="0" err="1"/>
              <a:t>وَأُغْروداتِ</a:t>
            </a:r>
            <a:r>
              <a:rPr lang="ar-MA" sz="2800" dirty="0"/>
              <a:t> </a:t>
            </a:r>
            <a:r>
              <a:rPr lang="ar-MA" sz="2800" dirty="0" err="1"/>
              <a:t>ٱلْعَصافيرِ</a:t>
            </a:r>
            <a:r>
              <a:rPr lang="ar-MA" sz="2800" dirty="0"/>
              <a:t> </a:t>
            </a:r>
            <a:r>
              <a:rPr lang="ar-MA" sz="2800" dirty="0" err="1"/>
              <a:t>ٱلنّاشِبَةِ</a:t>
            </a:r>
            <a:r>
              <a:rPr lang="ar-MA" sz="2800" dirty="0"/>
              <a:t> في </a:t>
            </a:r>
            <a:r>
              <a:rPr lang="ar-MA" sz="2800" dirty="0" err="1"/>
              <a:t>ٱلشَّبابيكِ</a:t>
            </a:r>
            <a:r>
              <a:rPr lang="ar-MA" sz="2800" dirty="0"/>
              <a:t>، في مَقْطوعَةٍ موسيقِيَّةٍ بَديعَةٍ، تَنْسابُ أَلْحانُها مِنْ أَعْماقِ ٱلطَّبيعَةِ </a:t>
            </a:r>
            <a:r>
              <a:rPr lang="ar-MA" sz="2800" dirty="0" err="1"/>
              <a:t>ٱلْفاتِنَةِ</a:t>
            </a:r>
            <a:r>
              <a:rPr lang="ar-MA" sz="2800" dirty="0"/>
              <a:t>.</a:t>
            </a:r>
          </a:p>
          <a:p>
            <a:r>
              <a:rPr lang="ar-MA" sz="2800" dirty="0"/>
              <a:t>ها هُوَ ذا نورُ </a:t>
            </a:r>
            <a:r>
              <a:rPr lang="ar-MA" sz="2800" dirty="0" err="1"/>
              <a:t>ٱلشَّمْسِ</a:t>
            </a:r>
            <a:r>
              <a:rPr lang="ar-MA" sz="2800" dirty="0"/>
              <a:t> </a:t>
            </a:r>
            <a:r>
              <a:rPr lang="ar-MA" sz="2800" dirty="0" err="1"/>
              <a:t>ٱلدّافِئُ</a:t>
            </a:r>
            <a:r>
              <a:rPr lang="ar-MA" sz="2800" dirty="0"/>
              <a:t>، يَتَسَلَّلُ بِلُطْفٍ مِنْ بَيْنِ </a:t>
            </a:r>
            <a:r>
              <a:rPr lang="ar-MA" sz="2800" dirty="0" err="1"/>
              <a:t>ٱلْأَشْجارِ</a:t>
            </a:r>
            <a:r>
              <a:rPr lang="ar-MA" sz="2800" dirty="0"/>
              <a:t> </a:t>
            </a:r>
            <a:r>
              <a:rPr lang="ar-MA" sz="2800" dirty="0" err="1"/>
              <a:t>ٱلْمُثْقَلَةِ</a:t>
            </a:r>
            <a:r>
              <a:rPr lang="ar-MA" sz="2800" dirty="0"/>
              <a:t> أَغْصانُها بِحُبَيْباتِ </a:t>
            </a:r>
            <a:r>
              <a:rPr lang="ar-MA" sz="2800" dirty="0" err="1"/>
              <a:t>ٱلنَّدى</a:t>
            </a:r>
            <a:r>
              <a:rPr lang="ar-MA" sz="2800" dirty="0"/>
              <a:t>، فَيَرْسُمُ عَلى </a:t>
            </a:r>
            <a:r>
              <a:rPr lang="ar-MA" sz="2800" dirty="0" err="1"/>
              <a:t>ٱلْأَرْضِ</a:t>
            </a:r>
            <a:r>
              <a:rPr lang="ar-MA" sz="2800" dirty="0"/>
              <a:t> ظِلالاً مُتَشابِكَةً، كَأَنَّها لَوْحَةٌ فَنِّيَّةٌ تَجْلُبُ </a:t>
            </a:r>
            <a:r>
              <a:rPr lang="ar-MA" sz="2800" dirty="0" err="1"/>
              <a:t>ٱلْأَلْبابَ</a:t>
            </a:r>
            <a:r>
              <a:rPr lang="ar-MA" sz="2800" dirty="0"/>
              <a:t>. وَفي كُلِّ زاوِيَةٍ، تَتَراقَصُ </a:t>
            </a:r>
            <a:r>
              <a:rPr lang="ar-MA" sz="2800" dirty="0" err="1"/>
              <a:t>ٱلْفَراشاتُ</a:t>
            </a:r>
            <a:r>
              <a:rPr lang="ar-MA" sz="2800" dirty="0"/>
              <a:t> فَوْقَ </a:t>
            </a:r>
            <a:r>
              <a:rPr lang="ar-MA" sz="2800" dirty="0" err="1"/>
              <a:t>ٱلْأَزْهارِ</a:t>
            </a:r>
            <a:r>
              <a:rPr lang="ar-MA" sz="2800" dirty="0"/>
              <a:t>، مُزَيِّنَةً فَضاءَ </a:t>
            </a:r>
            <a:r>
              <a:rPr lang="ar-MA" sz="2800" dirty="0" err="1"/>
              <a:t>ٱلرَّوْضَةِ</a:t>
            </a:r>
            <a:r>
              <a:rPr lang="ar-MA" sz="2800" dirty="0"/>
              <a:t> بِأَجْنِحَتِها </a:t>
            </a:r>
            <a:r>
              <a:rPr lang="ar-MA" sz="2800" dirty="0" err="1"/>
              <a:t>ٱلْمُوَشَّاةِ</a:t>
            </a:r>
            <a:r>
              <a:rPr lang="ar-MA" sz="2800" dirty="0"/>
              <a:t> بِأَلْوانِ </a:t>
            </a:r>
            <a:r>
              <a:rPr lang="ar-MA" sz="2800" dirty="0" err="1"/>
              <a:t>ٱلطّاووسِ</a:t>
            </a:r>
            <a:r>
              <a:rPr lang="ar-MA" sz="2800" dirty="0"/>
              <a:t>، </a:t>
            </a:r>
            <a:r>
              <a:rPr lang="ar-MA" sz="2800" dirty="0" err="1"/>
              <a:t>وَٱلْمُرَقَّشَةِ</a:t>
            </a:r>
            <a:r>
              <a:rPr lang="ar-MA" sz="2800" dirty="0"/>
              <a:t> بِبَهاءِ </a:t>
            </a:r>
            <a:r>
              <a:rPr lang="ar-MA" sz="2800" dirty="0" err="1"/>
              <a:t>ٱلْكُرومِ</a:t>
            </a:r>
            <a:r>
              <a:rPr lang="ar-MA" sz="2800" dirty="0"/>
              <a:t>. وَفي وَسَطِ </a:t>
            </a:r>
            <a:r>
              <a:rPr lang="ar-MA" sz="2800" dirty="0" err="1"/>
              <a:t>ٱلْبُسْتانِ</a:t>
            </a:r>
            <a:r>
              <a:rPr lang="ar-MA" sz="2800" dirty="0"/>
              <a:t>، يَتَدَفَّقُ جَدْوَلٌ صَغيرٌ بِمائِهِ </a:t>
            </a:r>
            <a:r>
              <a:rPr lang="ar-MA" sz="2800" dirty="0" err="1"/>
              <a:t>ٱلصّافي</a:t>
            </a:r>
            <a:r>
              <a:rPr lang="ar-MA" sz="2800" dirty="0"/>
              <a:t>، مُطْلِقاً خَريراً مِنْ عالَمِ </a:t>
            </a:r>
            <a:r>
              <a:rPr lang="ar-MA" sz="2800" dirty="0" err="1"/>
              <a:t>ٱلْأَحْلامِ</a:t>
            </a:r>
            <a:r>
              <a:rPr lang="ar-MA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29774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56C816-84E9-FC59-1685-ADFFE9023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8F6A10-FE47-4BD9-7BF9-0DD1A96B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ضد كلمة" هان"؟ ( بعد رفع الألواح يتم إقصاء أصحاب الأجوبة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CD8F638-9A10-D46C-00BC-78640B10B3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2588865-96AF-E822-15C2-A1E7A63EB4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0E0F882-1E70-4161-01CF-67A1F41FD2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145B0EE-46B2-AB6B-FF1F-907F4C2396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D8FF4ED-FCAD-1236-1ECB-0579D6B738F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0365D0F-EC43-4529-51A8-D8F78F1DC91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65D1F58-708F-A616-0E8D-BBD6705D319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101F3E2-C310-EBA6-BADF-98D1D05A2F6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674C970-154C-907A-B297-302BCD7932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948BC8CE-F37B-4364-DC44-550136A39B4D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هانَ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5877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EECD8C-772B-5851-B37B-BFE4BE978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30F635-BAC0-4963-7EA5-F8B8998A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ضد كلمة" افتراضي"؟  ( بعد رفع الألواح يتم إقصاء أصحاب الأجوبة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CFED57A-D303-295C-0231-C79246C3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B4980FF-5255-F25C-DB65-F2613314FB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0527A55-0B79-7691-BEB0-4630C24515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2CE4A01-2C5E-D648-6C60-7FDA0982DC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D17A59D-8BB8-BD76-9265-F8E5C6176F4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288C636-886C-84B7-3691-F8D05DB856D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31246DB-06C4-666F-17A1-83F2CEB1D79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0270504-A8B9-6CEB-094D-FF9FE0D882C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B41EAFE-78C4-9369-52F7-32A24094AF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B9F9DB03-B778-F626-DC1E-FC66AFE458F0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اِفْتِراضِيٌّ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6918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9E870E-B5FC-86C8-11E0-9666C3ACB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3E68C2-5D46-8B3E-22EB-5CDD4DC4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ضد كلمة" سلام"؟ ( بعد رفع الألواح يتم إقصاء أصحاب الأجوبة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F127A00-41CB-CCD6-4854-22D9292588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BED827D-FC39-C6C1-8B14-4E1E3227BE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EBE159F-F892-4AE2-B24C-DB79560FF9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9B1B8D3-363C-F442-8FA4-55A807EC70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66813FB-5AB3-930C-2B59-8C419025E60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1B708B-677C-5746-F7AD-08BC50B42C5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45C6419-FBB4-4DC6-38F1-2E1629527CC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86ED739-7384-FC9C-01D8-C1C59069B58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2316267-DF24-8C82-F594-90CC157A3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CFABAC9F-087F-6206-4E15-788787331F7F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سلامٌ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062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D0909-AB95-6962-AFF2-E6C18E39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7DE0ED-47BA-7580-78A2-D2B5396D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هو : .................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AED5E-DEE1-5889-4289-277BFEA63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3A609B4-7AF1-BACE-8D4F-93FC884C0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75865B3-D82B-E6D2-1962-150A921B7F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E1558D6-E460-C61F-A576-BC33053DB4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9ABA26-0C25-4370-EBF4-03C4310184F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5B64FA-9A62-1BDA-0C4C-6FAA6B45717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D7E7445-D75A-02D1-D879-EFAA6F809B6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B056D2-2690-C663-0158-1821D45CF6B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498E17-34F0-7989-902D-A2CEBCDA8F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1E90197D-ACB4-48AF-5182-189EC2482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456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3EAA22-C3E1-4188-9F01-17ACAE3C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AE58EBC-DE9B-FE6F-409F-772D2FCF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قراءة  : المعمار المغربي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4C02819-CD6D-E421-7957-A3CD9BCB9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354C0A18-5631-CC96-50D7-6F7930B954EC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استثمار إستراتيجيات الفهم.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0C7D375A-F747-B2E9-FFC2-0978513DC081}"/>
              </a:ext>
            </a:extLst>
          </p:cNvPr>
          <p:cNvSpPr txBox="1"/>
          <p:nvPr/>
        </p:nvSpPr>
        <p:spPr>
          <a:xfrm>
            <a:off x="5236756" y="1827529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400FEF7C-0DE2-9859-DC4F-D3DAFE929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0577781-9193-65DA-2450-C3D0B77D2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34" y="1006089"/>
            <a:ext cx="465091" cy="4961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5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6995718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الصفحة-117-. ستقرؤون نص " المعمار المغربي؟" لفهم مضامينه.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23686F6-EF97-5125-CD6F-D59EDBBA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88626D4-9FDF-E5F7-7108-E60FC3AB2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CC3620F-C3F9-C52E-8727-285D388C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18A05DC-DA57-7BB7-65CF-B5981A5B0E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698E204-5FBC-4FE8-47CB-837BC95AFE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B94D986-95A9-92ED-7A8D-8D9D511C3F1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A7C3F18-9236-5ADF-EDD0-849244B37EF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ACBFAA5-4073-092F-B109-C509636EEEF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8F22DFD-CC51-ABA9-8780-874D79F642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lettr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4DF9C48E-076F-B788-95C6-AD06FA367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713" y="1575854"/>
            <a:ext cx="3548922" cy="4921562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9AEFE3-0AC2-FAE5-BDEB-7286E4ED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114F0D-F3C0-8277-8F94-9A45C55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النص مستحضرا الضوابط التالية. ( يتناوب التلاميذ على قراءة أجزاء من  النص.)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DBE4776-4DA4-AF51-BA65-FEC2F25EE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07937EF-A623-EB96-D341-840C2431F5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67FBCA3-D81E-C6A0-5F82-F9A6F994C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1A661AB-7A9B-F061-17C4-0E91CAE308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29003C2-52AB-3234-5FFE-0403D3F1997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175DA57-ADCF-1279-D595-5BBD4FBD87E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831937-A1E9-1E85-33A2-339AE763275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470A60-D440-B9C5-4772-5E778A2862C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ED93C05-5F7F-DEBF-5985-E29FFD9802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ECFD9E2-3F02-95BB-A1E8-16F0EF12C9A5}"/>
              </a:ext>
            </a:extLst>
          </p:cNvPr>
          <p:cNvSpPr txBox="1">
            <a:spLocks/>
          </p:cNvSpPr>
          <p:nvPr/>
        </p:nvSpPr>
        <p:spPr>
          <a:xfrm>
            <a:off x="1246560" y="2150283"/>
            <a:ext cx="595362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تَجْعَلُني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72A1E9F0-4D98-B43B-0149-DC99D736B1CC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565FFDBE-9562-5612-93DD-E70FB39A09C3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xmlns="" id="{1B289A71-6A69-95E2-F72D-5CD0F82CB936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5E3E82B5-9830-4D60-3A39-8D334118E8E1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0B33AA46-3E5B-AC62-947D-D181E28CF8E1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B5EF4BB7-21D6-94F1-7593-E73A0184BE65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A36F97B7-885A-1164-28A4-F0D4906266E1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2" name="Image 21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80F9C2D2-F861-A1DC-63C7-DEB79BE6EE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1" y="1414749"/>
            <a:ext cx="605467" cy="6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1672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FEC81F-4486-49CA-2B26-A16088A0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78C200-D1A1-8792-31AD-C4239865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البحث. سنصحح الواجب المنزلي.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EDED6B1-4C9B-60E9-4110-7B72C1CFB7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DF85D81-5517-B320-EBEE-D6B856DDF5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D390302-4C32-E8A5-685F-1A4CB3FD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6C29CE7-5B28-A46B-AE05-7191B76053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E767F9E-572A-DD0D-AFFF-4ED8FD9AC72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9769714-1B73-AD21-D399-D76056DAFAA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627A08A-BC36-8A0C-4553-2D559EA4D425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1AF5BD0-4EFB-1534-EDCF-E4CB0F8C71F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D8F0C45-B322-9EBA-7953-57FFFE7E7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0B7B8EE2-7019-8E7C-352C-A6A4A86CA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867710"/>
            <a:ext cx="3025486" cy="4124527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pic>
        <p:nvPicPr>
          <p:cNvPr id="4" name="Image 3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F6F6A704-2011-2878-A4B3-09B963F79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244" y="1867710"/>
            <a:ext cx="3025487" cy="4234290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882BD4AB-C311-5D30-8471-834C92F91A8C}"/>
              </a:ext>
            </a:extLst>
          </p:cNvPr>
          <p:cNvSpPr/>
          <p:nvPr/>
        </p:nvSpPr>
        <p:spPr>
          <a:xfrm>
            <a:off x="4571999" y="5000018"/>
            <a:ext cx="3025487" cy="9922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D8563CF9-5AF9-86CB-7F7B-187274D73E04}"/>
              </a:ext>
            </a:extLst>
          </p:cNvPr>
          <p:cNvSpPr/>
          <p:nvPr/>
        </p:nvSpPr>
        <p:spPr>
          <a:xfrm>
            <a:off x="1224244" y="2341123"/>
            <a:ext cx="3025487" cy="14137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183228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1A9EEA-9492-BD59-E068-4D2C3121A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0AD1252-43E9-A4E7-169D-7655D6A9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بتصحيح الأسئلة،  من يذكرنا بالخطوات التي نسلكها لاستخراج معلومات من النص؟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60E147D-822B-8E7D-2670-36244F13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7C60A1A-6767-779E-D34C-0F6412FC25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538DBE0-D384-158D-95F0-6168A748DF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FF57333-7B91-05D3-719F-5A67590F32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EC18D29-BD42-ABF2-1CFE-A866D749B26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810427-9C74-FC12-89F1-BB2C36B7DA7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18B801C-57C2-7E0C-43DD-F1443706A01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EA1CBD-3B45-48E7-2A1C-CCA91D6FBAA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E8B5798-AC45-82D5-F934-142BC8EF8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06B9AB6-272C-9A16-3AF3-0B9E2368BF4E}"/>
              </a:ext>
            </a:extLst>
          </p:cNvPr>
          <p:cNvSpPr txBox="1"/>
          <p:nvPr/>
        </p:nvSpPr>
        <p:spPr>
          <a:xfrm>
            <a:off x="827215" y="2712720"/>
            <a:ext cx="7413247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لِاسْتِخْراجِ مَعْلومَةٍ مِنَ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558481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7E71EF-C7F6-90FD-DF27-FB388A783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264CA3-F088-45D5-5D0E-C7079444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D619F08-2129-A291-FC0D-FDC12F3D73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4E7F849-0B54-9155-A598-9195CA2096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5144AAB-8566-4537-1ECC-D4EAB312D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A840A81-B467-35D9-96E2-A6BE9487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005D109-7E5D-BB0E-C854-55CD167B949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3B7B978-7890-5848-EEBF-1B0096AC3FF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B07ECA8-C678-CBCF-8962-22D611F5C8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6DE10BD-E281-2BFC-B113-3C63437D7E9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ED9C02B-3746-6EC2-C139-86F506F261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19B2E15-5630-B5D7-41E6-E45E40043985}"/>
              </a:ext>
            </a:extLst>
          </p:cNvPr>
          <p:cNvSpPr/>
          <p:nvPr/>
        </p:nvSpPr>
        <p:spPr>
          <a:xfrm>
            <a:off x="715578" y="1823290"/>
            <a:ext cx="7343192" cy="427871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ٱلسُّؤالَ وَأُحَدِّدُ ٱلْكَلِماتِ ٱلْمَفاتيح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 تُساعِدُني عَلى فَهْمِهِ وَتَحْديدِ 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أَعودُ إِلى ٱلنَّصِّ وَأَقومُ بِقِراءَةٍ مَسْحِيَّةٍ لِلْبَحْثِ عَنِ ٱلْمَعْلومَةِ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اِنْطِلاقاً مِنَ ٱلْكَلِماتِ ٱلْمَفاتيحِ أَوْ ما يَدُلُّ عَلَيْها؛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ٱلْإِجابَةَ في جُمْلَةٍ مُفيدَةٍ.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741349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966E0-82B1-92A5-2BF0-1DB46EA8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F8DDD8-4BDC-E971-7B0F-AFA64B9B6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59" y="756000"/>
            <a:ext cx="7071014" cy="612000"/>
          </a:xfrm>
        </p:spPr>
        <p:txBody>
          <a:bodyPr>
            <a:normAutofit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الثاني.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4C85769-1280-2BA9-49FA-4F7769AC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5E8C289-9C1E-2C38-095E-2CBE5AD8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A34EA0C-057E-5B42-9498-3C6C9FF6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8A46D59-EBED-985E-B087-5001E98565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E958897-22BC-9505-5D6C-163D6D80EB2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1EC6436-FED6-850F-3A99-7A9F3775A7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026F1E8-84C6-BF0C-1DCD-FC00402E921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814DD0C-32E2-73EA-44F2-1BA48431AFC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65132F7-A3F3-978F-3E6C-233BAE659FAD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ٱلثّاني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CCDF37F-A340-5B77-92FE-5A9817C9B2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 de texte 138">
            <a:extLst>
              <a:ext uri="{FF2B5EF4-FFF2-40B4-BE49-F238E27FC236}">
                <a16:creationId xmlns:a16="http://schemas.microsoft.com/office/drawing/2014/main" xmlns="" id="{11C8B295-3C97-1E8F-E2FA-0D1566625F7B}"/>
              </a:ext>
            </a:extLst>
          </p:cNvPr>
          <p:cNvSpPr txBox="1"/>
          <p:nvPr/>
        </p:nvSpPr>
        <p:spPr>
          <a:xfrm>
            <a:off x="505205" y="1980000"/>
            <a:ext cx="7763937" cy="4159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فَجْأَةً، وَفي غَمْرَةِ </a:t>
            </a:r>
            <a:r>
              <a:rPr lang="ar-MA" sz="2800" dirty="0" err="1"/>
              <a:t>ٱلْهُدوءِ</a:t>
            </a:r>
            <a:r>
              <a:rPr lang="ar-MA" sz="2800" dirty="0"/>
              <a:t>، يَلوحُ طَيْفُ أَخَوَيْنِ عابِثَيْنِ، وَهُما يَتَراكَضانِ في مَرَحٍ بَيْنَ </a:t>
            </a:r>
            <a:r>
              <a:rPr lang="ar-MA" sz="2800" dirty="0" err="1"/>
              <a:t>ٱلْأَشْجارِ</a:t>
            </a:r>
            <a:r>
              <a:rPr lang="ar-MA" sz="2800" dirty="0"/>
              <a:t>، وَقَدْ أَضاءَتْ مَلامِحُهُما </a:t>
            </a:r>
            <a:r>
              <a:rPr lang="ar-MA" sz="2800" dirty="0" err="1"/>
              <a:t>بِٱلْبَهْجَةِ</a:t>
            </a:r>
            <a:r>
              <a:rPr lang="ar-MA" sz="2800" dirty="0"/>
              <a:t> </a:t>
            </a:r>
            <a:r>
              <a:rPr lang="ar-MA" sz="2800" dirty="0" err="1"/>
              <a:t>وَٱلْحُبورِ</a:t>
            </a:r>
            <a:r>
              <a:rPr lang="ar-MA" sz="2800" dirty="0"/>
              <a:t>. تَتَعالى ضَحَكاتُ </a:t>
            </a:r>
            <a:r>
              <a:rPr lang="ar-MA" sz="2800" dirty="0" err="1"/>
              <a:t>ٱلصَّبِيِّ</a:t>
            </a:r>
            <a:r>
              <a:rPr lang="ar-MA" sz="2800" dirty="0"/>
              <a:t>، وَهُوَ يُلاحِقُ إِحْدى </a:t>
            </a:r>
            <a:r>
              <a:rPr lang="ar-MA" sz="2800" dirty="0" err="1"/>
              <a:t>ٱلْفَراشاتِ</a:t>
            </a:r>
            <a:r>
              <a:rPr lang="ar-MA" sz="2800" dirty="0"/>
              <a:t>. وَكُلَّما مَدَّ يَدَيْهِ لِيُمْسِكَها، تَفَلَّتَتْ مِنْ بَيْنِ أَنامِلِهِ، كَأَنَّما تَحُثُّهُ عَلى </a:t>
            </a:r>
            <a:r>
              <a:rPr lang="ar-MA" sz="2800" dirty="0" err="1"/>
              <a:t>ٱللِّحاقِ</a:t>
            </a:r>
            <a:r>
              <a:rPr lang="ar-MA" sz="2800" dirty="0"/>
              <a:t> بِها. يَتَوَقَّفُ لِالْتِقاطِ أَنْفاسِهِ لِلَحَظاتٍ، ثُمَّ ما يَلْبَثُ أَنْ يَنْطَلِقَ خَلْفَها مِنْ جَديدٍ.</a:t>
            </a:r>
          </a:p>
          <a:p>
            <a:r>
              <a:rPr lang="ar-MA" sz="2800" dirty="0"/>
              <a:t>وَعَلى مَقْرُبَةٍ مِنْهُ، تَجْلِسُ </a:t>
            </a:r>
            <a:r>
              <a:rPr lang="ar-MA" sz="2800" dirty="0" err="1"/>
              <a:t>ٱلطِّفْلَةُ</a:t>
            </a:r>
            <a:r>
              <a:rPr lang="ar-MA" sz="2800" dirty="0"/>
              <a:t> عَلى بِساطِ </a:t>
            </a:r>
            <a:r>
              <a:rPr lang="ar-MA" sz="2800" dirty="0" err="1"/>
              <a:t>ٱلْعُشْبِ</a:t>
            </a:r>
            <a:r>
              <a:rPr lang="ar-MA" sz="2800" dirty="0"/>
              <a:t>، وَهِيَ تُشَكِّلُ بِأَصابِعِها إِكْليلاً مِنَ </a:t>
            </a:r>
            <a:r>
              <a:rPr lang="ar-MA" sz="2800" dirty="0" err="1"/>
              <a:t>ٱلْأَزْهارِ</a:t>
            </a:r>
            <a:r>
              <a:rPr lang="ar-MA" sz="2800" dirty="0"/>
              <a:t>. تُديرُهُ في يَدَيْها بُرْهَةً، ثُمَّ تَرْفَعُهُ نَحْوَ </a:t>
            </a:r>
            <a:r>
              <a:rPr lang="ar-MA" sz="2800" dirty="0" err="1"/>
              <a:t>ٱلشَّمْسِ</a:t>
            </a:r>
            <a:r>
              <a:rPr lang="ar-MA" sz="2800" dirty="0"/>
              <a:t> مُبْتَسِمَةً. تَنْهَضُ في حَماسٍ، ثُمَّ تَرْكُضُ نَحْوَ أَخيها، مُحاوِلَةً وَضْعَ </a:t>
            </a:r>
            <a:r>
              <a:rPr lang="ar-MA" sz="2800" dirty="0" err="1"/>
              <a:t>ٱلْإِكْليلِ</a:t>
            </a:r>
            <a:r>
              <a:rPr lang="ar-MA" sz="2800" dirty="0"/>
              <a:t> عَلى رَأْسِهِ، لَكِنَّهُ يُراوِغُها في رَشاقَةٍ، فَتَبْدَأُ لُعْبَةُ </a:t>
            </a:r>
            <a:r>
              <a:rPr lang="ar-MA" sz="2800" dirty="0" err="1"/>
              <a:t>ٱلْمُطارَدَةِ</a:t>
            </a:r>
            <a:r>
              <a:rPr lang="ar-MA" sz="2800" dirty="0"/>
              <a:t> بَيْنَهُما، لِتَمْلَأَ ضَحَكاتُهُما </a:t>
            </a:r>
            <a:r>
              <a:rPr lang="ar-MA" sz="2800" dirty="0" err="1"/>
              <a:t>ٱلْفَضاءَ</a:t>
            </a:r>
            <a:r>
              <a:rPr lang="ar-M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2797708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A95292-4BC8-DD30-E567-02682416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535BED-016B-F6F9-3B57-6AC3F679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نسلكها لاستنتاج  معلومات غير واردة بشكل مباشر في النص؟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E2F7377-7AE1-C5DF-85C8-DA97B635AA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D068CF2-CC01-A7AB-6405-5201F167CC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5BDA960-5D1E-9BDC-7183-338834559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A481285-3A0B-E508-5B86-9984C69A68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1E809D-4146-FC22-4067-32451124652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A081334-18A3-58E0-4FE2-5F6C3F8E88F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3771692-C6D3-01C5-7123-177A77EDAAD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F922CCC-683A-1357-0CB2-05C0043F363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9" name="Espace réservé pour une image  2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2DF4265-8D7D-6EC1-FE04-A71549CFBA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2B7F80E-064E-EE6D-4FCA-52355E90D4B5}"/>
              </a:ext>
            </a:extLst>
          </p:cNvPr>
          <p:cNvSpPr txBox="1"/>
          <p:nvPr/>
        </p:nvSpPr>
        <p:spPr>
          <a:xfrm>
            <a:off x="865376" y="2712720"/>
            <a:ext cx="7413247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لِٱسْتِنتاجِ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مَعْلومَةٍ مِنَ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683589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B30E94-02CC-F3A7-56E6-90A7A4F4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DA279AD-C9CF-0B3D-18D2-CA86DF42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5" y="728917"/>
            <a:ext cx="712328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25593BE-69E7-6C67-301A-0FFEC4FE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5AC09E4-5353-0FDA-7EDC-1DC5626457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131DD24-2744-0C12-57F0-0AF701FC1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2ABDC90-5E46-95A4-C5C4-A08516EA8E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904EE5F-6BD0-CFD8-2B1A-B4C3CB3AE03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F8CD05D-6836-ECBE-E9EA-BBB3C487234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05BB3B3-26C7-F5DF-C72A-F2F8CDC007CC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9497DC6-FEA9-ACC0-B075-1A738581C45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552E390-626B-5930-CD4A-5BBF44C313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4808BC18-5F94-EE87-F35C-C0448DCF5B26}"/>
              </a:ext>
            </a:extLst>
          </p:cNvPr>
          <p:cNvSpPr/>
          <p:nvPr/>
        </p:nvSpPr>
        <p:spPr>
          <a:xfrm>
            <a:off x="611999" y="1913139"/>
            <a:ext cx="7559662" cy="462495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ٱلسُّؤالَ وَأُحَدِّدُ ٱلْكَلِماتِ ٱلْمَفاتيحَ 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 تُساعِدُني عَلى فَهْمِهِ وَتَحْديدِ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أَعودُ إِلى ٱلنَّصِّ وَأَقومُ بِقِراءَةٍ مَسْحِيَّةٍ لِلْبَحْثِ عَنِ ٱلْكَلِماتِ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وَٱلْعِباراتِ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ٱلدّالَّةِ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ٱلْمَعْلومَةِ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ٱلْمَطْلوبَةِ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أَسْتَنْتِجُ ٱلْمَعْلومَةَ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وَأَصوغُها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في جُمْلَةٍ مُفيدَةٍ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954483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214866-4139-47DA-D8E5-07EA65F0E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87809F-9DF3-862E-3AE5-35B7E98A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نسلكها لتحديد الفكرة الرئيسة لفقرة؟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9082FFB-9744-9DC6-32E2-DB2ED93367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82B9D1C-CED2-1B8C-341A-39C0ACB5F9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0460C08-2E47-C4DD-C8E9-EA3041F2F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0EBBA-31E8-A141-DE13-F9A9707DD3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19419E4-7879-F75A-09D1-C7B62298EFC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06E8786-0C20-FDA3-A2F7-39E0D5E782C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A48D9C-DF5E-B74E-69C7-8A8451BFBB1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0585248-29A2-CE14-B0A2-0A356BE2FC4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9" name="Espace réservé pour une image  2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0AF75A3-AC9D-AA3E-6B52-A7505D11B4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97C2B29-B8ED-8749-6473-E99C0CD1629A}"/>
              </a:ext>
            </a:extLst>
          </p:cNvPr>
          <p:cNvSpPr txBox="1"/>
          <p:nvPr/>
        </p:nvSpPr>
        <p:spPr>
          <a:xfrm>
            <a:off x="827215" y="2979783"/>
            <a:ext cx="7363196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لِتَحْديدِ ٱلْفِكْرَةِ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ٱلرَّئيسَةِ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لِفِقْرَةٍ؟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144146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1234E5-1028-8FC1-6E34-0CE00B05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B1DCAD-BD62-B4A3-446D-BEBAD98B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5" y="728917"/>
            <a:ext cx="712328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90820A5-4E02-D882-0C27-87B065205C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45E6440-135B-2BC2-18A8-E0F3A6D982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2281E24-700D-94CF-7B34-4CE1AAC16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541F5CF-33E3-1172-A6F7-368015FDC2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D45BEBC-E1F7-14A9-0ED7-9DB2D4A3B38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B28284-C135-E420-8106-A82855162EF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1398427-9829-32DD-D207-2920C9204EA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D2183B-56B0-BB7F-1370-63DDC48C18E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B75E0B0-048A-81DC-AB7C-32F1B75071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ED20BB22-C50D-4CE5-07A1-4CDBFA918432}"/>
              </a:ext>
            </a:extLst>
          </p:cNvPr>
          <p:cNvSpPr/>
          <p:nvPr/>
        </p:nvSpPr>
        <p:spPr>
          <a:xfrm>
            <a:off x="611999" y="1913139"/>
            <a:ext cx="7559662" cy="462495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ٱلْكَلِماتِ ٱلْمَفاتيحَ لِلْفِقْرَةِ.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أَطْرَحُ ٱلسُّؤالَ: عَمَّ تَتَحَدَّثُ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ٱلْفِقْرَةُ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أَسْتَعينُ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بِٱلْكَلِماتِ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ٱلْمَفاتيحِ وَأُجيبُ عَنِ ٱلسُّؤالِ بِجُمْلَةٍ مُفيدَةٍ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58561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0A9607-36B2-1BEE-1A28-847B8ECA8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EE5D37-A9CD-B4DB-AF05-F652F338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754004"/>
            <a:ext cx="712328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 من يجيب عن السؤال الأول؟  </a:t>
            </a: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مناقشة الأجوبة المقترحة قبل الانتقال إلى السؤال الموالي.)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A7977BA-3726-2F7D-0599-E5F63BAEB4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D24DB46-3B1C-F292-7CC3-488ECF9592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1A2D93A-6570-B55B-07DC-5397AB81A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5BE780C-D124-9DD6-B457-190EC5977E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9548345-22F8-C9CC-3A94-E0620A9D970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25400D-C1A0-7F35-BB9A-30CE48DDE39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529CCEC-61F3-02B8-EC4B-9C2D426B7DC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07E7E1D-94EE-F2ED-66D1-A8AA785AAA8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2E1B499-E090-5A79-5736-A3C03C4281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81932F29-A092-607A-B715-34BB8E7D5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44" y="1867710"/>
            <a:ext cx="3025487" cy="4234290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BCC3925B-25A2-70C2-B96F-8F00431FE076}"/>
              </a:ext>
            </a:extLst>
          </p:cNvPr>
          <p:cNvSpPr/>
          <p:nvPr/>
        </p:nvSpPr>
        <p:spPr>
          <a:xfrm>
            <a:off x="1224244" y="2341123"/>
            <a:ext cx="3025487" cy="14137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Image 8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084B9028-4E4A-2DC6-A909-9D541552E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6436" y="1867710"/>
            <a:ext cx="3025486" cy="4124527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ED046863-3EA8-BB37-8ACC-A971D253F710}"/>
              </a:ext>
            </a:extLst>
          </p:cNvPr>
          <p:cNvSpPr/>
          <p:nvPr/>
        </p:nvSpPr>
        <p:spPr>
          <a:xfrm>
            <a:off x="4736435" y="5000017"/>
            <a:ext cx="3025487" cy="9922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186053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55680D-AA1B-6894-0B8A-8EE5CE36B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B3E7CE-2CB1-02D0-2E43-5EF2E41A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 أسئلة المعجم.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E8ACACF-B0B8-A927-88D7-1FB684BF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A44B864-9406-2EF0-82AC-5EEDBE258F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2AE2F7D-A723-5CFF-D638-DACE507A44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991F1F9-E260-D91C-CDAE-AB0AF76273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345B0CB-0CDF-D0E2-EB3D-506224FB99D8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6CFB91F-8851-A74A-756A-EA492B06870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4B8A10-A6F6-4854-A3DC-7B34344D044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28C0086-868B-2129-EB19-DE66ACD06A9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AB8DBC7-02AA-969E-6F03-EB2999110F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3379C75-21F6-1890-C7C4-76428F77E665}"/>
              </a:ext>
            </a:extLst>
          </p:cNvPr>
          <p:cNvSpPr/>
          <p:nvPr/>
        </p:nvSpPr>
        <p:spPr>
          <a:xfrm>
            <a:off x="582460" y="2000578"/>
            <a:ext cx="7979080" cy="418156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457200" lvl="0" indent="-457200" algn="r" defTabSz="914400" rtl="1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اَلْمَباني - اَلْمَغارات - اَلْكُهوف -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مَآوٍ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مَساكِن - اَلْمُدُن - اَلْمَنازِل - اَلْحَجَر - اَلطِّين - اَلْمَخازِن - اَلْمَساجِد - اَلْمَدارِس - اَلْأَقْواس - اَلْقِبَب - اَلزَّخارِف - اَلصَّوامِع - اَلْأَبْراج - اَلْأَسْواق - اَلْأَحْياء - اَلْقَصَبات – اَلتَّصاميمُ-بُنِيَتْ...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S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اَلْمِعْمار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ُ-اَلْحَضارَةُ –اَلْمُدُنُ.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اَلرّاهِنَةُ: اَلْحالِيَّةُ / اَلْحاضِرَةُ / اَلْمُعاصِرَةُ</a:t>
            </a:r>
            <a:r>
              <a:rPr lang="ar-S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    -شَهِدَ: عَرَفَ / عاشَ...</a:t>
            </a:r>
          </a:p>
        </p:txBody>
      </p:sp>
    </p:spTree>
    <p:extLst>
      <p:ext uri="{BB962C8B-B14F-4D97-AF65-F5344CB8AC3E}">
        <p14:creationId xmlns:p14="http://schemas.microsoft.com/office/powerpoint/2010/main" val="413253934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77018-619F-B81A-E131-9F42CEBAA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6BAB8E-5D52-6181-0804-245E9836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 أسئلة الفهم.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11B2A69-FE40-798D-4CEA-A3E55C9B81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EF9C352-110E-10E4-E826-1E3F7B39CB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9986DB9-94E1-13CC-0530-0C2342596D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1BEB8FE-4EF5-C64D-D459-B19C16F2D5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3D5648-4D96-13DD-51A8-B0EFFF2D320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2312FFF-274B-B6BD-1185-99DDE93E91D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EF8D845-3B88-5DB1-64BC-1BF64F2D9AD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D68D236-817B-E985-BD53-205F6E69A8E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D7B48DA-A24C-E255-864F-28848F4D30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E62B6EC-561F-C961-03F8-9231CAA4848A}"/>
              </a:ext>
            </a:extLst>
          </p:cNvPr>
          <p:cNvSpPr txBox="1"/>
          <p:nvPr/>
        </p:nvSpPr>
        <p:spPr>
          <a:xfrm>
            <a:off x="247322" y="1883173"/>
            <a:ext cx="8279704" cy="405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marR="0" lvl="0" indent="-263525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يَقْصِدُ ٱلْكاتِبُ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بِٱلْمِعْمارِ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فَنَّ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ٱلْبِناءِ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وَٱلْعِمارَةِ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وَطُرُزَ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ٱلْمَباني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وَأَشْكالَها.</a:t>
            </a:r>
          </a:p>
          <a:p>
            <a:pPr marL="263525" lvl="0" indent="-263525" algn="r" defTabSz="914400" rtl="1">
              <a:spcAft>
                <a:spcPts val="800"/>
              </a:spcAft>
              <a:buAutoNum type="arabicPeriod"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مُمَيِّزاتُ فَتْرَةُ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ٱلْأمازيغِ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هِيَ: - ظُهورُ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ٱلْمُدُنِ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ٱلْأَمازيغِيَّةِ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-بِناءُ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ٱلْمَنازِلِ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ٱلْحَجَرِ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وَٱلطِّينِ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-اَلتَّكَيُّفُ مَعَ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ٱلْبيئَةِ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ٱلْمَحَلِّيَّةِ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-بِناءُ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ٱلْمَخازِنِ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ٱلْجَماعِيَّةِ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لِتَخْزينِ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ٱلْمَوادِّ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ٱلْغِذائِيَّةِ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263525" marR="0" lvl="0" indent="-263525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اَلْفَتْرَةُ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ٱلْإِسْلامِيَّةُ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263525" marR="0" lvl="0" indent="-263525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يَدُلُّ عَلى ذلِكَ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ٱحْتِفاظُ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ٱلْمُدُنِ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بِٱلْأَسْواقِ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ٱلتَّقْليدِيَّةِ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وَٱلْأَحْياءِ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ٱلْقَديمَةِ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وَٱلْقَصَباتِ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263525" marR="0" lvl="0" indent="-263525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يَدُلُّ عَلى ذلِكَ وُجودُ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ٱلْمَخازِنِ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ٱلْجَماعِيَّةِ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ٱلَّتي كانَتْ تُسْتَخْدَمُ لِتَخْزينِ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ٱلْمَوادِّ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ٱلْغِذائِيَّةِ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ٱلْمَحَلِّيَّةِ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وَتَوْزيعِها بَيْنَ أَفْرادِ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ٱلْمُجْتَمَعِ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263525" marR="0" lvl="0" indent="-263525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AutoNum type="arabicPeriod"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يُمْكِنُ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ٱسْتِنْتاجُ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أَنَّ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كانَ مِنْ أَوائِلِ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ٱلْمَناطِقِ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ٱلَّتي سَكَنَها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ٱلْإِنْسانُ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إفْريقْيا.</a:t>
            </a:r>
          </a:p>
        </p:txBody>
      </p:sp>
    </p:spTree>
    <p:extLst>
      <p:ext uri="{BB962C8B-B14F-4D97-AF65-F5344CB8AC3E}">
        <p14:creationId xmlns:p14="http://schemas.microsoft.com/office/powerpoint/2010/main" val="40373219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08DF70-4C79-7653-5C5B-B9BD33E8D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0DF663-D168-2BAE-8D1D-F94938BE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 باقي أسئلة الفهم.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ACE1937-FC14-43C7-113E-78947A8535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8D6B28E-FF5C-2B64-8F12-7B134845A8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D781529-5BB3-04DF-6560-55A13F5569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EC45D21-9657-5059-00F6-9FD2405067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D72A39C-604C-932E-3DA2-0FD9D95099C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9800ABD-27A7-E21E-70F4-0D18C4903E3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1DA36CB-8814-ED76-F4F9-6B175F05E215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1DCB41E-520B-6066-CF6C-7597FD4FCA8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FC7F0A6-3E31-5F47-6BEA-80A7EF881D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6CA9B4A-2C8B-117E-7898-DD2962C5ECB5}"/>
              </a:ext>
            </a:extLst>
          </p:cNvPr>
          <p:cNvSpPr txBox="1"/>
          <p:nvPr/>
        </p:nvSpPr>
        <p:spPr>
          <a:xfrm>
            <a:off x="247322" y="1883173"/>
            <a:ext cx="8279704" cy="448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7. اَلْمَراحِلُ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ٱلْأَرْبَعَةُ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هِيَ: </a:t>
            </a:r>
          </a:p>
          <a:p>
            <a:pPr marL="1171575" marR="0" lvl="0" indent="-45720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فَتْرَةُ ما قَبْلَ ٱلتّاريخِ (اَلْمَغاراتُ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وَٱلْكُهوف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)؛</a:t>
            </a:r>
          </a:p>
          <a:p>
            <a:pPr marL="1171575" marR="0" lvl="0" indent="-45720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فَتْرَةُ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ٱلْأَمازيغِ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(اَلْمَنازِل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ٱلْحَجَرِيَّة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وَٱلطِينِيَّة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)؛</a:t>
            </a:r>
          </a:p>
          <a:p>
            <a:pPr marL="1171575" marR="0" lvl="0" indent="-45720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اَلْفَتْرَةُ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ٱلْإِسْلامِيَّةُ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(اَلْمَساجِد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وَٱلْمَدارِس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)؛</a:t>
            </a:r>
          </a:p>
          <a:p>
            <a:pPr marL="1171575" marR="0" lvl="0" indent="-45720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اَلْفَتْرَةُ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ٱلرّاهِنَةُ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(اَلتَّمازُجُ بَيْنَ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ٱلتَّقْليدِيِّ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وَٱلْحَديثِ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</a:p>
          <a:p>
            <a:pPr marR="0" lvl="0" algn="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8.  شَهِدَ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ٱلْمِعْمارُ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ٱلْمَغْرِبِيُّ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خلِالَ فَتْرَةِ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ٱلْأَمازيغِ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تَطَوُّراً هامّاً تَمَيَّزَ بِبِناءِ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ٱلْمُدُنِ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وَٱلْمَنازِلِ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وَٱلْمَخازِنِ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ٱلْجَماعِيَّةِ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655821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بالأنشطة التي قمتم بها خلال حصة اليوم مستعملا أساليب  من قبيل: في البداية- بعد ذلك- عقبها – في ختام الحصة.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2D2D505-0C95-4EB2-D09C-42A99054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740641A-FF61-97E4-18C1-0942885AA8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A3E6992-423D-01FB-A07D-CF25C0292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005BFCC-B99D-8E46-238E-9F1E1E1C5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28BA960-3C35-CCEA-964D-B724A9DB235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3F3624-B494-49C1-29DE-D09F53F38BA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F67FE84-951B-3B54-7015-8EB0B5E75EF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26C872E-C53A-010E-1BFF-5A2576FE0E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75527"/>
            <a:ext cx="5379321" cy="11560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أَنْشِطَةُ حِصَّةِ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675E26-C66D-3CD0-FABC-5FFEC633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8CD7D72-ABB5-9E71-10CD-29DED37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الثالث.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AE0D49B-5568-1FBE-07AE-EAE3B046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1521103-ECA8-6ADD-C37C-86BBA0367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B90BCF2-3BEA-7DB5-DCE7-58A74B431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7D95BDE-DF67-AA39-F717-223BA5004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B77E9A-7CF7-A632-FD3B-12C21EFEFA9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A0DC45-BE7B-4222-BC88-9EE8B58DAD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CD1310C-2D34-98E6-6833-5D51F780EEB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581D88C-3EAC-8160-5ACE-52739DC896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EC0AD27-FF28-744F-306B-AB9C6650BF8A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ٱلثّالثُ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86C3457-C20F-FB4C-4FED-26A247DB8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 de texte 138">
            <a:extLst>
              <a:ext uri="{FF2B5EF4-FFF2-40B4-BE49-F238E27FC236}">
                <a16:creationId xmlns:a16="http://schemas.microsoft.com/office/drawing/2014/main" xmlns="" id="{28A16FB6-B9E6-3675-68BC-1AEDB203B645}"/>
              </a:ext>
            </a:extLst>
          </p:cNvPr>
          <p:cNvSpPr txBox="1"/>
          <p:nvPr/>
        </p:nvSpPr>
        <p:spPr>
          <a:xfrm>
            <a:off x="510385" y="1954790"/>
            <a:ext cx="8123229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مُرّاكُشُ مَدينَةٌ مَبْسوطَةٌ في واحاتِ </a:t>
            </a:r>
            <a:r>
              <a:rPr lang="ar-MA" sz="2800" dirty="0" err="1"/>
              <a:t>ٱلنَّخيلِ</a:t>
            </a:r>
            <a:r>
              <a:rPr lang="ar-MA" sz="2800" dirty="0"/>
              <a:t>. أَزِقَّتُها ضَيِّقَةٌ وَمَرْصوفَةٌ </a:t>
            </a:r>
            <a:r>
              <a:rPr lang="ar-MA" sz="2800" dirty="0" err="1"/>
              <a:t>بِٱلْحِجارَةِ</a:t>
            </a:r>
            <a:r>
              <a:rPr lang="ar-MA" sz="2800" dirty="0"/>
              <a:t>، وَأَسْوارُها ٱلْعَتيقَةُ تَفوحُ مِنْها رائِحَةُ </a:t>
            </a:r>
            <a:r>
              <a:rPr lang="ar-MA" sz="2800" dirty="0" err="1"/>
              <a:t>ٱلتَّوابِلِ</a:t>
            </a:r>
            <a:r>
              <a:rPr lang="ar-MA" sz="2800" dirty="0"/>
              <a:t> </a:t>
            </a:r>
            <a:r>
              <a:rPr lang="ar-MA" sz="2800" dirty="0" err="1"/>
              <a:t>ٱلنَّفّاذَةِ</a:t>
            </a:r>
            <a:r>
              <a:rPr lang="ar-MA" sz="2800" dirty="0"/>
              <a:t>، مَمْزوجَةً بِعِطْرِ </a:t>
            </a:r>
            <a:r>
              <a:rPr lang="ar-MA" sz="2800" dirty="0" err="1"/>
              <a:t>ٱلْحِنّاءِ</a:t>
            </a:r>
            <a:r>
              <a:rPr lang="ar-MA" sz="2800" dirty="0"/>
              <a:t> </a:t>
            </a:r>
            <a:r>
              <a:rPr lang="ar-MA" sz="2800" dirty="0" err="1"/>
              <a:t>وَٱلزَّيْتونِ</a:t>
            </a:r>
            <a:r>
              <a:rPr lang="ar-MA" sz="2800" dirty="0"/>
              <a:t>. وَأَنْتَ تَجوبُ تِلْكَ </a:t>
            </a:r>
            <a:r>
              <a:rPr lang="ar-MA" sz="2800" dirty="0" err="1"/>
              <a:t>ٱلدُّروبَ</a:t>
            </a:r>
            <a:r>
              <a:rPr lang="ar-MA" sz="2800" dirty="0"/>
              <a:t> </a:t>
            </a:r>
            <a:r>
              <a:rPr lang="ar-MA" sz="2800" dirty="0" err="1"/>
              <a:t>ٱلظَّليلَةَ</a:t>
            </a:r>
            <a:r>
              <a:rPr lang="ar-MA" sz="2800" dirty="0"/>
              <a:t>، يَأْخُذُكَ </a:t>
            </a:r>
            <a:r>
              <a:rPr lang="ar-MA" sz="2800" dirty="0" err="1"/>
              <a:t>ٱلْحَنينُ</a:t>
            </a:r>
            <a:r>
              <a:rPr lang="ar-MA" sz="2800" dirty="0"/>
              <a:t> إِلى </a:t>
            </a:r>
            <a:r>
              <a:rPr lang="ar-MA" sz="2800" dirty="0" err="1"/>
              <a:t>ٱلْأَزْمِنَةِ</a:t>
            </a:r>
            <a:r>
              <a:rPr lang="ar-MA" sz="2800" dirty="0"/>
              <a:t> </a:t>
            </a:r>
            <a:r>
              <a:rPr lang="ar-MA" sz="2800" dirty="0" err="1"/>
              <a:t>ٱلْخَوالي</a:t>
            </a:r>
            <a:r>
              <a:rPr lang="ar-MA" sz="2800" dirty="0"/>
              <a:t>. فَكَمْ مِنَ </a:t>
            </a:r>
            <a:r>
              <a:rPr lang="ar-MA" sz="2800" dirty="0" err="1"/>
              <a:t>ٱلْمُلوكِ</a:t>
            </a:r>
            <a:r>
              <a:rPr lang="ar-MA" sz="2800" dirty="0"/>
              <a:t> </a:t>
            </a:r>
            <a:r>
              <a:rPr lang="ar-MA" sz="2800" dirty="0" err="1"/>
              <a:t>وَٱلسَّلاطينِ</a:t>
            </a:r>
            <a:r>
              <a:rPr lang="ar-MA" sz="2800" dirty="0"/>
              <a:t> </a:t>
            </a:r>
            <a:r>
              <a:rPr lang="ar-MA" sz="2800" dirty="0" err="1"/>
              <a:t>وَٱلْفُقَهاءِ</a:t>
            </a:r>
            <a:r>
              <a:rPr lang="ar-MA" sz="2800" dirty="0"/>
              <a:t> </a:t>
            </a:r>
            <a:r>
              <a:rPr lang="ar-MA" sz="2800" dirty="0" err="1"/>
              <a:t>وَٱلتُّجّارِ</a:t>
            </a:r>
            <a:r>
              <a:rPr lang="ar-MA" sz="2800" dirty="0"/>
              <a:t> مَرّوا مِنْ هذِهِ </a:t>
            </a:r>
            <a:r>
              <a:rPr lang="ar-MA" sz="2800" dirty="0" err="1"/>
              <a:t>ٱلْأَرْضِ</a:t>
            </a:r>
            <a:r>
              <a:rPr lang="ar-MA" sz="2800" dirty="0"/>
              <a:t> </a:t>
            </a:r>
            <a:r>
              <a:rPr lang="ar-MA" sz="2800" dirty="0" err="1"/>
              <a:t>ٱلطَّيِّبَةِ</a:t>
            </a:r>
            <a:r>
              <a:rPr lang="ar-MA" sz="2800" dirty="0"/>
              <a:t>! وَكَمْ مِنَ </a:t>
            </a:r>
            <a:r>
              <a:rPr lang="ar-MA" sz="2800" dirty="0" err="1"/>
              <a:t>ٱلْقَصائِدِ</a:t>
            </a:r>
            <a:r>
              <a:rPr lang="ar-MA" sz="2800" dirty="0"/>
              <a:t> تَغَنَّتْ بِجَمالِها </a:t>
            </a:r>
            <a:r>
              <a:rPr lang="ar-MA" sz="2800" dirty="0" err="1"/>
              <a:t>ٱلْفاتِنِ</a:t>
            </a:r>
            <a:r>
              <a:rPr lang="ar-MA" sz="2800" dirty="0"/>
              <a:t>، وَبِأَسْوارِها وَمَبانيها </a:t>
            </a:r>
            <a:r>
              <a:rPr lang="ar-MA" sz="2800" dirty="0" err="1"/>
              <a:t>ٱلْمَبْنِيَّةِ</a:t>
            </a:r>
            <a:r>
              <a:rPr lang="ar-MA" sz="2800" dirty="0"/>
              <a:t> </a:t>
            </a:r>
            <a:r>
              <a:rPr lang="ar-MA" sz="2800" dirty="0" err="1"/>
              <a:t>بِٱلْحَجَرِ</a:t>
            </a:r>
            <a:r>
              <a:rPr lang="ar-MA" sz="2800" dirty="0"/>
              <a:t> </a:t>
            </a:r>
            <a:r>
              <a:rPr lang="ar-MA" sz="2800" dirty="0" err="1"/>
              <a:t>ٱلطّينِيِّ</a:t>
            </a:r>
            <a:r>
              <a:rPr lang="ar-MA" sz="2800" dirty="0"/>
              <a:t> ٱلَّذي يُعْطيها لَوْنَها </a:t>
            </a:r>
            <a:r>
              <a:rPr lang="ar-MA" sz="2800" dirty="0" err="1"/>
              <a:t>ٱلْأَحْمَرَ</a:t>
            </a:r>
            <a:r>
              <a:rPr lang="ar-MA" sz="2800" dirty="0"/>
              <a:t> </a:t>
            </a:r>
            <a:r>
              <a:rPr lang="ar-MA" sz="2800" dirty="0" err="1"/>
              <a:t>ٱلْمُمَيَّزَ</a:t>
            </a:r>
            <a:r>
              <a:rPr lang="fr-FR" sz="2800" dirty="0"/>
              <a:t>!</a:t>
            </a:r>
            <a:endParaRPr lang="ar-MA" sz="2800" dirty="0"/>
          </a:p>
          <a:p>
            <a:r>
              <a:rPr lang="ar-MA" sz="2800" dirty="0"/>
              <a:t>وَإِذا ما رَفَعَ </a:t>
            </a:r>
            <a:r>
              <a:rPr lang="ar-MA" sz="2800" dirty="0" err="1"/>
              <a:t>ٱلزّائِرُ</a:t>
            </a:r>
            <a:r>
              <a:rPr lang="ar-MA" sz="2800" dirty="0"/>
              <a:t> بَصَرَهُ لِيُطالِعَ عِمارَةَ مُرّاكُشَ، أَدْهَشَهُ جَلالُ </a:t>
            </a:r>
            <a:r>
              <a:rPr lang="ar-MA" sz="2800" dirty="0" err="1"/>
              <a:t>ٱلْمَآذِنِ</a:t>
            </a:r>
            <a:r>
              <a:rPr lang="ar-MA" sz="2800" dirty="0"/>
              <a:t>، وَرَوْعَةُ زَخارِفِها. فَهذا قَصْرُ </a:t>
            </a:r>
            <a:r>
              <a:rPr lang="ar-MA" sz="2800" dirty="0" err="1"/>
              <a:t>ٱلْبَديعِ</a:t>
            </a:r>
            <a:r>
              <a:rPr lang="ar-MA" sz="2800" dirty="0"/>
              <a:t> تَحْكي جُدْرانُهُ عَنْ مَجْدِ </a:t>
            </a:r>
            <a:r>
              <a:rPr lang="ar-MA" sz="2800" dirty="0" err="1"/>
              <a:t>ٱلْأَسْلافِ</a:t>
            </a:r>
            <a:r>
              <a:rPr lang="ar-MA" sz="2800" dirty="0"/>
              <a:t>، وَذاكَ قَصْرُ </a:t>
            </a:r>
            <a:r>
              <a:rPr lang="ar-MA" sz="2800" dirty="0" err="1"/>
              <a:t>ٱلْباهِيَةِ</a:t>
            </a:r>
            <a:r>
              <a:rPr lang="ar-MA" sz="2800" dirty="0"/>
              <a:t> يَزْدانُ بِأَرْوِقَتِهِ </a:t>
            </a:r>
            <a:r>
              <a:rPr lang="ar-MA" sz="2800" dirty="0" err="1"/>
              <a:t>ٱلْمُزَخْرَفَةِ</a:t>
            </a:r>
            <a:r>
              <a:rPr lang="ar-MA" sz="2800" dirty="0"/>
              <a:t>، شاهِداً عَلى رَوْعَةِ ٱلْعِمارَةِ </a:t>
            </a:r>
            <a:r>
              <a:rPr lang="ar-MA" sz="2800" dirty="0" err="1"/>
              <a:t>ٱلْمَغْرِبِيَّةِ</a:t>
            </a:r>
            <a:r>
              <a:rPr lang="ar-MA" sz="2800" dirty="0"/>
              <a:t>. وَفي حَديقَةِ "</a:t>
            </a:r>
            <a:r>
              <a:rPr lang="ar-MA" sz="2800" dirty="0" err="1"/>
              <a:t>ماجوريل</a:t>
            </a:r>
            <a:r>
              <a:rPr lang="ar-MA" sz="2800" dirty="0"/>
              <a:t>"، تَتَمايَلُ </a:t>
            </a:r>
            <a:r>
              <a:rPr lang="ar-MA" sz="2800" dirty="0" err="1"/>
              <a:t>ٱلْأَشْجارُ</a:t>
            </a:r>
            <a:r>
              <a:rPr lang="ar-MA" sz="2800" dirty="0"/>
              <a:t> </a:t>
            </a:r>
            <a:r>
              <a:rPr lang="ar-MA" sz="2800" dirty="0" err="1"/>
              <a:t>وَٱلنَّباتاتُ</a:t>
            </a:r>
            <a:r>
              <a:rPr lang="ar-MA" sz="2800" dirty="0"/>
              <a:t> </a:t>
            </a:r>
            <a:r>
              <a:rPr lang="ar-MA" sz="2800" dirty="0" err="1"/>
              <a:t>ٱلنّادِرَةُ</a:t>
            </a:r>
            <a:r>
              <a:rPr lang="ar-MA" sz="2800" dirty="0"/>
              <a:t> عَلى كَفِّ </a:t>
            </a:r>
            <a:r>
              <a:rPr lang="ar-MA" sz="2800" dirty="0" err="1"/>
              <a:t>ٱلنَّسيمِ</a:t>
            </a:r>
            <a:r>
              <a:rPr lang="ar-M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6481918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راجعوا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كراساتكم دروس الظواهر اللغوية الخاصة بالمرحلة الثانية.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815C2A7-4195-B67F-A173-6E00B740AA1C}"/>
              </a:ext>
            </a:extLst>
          </p:cNvPr>
          <p:cNvSpPr txBox="1">
            <a:spLocks/>
          </p:cNvSpPr>
          <p:nvPr/>
        </p:nvSpPr>
        <p:spPr>
          <a:xfrm>
            <a:off x="495730" y="2127259"/>
            <a:ext cx="7782887" cy="416080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اَلنَّعْتُ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ٱلْحَقيقِيُّ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اَلصَّفْحَةُ رَقْمُ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72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هَمْزَةُ "اِبْنُ": اَلصَّفْحَةُ رَقْمُ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73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اَلْحالُ: اَلصَّفْحَةُ رَقْمُ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86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اَلنَّعْتُ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ٱلسَّبَبِيُّ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اَلصَّفْحَةُ رَقْمُ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100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إِعْرابُ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ٱلْمُثَنّى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اَلصَّفْحَةُ رَقْمُ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110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4" name="Image 3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xmlns="" id="{EE0481D5-9ACD-4BA9-9F32-954D622D93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6" y="130911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FA05ED-45B6-9DFF-ABDA-312637F3EC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DC9E5C2-95F5-3D42-AE26-A996A8CB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C9BF79A-4F10-8F5C-ABA6-2C7855C3ED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96E24A0-3A01-FCD4-3EB7-98C61BF97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C040C3-E6E6-BC3D-CE1C-7F2E4876FC2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6A5467-629D-39E3-D9C6-2877B3908E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A88AA04-E3F9-F66E-9187-809F45BAB68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EEEBB11-3C16-84C7-31E4-803FD66C93D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xmlns="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411DF6-FD33-47FC-F844-867AA47A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4114B7-EA8F-E1D6-2529-EE8868C4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الرابع.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4D000F4-30D8-6596-A7FC-01790A12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AA404CF-6AF2-7F66-9831-1FDBCA0C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AB14F6F-3A1C-DD73-B612-E19354FB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0985988-9012-FC49-CD62-AF6E1DEE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8FA2184-86B2-9C4F-F036-ABBD8AF910C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19B80D-05B9-479C-5674-3A4E5637A3B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CE2A406-9770-6D50-AD91-962B1037B2A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B935CC-6BB7-AEB7-DC5A-69923FBD121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41A088D-2264-E214-6327-C4EBAA78C2AB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ٱلرّابِعُ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AC43296-B7DA-FEC8-02E1-35EF9D217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CAB3D43-0239-17DB-F7D9-E2CAE870CF4B}"/>
              </a:ext>
            </a:extLst>
          </p:cNvPr>
          <p:cNvSpPr txBox="1"/>
          <p:nvPr/>
        </p:nvSpPr>
        <p:spPr>
          <a:xfrm>
            <a:off x="398833" y="1878730"/>
            <a:ext cx="8343807" cy="4813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2900" dirty="0"/>
              <a:t>أَمّا أَهْلُ مُرَّاكُشَ، فَهُمْ وَدودونَ كُرَماءُ، يَسْتَقْبِلونَ </a:t>
            </a:r>
            <a:r>
              <a:rPr lang="ar-MA" sz="2900" dirty="0" err="1"/>
              <a:t>ٱلضُّيوفَ</a:t>
            </a:r>
            <a:r>
              <a:rPr lang="ar-MA" sz="2900" dirty="0"/>
              <a:t> بِحَفاوَةٍ بالِغَةٍ، أَحاديثُهُمْ دافِئَةٌ، لا تَخْلو مِنَ </a:t>
            </a:r>
            <a:r>
              <a:rPr lang="ar-MA" sz="2900" dirty="0" err="1"/>
              <a:t>ٱلْحِكْمَةِ</a:t>
            </a:r>
            <a:r>
              <a:rPr lang="ar-MA" sz="2900" dirty="0"/>
              <a:t> </a:t>
            </a:r>
            <a:r>
              <a:rPr lang="ar-MA" sz="2900" dirty="0" err="1"/>
              <a:t>وَٱلطَّرافَةِ</a:t>
            </a:r>
            <a:r>
              <a:rPr lang="ar-MA" sz="2900" dirty="0"/>
              <a:t>. يَرْتَدونَ </a:t>
            </a:r>
            <a:r>
              <a:rPr lang="ar-MA" sz="2900" dirty="0" err="1"/>
              <a:t>ٱلْجَلابيبَ</a:t>
            </a:r>
            <a:r>
              <a:rPr lang="ar-MA" sz="2900" dirty="0"/>
              <a:t> </a:t>
            </a:r>
            <a:r>
              <a:rPr lang="ar-MA" sz="2900" dirty="0" err="1"/>
              <a:t>ٱلتَّقْليدِيَّةَ</a:t>
            </a:r>
            <a:r>
              <a:rPr lang="ar-MA" sz="2900" dirty="0"/>
              <a:t> </a:t>
            </a:r>
            <a:r>
              <a:rPr lang="ar-MA" sz="2900" dirty="0" err="1"/>
              <a:t>ٱلْمَطْروزَةَ</a:t>
            </a:r>
            <a:r>
              <a:rPr lang="ar-MA" sz="2900" dirty="0"/>
              <a:t> بِأَلْوانٍ زاهِيَةٍ، وَيُفْرِدونَ أَذْرُعَهُمْ، وَقَدْ عَلَتِ </a:t>
            </a:r>
            <a:r>
              <a:rPr lang="ar-MA" sz="2900" dirty="0" err="1"/>
              <a:t>ٱلاِبْتِساماتُ</a:t>
            </a:r>
            <a:r>
              <a:rPr lang="ar-MA" sz="2900" dirty="0"/>
              <a:t> شِفاهَهُمْ تَرْحيباً بِزُوّارِهِمْ. كُلَّما تَوَغَّلْتَ بَيْنَ </a:t>
            </a:r>
            <a:r>
              <a:rPr lang="ar-MA" sz="2900" dirty="0" err="1"/>
              <a:t>ٱلدُّروبِ</a:t>
            </a:r>
            <a:r>
              <a:rPr lang="ar-MA" sz="2900" dirty="0"/>
              <a:t> </a:t>
            </a:r>
            <a:r>
              <a:rPr lang="ar-MA" sz="2900" dirty="0" err="1"/>
              <a:t>وَٱلْأَزِقَّةِ</a:t>
            </a:r>
            <a:r>
              <a:rPr lang="ar-MA" sz="2900" dirty="0"/>
              <a:t> </a:t>
            </a:r>
            <a:r>
              <a:rPr lang="ar-MA" sz="2900" dirty="0" err="1"/>
              <a:t>ٱلضَّيِّقَةِ</a:t>
            </a:r>
            <a:r>
              <a:rPr lang="ar-MA" sz="2900" dirty="0"/>
              <a:t> ٱلْعَتيقَةِ، رَأَيْتَ </a:t>
            </a:r>
            <a:r>
              <a:rPr lang="ar-MA" sz="2900" dirty="0" err="1"/>
              <a:t>ٱلصُّنّاعَ</a:t>
            </a:r>
            <a:r>
              <a:rPr lang="ar-MA" sz="2900" dirty="0"/>
              <a:t> مُنْهَمِكينَ في أَعْمالِهِمْ بِمَهارَةٍ فائِقَةٍ وَإِتْقانٍ مُدْهِشٍ، وَهُمْ يُعالِجونَ </a:t>
            </a:r>
            <a:r>
              <a:rPr lang="ar-MA" sz="2900" dirty="0" err="1"/>
              <a:t>ٱلْخَزَفَ</a:t>
            </a:r>
            <a:r>
              <a:rPr lang="ar-MA" sz="2900" dirty="0"/>
              <a:t> </a:t>
            </a:r>
            <a:r>
              <a:rPr lang="ar-MA" sz="2900" dirty="0" err="1"/>
              <a:t>وَٱلْجُلودَ</a:t>
            </a:r>
            <a:r>
              <a:rPr lang="ar-MA" sz="2900" dirty="0"/>
              <a:t> </a:t>
            </a:r>
            <a:r>
              <a:rPr lang="ar-MA" sz="2900" dirty="0" err="1"/>
              <a:t>وَٱلْخَشَبَ</a:t>
            </a:r>
            <a:r>
              <a:rPr lang="ar-MA" sz="2900" dirty="0"/>
              <a:t> بِأَنامِلِهِمْ، </a:t>
            </a:r>
            <a:r>
              <a:rPr lang="ar-MA" sz="2900" dirty="0" err="1"/>
              <a:t>وَٱلْإِبَرِ</a:t>
            </a:r>
            <a:r>
              <a:rPr lang="ar-MA" sz="2900" dirty="0"/>
              <a:t> وَمَطارِقِ </a:t>
            </a:r>
            <a:r>
              <a:rPr lang="ar-MA" sz="2900" dirty="0" err="1"/>
              <a:t>ٱلنُّحاسِ</a:t>
            </a:r>
            <a:r>
              <a:rPr lang="ar-MA" sz="2900" dirty="0"/>
              <a:t>، وَغَيْرِها مِنَ </a:t>
            </a:r>
            <a:r>
              <a:rPr lang="ar-MA" sz="2900" dirty="0" err="1"/>
              <a:t>ٱلْأَدَواتِ</a:t>
            </a:r>
            <a:r>
              <a:rPr lang="ar-MA" sz="2900" dirty="0"/>
              <a:t> </a:t>
            </a:r>
            <a:r>
              <a:rPr lang="ar-MA" sz="2900" dirty="0" err="1"/>
              <a:t>ٱلتَّقْليدِيَّةِ</a:t>
            </a:r>
            <a:r>
              <a:rPr lang="ar-MA" sz="2900" dirty="0"/>
              <a:t> </a:t>
            </a:r>
            <a:r>
              <a:rPr lang="ar-MA" sz="2900" dirty="0" err="1"/>
              <a:t>ٱلْبَسيطَةِ</a:t>
            </a:r>
            <a:r>
              <a:rPr lang="ar-MA" sz="2900" dirty="0"/>
              <a:t>. </a:t>
            </a:r>
          </a:p>
          <a:p>
            <a:r>
              <a:rPr lang="ar-MA" sz="2900" dirty="0"/>
              <a:t>ما أَرْوَعَ </a:t>
            </a:r>
            <a:r>
              <a:rPr lang="ar-MA" sz="2900" dirty="0" err="1"/>
              <a:t>ٱلنُّزْهَةَ</a:t>
            </a:r>
            <a:r>
              <a:rPr lang="ar-MA" sz="2900" dirty="0"/>
              <a:t> في أَكْنافِ مُرّاكُشَ </a:t>
            </a:r>
            <a:r>
              <a:rPr lang="ar-MA" sz="2900" dirty="0" err="1"/>
              <a:t>ٱلْحَمْراءِ</a:t>
            </a:r>
            <a:r>
              <a:rPr lang="ar-MA" sz="2900" dirty="0"/>
              <a:t>، وَما أَحْلى </a:t>
            </a:r>
            <a:r>
              <a:rPr lang="ar-MA" sz="2900" dirty="0" err="1"/>
              <a:t>ٱلْإِقامَةَ</a:t>
            </a:r>
            <a:r>
              <a:rPr lang="ar-MA" sz="2900" dirty="0"/>
              <a:t> بَيْنَ أَسْوارِها ٱلْعَتيقَةِ! فَهِيَ </a:t>
            </a:r>
            <a:r>
              <a:rPr lang="ar-MA" sz="2900" dirty="0" err="1"/>
              <a:t>ٱلْحِضْنُ</a:t>
            </a:r>
            <a:r>
              <a:rPr lang="ar-MA" sz="2900" dirty="0"/>
              <a:t> </a:t>
            </a:r>
            <a:r>
              <a:rPr lang="ar-MA" sz="2900" dirty="0" err="1"/>
              <a:t>ٱلدّافِئُ</a:t>
            </a:r>
            <a:r>
              <a:rPr lang="ar-MA" sz="2900" dirty="0"/>
              <a:t> لِمَنْ يَتوقُ إِلى </a:t>
            </a:r>
            <a:r>
              <a:rPr lang="ar-MA" sz="2900" dirty="0" err="1"/>
              <a:t>ٱلرّاحَةِ</a:t>
            </a:r>
            <a:r>
              <a:rPr lang="ar-MA" sz="2900" dirty="0"/>
              <a:t>، </a:t>
            </a:r>
            <a:r>
              <a:rPr lang="ar-MA" sz="2900" dirty="0" err="1"/>
              <a:t>وَٱلْمَلاذُ</a:t>
            </a:r>
            <a:r>
              <a:rPr lang="ar-MA" sz="2900" dirty="0"/>
              <a:t> </a:t>
            </a:r>
            <a:r>
              <a:rPr lang="ar-MA" sz="2900" dirty="0" err="1"/>
              <a:t>ٱلْآسِرُ</a:t>
            </a:r>
            <a:r>
              <a:rPr lang="ar-MA" sz="2900" dirty="0"/>
              <a:t> لِمَنْ يَهْوى </a:t>
            </a:r>
            <a:r>
              <a:rPr lang="ar-MA" sz="2900" dirty="0" err="1"/>
              <a:t>ٱلْجَمالَ</a:t>
            </a:r>
            <a:r>
              <a:rPr lang="ar-MA" sz="2900" dirty="0"/>
              <a:t> </a:t>
            </a:r>
            <a:r>
              <a:rPr lang="ar-MA" sz="2900" dirty="0" err="1"/>
              <a:t>وَٱلتّارِيخَ</a:t>
            </a:r>
            <a:r>
              <a:rPr lang="ar-MA" sz="2900" dirty="0"/>
              <a:t> </a:t>
            </a:r>
            <a:r>
              <a:rPr lang="ar-MA" sz="2900" dirty="0" err="1"/>
              <a:t>وَٱلْأَصالَةَ</a:t>
            </a:r>
            <a:r>
              <a:rPr lang="ar-MA" sz="2900" dirty="0"/>
              <a:t> </a:t>
            </a:r>
            <a:r>
              <a:rPr lang="ar-MA" sz="2900" dirty="0" err="1"/>
              <a:t>ٱلْعَريقَةَ</a:t>
            </a:r>
            <a:r>
              <a:rPr lang="ar-MA" sz="2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64953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A45C47-0E10-EF99-A526-5EB00F18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98916D-9088-0BB4-A069-A16FDDA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الخامس.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3A41945-3C55-A701-6789-3104B3B9E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59D395A-2A54-E77D-C7BC-2B497E72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4B360FC-337E-C81E-A33E-FE65ACB6E4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6D56AD4-83D5-387C-1F19-961E44E015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6E5C8EB-20CB-0B33-5E9D-383AE38CAE3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783DEB-E26C-47C1-803A-7398483ADA3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0BFF297-CBAD-5436-63A8-2963EF297F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EB9C3A2-7D35-09A4-7786-57831F74D6A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6621114-DDD8-98CD-1F6D-92ADEAC3E753}"/>
              </a:ext>
            </a:extLst>
          </p:cNvPr>
          <p:cNvSpPr/>
          <p:nvPr/>
        </p:nvSpPr>
        <p:spPr>
          <a:xfrm>
            <a:off x="324244" y="1272737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ٱلخامِسُ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30EA4C3-7F43-87CB-F9BE-3A6D0B6434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 de texte 138">
            <a:extLst>
              <a:ext uri="{FF2B5EF4-FFF2-40B4-BE49-F238E27FC236}">
                <a16:creationId xmlns:a16="http://schemas.microsoft.com/office/drawing/2014/main" xmlns="" id="{5F3A4397-BA87-CC27-5484-A6C9EAEB375D}"/>
              </a:ext>
            </a:extLst>
          </p:cNvPr>
          <p:cNvSpPr txBox="1"/>
          <p:nvPr/>
        </p:nvSpPr>
        <p:spPr>
          <a:xfrm>
            <a:off x="324244" y="1842496"/>
            <a:ext cx="8323645" cy="47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غادَرَتِ </a:t>
            </a:r>
            <a:r>
              <a:rPr lang="ar-MA" sz="2800" dirty="0" err="1"/>
              <a:t>ٱلطِّفْلَةُ</a:t>
            </a:r>
            <a:r>
              <a:rPr lang="ar-MA" sz="2800" dirty="0"/>
              <a:t> ياسَمينُ مَدينَتَها </a:t>
            </a:r>
            <a:r>
              <a:rPr lang="ar-MA" sz="2800" dirty="0" err="1"/>
              <a:t>ٱلْواسِعَةَ</a:t>
            </a:r>
            <a:r>
              <a:rPr lang="ar-MA" sz="2800" dirty="0"/>
              <a:t>، تَحْمِلُ في قَلْبِها دَهْشَةَ </a:t>
            </a:r>
            <a:r>
              <a:rPr lang="ar-MA" sz="2800" dirty="0" err="1"/>
              <a:t>ٱلرَّحيلِ</a:t>
            </a:r>
            <a:r>
              <a:rPr lang="ar-MA" sz="2800" dirty="0"/>
              <a:t>. أَلْقَتْ بِبَصَرِها مِنْ نافِذَةِ </a:t>
            </a:r>
            <a:r>
              <a:rPr lang="ar-MA" sz="2800" dirty="0" err="1"/>
              <a:t>ٱلسَّيّارَةِ</a:t>
            </a:r>
            <a:r>
              <a:rPr lang="ar-MA" sz="2800" dirty="0"/>
              <a:t>، وَهِيَ تُلَوِّحُ لِلْمَباني </a:t>
            </a:r>
            <a:r>
              <a:rPr lang="ar-MA" sz="2800" dirty="0" err="1"/>
              <a:t>ٱلْعالِيَةِ</a:t>
            </a:r>
            <a:r>
              <a:rPr lang="ar-MA" sz="2800" dirty="0"/>
              <a:t> </a:t>
            </a:r>
            <a:r>
              <a:rPr lang="ar-MA" sz="2800" dirty="0" err="1"/>
              <a:t>وَٱلشَّوارِعِ</a:t>
            </a:r>
            <a:r>
              <a:rPr lang="ar-MA" sz="2800" dirty="0"/>
              <a:t> ٱلَّتي </a:t>
            </a:r>
            <a:r>
              <a:rPr lang="ar-MA" sz="2800" dirty="0" err="1"/>
              <a:t>ٱعْتادَتِ</a:t>
            </a:r>
            <a:r>
              <a:rPr lang="ar-MA" sz="2800" dirty="0"/>
              <a:t> </a:t>
            </a:r>
            <a:r>
              <a:rPr lang="ar-MA" sz="2800" dirty="0" err="1"/>
              <a:t>ٱلرَّكْضَ</a:t>
            </a:r>
            <a:r>
              <a:rPr lang="ar-MA" sz="2800" dirty="0"/>
              <a:t> بَيْنَها، </a:t>
            </a:r>
            <a:r>
              <a:rPr lang="ar-MA" sz="2800" dirty="0" err="1"/>
              <a:t>وَٱلْمُزَيَّنَةِ</a:t>
            </a:r>
            <a:r>
              <a:rPr lang="ar-MA" sz="2800" dirty="0"/>
              <a:t> بِأَعْلامٍ حَمْراءَ تَتَوَسَّطُها نَجْماتٌ خَضْراءُ.</a:t>
            </a:r>
          </a:p>
          <a:p>
            <a:r>
              <a:rPr lang="ar-MA" sz="2800" dirty="0"/>
              <a:t>في رِحْلَتِها </a:t>
            </a:r>
            <a:r>
              <a:rPr lang="ar-MA" sz="2800" dirty="0" err="1"/>
              <a:t>ٱلْبَعيدَةِ</a:t>
            </a:r>
            <a:r>
              <a:rPr lang="ar-MA" sz="2800" dirty="0"/>
              <a:t>، حَمَلَتْ ياسَمينُ صُوَراً عَنْ مَدينَتِها عَزاءً في غُرْبَتِها. وَحينَ وَصَلَتْ إِلى باريس، وَقَفَتْ مَبْهورَةً أَمامَ </a:t>
            </a:r>
            <a:r>
              <a:rPr lang="ar-MA" sz="2800"/>
              <a:t>بُرْجِ إيفِلْ </a:t>
            </a:r>
            <a:r>
              <a:rPr lang="ar-MA" sz="2800" dirty="0"/>
              <a:t>بِأَضْوائِهِ </a:t>
            </a:r>
            <a:r>
              <a:rPr lang="ar-MA" sz="2800" dirty="0" err="1"/>
              <a:t>ٱلذَّهَبِيَّةِ</a:t>
            </a:r>
            <a:r>
              <a:rPr lang="ar-MA" sz="2800" dirty="0"/>
              <a:t>. جابَتْ شَوارِعَها ٱلْعَريضَةَ، تُراقِبُ </a:t>
            </a:r>
            <a:r>
              <a:rPr lang="ar-MA" sz="2800" dirty="0" err="1"/>
              <a:t>ٱلْمَحَلّاتِ</a:t>
            </a:r>
            <a:r>
              <a:rPr lang="ar-MA" sz="2800" dirty="0"/>
              <a:t> </a:t>
            </a:r>
            <a:r>
              <a:rPr lang="ar-MA" sz="2800" dirty="0" err="1"/>
              <a:t>ٱلْفاخِرَةَ</a:t>
            </a:r>
            <a:r>
              <a:rPr lang="ar-MA" sz="2800" dirty="0"/>
              <a:t> </a:t>
            </a:r>
            <a:r>
              <a:rPr lang="ar-MA" sz="2800" dirty="0" err="1"/>
              <a:t>وَٱلْجُسورَ</a:t>
            </a:r>
            <a:r>
              <a:rPr lang="ar-MA" sz="2800" dirty="0"/>
              <a:t> </a:t>
            </a:r>
            <a:r>
              <a:rPr lang="ar-MA" sz="2800" dirty="0" err="1"/>
              <a:t>ٱلْمُزَيَّنَةَ</a:t>
            </a:r>
            <a:r>
              <a:rPr lang="ar-MA" sz="2800" dirty="0"/>
              <a:t> </a:t>
            </a:r>
            <a:r>
              <a:rPr lang="ar-MA" sz="2800" dirty="0" err="1"/>
              <a:t>بِٱلْوُرودِ</a:t>
            </a:r>
            <a:r>
              <a:rPr lang="ar-MA" sz="2800" dirty="0"/>
              <a:t>. زارَتْ مُتْحَفَ </a:t>
            </a:r>
            <a:r>
              <a:rPr lang="ar-MA" sz="2800" dirty="0" err="1"/>
              <a:t>ٱللّوفْرِ</a:t>
            </a:r>
            <a:r>
              <a:rPr lang="ar-MA" sz="2800" dirty="0"/>
              <a:t>، تَأَمَّلَتِ </a:t>
            </a:r>
            <a:r>
              <a:rPr lang="ar-MA" sz="2800" dirty="0" err="1"/>
              <a:t>ٱلْموناليزا</a:t>
            </a:r>
            <a:r>
              <a:rPr lang="ar-MA" sz="2800" dirty="0"/>
              <a:t> </a:t>
            </a:r>
            <a:r>
              <a:rPr lang="ar-MA" sz="2800" dirty="0" err="1"/>
              <a:t>وَٱلتَّماثيلَ</a:t>
            </a:r>
            <a:r>
              <a:rPr lang="ar-MA" sz="2800" dirty="0"/>
              <a:t> </a:t>
            </a:r>
            <a:r>
              <a:rPr lang="ar-MA" sz="2800" dirty="0" err="1"/>
              <a:t>ٱلنّادِرَةَ</a:t>
            </a:r>
            <a:r>
              <a:rPr lang="ar-MA" sz="2800" dirty="0"/>
              <a:t> بِدَهْشَةٍ.</a:t>
            </a:r>
          </a:p>
          <a:p>
            <a:r>
              <a:rPr lang="ar-MA" sz="2800" dirty="0"/>
              <a:t>تَوَجَّهَتْ بَعْدَ ذلِكَ إِلى مَدينَةِ دُبَي، لِتَجِدَ نَفْسَها وَسْطَ ناطِحاتِ </a:t>
            </a:r>
            <a:r>
              <a:rPr lang="ar-MA" sz="2800" dirty="0" err="1"/>
              <a:t>ٱلسَّحابِ</a:t>
            </a:r>
            <a:r>
              <a:rPr lang="ar-MA" sz="2800" dirty="0"/>
              <a:t> ٱلَّتي لَمْ تَزُرْ مِثْلَها، حَيْثُ </a:t>
            </a:r>
            <a:r>
              <a:rPr lang="ar-MA" sz="2800" dirty="0" err="1"/>
              <a:t>ٱلْأَبْراجُ</a:t>
            </a:r>
            <a:r>
              <a:rPr lang="ar-MA" sz="2800" dirty="0"/>
              <a:t> تُعانِقُ </a:t>
            </a:r>
            <a:r>
              <a:rPr lang="ar-MA" sz="2800" dirty="0" err="1"/>
              <a:t>ٱلسَّحابَ</a:t>
            </a:r>
            <a:r>
              <a:rPr lang="ar-MA" sz="2800" dirty="0"/>
              <a:t> بِأَشْكالِها </a:t>
            </a:r>
            <a:r>
              <a:rPr lang="ar-MA" sz="2800" dirty="0" err="1"/>
              <a:t>ٱلْمُبْهِرَةِ</a:t>
            </a:r>
            <a:r>
              <a:rPr lang="ar-M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7669255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C3DC0C-172F-A7D3-0303-0B9752B1F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8AA553-C3DD-F6CC-F228-6D499AE0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الفائز؟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8489AC4-5AB0-1611-3036-F7A0A63BB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817E50D-F773-8014-8A73-5FAD04BBF5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0384D0A-96D6-61AE-BDA6-1CA1AD6F80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9C8FB01-EFCB-BDEE-1994-826100DC53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9FA2D03-2FD2-1E85-38FE-54B37EAFD40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DD7E713-EAD0-CB1F-4A71-B917D390CD7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F070F2-F0D8-3EF1-19A7-C451BD78E24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382AEB8-B4FD-48DB-F311-70993EA9B08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E0F7CC-8609-0A51-85D1-F57C546470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21C881F9-5949-21CC-5990-611A9C050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618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تحدث : توليف ومراجعة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التحدث باسترسال؛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46FCFC0-829C-CA46-3A1C-CFF88D46EEF3}"/>
              </a:ext>
            </a:extLst>
          </p:cNvPr>
          <p:cNvSpPr txBox="1"/>
          <p:nvPr/>
        </p:nvSpPr>
        <p:spPr>
          <a:xfrm>
            <a:off x="5169430" y="1827529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097" y="98579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التحدث باسترسال  خلال دقيقة وفق الضوابط التالية.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B94D8AB-1D71-F37F-2878-4C9E1EA270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17AF7CE-B3F8-4ABB-712D-B71BA7527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6F297AF-F3E4-675F-9C4D-FAD5CA9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B423294-2DAF-29AA-4916-8D9F1C8F7D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C45B702-4594-77DF-959F-FEB4C72949E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2888879-79BC-CD0A-9B2E-4A7A1EEBAD2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845A62D-A731-985B-2181-40F7CECA5F7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EFBF2-0FB0-E580-EE11-1A4B20E6084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8071C34-8D14-28A9-F384-65C115A8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1CACF7A-2D6E-F5E6-9518-1D1CFB67D46A}"/>
              </a:ext>
            </a:extLst>
          </p:cNvPr>
          <p:cNvSpPr txBox="1">
            <a:spLocks/>
          </p:cNvSpPr>
          <p:nvPr/>
        </p:nvSpPr>
        <p:spPr>
          <a:xfrm>
            <a:off x="1089147" y="228192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حَوْلَ ٱلْمَوْضوعِ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ٱلْمَطْلوبِ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0AC22E7A-599C-7490-DC2E-73256D47A35D}"/>
              </a:ext>
            </a:extLst>
          </p:cNvPr>
          <p:cNvSpPr txBox="1">
            <a:spLocks/>
          </p:cNvSpPr>
          <p:nvPr/>
        </p:nvSpPr>
        <p:spPr>
          <a:xfrm>
            <a:off x="1090065" y="357815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أَتَحَدَّثُ بِٱسْتِرْسالٍ لِمُدَّةِ دَقيقَةٍ عَلى </a:t>
            </a:r>
            <a:r>
              <a:rPr lang="ar-MA" dirty="0" err="1"/>
              <a:t>ٱلْأَقَلِّ</a:t>
            </a:r>
            <a:r>
              <a:rPr lang="ar-MA" dirty="0"/>
              <a:t>.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7C1A21DF-8056-F3DF-8D38-76F7FF51DE06}"/>
              </a:ext>
            </a:extLst>
          </p:cNvPr>
          <p:cNvSpPr txBox="1">
            <a:spLocks/>
          </p:cNvSpPr>
          <p:nvPr/>
        </p:nvSpPr>
        <p:spPr>
          <a:xfrm>
            <a:off x="1089147" y="4751318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أَتَجَنَّبُ ٱلْأَخْطاءَ </a:t>
            </a:r>
            <a:r>
              <a:rPr lang="ar-MA" dirty="0" err="1"/>
              <a:t>ٱللُّغَوِيَّةَ</a:t>
            </a:r>
            <a:r>
              <a:rPr lang="ar-MA" dirty="0"/>
              <a:t>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CA212330-E78A-B4E1-F06B-4DB8D0B3DA52}"/>
              </a:ext>
            </a:extLst>
          </p:cNvPr>
          <p:cNvSpPr/>
          <p:nvPr/>
        </p:nvSpPr>
        <p:spPr>
          <a:xfrm>
            <a:off x="7279923" y="2286196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C39F0E92-16F3-37DA-E1EE-D1F130B29C0D}"/>
              </a:ext>
            </a:extLst>
          </p:cNvPr>
          <p:cNvSpPr/>
          <p:nvPr/>
        </p:nvSpPr>
        <p:spPr>
          <a:xfrm>
            <a:off x="7331057" y="3555938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7464F38D-5E2B-1C6F-3371-7310F2CE44B4}"/>
              </a:ext>
            </a:extLst>
          </p:cNvPr>
          <p:cNvSpPr/>
          <p:nvPr/>
        </p:nvSpPr>
        <p:spPr>
          <a:xfrm>
            <a:off x="7349816" y="4751318"/>
            <a:ext cx="469025" cy="5184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18430</TotalTime>
  <Words>1965</Words>
  <Application>Microsoft Office PowerPoint</Application>
  <PresentationFormat>Affichage à l'écran (4:3)</PresentationFormat>
  <Paragraphs>332</Paragraphs>
  <Slides>43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43</vt:i4>
      </vt:variant>
    </vt:vector>
  </HeadingPairs>
  <TitlesOfParts>
    <vt:vector size="73" baseType="lpstr">
      <vt:lpstr>Microsoft Uighur</vt:lpstr>
      <vt:lpstr>Aptos Display</vt:lpstr>
      <vt:lpstr>Arial</vt:lpstr>
      <vt:lpstr>Modern Love</vt:lpstr>
      <vt:lpstr>Dosis</vt:lpstr>
      <vt:lpstr>Dosis Medium</vt:lpstr>
      <vt:lpstr>Dosis SemiBold</vt:lpstr>
      <vt:lpstr>Aptos</vt:lpstr>
      <vt:lpstr>Calibri</vt:lpstr>
      <vt:lpstr>Wingdings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سأعين من يقرأ النص الأول. التلميذ(ة)....................  (تسجل النتيجة على سجل الطلاقة وتناقش القراءة  على ضوء القواعد السابقة مع تصحيح الأخطاء المرتكبة.)</vt:lpstr>
      <vt:lpstr>سأعين من يقرأ النص الثاني. التلميذ(ة).................... </vt:lpstr>
      <vt:lpstr>سأعين من يقرأ النص الثالث. التلميذ(ة).................... </vt:lpstr>
      <vt:lpstr>سأعين من يقرأ النص الرابع. التلميذ(ة).................... </vt:lpstr>
      <vt:lpstr>سأعين من يقرأ النص الخامس. التلميذ(ة).................... </vt:lpstr>
      <vt:lpstr>من الفائز؟ </vt:lpstr>
      <vt:lpstr>             تحدث : توليف ومراجعة  </vt:lpstr>
      <vt:lpstr>ستتدربون على التحدث باسترسال  خلال دقيقة وفق الضوابط التالية. من يقرأ؟ </vt:lpstr>
      <vt:lpstr> كل منكم يختار موضوعا  من بين المقترحات التالية ويستعد للتحدث. سنحدد الفائزين في نهاية النشاط. (يمكن اعتماد القرعة من أجل  الاشتغال على جميع المواضيع.)</vt:lpstr>
      <vt:lpstr>نبدأ بالموضوع الأول. من يقوم إلى السبورة ويتحدث باسترسال؟</vt:lpstr>
      <vt:lpstr>ننتقل إلى الموضوع الثاني. من يقوم إلى السبورة ويتحدث باسترسال؟</vt:lpstr>
      <vt:lpstr>ننتقل إلى الموضوع الثالث. من يقوم إلى السبورة ويتحدث باسترسال؟</vt:lpstr>
      <vt:lpstr>ننتقل إلى الموضوع الرابع. من يقوم إلى السبورة ويتحدث باسترسال؟</vt:lpstr>
      <vt:lpstr>ننتقل إلى الموضوع الخامس. من يقوم إلى السبورة ويتحدث باسترسال؟</vt:lpstr>
      <vt:lpstr> واجب منزلي: حاولوا إعادة كتابة ما أنتجتموه على دفاتر البحث حول المواضيع الخمسة.</vt:lpstr>
      <vt:lpstr>خذوا ألواحكم. سنلعب لعبة الأضداد. الفائز من استطاع تحديد أضداد جميع الكلمات.</vt:lpstr>
      <vt:lpstr>ما ضد كلمة" عتيقة"؟ ( بعد رفع الألواح يتم إقصاء أصحاب الأجوبة الخاطئة.)</vt:lpstr>
      <vt:lpstr>ما ضد كلمة" عصرية"؟  ( بعد رفع الألواح يتم إقصاء أصحاب الأجوبة الخاطئة.)</vt:lpstr>
      <vt:lpstr>ما ضد كلمة" هان"؟ ( بعد رفع الألواح يتم إقصاء أصحاب الأجوبة الخاطئة.)</vt:lpstr>
      <vt:lpstr>ما ضد كلمة" افتراضي"؟  ( بعد رفع الألواح يتم إقصاء أصحاب الأجوبة الخاطئة.)</vt:lpstr>
      <vt:lpstr>ما ضد كلمة" سلام"؟ ( بعد رفع الألواح يتم إقصاء أصحاب الأجوبة الخاطئة.)</vt:lpstr>
      <vt:lpstr>الفائز هو : .................</vt:lpstr>
      <vt:lpstr>             قراءة  : المعمار المغربي</vt:lpstr>
      <vt:lpstr>خذوا كراساتكم الصفحة-117-. ستقرؤون نص " المعمار المغربي؟" لفهم مضامينه.</vt:lpstr>
      <vt:lpstr>من يقرأ النص مستحضرا الضوابط التالية. ( يتناوب التلاميذ على قراءة أجزاء من  النص.)</vt:lpstr>
      <vt:lpstr>خذوا دفاتر البحث. سنصحح الواجب المنزلي. </vt:lpstr>
      <vt:lpstr>قبل أن نبدأ بتصحيح الأسئلة،  من يذكرنا بالخطوات التي نسلكها لاستخراج معلومات من النص؟ </vt:lpstr>
      <vt:lpstr>نصحح جماعة. من يقرأ؟</vt:lpstr>
      <vt:lpstr>من يذكرنا بالخطوات التي نسلكها لاستنتاج  معلومات غير واردة بشكل مباشر في النص؟ </vt:lpstr>
      <vt:lpstr>نصحح جماعة. من يقرأ؟</vt:lpstr>
      <vt:lpstr>من يذكرنا بالخطوات التي نسلكها لتحديد الفكرة الرئيسة لفقرة؟ </vt:lpstr>
      <vt:lpstr>نصحح جماعة. من يقرأ؟</vt:lpstr>
      <vt:lpstr>نصحح جماعة.  من يجيب عن السؤال الأول؟  ( مناقشة الأجوبة المقترحة قبل الانتقال إلى السؤال الموالي.) </vt:lpstr>
      <vt:lpstr>صححوا على دفاتركم أسئلة المعجم.</vt:lpstr>
      <vt:lpstr>صححوا على دفاتركم أسئلة الفهم.</vt:lpstr>
      <vt:lpstr>صححوا على دفاتركم باقي أسئلة الفهم.</vt:lpstr>
      <vt:lpstr>اختتام الحصة</vt:lpstr>
      <vt:lpstr>من يذكرنا بالأنشطة التي قمتم بها خلال حصة اليوم مستعملا أساليب  من قبيل: في البداية- بعد ذلك- عقبها – في ختام الحصة. </vt:lpstr>
      <vt:lpstr>راجعوا على كراساتكم دروس الظواهر اللغوية الخاصة بالمرحلة الثانية.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229</cp:revision>
  <dcterms:created xsi:type="dcterms:W3CDTF">2023-09-20T21:35:22Z</dcterms:created>
  <dcterms:modified xsi:type="dcterms:W3CDTF">2026-01-13T09:28:08Z</dcterms:modified>
</cp:coreProperties>
</file>