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2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4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5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6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7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8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19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1" r:id="rId2"/>
    <p:sldMasterId id="2147483689" r:id="rId3"/>
    <p:sldMasterId id="2147483694" r:id="rId4"/>
    <p:sldMasterId id="2147483705" r:id="rId5"/>
    <p:sldMasterId id="2147483714" r:id="rId6"/>
    <p:sldMasterId id="2147483809" r:id="rId7"/>
    <p:sldMasterId id="2147483753" r:id="rId8"/>
    <p:sldMasterId id="2147483764" r:id="rId9"/>
    <p:sldMasterId id="2147483775" r:id="rId10"/>
    <p:sldMasterId id="2147483860" r:id="rId11"/>
    <p:sldMasterId id="2147483786" r:id="rId12"/>
    <p:sldMasterId id="2147483820" r:id="rId13"/>
    <p:sldMasterId id="2147483843" r:id="rId14"/>
    <p:sldMasterId id="2147483878" r:id="rId15"/>
    <p:sldMasterId id="2147483901" r:id="rId16"/>
    <p:sldMasterId id="2147483924" r:id="rId17"/>
    <p:sldMasterId id="2147483947" r:id="rId18"/>
    <p:sldMasterId id="2147483741" r:id="rId19"/>
    <p:sldMasterId id="2147483686" r:id="rId20"/>
  </p:sldMasterIdLst>
  <p:notesMasterIdLst>
    <p:notesMasterId r:id="rId59"/>
  </p:notesMasterIdLst>
  <p:handoutMasterIdLst>
    <p:handoutMasterId r:id="rId60"/>
  </p:handoutMasterIdLst>
  <p:sldIdLst>
    <p:sldId id="2147482625" r:id="rId21"/>
    <p:sldId id="2147482755" r:id="rId22"/>
    <p:sldId id="2147482756" r:id="rId23"/>
    <p:sldId id="2147482741" r:id="rId24"/>
    <p:sldId id="2147482758" r:id="rId25"/>
    <p:sldId id="2147482754" r:id="rId26"/>
    <p:sldId id="2147482745" r:id="rId27"/>
    <p:sldId id="2147482734" r:id="rId28"/>
    <p:sldId id="2147482759" r:id="rId29"/>
    <p:sldId id="2147482815" r:id="rId30"/>
    <p:sldId id="2147482820" r:id="rId31"/>
    <p:sldId id="2147482816" r:id="rId32"/>
    <p:sldId id="2147482817" r:id="rId33"/>
    <p:sldId id="2147482821" r:id="rId34"/>
    <p:sldId id="2147482818" r:id="rId35"/>
    <p:sldId id="2147482819" r:id="rId36"/>
    <p:sldId id="2147482822" r:id="rId37"/>
    <p:sldId id="2147482831" r:id="rId38"/>
    <p:sldId id="2147482824" r:id="rId39"/>
    <p:sldId id="2147482832" r:id="rId40"/>
    <p:sldId id="2147482833" r:id="rId41"/>
    <p:sldId id="2147482825" r:id="rId42"/>
    <p:sldId id="2147482834" r:id="rId43"/>
    <p:sldId id="2147482765" r:id="rId44"/>
    <p:sldId id="2147482795" r:id="rId45"/>
    <p:sldId id="2147482835" r:id="rId46"/>
    <p:sldId id="2147482773" r:id="rId47"/>
    <p:sldId id="2147482768" r:id="rId48"/>
    <p:sldId id="2147482829" r:id="rId49"/>
    <p:sldId id="2147482830" r:id="rId50"/>
    <p:sldId id="2147482704" r:id="rId51"/>
    <p:sldId id="2147482751" r:id="rId52"/>
    <p:sldId id="2147482836" r:id="rId53"/>
    <p:sldId id="2147482837" r:id="rId54"/>
    <p:sldId id="2147482753" r:id="rId55"/>
    <p:sldId id="2147482788" r:id="rId56"/>
    <p:sldId id="2147482752" r:id="rId57"/>
    <p:sldId id="2147482707" r:id="rId5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Modern Love" panose="020B0604020202020204" charset="0"/>
      <p:regular r:id="rId65"/>
    </p:embeddedFont>
    <p:embeddedFont>
      <p:font typeface="Microsoft Uighur" panose="02000000000000000000" pitchFamily="2" charset="-78"/>
      <p:regular r:id="rId66"/>
      <p:bold r:id="rId67"/>
    </p:embeddedFont>
    <p:embeddedFont>
      <p:font typeface="Dosis" panose="020B0604020202020204" charset="0"/>
      <p:regular r:id="rId68"/>
      <p:bold r:id="rId69"/>
    </p:embeddedFont>
    <p:embeddedFont>
      <p:font typeface="Dosis Medium" panose="020B0604020202020204" charset="0"/>
      <p:regular r:id="rId7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2DC"/>
    <a:srgbClr val="E2F4FD"/>
    <a:srgbClr val="565F88"/>
    <a:srgbClr val="56B64A"/>
    <a:srgbClr val="D0CECE"/>
    <a:srgbClr val="B1EDEA"/>
    <a:srgbClr val="CC0000"/>
    <a:srgbClr val="B5EEF2"/>
    <a:srgbClr val="9CA3C0"/>
    <a:srgbClr val="94E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433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outlineViewPr>
    <p:cViewPr>
      <p:scale>
        <a:sx n="33" d="100"/>
        <a:sy n="33" d="100"/>
      </p:scale>
      <p:origin x="0" y="-2366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font" Target="fonts/font6.fntdata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.fntdata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81B2E286-5E95-8978-5B40-9D0192F79B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0544521-AD86-2D1C-EFE9-E8EF5A9B94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7B0EF-1A52-4AB5-9630-8D2879398148}" type="datetimeFigureOut">
              <a:rPr lang="fr-MA" smtClean="0"/>
              <a:t>14/01/2026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44AD019-FE9C-4264-A328-02B7419F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2A5E8EA-8DDF-8BEB-CCBB-31E6416AEA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5E3FE-4EA0-4BBD-8AFE-D3F03DCA6120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1064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217-871D-4D7F-8D59-C83A4C9C5EB2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364E-F43C-462A-A32F-C389FF427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8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8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18.png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8.png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18.png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531496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999137607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A0F7819-9964-A31B-4633-13A7E8E86F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971572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5470AE5D-CB82-E085-7F8E-DE83285A7CF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69919333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48A1F5B7-D3F9-C909-EFB4-2DAE15E0AF6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19544032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338" y="1584000"/>
            <a:ext cx="4247323" cy="4810539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1C42F411-175E-9E6D-D29B-7EAC7E24CF9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6711075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A8877E5-AC23-C627-8AF0-21907F62BC6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05214548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31093905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374501781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911583698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59385578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66844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8199918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5244198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70022363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15498206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11185442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4362376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32815556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89410234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76094209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9962182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4365953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150228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6838" y="150738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3322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22191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21488633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78702572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70489944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55081454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55315924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5581924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80350414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62223632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22678338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6258466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1488634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33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841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30" y="144164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457933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59374122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14254585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55162880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56134216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7947954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61907098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5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45766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5096969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857BAC0B-AC65-BD61-1B0C-5A8010C407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10013989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xmlns="" id="{F07865AF-0218-DA63-49A3-7D88763D3E4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63965354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600A5F7D-7D47-07F5-08AA-8016965DE68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 dirty="0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9822903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811366" y="321394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366" y="323604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873494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CB3B8A30-F32D-5CC4-2E67-28B50E2CDB5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96085839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EE0B4139-2278-6815-C0E2-8899DA45756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27455891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xmlns="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685F2552-53F8-E324-FAFC-7CBC92F27AA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71350082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85BC44-B897-D2E5-D7ED-B51C2F89F30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7843355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7A9285AD-8B22-A04D-E893-6F08727F900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30604362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229165507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E1611C4F-2F07-955B-230E-2BD4D9E35C3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11878473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5096D1-EB19-8E69-96A7-25A43E33976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17470395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6A4BA0-D462-85AB-E123-BB4F6907F98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0522911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33F74BEE-FD18-5972-5B67-A4109E3461B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097415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7523288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E8C52E21-EF60-EFA4-6191-FA53B985CEC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60430696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29BBC07-74A6-563A-24CF-30738239EBD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13337563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26369508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11986683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69173180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78496730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08024455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52356088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66438138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879786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322586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321759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748162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91302657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25327228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95872823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91015790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36916987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35255339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51466440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12738250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43411257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5308737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3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319630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651440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48432885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90639893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18879562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78729840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785983900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594394885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86073871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5679218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29974961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3018318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83772462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58061334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53882452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09925952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34755382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42701681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096420709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96588000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13183346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8650540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142629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33913536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45458596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00185985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15213540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06689198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13694531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84941452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88210795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70085714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95396967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7472280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5287782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8456483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0465162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53123323"/>
      </p:ext>
    </p:extLst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25513348"/>
      </p:ext>
    </p:extLst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03477927"/>
      </p:ext>
    </p:extLst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17361329"/>
      </p:ext>
    </p:extLst>
  </p:cSld>
  <p:clrMapOvr>
    <a:masterClrMapping/>
  </p:clrMapOvr>
  <p:transition spd="slow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49308837"/>
      </p:ext>
    </p:extLst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04664736"/>
      </p:ext>
    </p:extLst>
  </p:cSld>
  <p:clrMapOvr>
    <a:masterClrMapping/>
  </p:clrMapOvr>
  <p:transition spd="slow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574252591"/>
      </p:ext>
    </p:extLst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78046030"/>
      </p:ext>
    </p:extLst>
  </p:cSld>
  <p:clrMapOvr>
    <a:masterClrMapping/>
  </p:clrMapOvr>
  <p:transition spd="slow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2090763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359141889"/>
      </p:ext>
    </p:extLst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34581053"/>
      </p:ext>
    </p:extLst>
  </p:cSld>
  <p:clrMapOvr>
    <a:masterClrMapping/>
  </p:clrMapOvr>
  <p:transition spd="slow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06653912"/>
      </p:ext>
    </p:extLst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02585722"/>
      </p:ext>
    </p:extLst>
  </p:cSld>
  <p:clrMapOvr>
    <a:masterClrMapping/>
  </p:clrMapOvr>
  <p:transition spd="slow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64009846"/>
      </p:ext>
    </p:extLst>
  </p:cSld>
  <p:clrMapOvr>
    <a:masterClrMapping/>
  </p:clrMapOvr>
  <p:transition spd="slow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87394268"/>
      </p:ext>
    </p:extLst>
  </p:cSld>
  <p:clrMapOvr>
    <a:masterClrMapping/>
  </p:clrMapOvr>
  <p:transition spd="slow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18382288"/>
      </p:ext>
    </p:extLst>
  </p:cSld>
  <p:clrMapOvr>
    <a:masterClrMapping/>
  </p:clrMapOvr>
  <p:transition spd="slow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10180215"/>
      </p:ext>
    </p:extLst>
  </p:cSld>
  <p:clrMapOvr>
    <a:masterClrMapping/>
  </p:clrMapOvr>
  <p:transition spd="slow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05838842"/>
      </p:ext>
    </p:extLst>
  </p:cSld>
  <p:clrMapOvr>
    <a:masterClrMapping/>
  </p:clrMapOvr>
  <p:transition spd="slow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72026997"/>
      </p:ext>
    </p:extLst>
  </p:cSld>
  <p:clrMapOvr>
    <a:masterClrMapping/>
  </p:clrMapOvr>
  <p:transition spd="slow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0841114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14146852"/>
      </p:ext>
    </p:extLst>
  </p:cSld>
  <p:clrMapOvr>
    <a:masterClrMapping/>
  </p:clrMapOvr>
  <p:transition spd="slow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24471286"/>
      </p:ext>
    </p:extLst>
  </p:cSld>
  <p:clrMapOvr>
    <a:masterClrMapping/>
  </p:clrMapOvr>
  <p:transition spd="slow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85314325"/>
      </p:ext>
    </p:extLst>
  </p:cSld>
  <p:clrMapOvr>
    <a:masterClrMapping/>
  </p:clrMapOvr>
  <p:transition spd="slow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04594099"/>
      </p:ext>
    </p:extLst>
  </p:cSld>
  <p:clrMapOvr>
    <a:masterClrMapping/>
  </p:clrMapOvr>
  <p:transition spd="slow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97487184"/>
      </p:ext>
    </p:extLst>
  </p:cSld>
  <p:clrMapOvr>
    <a:masterClrMapping/>
  </p:clrMapOvr>
  <p:transition spd="slow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5150122"/>
      </p:ext>
    </p:extLst>
  </p:cSld>
  <p:clrMapOvr>
    <a:masterClrMapping/>
  </p:clrMapOvr>
  <p:transition spd="slow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09253553"/>
      </p:ext>
    </p:extLst>
  </p:cSld>
  <p:clrMapOvr>
    <a:masterClrMapping/>
  </p:clrMapOvr>
  <p:transition spd="slow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44448693"/>
      </p:ext>
    </p:extLst>
  </p:cSld>
  <p:clrMapOvr>
    <a:masterClrMapping/>
  </p:clrMapOvr>
  <p:transition spd="slow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25464665"/>
      </p:ext>
    </p:extLst>
  </p:cSld>
  <p:clrMapOvr>
    <a:masterClrMapping/>
  </p:clrMapOvr>
  <p:transition spd="slow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26702264"/>
      </p:ext>
    </p:extLst>
  </p:cSld>
  <p:clrMapOvr>
    <a:masterClrMapping/>
  </p:clrMapOvr>
  <p:transition spd="slow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57120649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26181869"/>
      </p:ext>
    </p:extLst>
  </p:cSld>
  <p:clrMapOvr>
    <a:masterClrMapping/>
  </p:clrMapOvr>
  <p:transition spd="slow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04230241"/>
      </p:ext>
    </p:extLst>
  </p:cSld>
  <p:clrMapOvr>
    <a:masterClrMapping/>
  </p:clrMapOvr>
  <p:transition spd="slow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88855073"/>
      </p:ext>
    </p:extLst>
  </p:cSld>
  <p:clrMapOvr>
    <a:masterClrMapping/>
  </p:clrMapOvr>
  <p:transition spd="slow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89172695"/>
      </p:ext>
    </p:extLst>
  </p:cSld>
  <p:clrMapOvr>
    <a:masterClrMapping/>
  </p:clrMapOvr>
  <p:transition spd="slow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5148796"/>
      </p:ext>
    </p:extLst>
  </p:cSld>
  <p:clrMapOvr>
    <a:masterClrMapping/>
  </p:clrMapOvr>
  <p:transition spd="slow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2346033"/>
      </p:ext>
    </p:extLst>
  </p:cSld>
  <p:clrMapOvr>
    <a:masterClrMapping/>
  </p:clrMapOvr>
  <p:transition spd="slow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4756428"/>
      </p:ext>
    </p:extLst>
  </p:cSld>
  <p:clrMapOvr>
    <a:masterClrMapping/>
  </p:clrMapOvr>
  <p:transition spd="slow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38094802"/>
      </p:ext>
    </p:extLst>
  </p:cSld>
  <p:clrMapOvr>
    <a:masterClrMapping/>
  </p:clrMapOvr>
  <p:transition spd="slow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49810151"/>
      </p:ext>
    </p:extLst>
  </p:cSld>
  <p:clrMapOvr>
    <a:masterClrMapping/>
  </p:clrMapOvr>
  <p:transition spd="slow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0329852"/>
      </p:ext>
    </p:extLst>
  </p:cSld>
  <p:clrMapOvr>
    <a:masterClrMapping/>
  </p:clrMapOvr>
  <p:transition spd="slow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5403314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97908397"/>
      </p:ext>
    </p:extLst>
  </p:cSld>
  <p:clrMapOvr>
    <a:masterClrMapping/>
  </p:clrMapOvr>
  <p:transition spd="slow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71644554"/>
      </p:ext>
    </p:extLst>
  </p:cSld>
  <p:clrMapOvr>
    <a:masterClrMapping/>
  </p:clrMapOvr>
  <p:transition spd="slow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73708009"/>
      </p:ext>
    </p:extLst>
  </p:cSld>
  <p:clrMapOvr>
    <a:masterClrMapping/>
  </p:clrMapOvr>
  <p:transition spd="slow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E8D51B-DFAF-3743-C725-525184A50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3D9E917-BD93-D5A4-2408-4C1D3C9CD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92DDAF-6675-904B-2E7C-6344470C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FED7634-73BC-E4E8-5359-29B51A52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AAF4D63-896B-AE76-F7D2-F3247C4E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28350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770A24-B470-1A8A-1A1C-63F2C2EA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6AB1951-15A0-41C8-87F6-F8F07D978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A7E44C-9E3A-1921-65EE-9C3ECCE0F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9DEE22A-624C-090C-039B-E5B0210A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29C0BA7-B9B8-8121-75F3-8530875A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80204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46D81D-1B2B-3900-E5F8-51DA8C97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67521C7-5D95-FEC4-4148-A29C9FB1D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07D0A58-2BE5-02CC-EEC8-BC5154F4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C922A69-ADBB-8BB1-52E8-B5EEAD6B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6E759BB-8B7E-5B52-F321-D698DDEE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37370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682738-8FBB-4F3C-47F7-FF7B2622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0A47FCF-944D-3FB0-C22D-A84F0FEDA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B22073C-529C-5DE2-3BA6-56BF70A5D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FD9C1E4-2E42-128F-FF69-DD63C905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7A7A5A7-F5D2-4CD8-48DB-103148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8450E0C-C18F-ADE0-D58A-8647AC1A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97399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28F2E98-A9C4-3C1D-D4BE-78C8C484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F561CA1-4184-E444-585E-083FEE869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2D0BE03-3EF9-85FC-981E-A80DE03D5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DC2D984-5E03-A255-C56C-DEA98B982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F1F4EBAC-2853-3F10-6761-2AC1438C0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17EDA8F7-06DE-E44D-83BD-AFDE4576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E3AE6D69-8A9E-1C76-1539-2C8E96E9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137C5BE3-4EDF-8494-A29C-F1664D5C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48476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7C1A74-BA69-C56B-393E-1FB84593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3333F3E-B043-DA65-2E7C-FB3EF2FE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1118A55-3B14-302E-773D-3AB5F2EA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9F64F96-8B17-5A5D-2A2F-06389AB3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22482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F8F2BF79-0BD6-8388-A1DE-27A3EBD0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5F72B84-9A59-2764-D090-5917F8F7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8694D7D-3F4D-5D29-BF77-1DED5EB1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04571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2E46FD4-063C-9413-22CC-4B8F49C4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0B8771E-3366-4E8E-D96B-B60550CA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75BE921-8D16-3688-1684-C6F36AC15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9D133F5-1480-C7EC-3360-7FDB80B8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3E9C2C2-55D7-19EF-4ECA-23E46B17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63F6159-F3C8-E237-3B4A-C4E22B77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61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858257430"/>
      </p:ext>
    </p:extLst>
  </p:cSld>
  <p:clrMapOvr>
    <a:masterClrMapping/>
  </p:clrMapOvr>
  <p:transition spd="slow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3721DFB-BA95-E609-243F-6CE510F3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4FCE0EF3-EA3D-3ADC-C259-3DF5155CF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7F454E2C-E0FB-AE0A-075A-EA421F04C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8A28029-BA51-7E0F-A0C5-457F04D7D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4A256DC-1B6E-7FC1-DF86-6160C222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E36B1A1-8B54-D848-74CF-AD2F0883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3668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A5DF3A4-EA03-3A71-DF01-BF025223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44364F6-6B22-CEDF-384C-8218CFA7B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FEEA660-53D1-761D-577E-46E77FA6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FB0E1E0-1263-F200-17B6-4227EE3D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4100B59-6D92-0AC1-4B53-95FE2C7D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57993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9C84115-D6ED-52B2-0710-39848492E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609E7F5-98F0-A753-5B7A-68023D552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8F8C8B0-9B40-209D-87C0-5731A76F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D8B666A-8BB7-7EA2-4A6A-D3BEDBAF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219B37F-5130-9CF8-2FB1-50F9FDC3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25559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3311149"/>
      </p:ext>
    </p:extLst>
  </p:cSld>
  <p:clrMapOvr>
    <a:masterClrMapping/>
  </p:clrMapOvr>
  <p:transition spd="slow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6860183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8207379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42AA95B1-5491-4975-F445-F499BD3C4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999" y="1575854"/>
            <a:ext cx="6840001" cy="61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6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9348036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5849401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9513811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5396354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xmlns="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xmlns="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xmlns="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xmlns="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xmlns="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8617825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4468121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xmlns="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xmlns="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3522370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xmlns="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55661585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5928659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82037477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2161098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5592099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9825961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38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3385930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272003449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32575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949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45339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76444720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7563220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0293840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88777489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488892052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87860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2823329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395951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289"/>
            <a:ext cx="2234716" cy="360000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استماع وتحدث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</p:spTree>
    <p:extLst>
      <p:ext uri="{BB962C8B-B14F-4D97-AF65-F5344CB8AC3E}">
        <p14:creationId xmlns:p14="http://schemas.microsoft.com/office/powerpoint/2010/main" val="856210312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97975786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57953177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78728721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286529793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23940178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90398932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512471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394927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94346647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366371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استماع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1120721412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39984101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15772621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191456584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43073573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43717676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4373390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4639444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397583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7185567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837143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صرف وتحويل </a:t>
            </a:r>
          </a:p>
        </p:txBody>
      </p:sp>
    </p:spTree>
    <p:extLst>
      <p:ext uri="{BB962C8B-B14F-4D97-AF65-F5344CB8AC3E}">
        <p14:creationId xmlns:p14="http://schemas.microsoft.com/office/powerpoint/2010/main" val="3069382766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35698051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12341586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99478156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270974074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1604225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5396743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03763180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66323756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9302795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3267197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إملاء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إنتاج كتابي </a:t>
            </a:r>
          </a:p>
        </p:txBody>
      </p:sp>
    </p:spTree>
    <p:extLst>
      <p:ext uri="{BB962C8B-B14F-4D97-AF65-F5344CB8AC3E}">
        <p14:creationId xmlns:p14="http://schemas.microsoft.com/office/powerpoint/2010/main" val="991190542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709597412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446743191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01300685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3576959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9696977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80094450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21167873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15615698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22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197ED421-FA03-EE08-7A45-DC1F5DB40F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240287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CAAE1FD6-FA32-E9C2-3B4E-D7EA7311570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5309332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96702" y="2198203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136199" y="2252203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6489" y="2198203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1962614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720126" y="1962614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96702" y="3884122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136199" y="3938122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6489" y="3884122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3648533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613482" y="3648533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مراجعة وتوليف  </a:t>
            </a:r>
          </a:p>
        </p:txBody>
      </p:sp>
    </p:spTree>
    <p:extLst>
      <p:ext uri="{BB962C8B-B14F-4D97-AF65-F5344CB8AC3E}">
        <p14:creationId xmlns:p14="http://schemas.microsoft.com/office/powerpoint/2010/main" val="547486231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xmlns="" id="{AC7F337F-3560-9C7B-95FB-EAD532B0642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94077201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E6071AB2-FD89-6999-6BF2-6CCE861AFA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680248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9313EEE-B6BD-1BA7-BADF-2E5354036BF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93043942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02892FE-936C-FF4D-A116-9CE2F3D567B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0819512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xmlns="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32F0DFEC-A9E5-DC8D-C232-E2AFC7F0701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37272054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470477A-0E04-9246-F13C-F07BEB34CF8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62759409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D554B0B8-4CC4-DB73-565A-ED295FC3E45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61027037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A598A812-1A48-52B0-FC1D-A565B8E90C7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7168248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F1882EBB-2DBD-68BA-5DBD-D89EE7AD7D7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48202036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F59E99C9-2072-2F56-B1B7-33FB969FAC1D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07428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9.png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8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90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image" Target="../media/image15.png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image" Target="../media/image14.png"/><Relationship Id="rId10" Type="http://schemas.openxmlformats.org/officeDocument/2006/relationships/slideLayout" Target="../slideLayouts/slideLayout97.xml"/><Relationship Id="rId19" Type="http://schemas.openxmlformats.org/officeDocument/2006/relationships/image" Target="../media/image10.bin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image" Target="../media/image1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5.png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8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image" Target="../media/image10.bin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theme" Target="../theme/theme13.xml"/><Relationship Id="rId28" Type="http://schemas.openxmlformats.org/officeDocument/2006/relationships/image" Target="../media/image14.png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image" Target="../media/image1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image" Target="../media/image10.bin"/><Relationship Id="rId3" Type="http://schemas.openxmlformats.org/officeDocument/2006/relationships/slideLayout" Target="../slideLayouts/slideLayout138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image" Target="../media/image15.png"/><Relationship Id="rId10" Type="http://schemas.openxmlformats.org/officeDocument/2006/relationships/slideLayout" Target="../slideLayouts/slideLayout145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image" Target="../media/image14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5" Type="http://schemas.openxmlformats.org/officeDocument/2006/relationships/image" Target="../media/image10.bin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24" Type="http://schemas.openxmlformats.org/officeDocument/2006/relationships/theme" Target="../theme/theme15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23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61.xml"/><Relationship Id="rId19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17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77.xml"/><Relationship Id="rId21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image" Target="../media/image10.bin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theme" Target="../theme/theme16.xm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18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199.xml"/><Relationship Id="rId21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198.xml"/><Relationship Id="rId16" Type="http://schemas.openxmlformats.org/officeDocument/2006/relationships/slideLayout" Target="../slideLayouts/slideLayout212.xml"/><Relationship Id="rId20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24" Type="http://schemas.openxmlformats.org/officeDocument/2006/relationships/image" Target="../media/image10.bin"/><Relationship Id="rId5" Type="http://schemas.openxmlformats.org/officeDocument/2006/relationships/slideLayout" Target="../slideLayouts/slideLayout201.xml"/><Relationship Id="rId15" Type="http://schemas.openxmlformats.org/officeDocument/2006/relationships/slideLayout" Target="../slideLayouts/slideLayout211.xml"/><Relationship Id="rId23" Type="http://schemas.openxmlformats.org/officeDocument/2006/relationships/theme" Target="../theme/theme17.xml"/><Relationship Id="rId10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Relationship Id="rId22" Type="http://schemas.openxmlformats.org/officeDocument/2006/relationships/slideLayout" Target="../slideLayouts/slideLayout21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slideLayout" Target="../slideLayouts/slideLayout231.xml"/><Relationship Id="rId18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17" Type="http://schemas.openxmlformats.org/officeDocument/2006/relationships/slideLayout" Target="../slideLayouts/slideLayout235.xml"/><Relationship Id="rId25" Type="http://schemas.openxmlformats.org/officeDocument/2006/relationships/image" Target="../media/image10.bin"/><Relationship Id="rId2" Type="http://schemas.openxmlformats.org/officeDocument/2006/relationships/slideLayout" Target="../slideLayouts/slideLayout220.xml"/><Relationship Id="rId16" Type="http://schemas.openxmlformats.org/officeDocument/2006/relationships/slideLayout" Target="../slideLayouts/slideLayout234.xml"/><Relationship Id="rId20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24" Type="http://schemas.openxmlformats.org/officeDocument/2006/relationships/theme" Target="../theme/theme18.xml"/><Relationship Id="rId5" Type="http://schemas.openxmlformats.org/officeDocument/2006/relationships/slideLayout" Target="../slideLayouts/slideLayout223.xml"/><Relationship Id="rId15" Type="http://schemas.openxmlformats.org/officeDocument/2006/relationships/slideLayout" Target="../slideLayouts/slideLayout233.xml"/><Relationship Id="rId23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28.xml"/><Relationship Id="rId19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Relationship Id="rId14" Type="http://schemas.openxmlformats.org/officeDocument/2006/relationships/slideLayout" Target="../slideLayouts/slideLayout232.xml"/><Relationship Id="rId22" Type="http://schemas.openxmlformats.org/officeDocument/2006/relationships/slideLayout" Target="../slideLayouts/slideLayout24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heme" Target="../theme/them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9.png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5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5.png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5.png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9.png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9.png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9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3" r:id="rId3"/>
    <p:sldLayoutId id="2147483721" r:id="rId4"/>
    <p:sldLayoutId id="2147483678" r:id="rId5"/>
    <p:sldLayoutId id="2147483734" r:id="rId6"/>
    <p:sldLayoutId id="2147483735" r:id="rId7"/>
    <p:sldLayoutId id="2147483736" r:id="rId8"/>
    <p:sldLayoutId id="2147483737" r:id="rId9"/>
    <p:sldLayoutId id="2147483685" r:id="rId10"/>
    <p:sldLayoutId id="2147483684" r:id="rId11"/>
    <p:sldLayoutId id="2147483679" r:id="rId12"/>
    <p:sldLayoutId id="2147483731" r:id="rId13"/>
    <p:sldLayoutId id="2147483730" r:id="rId14"/>
    <p:sldLayoutId id="2147483680" r:id="rId15"/>
    <p:sldLayoutId id="2147483732" r:id="rId16"/>
    <p:sldLayoutId id="2147483733" r:id="rId17"/>
    <p:sldLayoutId id="2147483675" r:id="rId18"/>
    <p:sldLayoutId id="2147483676" r:id="rId19"/>
    <p:sldLayoutId id="2147483677" r:id="rId20"/>
    <p:sldLayoutId id="2147483971" r:id="rId2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3" y="177261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97" y="177261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684371" y="15842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معــــــــــجم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7A0DE8-5D2B-CB79-CE14-7673A2DCA02B}"/>
              </a:ext>
            </a:extLst>
          </p:cNvPr>
          <p:cNvSpPr>
            <a:spLocks/>
          </p:cNvSpPr>
          <p:nvPr userDrawn="1"/>
        </p:nvSpPr>
        <p:spPr>
          <a:xfrm>
            <a:off x="6709463" y="17726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 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4287C116-D2A2-DC9D-508D-FA53184EE0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97" y="188708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9BCAAFD-BD58-66BE-0EA8-97E5245F122B}"/>
              </a:ext>
            </a:extLst>
          </p:cNvPr>
          <p:cNvSpPr>
            <a:spLocks/>
          </p:cNvSpPr>
          <p:nvPr userDrawn="1"/>
        </p:nvSpPr>
        <p:spPr>
          <a:xfrm>
            <a:off x="2148945" y="167890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استماع وتحدث 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32CCE6B-0A54-422C-8510-FFDE4293EEF3}"/>
              </a:ext>
            </a:extLst>
          </p:cNvPr>
          <p:cNvSpPr>
            <a:spLocks/>
          </p:cNvSpPr>
          <p:nvPr userDrawn="1"/>
        </p:nvSpPr>
        <p:spPr>
          <a:xfrm>
            <a:off x="5215119" y="188708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C1EB39-4FF6-DC85-DA3C-9B1751BC30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59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6952A21-0283-DA83-F4AB-FF301C68E2C7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82B3F89-CC24-F876-79F8-E276036F8BCF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استـماع وتحدث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AB8C590-D8A3-CC27-A0EB-61D88D8F5D1A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5B19C4A-5FA5-3A8B-FAE6-9CDC0F54077D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معــــــــــجم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943BB83-4617-CF64-03FC-28D26CFD831A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قراءة/ كتابة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76D7276-9009-A3A8-85E6-E22B47CC964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6FD65BC-A39D-B5CB-77C1-9458D211830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B55C830-8825-E728-DDAD-878580BD100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F5ED0BC-9F95-856F-EFDF-E256E5E4A2D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ACF24C4-D435-9C6F-8853-4EB18B09D042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8"/>
            <a:ext cx="278069" cy="2780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41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3" y="177261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97" y="177261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81889" y="15842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استـماع وتحدث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684371" y="15842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معــــــــــجم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7A0DE8-5D2B-CB79-CE14-7673A2DCA02B}"/>
              </a:ext>
            </a:extLst>
          </p:cNvPr>
          <p:cNvSpPr>
            <a:spLocks/>
          </p:cNvSpPr>
          <p:nvPr userDrawn="1"/>
        </p:nvSpPr>
        <p:spPr>
          <a:xfrm>
            <a:off x="6709463" y="17726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89" y="15842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9BCAAFD-BD58-66BE-0EA8-97E5245F122B}"/>
              </a:ext>
            </a:extLst>
          </p:cNvPr>
          <p:cNvSpPr>
            <a:spLocks/>
          </p:cNvSpPr>
          <p:nvPr userDrawn="1"/>
        </p:nvSpPr>
        <p:spPr>
          <a:xfrm>
            <a:off x="445736" y="17391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اختتام الحصة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32CCE6B-0A54-422C-8510-FFDE4293EEF3}"/>
              </a:ext>
            </a:extLst>
          </p:cNvPr>
          <p:cNvSpPr>
            <a:spLocks/>
          </p:cNvSpPr>
          <p:nvPr userDrawn="1"/>
        </p:nvSpPr>
        <p:spPr>
          <a:xfrm>
            <a:off x="5215119" y="188708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C1EB39-4FF6-DC85-DA3C-9B1751BC307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7FF7DE59-122C-CDF7-A114-BDE7D7121A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60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1FF2608-4F6C-BB52-8A3C-04CB2DCC8000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7677C2E-1E41-0D9F-5A3C-6ED65F2768A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DA5108C-3DCE-088D-20FE-2B1F4BBDED2F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04DD6F6-FDA1-18F6-F9B5-0C556C4339F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36E378F-61B4-745C-429C-DB2D8C76DD4F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5EF1D0C-E184-2CC7-5850-32716F201A61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772F4AC-E23C-8D86-4FAB-CA6FCA974596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استـماع وتحدث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46C98A-E5C7-8311-F654-3604E5A0DA96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25C6CEB-EB14-95A4-577B-94B6A55E1E09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معــــــــــجم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BF6CE9F-8B86-6CBF-1FEA-673E4688F292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7753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1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183267F-929C-48B9-6665-4C625D98F949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E099AA5-1E55-7CD9-BDA4-52611AB69DA1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استـماع وتحدث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5B879D6-DD8F-9ADE-71B6-EEAF0BD12F30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D94A887-E24C-8CC4-7077-4472C0BA62C7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معــــــــــجم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D114A99-41E1-ACEC-893A-0714AC99D1A5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قراءة/ كتابة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225ACC60-8B5C-28C3-46B4-957C8075B21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BF81B862-B674-B048-4938-ACFE9BA03B4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8695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F9DCEFE3-14F3-9640-1B27-B7A15C0CE12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497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25DD9A40-A515-2F93-D5FF-77728696A3C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691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CB6ECC50-043E-F539-E430-491C4F11FE0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8327" y="136738"/>
            <a:ext cx="278069" cy="2780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45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0998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  <p:sldLayoutId id="2147483897" r:id="rId19"/>
    <p:sldLayoutId id="2147483898" r:id="rId20"/>
    <p:sldLayoutId id="2147483899" r:id="rId21"/>
    <p:sldLayoutId id="2147483900" r:id="rId22"/>
    <p:sldLayoutId id="2147483976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956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  <p:sldLayoutId id="2147483919" r:id="rId18"/>
    <p:sldLayoutId id="2147483920" r:id="rId19"/>
    <p:sldLayoutId id="2147483921" r:id="rId20"/>
    <p:sldLayoutId id="2147483922" r:id="rId21"/>
    <p:sldLayoutId id="2147483923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6292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  <p:sldLayoutId id="2147483943" r:id="rId19"/>
    <p:sldLayoutId id="2147483944" r:id="rId20"/>
    <p:sldLayoutId id="2147483945" r:id="rId21"/>
    <p:sldLayoutId id="2147483946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178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  <p:sldLayoutId id="2147483965" r:id="rId18"/>
    <p:sldLayoutId id="2147483966" r:id="rId19"/>
    <p:sldLayoutId id="2147483967" r:id="rId20"/>
    <p:sldLayoutId id="2147483968" r:id="rId21"/>
    <p:sldLayoutId id="2147483969" r:id="rId22"/>
    <p:sldLayoutId id="2147483973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10CBE1A-C2C9-A7CC-185E-F066375A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C5F8E6B-18FC-D537-1010-927FA25A7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38655D9-BA12-5581-E69F-8FAF4ABC4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96CE0A-8990-4755-8532-77D8833A784F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E37E95E-A629-5C44-26EA-10C1DF327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3971E86-CABA-1FE5-CE3A-642D542BD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2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27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39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89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56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71" y="176162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432627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3337683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220513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قراءة/ كتابة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894558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تحدث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779098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316826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94275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9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2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تحدث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92792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9" r:id="rId3"/>
    <p:sldLayoutId id="2147483692" r:id="rId4"/>
    <p:sldLayoutId id="2147483728" r:id="rId5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5FF7B44-1932-2617-0EDC-6908863C44D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14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2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8999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9" r:id="rId3"/>
    <p:sldLayoutId id="2147483703" r:id="rId4"/>
    <p:sldLayoutId id="2147483704" r:id="rId5"/>
    <p:sldLayoutId id="2147483695" r:id="rId6"/>
    <p:sldLayoutId id="2147483696" r:id="rId7"/>
    <p:sldLayoutId id="2147483697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9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35" y="156376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507382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قراءة/ كتابة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E016904-6F46-09E8-C1C0-78260130546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672C625-EB13-11A3-6F6A-D6FD7C8C046F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3DD0163-06DF-56BF-33D4-597DEAB735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D619C3-84E1-C72B-7D79-7E9C4B86B28E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استـماع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26421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1" r:id="rId5"/>
    <p:sldLayoutId id="2147483710" r:id="rId6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07" y="154800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49" y="19153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95530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732916" y="18625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معــــــــــجم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99" y="17354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3C2F26A1-D8D2-BF46-AD86-026A04E4CCE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60" y="15480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F9BB967-0439-B0C8-C546-5974D71B3FEF}"/>
              </a:ext>
            </a:extLst>
          </p:cNvPr>
          <p:cNvSpPr>
            <a:spLocks/>
          </p:cNvSpPr>
          <p:nvPr userDrawn="1"/>
        </p:nvSpPr>
        <p:spPr>
          <a:xfrm>
            <a:off x="6755234" y="17563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الحـصة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32CCE6B-0A54-422C-8510-FFDE4293EEF3}"/>
              </a:ext>
            </a:extLst>
          </p:cNvPr>
          <p:cNvSpPr>
            <a:spLocks/>
          </p:cNvSpPr>
          <p:nvPr userDrawn="1"/>
        </p:nvSpPr>
        <p:spPr>
          <a:xfrm>
            <a:off x="5244075" y="175930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</p:spTree>
    <p:extLst>
      <p:ext uri="{BB962C8B-B14F-4D97-AF65-F5344CB8AC3E}">
        <p14:creationId xmlns:p14="http://schemas.microsoft.com/office/powerpoint/2010/main" val="74106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23" r:id="rId4"/>
    <p:sldLayoutId id="2147483718" r:id="rId5"/>
    <p:sldLayoutId id="2147483719" r:id="rId6"/>
    <p:sldLayoutId id="2147483724" r:id="rId7"/>
    <p:sldLayoutId id="2147483722" r:id="rId8"/>
    <p:sldLayoutId id="2147483720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07" y="154800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49" y="19153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95530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 ح2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732916" y="18625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أساليب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99" y="17354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3C2F26A1-D8D2-BF46-AD86-026A04E4CCE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60" y="15480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F9BB967-0439-B0C8-C546-5974D71B3FEF}"/>
              </a:ext>
            </a:extLst>
          </p:cNvPr>
          <p:cNvSpPr>
            <a:spLocks/>
          </p:cNvSpPr>
          <p:nvPr userDrawn="1"/>
        </p:nvSpPr>
        <p:spPr>
          <a:xfrm>
            <a:off x="6755234" y="17563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الحـصة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1AE74D-D15D-AD5B-B6D8-C2641A0D1CD0}"/>
              </a:ext>
            </a:extLst>
          </p:cNvPr>
          <p:cNvSpPr>
            <a:spLocks/>
          </p:cNvSpPr>
          <p:nvPr userDrawn="1"/>
        </p:nvSpPr>
        <p:spPr>
          <a:xfrm>
            <a:off x="5282132" y="191530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 </a:t>
            </a:r>
          </a:p>
        </p:txBody>
      </p:sp>
    </p:spTree>
    <p:extLst>
      <p:ext uri="{BB962C8B-B14F-4D97-AF65-F5344CB8AC3E}">
        <p14:creationId xmlns:p14="http://schemas.microsoft.com/office/powerpoint/2010/main" val="281626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49" y="19153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95530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732916" y="18625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معــــــــــجم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52C542-B97F-9E53-8AD4-B55CA90690B9}"/>
              </a:ext>
            </a:extLst>
          </p:cNvPr>
          <p:cNvSpPr>
            <a:spLocks/>
          </p:cNvSpPr>
          <p:nvPr userDrawn="1"/>
        </p:nvSpPr>
        <p:spPr>
          <a:xfrm>
            <a:off x="5232379" y="183604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7A0DE8-5D2B-CB79-CE14-7673A2DCA02B}"/>
              </a:ext>
            </a:extLst>
          </p:cNvPr>
          <p:cNvSpPr>
            <a:spLocks/>
          </p:cNvSpPr>
          <p:nvPr userDrawn="1"/>
        </p:nvSpPr>
        <p:spPr>
          <a:xfrm>
            <a:off x="6709463" y="17726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79" y="18361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12851666-CA08-248E-1EC1-74F07D7C1A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94" y="18493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C1EB39-4FF6-DC85-DA3C-9B1751BC30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55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3" y="177261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95530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اختــتام الحــصة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AEE67F-0A9F-E980-F405-FA2CDFBFEEE0}"/>
              </a:ext>
            </a:extLst>
          </p:cNvPr>
          <p:cNvSpPr>
            <a:spLocks/>
          </p:cNvSpPr>
          <p:nvPr userDrawn="1"/>
        </p:nvSpPr>
        <p:spPr>
          <a:xfrm>
            <a:off x="3928698" y="1791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معجم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7A0DE8-5D2B-CB79-CE14-7673A2DCA02B}"/>
              </a:ext>
            </a:extLst>
          </p:cNvPr>
          <p:cNvSpPr>
            <a:spLocks/>
          </p:cNvSpPr>
          <p:nvPr userDrawn="1"/>
        </p:nvSpPr>
        <p:spPr>
          <a:xfrm>
            <a:off x="6709463" y="17726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79" y="18361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9AA3FC70-CECB-F831-36B3-C2D38F5981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17" y="1975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32CCE6B-0A54-422C-8510-FFDE4293EEF3}"/>
              </a:ext>
            </a:extLst>
          </p:cNvPr>
          <p:cNvSpPr>
            <a:spLocks/>
          </p:cNvSpPr>
          <p:nvPr userDrawn="1"/>
        </p:nvSpPr>
        <p:spPr>
          <a:xfrm>
            <a:off x="5215119" y="188708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C1EB39-4FF6-DC85-DA3C-9B1751BC30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63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74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74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74.xml"/><Relationship Id="rId7" Type="http://schemas.openxmlformats.org/officeDocument/2006/relationships/image" Target="../media/image1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C2EB01DC-17DF-99EC-2839-4BD65053A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94" y="0"/>
            <a:ext cx="9212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1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7FC77D-820B-4208-F2CD-1E7A0911C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19EB5B-4621-E3E5-5C9F-8250EFE8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اقرؤوا النص قراءة صامتة.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039AA9E8-B3FE-3ADB-5C53-770ACB494E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73BF59D7-10DE-AFA3-C6D8-039DC03F5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65AE1242-C927-C53E-5286-4CFA05EE29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5D7C4D2A-1C69-759A-B5D5-12B61C882A3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141CE03-1E91-61D1-D7A3-A6720530EC98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011FE6F-20CC-3997-1B35-DBE9E7B8DE0F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020F53C-45EE-19FD-723B-3AA6823D0A6B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9482941-EBB8-C0E9-A3E6-B1AA570C765F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DC40D18-075B-76EB-2CC6-4F9727449680}"/>
              </a:ext>
            </a:extLst>
          </p:cNvPr>
          <p:cNvSpPr txBox="1">
            <a:spLocks/>
          </p:cNvSpPr>
          <p:nvPr/>
        </p:nvSpPr>
        <p:spPr>
          <a:xfrm>
            <a:off x="1246560" y="2150283"/>
            <a:ext cx="5953621" cy="518492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MA" sz="2800" b="1" dirty="0">
                <a:solidFill>
                  <a:srgbClr val="C00000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أَتَذَكَّرُ أَنَّ </a:t>
            </a:r>
            <a:r>
              <a:rPr lang="ar-MA" sz="2800" b="1" dirty="0" err="1">
                <a:solidFill>
                  <a:srgbClr val="C00000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ٱلْقِراءَةَ</a:t>
            </a:r>
            <a:r>
              <a:rPr lang="ar-MA" sz="2800" b="1" dirty="0">
                <a:solidFill>
                  <a:srgbClr val="C00000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بِشَكْلٍ سَريعٍ جِدّاً يَجْعَلُني أَرْتَكِبُ أَخْطاءً كَثيرَةً.</a:t>
            </a:r>
            <a:endParaRPr lang="ar-MA" sz="28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xmlns="" id="{D47759AD-A1C4-FDEA-01F5-98805BE41D7D}"/>
              </a:ext>
            </a:extLst>
          </p:cNvPr>
          <p:cNvSpPr txBox="1">
            <a:spLocks/>
          </p:cNvSpPr>
          <p:nvPr/>
        </p:nvSpPr>
        <p:spPr>
          <a:xfrm>
            <a:off x="1246560" y="3059659"/>
            <a:ext cx="5924616" cy="518492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ar-MA" dirty="0"/>
              <a:t> أُرَكِّزُ أَثْناءَ </a:t>
            </a:r>
            <a:r>
              <a:rPr lang="ar-MA" dirty="0" err="1"/>
              <a:t>ٱلْقِراءَةِ</a:t>
            </a:r>
            <a:r>
              <a:rPr lang="ar-MA" dirty="0"/>
              <a:t> لِتَجَنُّبِ ٱلْأَخْطاءِ. 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xmlns="" id="{4B3C3BB0-4400-5E02-E36C-DE992C0B3FA4}"/>
              </a:ext>
            </a:extLst>
          </p:cNvPr>
          <p:cNvSpPr txBox="1">
            <a:spLocks/>
          </p:cNvSpPr>
          <p:nvPr/>
        </p:nvSpPr>
        <p:spPr>
          <a:xfrm>
            <a:off x="1246560" y="3969035"/>
            <a:ext cx="5903741" cy="518492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ar-MA" dirty="0"/>
              <a:t>لا أَنْطِقُ هَمْزَةَ </a:t>
            </a:r>
            <a:r>
              <a:rPr lang="ar-MA" dirty="0" err="1"/>
              <a:t>ٱلْوَصْلِ</a:t>
            </a:r>
            <a:r>
              <a:rPr lang="ar-MA" dirty="0"/>
              <a:t> وَسْطَ </a:t>
            </a:r>
            <a:r>
              <a:rPr lang="ar-MA" dirty="0" err="1"/>
              <a:t>ٱلْكَلامِ</a:t>
            </a:r>
            <a:r>
              <a:rPr lang="ar-MA" dirty="0"/>
              <a:t>.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xmlns="" id="{E4AA5A5D-B967-B9B9-AFB9-773CF3D35D32}"/>
              </a:ext>
            </a:extLst>
          </p:cNvPr>
          <p:cNvSpPr txBox="1">
            <a:spLocks/>
          </p:cNvSpPr>
          <p:nvPr/>
        </p:nvSpPr>
        <p:spPr>
          <a:xfrm>
            <a:off x="1246561" y="4878411"/>
            <a:ext cx="5924616" cy="518492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ar-MA" dirty="0"/>
              <a:t>أَتَوَقَّفُ عِنْدَ عَلاماتِ </a:t>
            </a:r>
            <a:r>
              <a:rPr lang="ar-MA" dirty="0" err="1"/>
              <a:t>ٱلْتَّرْقيمِ</a:t>
            </a:r>
            <a:r>
              <a:rPr lang="ar-MA" dirty="0"/>
              <a:t> ثُمَّ أُواصِلُ.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721454FE-A1B8-F5D2-9288-CB310DEAD779}"/>
              </a:ext>
            </a:extLst>
          </p:cNvPr>
          <p:cNvSpPr/>
          <p:nvPr/>
        </p:nvSpPr>
        <p:spPr>
          <a:xfrm>
            <a:off x="7349817" y="2123687"/>
            <a:ext cx="469025" cy="5184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002060"/>
                </a:solidFill>
              </a:rPr>
              <a:t>1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52C1DBDA-4302-969D-3821-A290F7BA111E}"/>
              </a:ext>
            </a:extLst>
          </p:cNvPr>
          <p:cNvSpPr/>
          <p:nvPr/>
        </p:nvSpPr>
        <p:spPr>
          <a:xfrm>
            <a:off x="7349818" y="3059659"/>
            <a:ext cx="469025" cy="5184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002060"/>
                </a:solidFill>
              </a:rPr>
              <a:t>2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25BEA381-2F86-1C64-CBE4-FC33D40DB5A0}"/>
              </a:ext>
            </a:extLst>
          </p:cNvPr>
          <p:cNvSpPr/>
          <p:nvPr/>
        </p:nvSpPr>
        <p:spPr>
          <a:xfrm>
            <a:off x="7349819" y="3968909"/>
            <a:ext cx="469025" cy="5184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002060"/>
                </a:solidFill>
              </a:rPr>
              <a:t>3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85C2AA47-F56C-9656-2389-BA52FA121D2E}"/>
              </a:ext>
            </a:extLst>
          </p:cNvPr>
          <p:cNvSpPr/>
          <p:nvPr/>
        </p:nvSpPr>
        <p:spPr>
          <a:xfrm>
            <a:off x="7349819" y="4864663"/>
            <a:ext cx="469025" cy="5184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002060"/>
                </a:solidFill>
              </a:rPr>
              <a:t>4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22" name="Image 21" descr="Une image contenant horloge, Horloge murale, cercle&#10;&#10;Le contenu généré par l’IA peut être incorrect.">
            <a:extLst>
              <a:ext uri="{FF2B5EF4-FFF2-40B4-BE49-F238E27FC236}">
                <a16:creationId xmlns:a16="http://schemas.microsoft.com/office/drawing/2014/main" xmlns="" id="{521D9D78-FD01-2C05-49CA-5E61B715CB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3" y="1244081"/>
            <a:ext cx="799797" cy="920447"/>
          </a:xfrm>
          <a:prstGeom prst="rect">
            <a:avLst/>
          </a:prstGeom>
        </p:spPr>
      </p:pic>
      <p:pic>
        <p:nvPicPr>
          <p:cNvPr id="26" name="Espace réservé pour une image  25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889956AA-DB4F-BC81-DFC4-8CD754A6DA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393584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0AD588-E41A-695B-14B0-74131B8E4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CBC683-E6B2-A4FD-C918-8F2D1A6A1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؟ ( تناوب التلاميذ على قراءة أجزاء النص)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16CAB6F-C9F2-881C-2D7A-AC52E68537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2ED16E75-C712-0DDC-B493-3B36CA006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C85C8CF-807D-49AB-1C2C-F7E6A3940E1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C720136F-B97E-A07F-C571-611E3210242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C0FCFCB-C378-FA4E-CA03-0FBF43B2BF5C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06BBBE4-EDA7-6DF6-B275-BE15455F0B53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65119C7-4B5F-B045-FEA0-96E5E55E857E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FDBF256-370D-0E98-EEA4-0A926FECFDC3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6" name="Espace réservé pour une image  5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2D3550F4-EDF4-3AA4-057E-CDED395FD9F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83D77BA-5B1C-3589-A137-F5447603526F}"/>
              </a:ext>
            </a:extLst>
          </p:cNvPr>
          <p:cNvSpPr txBox="1">
            <a:spLocks/>
          </p:cNvSpPr>
          <p:nvPr/>
        </p:nvSpPr>
        <p:spPr>
          <a:xfrm>
            <a:off x="1246560" y="2150283"/>
            <a:ext cx="5953621" cy="518492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MA" sz="2800" b="1" dirty="0">
                <a:solidFill>
                  <a:srgbClr val="C00000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أَتَذَكَّرُ أَنَّ </a:t>
            </a:r>
            <a:r>
              <a:rPr lang="ar-MA" sz="2800" b="1" dirty="0" err="1">
                <a:solidFill>
                  <a:srgbClr val="C00000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ٱلْقِراءَةَ</a:t>
            </a:r>
            <a:r>
              <a:rPr lang="ar-MA" sz="2800" b="1" dirty="0">
                <a:solidFill>
                  <a:srgbClr val="C00000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بِشَكْلٍ سَريعٍ جِدّاً يَجْعَلُني أَرْتَكِبُ أَخْطاءً كَثيرَةً.</a:t>
            </a:r>
            <a:endParaRPr lang="ar-MA" sz="28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xmlns="" id="{4576E18C-C3CC-426D-EB4D-943042475E6B}"/>
              </a:ext>
            </a:extLst>
          </p:cNvPr>
          <p:cNvSpPr txBox="1">
            <a:spLocks/>
          </p:cNvSpPr>
          <p:nvPr/>
        </p:nvSpPr>
        <p:spPr>
          <a:xfrm>
            <a:off x="1246560" y="3059659"/>
            <a:ext cx="5924616" cy="518492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ar-MA" dirty="0"/>
              <a:t> أُرَكِّزُ أَثْناءَ </a:t>
            </a:r>
            <a:r>
              <a:rPr lang="ar-MA" dirty="0" err="1"/>
              <a:t>ٱلْقِراءَةِ</a:t>
            </a:r>
            <a:r>
              <a:rPr lang="ar-MA" dirty="0"/>
              <a:t> لِتَجَنُّبِ ٱلْأَخْطاءِ. 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xmlns="" id="{D4FDA7F0-81F7-916F-721C-A062C8D561CB}"/>
              </a:ext>
            </a:extLst>
          </p:cNvPr>
          <p:cNvSpPr txBox="1">
            <a:spLocks/>
          </p:cNvSpPr>
          <p:nvPr/>
        </p:nvSpPr>
        <p:spPr>
          <a:xfrm>
            <a:off x="1246560" y="3969035"/>
            <a:ext cx="5903741" cy="518492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ar-MA" dirty="0"/>
              <a:t>لا أَنْطِقُ هَمْزَةَ </a:t>
            </a:r>
            <a:r>
              <a:rPr lang="ar-MA" dirty="0" err="1"/>
              <a:t>ٱلْوَصْلِ</a:t>
            </a:r>
            <a:r>
              <a:rPr lang="ar-MA" dirty="0"/>
              <a:t> وَسْطَ </a:t>
            </a:r>
            <a:r>
              <a:rPr lang="ar-MA" dirty="0" err="1"/>
              <a:t>ٱلْكَلامِ</a:t>
            </a:r>
            <a:r>
              <a:rPr lang="ar-MA" dirty="0"/>
              <a:t>.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xmlns="" id="{E7FB11F0-0A30-5EB7-103E-2397FBE83DAA}"/>
              </a:ext>
            </a:extLst>
          </p:cNvPr>
          <p:cNvSpPr txBox="1">
            <a:spLocks/>
          </p:cNvSpPr>
          <p:nvPr/>
        </p:nvSpPr>
        <p:spPr>
          <a:xfrm>
            <a:off x="1246561" y="4878411"/>
            <a:ext cx="5924616" cy="518492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ar-MA" dirty="0"/>
              <a:t>أَتَوَقَّفُ عِنْدَ عَلاماتِ </a:t>
            </a:r>
            <a:r>
              <a:rPr lang="ar-MA" dirty="0" err="1"/>
              <a:t>ٱلْتَّرْقيمِ</a:t>
            </a:r>
            <a:r>
              <a:rPr lang="ar-MA" dirty="0"/>
              <a:t> ثُمَّ أُواصِلُ.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7999239A-6BB6-4019-FD02-7974A6303F9F}"/>
              </a:ext>
            </a:extLst>
          </p:cNvPr>
          <p:cNvSpPr/>
          <p:nvPr/>
        </p:nvSpPr>
        <p:spPr>
          <a:xfrm>
            <a:off x="7349817" y="2123687"/>
            <a:ext cx="469025" cy="5184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002060"/>
                </a:solidFill>
              </a:rPr>
              <a:t>1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4B60608F-0187-CA9C-E407-318EECA31D85}"/>
              </a:ext>
            </a:extLst>
          </p:cNvPr>
          <p:cNvSpPr/>
          <p:nvPr/>
        </p:nvSpPr>
        <p:spPr>
          <a:xfrm>
            <a:off x="7349818" y="3059659"/>
            <a:ext cx="469025" cy="5184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002060"/>
                </a:solidFill>
              </a:rPr>
              <a:t>2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ED097D02-FDB0-8BBB-EAB3-49209FFC43DA}"/>
              </a:ext>
            </a:extLst>
          </p:cNvPr>
          <p:cNvSpPr/>
          <p:nvPr/>
        </p:nvSpPr>
        <p:spPr>
          <a:xfrm>
            <a:off x="7349819" y="3968909"/>
            <a:ext cx="469025" cy="5184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002060"/>
                </a:solidFill>
              </a:rPr>
              <a:t>3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B2261AF3-5554-03E6-6139-3F690962BAC0}"/>
              </a:ext>
            </a:extLst>
          </p:cNvPr>
          <p:cNvSpPr/>
          <p:nvPr/>
        </p:nvSpPr>
        <p:spPr>
          <a:xfrm>
            <a:off x="7349819" y="4864663"/>
            <a:ext cx="469025" cy="5184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002060"/>
                </a:solidFill>
              </a:rPr>
              <a:t>4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21" name="Image 20" descr="Une image contenant horloge, cercle&#10;&#10;Le contenu généré par l’IA peut être incorrect.">
            <a:extLst>
              <a:ext uri="{FF2B5EF4-FFF2-40B4-BE49-F238E27FC236}">
                <a16:creationId xmlns:a16="http://schemas.microsoft.com/office/drawing/2014/main" xmlns="" id="{A06F1D6D-CB45-0D36-B0F5-62BCE63C91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2" y="1368000"/>
            <a:ext cx="707824" cy="75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6673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4BB7C9-8E05-9FB2-BCE8-4F6119143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8CF3DB3-DE57-1949-F3F3-0D2E1A0C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44" y="756000"/>
            <a:ext cx="7298644" cy="612000"/>
          </a:xfrm>
        </p:spPr>
        <p:txBody>
          <a:bodyPr>
            <a:normAutofit fontScale="90000"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ننتقل إلى أسئلة الفهم. من يقرأ السؤال التالي ويجيب عنه؟ (مناقشة الجواب بشكل تفاعلي بين التلاميذ.)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55B0EF7A-7EC2-D5E2-85DC-F3F31CB7F8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8D18323B-91A5-24D6-6F98-69102465A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F4B3E41-ED16-F8FF-EDB7-57ACF6ECCE4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0805C7A7-6F75-CAE9-D438-A64444ADEBB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D9F5988-B313-6A43-DE86-F8C8583BD5E2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420B68E-C727-346F-37CA-D744071F036D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31D4CB7-F25C-69C7-2EBB-CD619E67C226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3A44C1D-D85C-439C-A864-2D55BFAA0D2A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6" name="Espace réservé pour une image  5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486C4237-112D-5CC8-5154-1B09A97D17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36293A90-E854-0947-E819-66BCEF40FA42}"/>
              </a:ext>
            </a:extLst>
          </p:cNvPr>
          <p:cNvSpPr/>
          <p:nvPr/>
        </p:nvSpPr>
        <p:spPr>
          <a:xfrm>
            <a:off x="2087215" y="2977901"/>
            <a:ext cx="5046582" cy="120352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8B2D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عَمَّ يَتَحَدَّثُ ٱلنَّصُّ؟</a:t>
            </a:r>
            <a:endParaRPr lang="ar-SA" sz="48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660477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C11931-7D9B-4DA1-76C8-BA8D20617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E29FF4-876E-C96C-F19F-D99AD44C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السؤال الموالي ثم يجيب عنه؟ (مناقشة الجواب بشكل تفاعلي بين التلاميذ.)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0AEAC15A-19C7-46D7-E8D2-3D7DFB7154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57E0FD41-0AEE-7825-EFB2-BD136998B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2FE9DE3-2829-B39C-62BD-103C58D4282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829F4C11-6411-0EAF-CBA1-366A3C3C91F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F1AB1A9-84CE-1ECF-567A-B0F9B1323CF5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D70EC86-E633-4121-A82C-ACC5E3EA19C4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9FD9C1E-2C67-9812-1A07-D40C98B849AE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7B36556-1932-06FB-31CF-3523542F8A64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6" name="Espace réservé pour une image  5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B00EFF4A-C25E-E455-45EA-3523D82EA55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ECA4EB61-5638-B0E9-E0B8-4F148486A0A5}"/>
              </a:ext>
            </a:extLst>
          </p:cNvPr>
          <p:cNvSpPr/>
          <p:nvPr/>
        </p:nvSpPr>
        <p:spPr>
          <a:xfrm>
            <a:off x="531773" y="2979368"/>
            <a:ext cx="8080454" cy="120352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8B2D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مِنْ خِلالِ ٱلنَّصِّ، كَيْفَ تَطَوَّرَ </a:t>
            </a:r>
            <a:r>
              <a:rPr lang="ar-MA" sz="48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ٱلْمِعْمارُ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48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ٱلْمَغْرِبِيُّ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؟</a:t>
            </a:r>
            <a:endParaRPr lang="ar-SA" sz="48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960998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9FBBFA-0773-07B2-69F7-A4D1BB945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24784F-A3C6-5D8F-16CC-2AC1E51A7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السؤال الموالي ثم يجيب عنه؟ (مناقشة الجواب بشكل تفاعلي بين التلاميذ.)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8FFBC39C-C16D-EACF-DC7F-D666B6EF7C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A890E048-88BA-4503-0B03-126E32D15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45CE554-EAEF-205B-3630-F21B69C120F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832B5391-9393-3B6F-096C-7B3CCB7A88C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8931D6A-FA62-8005-E1F0-4764E9A27899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071AE3D-C816-88E3-5D33-65E91E28CC07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F895BDA-F7ED-CF2F-46E7-D19F9CDE8ADD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02A8C22-8376-0E42-CA0D-F2DF2E254EED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6" name="Espace réservé pour une image  5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685B5A8B-B05B-4220-2D45-55F3F9F27D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D7110202-003A-2A1C-54CC-3517F0335D88}"/>
              </a:ext>
            </a:extLst>
          </p:cNvPr>
          <p:cNvSpPr/>
          <p:nvPr/>
        </p:nvSpPr>
        <p:spPr>
          <a:xfrm>
            <a:off x="531773" y="2979368"/>
            <a:ext cx="8080454" cy="120352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8B2D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مَنْ يَقْتَرِحْ عُنْواناً آخَرَ لِلنَّصِّ؟</a:t>
            </a:r>
            <a:endParaRPr lang="ar-SA" sz="48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512880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EBF54B7-A517-BCD5-EFD1-1D31FC24C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1F72F7-9B4B-2C20-6111-69219021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B897BB6B-BE52-72C4-0EE0-FC67F41F91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68CA2424-C626-AECE-DA4A-B7C1A69D3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A68AA9A2-BEA5-93B7-2DDE-E771734FE6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E4ACE92-D155-3788-0DD7-01FDEAB3E6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A3F9EF3-DEFC-B374-4FEA-CA7159B44E8B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4515F3E-87FE-8546-9F7F-BCD168130105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6ED4FF1-93F3-C4E7-FCCC-907828CCE50E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E4C22DF-8548-44D2-0BF9-DC676A991393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E283E0C0-24C3-2328-8F99-9E876451B875}"/>
              </a:ext>
            </a:extLst>
          </p:cNvPr>
          <p:cNvSpPr txBox="1">
            <a:spLocks/>
          </p:cNvSpPr>
          <p:nvPr/>
        </p:nvSpPr>
        <p:spPr>
          <a:xfrm>
            <a:off x="632373" y="73359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رأيكم في الفكرة التالية:  يعكس شكل المباني ومواد بنائها ثقافة السكان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56D0CB7F-F6C2-2B5A-A73C-D00093E9BDF8}"/>
              </a:ext>
            </a:extLst>
          </p:cNvPr>
          <p:cNvSpPr/>
          <p:nvPr/>
        </p:nvSpPr>
        <p:spPr>
          <a:xfrm>
            <a:off x="1152000" y="2948296"/>
            <a:ext cx="6840000" cy="73843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8B2DC"/>
            </a:solidFill>
            <a:prstDash val="solid"/>
          </a:ln>
          <a:effectLst/>
        </p:spPr>
        <p:txBody>
          <a:bodyPr rtlCol="0" anchor="ctr"/>
          <a:lstStyle/>
          <a:p>
            <a:pPr lvl="0" algn="r" defTabSz="914400" rtl="1">
              <a:spcAft>
                <a:spcPts val="800"/>
              </a:spcAft>
              <a:defRPr/>
            </a:pPr>
            <a:r>
              <a:rPr lang="ar-M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يَعْكِسُ شَكْلُ </a:t>
            </a:r>
            <a:r>
              <a:rPr lang="ar-MA" sz="4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ٱلْمَباني</a:t>
            </a:r>
            <a:r>
              <a:rPr lang="ar-MA" sz="4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وَمَوادُّ بِنائِها ثَقافَةَ سُكّانِها. </a:t>
            </a:r>
            <a:endParaRPr lang="ar-SA" sz="4400" b="1" dirty="0">
              <a:solidFill>
                <a:srgbClr val="0070C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6" name="Espace réservé pour une image  25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F553A0E4-2AF7-71CB-B704-24DF8807FA1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4E90442-87E2-071D-AF5A-5586A959D971}"/>
              </a:ext>
            </a:extLst>
          </p:cNvPr>
          <p:cNvSpPr txBox="1"/>
          <p:nvPr/>
        </p:nvSpPr>
        <p:spPr>
          <a:xfrm>
            <a:off x="6053873" y="4422622"/>
            <a:ext cx="2663686" cy="783193"/>
          </a:xfrm>
          <a:prstGeom prst="roundRect">
            <a:avLst/>
          </a:prstGeom>
          <a:solidFill>
            <a:srgbClr val="EDF6F7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4000" b="1" dirty="0">
                <a:solidFill>
                  <a:srgbClr val="424D7C"/>
                </a:solidFill>
                <a:cs typeface="Microsoft Uighur" panose="02000000000000000000" pitchFamily="2" charset="-78"/>
              </a:rPr>
              <a:t>مَعَ ٱلْفِكْرَةِ </a:t>
            </a:r>
            <a:endParaRPr lang="fr-FR" sz="4000" b="1" dirty="0">
              <a:solidFill>
                <a:srgbClr val="424D7C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AA1A90B-C9F4-B95A-5C2B-14B2B24BAC6A}"/>
              </a:ext>
            </a:extLst>
          </p:cNvPr>
          <p:cNvSpPr txBox="1"/>
          <p:nvPr/>
        </p:nvSpPr>
        <p:spPr>
          <a:xfrm>
            <a:off x="827215" y="4388570"/>
            <a:ext cx="2663686" cy="851297"/>
          </a:xfrm>
          <a:prstGeom prst="roundRect">
            <a:avLst/>
          </a:prstGeom>
          <a:solidFill>
            <a:srgbClr val="EDF6F7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MA" sz="4400" b="1" dirty="0">
                <a:solidFill>
                  <a:srgbClr val="424D7C"/>
                </a:solidFill>
                <a:cs typeface="Microsoft Uighur" panose="02000000000000000000" pitchFamily="2" charset="-78"/>
              </a:rPr>
              <a:t>ضِدَّ ٱلْفِكْرَةِ</a:t>
            </a:r>
            <a:endParaRPr lang="fr-FR" sz="4400" b="1" dirty="0">
              <a:solidFill>
                <a:srgbClr val="424D7C"/>
              </a:solidFill>
            </a:endParaRPr>
          </a:p>
        </p:txBody>
      </p:sp>
      <p:pic>
        <p:nvPicPr>
          <p:cNvPr id="23" name="Picture 2" descr="Concept Thinking Doubting Finding Solutions Question Stock Vector ...">
            <a:extLst>
              <a:ext uri="{FF2B5EF4-FFF2-40B4-BE49-F238E27FC236}">
                <a16:creationId xmlns:a16="http://schemas.microsoft.com/office/drawing/2014/main" xmlns="" id="{EA842B9F-5859-8B4B-99CA-DD885C1E6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0" t="15456" r="27655" b="46234"/>
          <a:stretch>
            <a:fillRect/>
          </a:stretch>
        </p:blipFill>
        <p:spPr bwMode="auto">
          <a:xfrm flipH="1">
            <a:off x="3948642" y="4236833"/>
            <a:ext cx="1737604" cy="109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1323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5E9BA5-1605-DF98-8F95-CF8FFE88B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C3E34C9-5E0E-26AA-2EC4-FED24358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ننتقل إلى الظواهر اللغوية. خذوا دفاتر القسم. أجيبوا عن أسئلة  استثمار الظواهر اللغوية.</a:t>
            </a:r>
            <a:b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lang="ar-MA" sz="2400" b="1" dirty="0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(تسجيل جملتي الشكل على السبورة)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56FADDE-EC04-38C7-BF31-D1ED798913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F80EAB66-FE6B-3376-CC0D-B48A33BAA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CED42AAC-5AA0-462C-DE57-74498AFDB4E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0318C099-C11F-8B34-E0F6-F5CA13910A8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A330584-F4E3-3276-00A5-A2FBF054D295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948CFAF-353F-868B-6298-FA2B58BAA202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EC98D8A-FC38-8636-08DA-8FBDBBE95E6C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4434E07-2D7E-3FCC-18F0-143ACFA9273B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10" name="Espace réservé pour une image  9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471778E4-CBEB-1CAB-3E5A-FBA990E05C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Image 5" descr="Une image contenant texte, lettr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xmlns="" id="{DCC325BC-3B9F-1A92-6131-6FF6324BBC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867710"/>
            <a:ext cx="3025486" cy="4124527"/>
          </a:xfrm>
          <a:prstGeom prst="rect">
            <a:avLst/>
          </a:prstGeom>
          <a:ln w="28575">
            <a:solidFill>
              <a:srgbClr val="48B2DC"/>
            </a:solidFill>
          </a:ln>
        </p:spPr>
      </p:pic>
      <p:pic>
        <p:nvPicPr>
          <p:cNvPr id="7" name="Image 6" descr="Une image contenant texte, lettr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xmlns="" id="{5475E9C4-8E80-7BE8-2F15-C51F2241D9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44" y="1867710"/>
            <a:ext cx="3025487" cy="4234290"/>
          </a:xfrm>
          <a:prstGeom prst="rect">
            <a:avLst/>
          </a:prstGeom>
          <a:ln w="28575">
            <a:solidFill>
              <a:srgbClr val="48B2DC"/>
            </a:solidFill>
          </a:ln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C0E8906C-DA50-EF3D-99C0-4FBD7A3397F7}"/>
              </a:ext>
            </a:extLst>
          </p:cNvPr>
          <p:cNvSpPr/>
          <p:nvPr/>
        </p:nvSpPr>
        <p:spPr>
          <a:xfrm>
            <a:off x="1224244" y="3984855"/>
            <a:ext cx="3025487" cy="13264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8787950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88E388-8216-5417-E302-CC57E3A6E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E85C43-21D7-1ADD-139C-412F03C9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756000"/>
            <a:ext cx="7003915" cy="612000"/>
          </a:xfrm>
        </p:spPr>
        <p:txBody>
          <a:bodyPr>
            <a:normAutofit fontScale="90000"/>
          </a:bodyPr>
          <a:lstStyle/>
          <a:p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 جماعة. من يقوم إلى السبورة لشكل الجملة الأولى ( مناقشة الجواب المقترح قبل الانتقال إلى الجملة الموالية.)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67FE21-5772-B81C-A4C4-9785CDF0E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BCFD0A2-E612-5A51-61AA-020424C4E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38546CEB-1B83-2E13-D491-31C6D1764DC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0CFFD0C-8C99-B68E-D303-271E657DC4A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820E453-3455-82EC-C16F-A6AE88E0574F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6615EB7-99DD-93E0-FF47-0E76405F64EF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81E8B53-B39A-4E96-A00D-5ADFB9F279B4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7CBA286-FF8F-3684-E3E7-3D1D5C33151B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6" name="Espace réservé pour une image  5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594675C5-74C4-F526-4DD6-68A99A9E6A4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 descr="Une image contenant texte, Police, ligne, écriture manuscrite&#10;&#10;Le contenu généré par l’IA peut être incorrect.">
            <a:extLst>
              <a:ext uri="{FF2B5EF4-FFF2-40B4-BE49-F238E27FC236}">
                <a16:creationId xmlns:a16="http://schemas.microsoft.com/office/drawing/2014/main" xmlns="" id="{84FC6767-CF19-A5DE-1DD4-A68A3DEEFE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042" y="2558373"/>
            <a:ext cx="7003915" cy="2373549"/>
          </a:xfrm>
          <a:prstGeom prst="roundRect">
            <a:avLst>
              <a:gd name="adj" fmla="val 16667"/>
            </a:avLst>
          </a:prstGeom>
          <a:ln w="38100">
            <a:solidFill>
              <a:srgbClr val="48B2D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957764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C5F24F0-22A3-D82E-9356-5CD0BA89F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317811-CF81-AB3E-0AC9-55A5A80E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756000"/>
            <a:ext cx="7003915" cy="612000"/>
          </a:xfrm>
        </p:spPr>
        <p:txBody>
          <a:bodyPr>
            <a:normAutofit/>
          </a:bodyPr>
          <a:lstStyle/>
          <a:p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 على دفاتركم على </a:t>
            </a:r>
            <a:r>
              <a:rPr lang="ar-MA" sz="2000" b="1" dirty="0" err="1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وأعيدوا</a:t>
            </a:r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شكل الجملتين في النص.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09B51CCF-204D-F271-29D0-1A512011B5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748F7531-A157-75EC-5214-28668D651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D7E4B78-2133-8CAD-530D-D34EC66FE43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6410AA5-BA5D-5FDF-11BC-8BE8A0950F4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7BADDE4-6129-0C86-CC12-C6D928343E50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182BCF9-DC89-3918-6D74-6B330D9C5D65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DAD6A78-D861-B1C2-8C1E-0520B2C5C96C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F37C709-292F-9B39-7444-D46D49C8D369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6" name="Espace réservé pour une image  5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A734761C-02BC-5BF7-32C4-FD35BF5FD9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EEEE2BA5-7B92-71E8-6AD7-AC7E7C33A27B}"/>
              </a:ext>
            </a:extLst>
          </p:cNvPr>
          <p:cNvSpPr/>
          <p:nvPr/>
        </p:nvSpPr>
        <p:spPr>
          <a:xfrm>
            <a:off x="531773" y="2483258"/>
            <a:ext cx="8080454" cy="263349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8B2DC"/>
            </a:solidFill>
            <a:prstDash val="solid"/>
          </a:ln>
          <a:effectLst/>
        </p:spPr>
        <p:txBody>
          <a:bodyPr rtlCol="0" anchor="ctr"/>
          <a:lstStyle/>
          <a:p>
            <a:pPr marL="685800" marR="0" lvl="0" indent="-68580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عَرَفَ </a:t>
            </a:r>
            <a:r>
              <a:rPr lang="ar-MA" sz="48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ٱلْمِعْمارُ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في </a:t>
            </a:r>
            <a:r>
              <a:rPr lang="ar-MA" sz="48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ٱلْمَغْرِبِ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تَطَوُّراً جَديداً.</a:t>
            </a:r>
          </a:p>
          <a:p>
            <a:pPr marL="685800" marR="0" lvl="0" indent="-68580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كَما تَمَيَّزَتْ بِبِناءِ </a:t>
            </a:r>
            <a:r>
              <a:rPr lang="ar-MA" sz="48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ٱلْمَساجِدِ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48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ٱلْفارِعَةِ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صَوامِعُها </a:t>
            </a:r>
            <a:r>
              <a:rPr lang="ar-MA" sz="48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وَٱلْمَدارِسِ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48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ٱلْمُتَعَدِّدَةِ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عُلومُها.</a:t>
            </a:r>
            <a:endParaRPr lang="ar-SA" sz="4800" b="1" dirty="0">
              <a:solidFill>
                <a:schemeClr val="accent5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328183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13D93F3-F661-C0DF-43A5-C03DD077B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962642-9FF4-E203-F16C-57472399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45" y="756000"/>
            <a:ext cx="7034628" cy="612000"/>
          </a:xfrm>
        </p:spPr>
        <p:txBody>
          <a:bodyPr>
            <a:normAutofit fontScale="90000"/>
          </a:bodyPr>
          <a:lstStyle/>
          <a:p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يجيب عن السؤال الثاني مع توضيح لم اعتبر العبارة  المقترحة حالا؟ (التذكير بقواعد الحال: الوظيفة والأنواع .)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C1B42CA-9752-7A6E-3357-9C5FF586E8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062A37B2-7D1F-01C8-8587-5D4E86580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64B912F-AAA6-3CD3-7397-4C226B67C0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074D5F40-5CA8-95EA-68E4-7CDF1BC872B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EADD3BB-5083-99DC-937A-8CC372F3D20F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B7BDDD9-CE70-7129-8E65-39A6C3C32B21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F7BD0B8-3F22-CE67-76E3-C58E408BCEB7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EDEC6F0-60E5-9431-A699-5281D6D55053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6" name="Espace réservé pour une image  5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C38F760E-AB10-C14F-2116-10F4A74F197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 descr="Une image contenant texte, Police, écriture manuscrite, calligraphie&#10;&#10;Le contenu généré par l’IA peut être incorrect.">
            <a:extLst>
              <a:ext uri="{FF2B5EF4-FFF2-40B4-BE49-F238E27FC236}">
                <a16:creationId xmlns:a16="http://schemas.microsoft.com/office/drawing/2014/main" xmlns="" id="{D2034060-3131-BE20-4C8D-4DD0DCB3F6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15" y="2925188"/>
            <a:ext cx="7348054" cy="1844200"/>
          </a:xfrm>
          <a:prstGeom prst="roundRect">
            <a:avLst>
              <a:gd name="adj" fmla="val 16667"/>
            </a:avLst>
          </a:prstGeom>
          <a:ln w="38100">
            <a:solidFill>
              <a:srgbClr val="48B2D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125579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8A45C47-0E10-EF99-A526-5EB00F18B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98916D-9088-0BB4-A069-A16FDDA2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سأعين من يقرأ النص الأول. التلميذ(ة).................... </a:t>
            </a:r>
            <a:b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lang="ar-MA" sz="2200" b="1" dirty="0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(تسجل النتيجة على سجل الطلاقة وتناقش القراءة  على ضوء القواعد السابقة مع تصحيح الأخطاء المرتكبة.)</a:t>
            </a:r>
            <a:endParaRPr lang="ar-MA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3A41945-3C55-A701-6789-3104B3B9E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959D395A-2A54-E77D-C7BC-2B497E7264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E4B360FC-337E-C81E-A33E-FE65ACB6E41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6D56AD4-83D5-387C-1F19-961E44E015F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6E5C8EB-20CB-0B33-5E9D-383AE38CAE31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8783DEB-E26C-47C1-803A-7398483ADA3F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0BFF297-CBAD-5436-63A8-2963EF297F41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EB9C3A2-7D35-09A4-7786-57831F74D6A2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21" name="Espace réservé pour une image  2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A30EA4C3-7F43-87CB-F9BE-3A6D0B6434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DDF95B53-4911-ECFF-9FC6-07B7D9496C5F}"/>
              </a:ext>
            </a:extLst>
          </p:cNvPr>
          <p:cNvSpPr/>
          <p:nvPr/>
        </p:nvSpPr>
        <p:spPr>
          <a:xfrm>
            <a:off x="401359" y="1272737"/>
            <a:ext cx="2024931" cy="5326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600" b="1" dirty="0">
                <a:solidFill>
                  <a:srgbClr val="0070C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اَلنَّصُّ  ٱلْأَوَّلُ </a:t>
            </a:r>
            <a:endParaRPr lang="fr-FR" sz="36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035A288-7CCD-64D5-DDAD-4DC2A524B497}"/>
              </a:ext>
            </a:extLst>
          </p:cNvPr>
          <p:cNvSpPr txBox="1"/>
          <p:nvPr/>
        </p:nvSpPr>
        <p:spPr>
          <a:xfrm>
            <a:off x="637161" y="1912159"/>
            <a:ext cx="7500025" cy="4654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270510" indent="269875" algn="just" defTabSz="458788" rtl="1">
              <a:lnSpc>
                <a:spcPct val="115000"/>
              </a:lnSpc>
              <a:spcAft>
                <a:spcPts val="800"/>
              </a:spcAft>
              <a:tabLst>
                <a:tab pos="7529513" algn="l"/>
              </a:tabLst>
              <a:defRPr sz="3200" b="1">
                <a:solidFill>
                  <a:srgbClr val="0070C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defRPr>
            </a:lvl1pPr>
          </a:lstStyle>
          <a:p>
            <a:r>
              <a:rPr lang="ar-MA" sz="2800" dirty="0"/>
              <a:t>في كُلِّ صَباحٍ، تُلْقي </a:t>
            </a:r>
            <a:r>
              <a:rPr lang="ar-MA" sz="2800" dirty="0" err="1"/>
              <a:t>ٱلشَّمْسُ</a:t>
            </a:r>
            <a:r>
              <a:rPr lang="ar-MA" sz="2800" dirty="0"/>
              <a:t> أَشِعَّتَها </a:t>
            </a:r>
            <a:r>
              <a:rPr lang="ar-MA" sz="2800" dirty="0" err="1"/>
              <a:t>ٱلذَّهَبِيَّةَ</a:t>
            </a:r>
            <a:r>
              <a:rPr lang="ar-MA" sz="2800" dirty="0"/>
              <a:t> عَلى </a:t>
            </a:r>
            <a:r>
              <a:rPr lang="ar-MA" sz="2800" dirty="0" err="1"/>
              <a:t>ٱلْبُسْتانِ</a:t>
            </a:r>
            <a:r>
              <a:rPr lang="ar-MA" sz="2800" dirty="0"/>
              <a:t>، لِتُداعِبَ </a:t>
            </a:r>
            <a:r>
              <a:rPr lang="ar-MA" sz="2800" dirty="0" err="1"/>
              <a:t>ٱلْأَزْهارَ</a:t>
            </a:r>
            <a:r>
              <a:rPr lang="ar-MA" sz="2800" dirty="0"/>
              <a:t> </a:t>
            </a:r>
            <a:r>
              <a:rPr lang="ar-MA" sz="2800" dirty="0" err="1"/>
              <a:t>ٱلْمُتَفَتِّحَةَ</a:t>
            </a:r>
            <a:r>
              <a:rPr lang="ar-MA" sz="2800" dirty="0"/>
              <a:t>، وَهِيَ تَتَمايَلُ مَعَ هَبَّاتِ </a:t>
            </a:r>
            <a:r>
              <a:rPr lang="ar-MA" sz="2800" dirty="0" err="1"/>
              <a:t>ٱلنَّسيمِ</a:t>
            </a:r>
            <a:r>
              <a:rPr lang="ar-MA" sz="2800" dirty="0"/>
              <a:t> </a:t>
            </a:r>
            <a:r>
              <a:rPr lang="ar-MA" sz="2800" dirty="0" err="1"/>
              <a:t>ٱللَّطيفَةِ</a:t>
            </a:r>
            <a:r>
              <a:rPr lang="ar-MA" sz="2800" dirty="0"/>
              <a:t> ناشِرَةً أَريجَها </a:t>
            </a:r>
            <a:r>
              <a:rPr lang="ar-MA" sz="2800" dirty="0" err="1"/>
              <a:t>ٱلْفَوّاحَ</a:t>
            </a:r>
            <a:r>
              <a:rPr lang="ar-MA" sz="2800" dirty="0"/>
              <a:t> في </a:t>
            </a:r>
            <a:r>
              <a:rPr lang="ar-MA" sz="2800" dirty="0" err="1"/>
              <a:t>ٱلْأَرْجاءِ</a:t>
            </a:r>
            <a:r>
              <a:rPr lang="ar-MA" sz="2800" dirty="0"/>
              <a:t>، عَلى إيقاعِ حَفيفِ </a:t>
            </a:r>
            <a:r>
              <a:rPr lang="ar-MA" sz="2800" dirty="0" err="1"/>
              <a:t>ٱلْأَشْجارِ</a:t>
            </a:r>
            <a:r>
              <a:rPr lang="ar-MA" sz="2800" dirty="0"/>
              <a:t>، </a:t>
            </a:r>
            <a:r>
              <a:rPr lang="ar-MA" sz="2800" dirty="0" err="1"/>
              <a:t>وَأُغْروداتِ</a:t>
            </a:r>
            <a:r>
              <a:rPr lang="ar-MA" sz="2800" dirty="0"/>
              <a:t> </a:t>
            </a:r>
            <a:r>
              <a:rPr lang="ar-MA" sz="2800" dirty="0" err="1"/>
              <a:t>ٱلْعَصافيرِ</a:t>
            </a:r>
            <a:r>
              <a:rPr lang="ar-MA" sz="2800" dirty="0"/>
              <a:t> </a:t>
            </a:r>
            <a:r>
              <a:rPr lang="ar-MA" sz="2800" dirty="0" err="1"/>
              <a:t>ٱلنّاشِبَةِ</a:t>
            </a:r>
            <a:r>
              <a:rPr lang="ar-MA" sz="2800" dirty="0"/>
              <a:t> في </a:t>
            </a:r>
            <a:r>
              <a:rPr lang="ar-MA" sz="2800" dirty="0" err="1"/>
              <a:t>ٱلشَّبابيكِ</a:t>
            </a:r>
            <a:r>
              <a:rPr lang="ar-MA" sz="2800" dirty="0"/>
              <a:t>، في مَقْطوعَةٍ موسيقِيَّةٍ بَديعَةٍ، تَنْسابُ أَلْحانُها مِنْ أَعْماقِ ٱلطَّبيعَةِ </a:t>
            </a:r>
            <a:r>
              <a:rPr lang="ar-MA" sz="2800" dirty="0" err="1"/>
              <a:t>ٱلْفاتِنَةِ</a:t>
            </a:r>
            <a:r>
              <a:rPr lang="ar-MA" sz="2800" dirty="0"/>
              <a:t>.</a:t>
            </a:r>
          </a:p>
          <a:p>
            <a:r>
              <a:rPr lang="ar-MA" sz="2800" dirty="0"/>
              <a:t>ها هُوَ ذا نورُ </a:t>
            </a:r>
            <a:r>
              <a:rPr lang="ar-MA" sz="2800" dirty="0" err="1"/>
              <a:t>ٱلشَّمْسِ</a:t>
            </a:r>
            <a:r>
              <a:rPr lang="ar-MA" sz="2800" dirty="0"/>
              <a:t> </a:t>
            </a:r>
            <a:r>
              <a:rPr lang="ar-MA" sz="2800" dirty="0" err="1"/>
              <a:t>ٱلدّافِئُ</a:t>
            </a:r>
            <a:r>
              <a:rPr lang="ar-MA" sz="2800" dirty="0"/>
              <a:t>، يَتَسَلَّلُ بِلُطْفٍ مِنْ بَيْنِ </a:t>
            </a:r>
            <a:r>
              <a:rPr lang="ar-MA" sz="2800" dirty="0" err="1"/>
              <a:t>ٱلْأَشْجارِ</a:t>
            </a:r>
            <a:r>
              <a:rPr lang="ar-MA" sz="2800" dirty="0"/>
              <a:t> </a:t>
            </a:r>
            <a:r>
              <a:rPr lang="ar-MA" sz="2800" dirty="0" err="1"/>
              <a:t>ٱلْمُثْقَلَةِ</a:t>
            </a:r>
            <a:r>
              <a:rPr lang="ar-MA" sz="2800" dirty="0"/>
              <a:t> أَغْصانُها بِحُبَيْباتِ </a:t>
            </a:r>
            <a:r>
              <a:rPr lang="ar-MA" sz="2800" dirty="0" err="1"/>
              <a:t>ٱلنَّدى</a:t>
            </a:r>
            <a:r>
              <a:rPr lang="ar-MA" sz="2800" dirty="0"/>
              <a:t>، فَيَرْسُمُ عَلى </a:t>
            </a:r>
            <a:r>
              <a:rPr lang="ar-MA" sz="2800" dirty="0" err="1"/>
              <a:t>ٱلْأَرْضِ</a:t>
            </a:r>
            <a:r>
              <a:rPr lang="ar-MA" sz="2800" dirty="0"/>
              <a:t> ظِلالاً مُتَشابِكَةً، كَأَنَّها لَوْحَةٌ فَنِّيَّةٌ تَجْلُبُ </a:t>
            </a:r>
            <a:r>
              <a:rPr lang="ar-MA" sz="2800" dirty="0" err="1"/>
              <a:t>ٱلْأَلْبابَ</a:t>
            </a:r>
            <a:r>
              <a:rPr lang="ar-MA" sz="2800" dirty="0"/>
              <a:t>. وَفي كُلِّ زاوِيَةٍ، تَتَراقَصُ </a:t>
            </a:r>
            <a:r>
              <a:rPr lang="ar-MA" sz="2800" dirty="0" err="1"/>
              <a:t>ٱلْفَراشاتُ</a:t>
            </a:r>
            <a:r>
              <a:rPr lang="ar-MA" sz="2800" dirty="0"/>
              <a:t> فَوْقَ </a:t>
            </a:r>
            <a:r>
              <a:rPr lang="ar-MA" sz="2800" dirty="0" err="1"/>
              <a:t>ٱلْأَزْهارِ</a:t>
            </a:r>
            <a:r>
              <a:rPr lang="ar-MA" sz="2800" dirty="0"/>
              <a:t>، مُزَيِّنَةً فَضاءَ </a:t>
            </a:r>
            <a:r>
              <a:rPr lang="ar-MA" sz="2800" dirty="0" err="1"/>
              <a:t>ٱلرَّوْضَةِ</a:t>
            </a:r>
            <a:r>
              <a:rPr lang="ar-MA" sz="2800" dirty="0"/>
              <a:t> بِأَجْنِحَتِها </a:t>
            </a:r>
            <a:r>
              <a:rPr lang="ar-MA" sz="2800" dirty="0" err="1"/>
              <a:t>ٱلْمُوَشَّاةِ</a:t>
            </a:r>
            <a:r>
              <a:rPr lang="ar-MA" sz="2800" dirty="0"/>
              <a:t> بِأَلْوانِ </a:t>
            </a:r>
            <a:r>
              <a:rPr lang="ar-MA" sz="2800" dirty="0" err="1"/>
              <a:t>ٱلطّاووسِ</a:t>
            </a:r>
            <a:r>
              <a:rPr lang="ar-MA" sz="2800" dirty="0"/>
              <a:t>، </a:t>
            </a:r>
            <a:r>
              <a:rPr lang="ar-MA" sz="2800" dirty="0" err="1"/>
              <a:t>وَٱلْمُرَقَّشَةِ</a:t>
            </a:r>
            <a:r>
              <a:rPr lang="ar-MA" sz="2800" dirty="0"/>
              <a:t> بِبَهاءِ </a:t>
            </a:r>
            <a:r>
              <a:rPr lang="ar-MA" sz="2800" dirty="0" err="1"/>
              <a:t>ٱلْكُرومِ</a:t>
            </a:r>
            <a:r>
              <a:rPr lang="ar-MA" sz="2800" dirty="0"/>
              <a:t>. وَفي وَسَطِ </a:t>
            </a:r>
            <a:r>
              <a:rPr lang="ar-MA" sz="2800" dirty="0" err="1"/>
              <a:t>ٱلْبُسْتانِ</a:t>
            </a:r>
            <a:r>
              <a:rPr lang="ar-MA" sz="2800" dirty="0"/>
              <a:t>، يَتَدَفَّقُ جَدْوَلٌ صَغيرٌ بِمائِهِ </a:t>
            </a:r>
            <a:r>
              <a:rPr lang="ar-MA" sz="2800" dirty="0" err="1"/>
              <a:t>ٱلصّافي</a:t>
            </a:r>
            <a:r>
              <a:rPr lang="ar-MA" sz="2800" dirty="0"/>
              <a:t>، مُطْلِقاً خَريراً مِنْ عالَمِ </a:t>
            </a:r>
            <a:r>
              <a:rPr lang="ar-MA" sz="2800" dirty="0" err="1"/>
              <a:t>ٱلْأَحْلامِ</a:t>
            </a:r>
            <a:r>
              <a:rPr lang="ar-MA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669255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C8387A-0F3B-EE20-94B3-3BDAA71D5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B16886-74BB-CCC1-A4E5-3F8BF9F0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45" y="756000"/>
            <a:ext cx="7034628" cy="612000"/>
          </a:xfrm>
        </p:spPr>
        <p:txBody>
          <a:bodyPr>
            <a:normAutofit fontScale="90000"/>
          </a:bodyPr>
          <a:lstStyle/>
          <a:p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ننتقل إلى السؤال الثالث. من يكتب على السبورة تحويل الجملة إلى المؤنث مع توضيح التغييرات التي طرأت عليها ؟ </a:t>
            </a:r>
            <a:br>
              <a:rPr lang="ar-MA" sz="20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( مناقشة الأجوبة المقترحة قبل الانتقال إلى التحويل الموالي مع التذكير بالقواعد المناسبة.)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1B1AAA8-23CE-8E98-D61A-5CD4471E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A2CB592-405B-C786-C76C-1D0B71D61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C369EC3-C8D8-F4CF-51C1-88C8E365D35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D844C547-300F-3AFA-565D-5B520F30FAB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5244321-4C78-B173-8936-12F3CE80B4C9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DD765B2-2E6E-6920-E679-56710B92A59E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7507ECA-25FF-FB8F-D8D5-C1D8D0B7D3B1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8E230D1-E189-ECAC-F69B-A10FB15E4DF3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6" name="Espace réservé pour une image  5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CEE14FD1-199C-C3C2-909C-8640CB1662E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Image 4" descr="Une image contenant texte, Police, écriture manuscrite, ligne&#10;&#10;Le contenu généré par l’IA peut être incorrect.">
            <a:extLst>
              <a:ext uri="{FF2B5EF4-FFF2-40B4-BE49-F238E27FC236}">
                <a16:creationId xmlns:a16="http://schemas.microsoft.com/office/drawing/2014/main" xmlns="" id="{0A67F706-DB4C-048B-BE2D-D32879BFE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912" y="2794920"/>
            <a:ext cx="8032176" cy="1851820"/>
          </a:xfrm>
          <a:prstGeom prst="roundRect">
            <a:avLst>
              <a:gd name="adj" fmla="val 16667"/>
            </a:avLst>
          </a:prstGeom>
          <a:ln w="38100">
            <a:solidFill>
              <a:srgbClr val="48B2D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557644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DFE5309-D764-4566-3B2E-BB096F751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B52289-FF80-181F-CF71-A6058DEF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45" y="756000"/>
            <a:ext cx="7034628" cy="612000"/>
          </a:xfrm>
        </p:spPr>
        <p:txBody>
          <a:bodyPr>
            <a:normAutofit fontScale="90000"/>
          </a:bodyPr>
          <a:lstStyle/>
          <a:p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ننتقل إلى السؤال الرابع . من يعرب الجملة على السبورة مع تبرير  الأجوبة المقترحة ؟ </a:t>
            </a:r>
            <a:br>
              <a:rPr lang="ar-MA" sz="20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( مناقشة الأجوبة المقترحة مع التذكير بالقواعد المناسبة.)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5B6552D0-2E02-FBDC-2593-17C4227D01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9189F290-66A7-C078-E1EA-F4EF9F08B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992615CC-19F7-39C8-B477-3C1059D7EFE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7CF669D-5F41-EB43-1F39-347FAEB78EE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2217ED6-3DE7-6842-F7F3-E5841304C33F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7CDC0E1-A2F9-57C6-B397-FD280601B9F3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60142C6-1732-00FC-0E25-7AC48B0A3BB0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693266B-F883-9A2D-2BE0-8E43C1891E43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6" name="Espace réservé pour une image  5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9E065235-52A2-E71D-8EB5-8FC61729122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 descr="Une image contenant texte, Police, écriture manuscrite, calligraphie&#10;&#10;Le contenu généré par l’IA peut être incorrect.">
            <a:extLst>
              <a:ext uri="{FF2B5EF4-FFF2-40B4-BE49-F238E27FC236}">
                <a16:creationId xmlns:a16="http://schemas.microsoft.com/office/drawing/2014/main" xmlns="" id="{8611FEAC-34F0-2B0C-CDF3-EB456EB0D3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395" y="2737045"/>
            <a:ext cx="7529209" cy="1932231"/>
          </a:xfrm>
          <a:prstGeom prst="roundRect">
            <a:avLst>
              <a:gd name="adj" fmla="val 16667"/>
            </a:avLst>
          </a:prstGeom>
          <a:ln w="38100">
            <a:solidFill>
              <a:srgbClr val="48B2D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737725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C4A817-8F40-140C-0D59-4D9CFDC45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9B1EB8-3E89-D9D1-0757-63D149776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 على دفاتركم.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890622A3-FD0F-C08E-68A4-1AC1C46B4B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B7E854C3-3B34-4712-1905-9EA22D313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97F9A22E-BD0D-E424-77E5-82AFEE6324F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D9FD3DDA-ADDA-DD99-B851-E5F7722C6B4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57E9AD4-2E23-C850-92BF-A155B8BE69F6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35C72D7-F447-B85B-06B3-3EFE47C726B9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95EB82-24B9-F93C-8AB5-8FBFC4D4D2A6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79ADB10-E407-22D4-B828-B2A5B1D04BD2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6" name="Espace réservé pour une image  5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518875CE-33FC-F10D-EF03-00D9556692A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BD2E3A4-C961-7F07-D496-429FAB528543}"/>
              </a:ext>
            </a:extLst>
          </p:cNvPr>
          <p:cNvSpPr txBox="1"/>
          <p:nvPr/>
        </p:nvSpPr>
        <p:spPr>
          <a:xfrm>
            <a:off x="330741" y="2272279"/>
            <a:ext cx="82976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4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2. </a:t>
            </a:r>
            <a:r>
              <a:rPr lang="ar-MA" sz="36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حافَظَ </a:t>
            </a:r>
            <a:r>
              <a:rPr lang="ar-MA" sz="36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ٱلْمَغْرِبُ</a:t>
            </a:r>
            <a:r>
              <a:rPr lang="ar-MA" sz="36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عَلى تُراثِهِ </a:t>
            </a:r>
            <a:r>
              <a:rPr lang="ar-MA" sz="36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ٱلْمِعْمارِيِّ</a:t>
            </a:r>
            <a:r>
              <a:rPr lang="ar-MA" sz="36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وَ</a:t>
            </a:r>
            <a:r>
              <a:rPr lang="ar-MA" sz="3600" b="1" u="sng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هُوَ مُدْرِكٌ </a:t>
            </a:r>
            <a:r>
              <a:rPr lang="ar-MA" sz="36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لِأَهَمِّيَّتِهِ </a:t>
            </a:r>
            <a:r>
              <a:rPr lang="ar-MA" sz="36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ٱلثَّقافِيِّةِ</a:t>
            </a:r>
            <a:r>
              <a:rPr lang="ar-MA" sz="32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.(جُمْلَةٌ </a:t>
            </a:r>
            <a:r>
              <a:rPr lang="ar-MA" sz="32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ٱسْمِيَّةٌ</a:t>
            </a:r>
            <a:r>
              <a:rPr lang="ar-MA" sz="32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)</a:t>
            </a:r>
            <a:endParaRPr lang="ar-MA" sz="3600" b="1" dirty="0">
              <a:solidFill>
                <a:srgbClr val="C0000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pPr algn="r" rtl="1"/>
            <a:r>
              <a:rPr lang="ar-MA" sz="36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3. اَلتَّحْويلاتُ:</a:t>
            </a:r>
          </a:p>
          <a:p>
            <a:pPr marL="360363" indent="-185738" algn="r" rtl="1">
              <a:buFont typeface="Arial" panose="020B0604020202020204" pitchFamily="34" charset="0"/>
              <a:buChar char="•"/>
            </a:pPr>
            <a:r>
              <a:rPr lang="ar-MA" sz="32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اَلْمُؤَنَّثُ</a:t>
            </a:r>
            <a:r>
              <a:rPr lang="ar-MA" sz="36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: </a:t>
            </a:r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رَسَمَتِ </a:t>
            </a:r>
            <a:r>
              <a:rPr lang="ar-MA" sz="36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ٱلْمُهَنْدِسَةُ</a:t>
            </a:r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36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ٱلْمَغْرِبِيَّةُ</a:t>
            </a:r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تَصْميماً مُسْتَحْضِرَةً تُراثَ أَجْدادِها.</a:t>
            </a:r>
          </a:p>
          <a:p>
            <a:pPr marL="360363" indent="-185738" algn="r" rtl="1">
              <a:buFont typeface="Arial" panose="020B0604020202020204" pitchFamily="34" charset="0"/>
              <a:buChar char="•"/>
            </a:pPr>
            <a:r>
              <a:rPr lang="ar-MA" sz="32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اَلْمُثَنّى</a:t>
            </a:r>
            <a:r>
              <a:rPr lang="ar-MA" sz="36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: </a:t>
            </a:r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رَسَمَ </a:t>
            </a:r>
            <a:r>
              <a:rPr lang="ar-MA" sz="36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ٱلْمُهَنْدِسانِ</a:t>
            </a:r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36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ٱلْمَغْرِبِيّانِ</a:t>
            </a:r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تَصْميماً مُسْتَحْضِرَيْنِ تُراثَ أَجْدادِهِما</a:t>
            </a:r>
            <a:r>
              <a:rPr lang="ar-MA" sz="36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</a:p>
          <a:p>
            <a:pPr marL="360363" indent="-185738" algn="r" rtl="1">
              <a:buFont typeface="Arial" panose="020B0604020202020204" pitchFamily="34" charset="0"/>
              <a:buChar char="•"/>
            </a:pPr>
            <a:r>
              <a:rPr lang="ar-MA" sz="32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اَلْجَمْعُ</a:t>
            </a:r>
            <a:r>
              <a:rPr lang="ar-MA" sz="36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: </a:t>
            </a:r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رَسَمَ ٱلْمُهَنْدِسونَ ٱلْمَغارِبَةُ تَصْميماً مُسْتَحْضِرينَ تُراثَ أَجْدادِهِمْ.</a:t>
            </a:r>
          </a:p>
        </p:txBody>
      </p:sp>
    </p:spTree>
    <p:extLst>
      <p:ext uri="{BB962C8B-B14F-4D97-AF65-F5344CB8AC3E}">
        <p14:creationId xmlns:p14="http://schemas.microsoft.com/office/powerpoint/2010/main" val="44364119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D4E9186-AD35-9BDB-39FD-9EC726DB4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4D8EF-F6D5-94D8-6DFD-4D9D06C9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 على دفاتركم.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C7C77804-0D16-2935-FCCE-899FE88ABB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92F03F8-13A0-BD4D-3293-A08D12D7A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E032E6DC-D292-ED30-1396-B7764468B21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208C358-0967-833B-A932-D70D8D81023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32CED05-77CA-CD2E-48E2-0B2CFD590859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D4F5983-9530-3CFD-F793-B4774B775E5D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A4CAE1F-66B1-2E8C-30EE-9EBF4D05538A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A1E3DAA-D9DF-9254-22EF-F9D43EE37578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6" name="Espace réservé pour une image  5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C0C15601-06D7-00F4-4BA7-F9B82B2F5A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01294F1-96C2-EA02-EBDF-7FBD0F945EEE}"/>
              </a:ext>
            </a:extLst>
          </p:cNvPr>
          <p:cNvSpPr txBox="1"/>
          <p:nvPr/>
        </p:nvSpPr>
        <p:spPr>
          <a:xfrm>
            <a:off x="400834" y="1883173"/>
            <a:ext cx="79649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4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4. اَلْإِعْرابُ:</a:t>
            </a:r>
          </a:p>
          <a:p>
            <a:pPr marL="544513" indent="-457200" algn="r" rtl="1">
              <a:buFont typeface="Arial" panose="020B0604020202020204" pitchFamily="34" charset="0"/>
              <a:buChar char="•"/>
            </a:pP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أَنْشَأَ: فِعْلٌ ماضٍ مَبْنِيٌّ عَلى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ٱلْفَتْحِ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</a:p>
          <a:p>
            <a:pPr marL="544513" indent="-457200" algn="r" rtl="1">
              <a:buFont typeface="Arial" panose="020B0604020202020204" pitchFamily="34" charset="0"/>
              <a:buChar char="•"/>
            </a:pP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اَلْمَغارِبَةُ: فاعِلٌ مَرْفوعٌ وَعَلامَةُ رَفْعِهِ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ٱلضَّمَّةُ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عَلى آخِرِهِ.</a:t>
            </a:r>
          </a:p>
          <a:p>
            <a:pPr marL="544513" indent="-457200" algn="r" rtl="1">
              <a:buFont typeface="Arial" panose="020B0604020202020204" pitchFamily="34" charset="0"/>
              <a:buChar char="•"/>
            </a:pP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قَصَباتٍ: مَفْعولٌ بِهِ مَنْصوبٌ وَعَلامَةُ نَصْبِهِ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ٱلْكَسْرَةُ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لِأَنَّهُ جَمْعُ مُؤَنَّثٍ سالِمٌ.</a:t>
            </a:r>
          </a:p>
          <a:p>
            <a:pPr marL="544513" indent="-457200" algn="r" rtl="1">
              <a:buFont typeface="Arial" panose="020B0604020202020204" pitchFamily="34" charset="0"/>
              <a:buChar char="•"/>
            </a:pP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جَميلَةً: نَعْتٌ مَنْصوبٌ وَعَلامَةُ نَصْبِهِ </a:t>
            </a:r>
            <a:r>
              <a:rPr lang="ar-MA" sz="4000" b="1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ٱلْفَتْحَةُ</a:t>
            </a:r>
            <a:r>
              <a:rPr lang="ar-MA" sz="40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عَلى آخِرِهِ.</a:t>
            </a:r>
          </a:p>
        </p:txBody>
      </p:sp>
    </p:spTree>
    <p:extLst>
      <p:ext uri="{BB962C8B-B14F-4D97-AF65-F5344CB8AC3E}">
        <p14:creationId xmlns:p14="http://schemas.microsoft.com/office/powerpoint/2010/main" val="75110560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2B6E5C0-9488-976C-1A70-D41C12D48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35CB7EE-B7D4-1784-B609-1C0D330F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44" y="756000"/>
            <a:ext cx="7062281" cy="612000"/>
          </a:xfrm>
        </p:spPr>
        <p:txBody>
          <a:bodyPr>
            <a:normAutofit/>
          </a:bodyPr>
          <a:lstStyle/>
          <a:p>
            <a:r>
              <a:rPr lang="ar-MA" sz="20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سنلعب لعبة الصفة المضافة . الفائز من قدم أكبر عدد من الصفات المناسبة للكلمة التالية. خذوا دفاتر البحث.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80FEA877-587F-CC0D-0FDA-B9D3F529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B96F282F-0DD0-E5AF-390B-C0142F999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4F22A847-598B-E0C4-85B6-3C8B2281AFB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B2BEF4AB-39C4-6835-B95E-07EA9DCC50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6CB7155-6893-0E60-2EA4-5E7C776FFED0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3429B4-1340-C8D6-AC3F-465558446FCE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740B929-C38E-8615-10A9-C75AA53C1427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57CC9CC-FA85-410D-FE3B-52AE6B779BA9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9D244D77-F3FE-21B1-5A03-58C7DB7309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xmlns="" id="{B7C58907-7F74-DF1B-C01C-9F8573665258}"/>
              </a:ext>
            </a:extLst>
          </p:cNvPr>
          <p:cNvSpPr txBox="1">
            <a:spLocks/>
          </p:cNvSpPr>
          <p:nvPr/>
        </p:nvSpPr>
        <p:spPr>
          <a:xfrm>
            <a:off x="1843391" y="3007434"/>
            <a:ext cx="5087565" cy="1446247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ar-MA" sz="72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اَلْحَضارَةُ</a:t>
            </a:r>
            <a:endParaRPr lang="ar-MA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age 6" descr="Une image contenant horloge, cercle, Horloge murale&#10;&#10;Le contenu généré par l’IA peut être incorrect.">
            <a:extLst>
              <a:ext uri="{FF2B5EF4-FFF2-40B4-BE49-F238E27FC236}">
                <a16:creationId xmlns:a16="http://schemas.microsoft.com/office/drawing/2014/main" xmlns="" id="{58F0D2B8-FBB5-34C4-6381-69DD886274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7" y="1436247"/>
            <a:ext cx="979757" cy="112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8556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88BC8E4-73DF-90FD-7ACB-AD74B00E1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DA2A4C5-A234-2E6B-8C42-C2BFB7832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الصفات التي سجلها على دفتره؟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55636156-8DAC-D036-B286-087F2D56C8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2CD941FD-2971-7581-D89C-EA17CAAE9D8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0F718FB-E513-DCBA-3688-D7D2F3E93F3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E318EC82-4629-45DC-7B53-F1C969271E2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F4D214B-4E55-2F91-E539-387BDE54B7C3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1356A6D-1FDA-C755-6F26-E97399F12D63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455A43B-698B-7EC6-B975-03D12171624F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A32FF7A-C6E6-F0E8-E3E7-C982DE15FF78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6DD4BB38-F8A1-95D4-37A0-86DABC3D9A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65732CD-FA07-DF2D-BDE2-588AA1DC0CDF}"/>
              </a:ext>
            </a:extLst>
          </p:cNvPr>
          <p:cNvSpPr txBox="1">
            <a:spLocks/>
          </p:cNvSpPr>
          <p:nvPr/>
        </p:nvSpPr>
        <p:spPr>
          <a:xfrm>
            <a:off x="1843391" y="3007434"/>
            <a:ext cx="5087565" cy="1446247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ar-MA" sz="72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اَلْحَضارَةُ</a:t>
            </a:r>
            <a:endParaRPr lang="ar-MA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56499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925A528-37C1-E3F5-1E33-1D1B993A4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021B8A-D3E9-5839-424B-75351741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 هو : ...................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723760C-4A72-90E5-1FB2-2B603043654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FAEEF515-6228-863D-6FB4-19D31987DE0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C9FE8E20-298D-049C-D9BD-08089911F55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0C2C9AE3-05A9-2713-5749-9A628D1C31D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97368E2-F4CE-B4E7-9AC5-933D4AB83AA9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A68E969-0595-53FA-2DEE-63F24436BAFF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0E474F3-E7F1-5209-8E4E-60769A657133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9D40042-8844-5025-6D0B-3D6DB69CAF38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74D35173-025C-2577-E323-10072D8F27E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xmlns="" id="{6A8EF9F6-239D-4B4F-A31C-248A53E6F7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22027" r="21803"/>
          <a:stretch>
            <a:fillRect/>
          </a:stretch>
        </p:blipFill>
        <p:spPr>
          <a:xfrm>
            <a:off x="2835612" y="2166095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3702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3EAA22-C3E1-4188-9F01-17ACAE3CE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xmlns="" id="{CAE58EBC-DE9B-FE6F-409F-772D2FCF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31" y="905038"/>
            <a:ext cx="7886700" cy="720000"/>
          </a:xfrm>
        </p:spPr>
        <p:txBody>
          <a:bodyPr/>
          <a:lstStyle/>
          <a:p>
            <a:r>
              <a:rPr lang="ar-MA" sz="2800" dirty="0"/>
              <a:t>             قراءة  : تصحيح الإنتاج الكتابي؟</a:t>
            </a:r>
            <a:endParaRPr lang="fr-MA" sz="3200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34C02819-CD6D-E421-7957-A3CD9BCB9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7053" y="1875467"/>
            <a:ext cx="7789894" cy="4824000"/>
          </a:xfrm>
          <a:prstGeom prst="rect">
            <a:avLst/>
          </a:prstGeom>
        </p:spPr>
      </p:pic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xmlns="" id="{354C0A18-5631-CC96-50D7-6F7930B954EC}"/>
              </a:ext>
            </a:extLst>
          </p:cNvPr>
          <p:cNvSpPr txBox="1">
            <a:spLocks/>
          </p:cNvSpPr>
          <p:nvPr/>
        </p:nvSpPr>
        <p:spPr>
          <a:xfrm>
            <a:off x="1300715" y="2330694"/>
            <a:ext cx="5962196" cy="1597096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  <a:buSzPct val="50000"/>
            </a:pPr>
            <a:r>
              <a:rPr lang="ar-MA" sz="2800" b="1" dirty="0">
                <a:cs typeface="Microsoft Uighur" panose="02000000000000000000" pitchFamily="2" charset="-78"/>
              </a:rPr>
              <a:t>تصحيح الأخطاء اللغوية.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0C7D375A-F747-B2E9-FFC2-0978513DC081}"/>
              </a:ext>
            </a:extLst>
          </p:cNvPr>
          <p:cNvSpPr txBox="1"/>
          <p:nvPr/>
        </p:nvSpPr>
        <p:spPr>
          <a:xfrm>
            <a:off x="3034231" y="1827529"/>
            <a:ext cx="413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MA" sz="3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كتابة نص وصفي انطلاقا من مشهد.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400FEF7C-0DE2-9859-DC4F-D3DAFE9291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0577781-9193-65DA-2450-C3D0B77D2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8234" y="1006089"/>
            <a:ext cx="465091" cy="4961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152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16649B2-24A1-95EB-129B-FC7543B9A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D32CF2-BA20-3BBB-53BA-AF830484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756000"/>
            <a:ext cx="6995718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سأوزع عليكم دفاتر القسم لتطلعوا على ملاحظاتي وتكتشفوا أخطاءكم اللغوية.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23686F6-EF97-5125-CD6F-D59EDBBA7D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88626D4-9FDF-E5F7-7108-E60FC3AB24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CC3620F-C3F9-C52E-8727-285D388C5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418A05DC-DA57-7BB7-65CF-B5981A5B0E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698E204-5FBC-4FE8-47CB-837BC95AFEBB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94D986-95A9-92ED-7A8D-8D9D511C3F17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A7C3F18-9236-5ADF-EDD0-849244B37EF4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ACBFAA5-4073-092F-B109-C509636EEEFE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7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C8F22DFD-CC51-ABA9-8780-874D79F642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8CCD73D-DCE6-8896-44A5-A3167C86FC7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AE8E4"/>
              </a:clrFrom>
              <a:clrTo>
                <a:srgbClr val="EAE8E4">
                  <a:alpha val="0"/>
                </a:srgbClr>
              </a:clrTo>
            </a:clrChange>
          </a:blip>
          <a:srcRect l="4527" t="16702" r="3992" b="15930"/>
          <a:stretch>
            <a:fillRect/>
          </a:stretch>
        </p:blipFill>
        <p:spPr>
          <a:xfrm flipH="1">
            <a:off x="1984511" y="2301257"/>
            <a:ext cx="4397832" cy="3238624"/>
          </a:xfrm>
          <a:prstGeom prst="roundRect">
            <a:avLst>
              <a:gd name="adj" fmla="val 6988"/>
            </a:avLst>
          </a:prstGeom>
        </p:spPr>
      </p:pic>
    </p:spTree>
    <p:extLst>
      <p:ext uri="{BB962C8B-B14F-4D97-AF65-F5344CB8AC3E}">
        <p14:creationId xmlns:p14="http://schemas.microsoft.com/office/powerpoint/2010/main" val="734108807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464EA08-2534-2C8B-0B2C-1459F9377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B55D3B-8C40-B4C5-2013-605700A0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756000"/>
            <a:ext cx="6995718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انتبهوا. سنصحح بعض الأخطاء المترددة. سأسجلها على السبورة. ثم نناقشها جماعة.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2FA33DBE-4E79-C1E8-C1F1-A89CD001F8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FBA18C32-CA71-0029-C3A4-234DC74FB3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27D79E23-2EF6-4DCD-F295-98F2BD3EC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C764247B-3001-E53E-3BC0-29B17708116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F1F9DA4-02E8-048F-3F7C-C9B941D963AE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4F1508B-5B04-00A9-443A-E591F335C5DF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FC192A7-8EB7-AB90-50AF-A96063D75712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BD18022-70A2-539F-7ACE-096E51560DEF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7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040B5838-F1A8-FAA6-E671-5535698650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ED46E605-9FF3-6CBD-C036-80DE89AC8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543005"/>
              </p:ext>
            </p:extLst>
          </p:nvPr>
        </p:nvGraphicFramePr>
        <p:xfrm>
          <a:off x="1005840" y="2204186"/>
          <a:ext cx="7132320" cy="356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xmlns="" val="213004206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xmlns="" val="4213208039"/>
                    </a:ext>
                  </a:extLst>
                </a:gridCol>
              </a:tblGrid>
              <a:tr h="584304"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تَصْحيحُهُ</a:t>
                      </a:r>
                      <a:endParaRPr lang="fr-FR" sz="3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514337" rtl="0" eaLnBrk="1" latinLnBrk="0" hangingPunct="1"/>
                      <a:r>
                        <a:rPr lang="ar-MA" sz="3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اَلْخَطَأُ</a:t>
                      </a:r>
                      <a:endParaRPr lang="fr-FR" sz="3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7193062"/>
                  </a:ext>
                </a:extLst>
              </a:tr>
              <a:tr h="58430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2303163"/>
                  </a:ext>
                </a:extLst>
              </a:tr>
              <a:tr h="58430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0318783"/>
                  </a:ext>
                </a:extLst>
              </a:tr>
              <a:tr h="58430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8564646"/>
                  </a:ext>
                </a:extLst>
              </a:tr>
              <a:tr h="58430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6803556"/>
                  </a:ext>
                </a:extLst>
              </a:tr>
              <a:tr h="58430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616132"/>
                  </a:ext>
                </a:extLst>
              </a:tr>
            </a:tbl>
          </a:graphicData>
        </a:graphic>
      </p:graphicFrame>
      <p:pic>
        <p:nvPicPr>
          <p:cNvPr id="8" name="Image 7" descr="Une image contenant horloge, cercle, symbole&#10;&#10;Le contenu généré par l’IA peut être incorrect.">
            <a:extLst>
              <a:ext uri="{FF2B5EF4-FFF2-40B4-BE49-F238E27FC236}">
                <a16:creationId xmlns:a16="http://schemas.microsoft.com/office/drawing/2014/main" xmlns="" id="{BE06395D-0F52-DC90-B341-77DC3C9C56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9" y="1255881"/>
            <a:ext cx="1122286" cy="116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6031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411DF6-FD33-47FC-F844-867AA47A4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E4114B7-EA8F-E1D6-2529-EE8868C4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4" y="756000"/>
            <a:ext cx="7224053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سأعين من يقرأ النص الثاني. التلميذ(ة).................... </a:t>
            </a:r>
            <a:endParaRPr lang="ar-MA" sz="2400" b="1" dirty="0">
              <a:solidFill>
                <a:schemeClr val="bg1">
                  <a:lumMod val="75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B4D000F4-30D8-6596-A7FC-01790A121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AA404CF-6AF2-7F66-9831-1FDBCA0CD2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DAB14F6F-3A1C-DD73-B612-E19354FB0C0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C0985988-9012-FC49-CD62-AF6E1DEEFA6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8FA2184-86B2-9C4F-F036-ABBD8AF910CB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419B80D-05B9-479C-5674-3A4E5637A3B7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CE2A406-9770-6D50-AD91-962B1037B2A8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5B935CC-6BB7-AEB7-DC5A-69923FBD1211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21" name="Espace réservé pour une image  2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5AC43296-B7DA-FEC8-02E1-35EF9D217A4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B65132F7-A3F3-978F-3E6C-233BAE659FAD}"/>
              </a:ext>
            </a:extLst>
          </p:cNvPr>
          <p:cNvSpPr/>
          <p:nvPr/>
        </p:nvSpPr>
        <p:spPr>
          <a:xfrm>
            <a:off x="324244" y="1309547"/>
            <a:ext cx="2163966" cy="5326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600" b="1" dirty="0">
                <a:solidFill>
                  <a:srgbClr val="0070C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اَلنَّصُّ  </a:t>
            </a:r>
            <a:r>
              <a:rPr lang="ar-MA" sz="3600" b="1" dirty="0" err="1">
                <a:solidFill>
                  <a:srgbClr val="0070C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ٱلثّاني</a:t>
            </a:r>
            <a:r>
              <a:rPr lang="ar-MA" sz="3600" b="1" dirty="0">
                <a:solidFill>
                  <a:srgbClr val="0070C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endParaRPr lang="fr-FR" sz="36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4" name="Zone de texte 138">
            <a:extLst>
              <a:ext uri="{FF2B5EF4-FFF2-40B4-BE49-F238E27FC236}">
                <a16:creationId xmlns:a16="http://schemas.microsoft.com/office/drawing/2014/main" xmlns="" id="{F33A6B1D-6080-9B8C-0A58-7078FCEFD03E}"/>
              </a:ext>
            </a:extLst>
          </p:cNvPr>
          <p:cNvSpPr txBox="1"/>
          <p:nvPr/>
        </p:nvSpPr>
        <p:spPr>
          <a:xfrm>
            <a:off x="505205" y="1980000"/>
            <a:ext cx="7763937" cy="4159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270510" indent="269875" algn="just" defTabSz="458788" rtl="1">
              <a:lnSpc>
                <a:spcPct val="115000"/>
              </a:lnSpc>
              <a:spcAft>
                <a:spcPts val="800"/>
              </a:spcAft>
              <a:tabLst>
                <a:tab pos="7529513" algn="l"/>
              </a:tabLst>
              <a:defRPr sz="3200" b="1">
                <a:solidFill>
                  <a:srgbClr val="0070C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MA" sz="2800" dirty="0"/>
              <a:t>فَجْأَةً، وَفي غَمْرَةِ </a:t>
            </a:r>
            <a:r>
              <a:rPr lang="ar-MA" sz="2800" dirty="0" err="1"/>
              <a:t>ٱلْهُدوءِ</a:t>
            </a:r>
            <a:r>
              <a:rPr lang="ar-MA" sz="2800" dirty="0"/>
              <a:t>، يَلوحُ طَيْفُ أَخَوَيْنِ عابِثَيْنِ، وَهُما يَتَراكَضانِ في مَرَحٍ بَيْنَ </a:t>
            </a:r>
            <a:r>
              <a:rPr lang="ar-MA" sz="2800" dirty="0" err="1"/>
              <a:t>ٱلْأَشْجارِ</a:t>
            </a:r>
            <a:r>
              <a:rPr lang="ar-MA" sz="2800" dirty="0"/>
              <a:t>، وَقَدْ أَضاءَتْ مَلامِحُهُما </a:t>
            </a:r>
            <a:r>
              <a:rPr lang="ar-MA" sz="2800" dirty="0" err="1"/>
              <a:t>بِٱلْبَهْجَةِ</a:t>
            </a:r>
            <a:r>
              <a:rPr lang="ar-MA" sz="2800" dirty="0"/>
              <a:t> </a:t>
            </a:r>
            <a:r>
              <a:rPr lang="ar-MA" sz="2800" dirty="0" err="1"/>
              <a:t>وَٱلْحُبورِ</a:t>
            </a:r>
            <a:r>
              <a:rPr lang="ar-MA" sz="2800" dirty="0"/>
              <a:t>. تَتَعالى ضَحَكاتُ </a:t>
            </a:r>
            <a:r>
              <a:rPr lang="ar-MA" sz="2800" dirty="0" err="1"/>
              <a:t>ٱلصَّبِيِّ</a:t>
            </a:r>
            <a:r>
              <a:rPr lang="ar-MA" sz="2800" dirty="0"/>
              <a:t>، وَهُوَ يُلاحِقُ إِحْدى </a:t>
            </a:r>
            <a:r>
              <a:rPr lang="ar-MA" sz="2800" dirty="0" err="1"/>
              <a:t>ٱلْفَراشاتِ</a:t>
            </a:r>
            <a:r>
              <a:rPr lang="ar-MA" sz="2800" dirty="0"/>
              <a:t>. وَكُلَّما مَدَّ يَدَيْهِ لِيُمْسِكَها، تَفَلَّتَتْ مِنْ بَيْنِ أَنامِلِهِ، كَأَنَّما تَحُثُّهُ عَلى </a:t>
            </a:r>
            <a:r>
              <a:rPr lang="ar-MA" sz="2800" dirty="0" err="1"/>
              <a:t>ٱللِّحاقِ</a:t>
            </a:r>
            <a:r>
              <a:rPr lang="ar-MA" sz="2800" dirty="0"/>
              <a:t> بِها. يَتَوَقَّفُ لِالْتِقاطِ أَنْفاسِهِ لِلَحَظاتٍ، ثُمَّ ما يَلْبَثُ أَنْ يَنْطَلِقَ خَلْفَها مِنْ جَديدٍ.</a:t>
            </a:r>
          </a:p>
          <a:p>
            <a:r>
              <a:rPr lang="ar-MA" sz="2800" dirty="0"/>
              <a:t>وَعَلى مَقْرُبَةٍ مِنْهُ، تَجْلِسُ </a:t>
            </a:r>
            <a:r>
              <a:rPr lang="ar-MA" sz="2800" dirty="0" err="1"/>
              <a:t>ٱلطِّفْلَةُ</a:t>
            </a:r>
            <a:r>
              <a:rPr lang="ar-MA" sz="2800" dirty="0"/>
              <a:t> عَلى بِساطِ </a:t>
            </a:r>
            <a:r>
              <a:rPr lang="ar-MA" sz="2800" dirty="0" err="1"/>
              <a:t>ٱلْعُشْبِ</a:t>
            </a:r>
            <a:r>
              <a:rPr lang="ar-MA" sz="2800" dirty="0"/>
              <a:t>، وَهِيَ تُشَكِّلُ بِأَصابِعِها إِكْليلاً مِنَ </a:t>
            </a:r>
            <a:r>
              <a:rPr lang="ar-MA" sz="2800" dirty="0" err="1"/>
              <a:t>ٱلْأَزْهارِ</a:t>
            </a:r>
            <a:r>
              <a:rPr lang="ar-MA" sz="2800" dirty="0"/>
              <a:t>. تُديرُهُ في يَدَيْها بُرْهَةً، ثُمَّ تَرْفَعُهُ نَحْوَ </a:t>
            </a:r>
            <a:r>
              <a:rPr lang="ar-MA" sz="2800" dirty="0" err="1"/>
              <a:t>ٱلشَّمْسِ</a:t>
            </a:r>
            <a:r>
              <a:rPr lang="ar-MA" sz="2800" dirty="0"/>
              <a:t> مُبْتَسِمَةً. تَنْهَضُ في حَماسٍ، ثُمَّ تَرْكُضُ نَحْوَ أَخيها، مُحاوِلَةً وَضْعَ </a:t>
            </a:r>
            <a:r>
              <a:rPr lang="ar-MA" sz="2800" dirty="0" err="1"/>
              <a:t>ٱلْإِكْليلِ</a:t>
            </a:r>
            <a:r>
              <a:rPr lang="ar-MA" sz="2800" dirty="0"/>
              <a:t> عَلى رَأْسِهِ، لَكِنَّهُ يُراوِغُها في رَشاقَةٍ، فَتَبْدَأُ لُعْبَةُ </a:t>
            </a:r>
            <a:r>
              <a:rPr lang="ar-MA" sz="2800" dirty="0" err="1"/>
              <a:t>ٱلْمُطارَدَةِ</a:t>
            </a:r>
            <a:r>
              <a:rPr lang="ar-MA" sz="2800" dirty="0"/>
              <a:t> بَيْنَهُما، لِتَمْلَأَ ضَحَكاتُهُما </a:t>
            </a:r>
            <a:r>
              <a:rPr lang="ar-MA" sz="2800" dirty="0" err="1"/>
              <a:t>ٱلْفَضاءَ</a:t>
            </a:r>
            <a:r>
              <a:rPr lang="ar-MA" sz="2800" dirty="0"/>
              <a:t>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16495316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3E32917-42D2-40EE-78AE-3490CDA1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41BBA8-BA07-078A-B8F2-7DC7C3EF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756000"/>
            <a:ext cx="6995718" cy="612000"/>
          </a:xfrm>
        </p:spPr>
        <p:txBody>
          <a:bodyPr>
            <a:normAutofit fontScale="90000"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كل منكم يعيد قراءة إنتاجه ثم يصحح الأخطاء الواردة في الجدول. سأساعدكم على تصحيح الأخرى.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5FEC638-1597-3CB8-5D32-D606CAA168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70F2D57-D888-DB58-DDF2-C87EFFBFE0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EC958A5-2B89-DC91-3806-7F3E0999A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2FA5641-75E3-CC7B-0A7B-CD2107EF034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E2E7EB0-5133-FDD9-78A7-235728CAFEE2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2070F0C-16AC-6BF3-9088-498066B6D79D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571C5D9-88E5-6918-BD73-2829C6F6E088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A00ABDA-6D9B-A64E-54B9-D3C0B332A43C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7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BC684856-BEE7-819A-7F2E-A368754028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6086F75E-0156-7767-1A8E-C6F054C931CB}"/>
              </a:ext>
            </a:extLst>
          </p:cNvPr>
          <p:cNvGraphicFramePr>
            <a:graphicFrameLocks noGrp="1"/>
          </p:cNvGraphicFramePr>
          <p:nvPr/>
        </p:nvGraphicFramePr>
        <p:xfrm>
          <a:off x="768637" y="1883173"/>
          <a:ext cx="7132320" cy="356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xmlns="" val="213004206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xmlns="" val="4213208039"/>
                    </a:ext>
                  </a:extLst>
                </a:gridCol>
              </a:tblGrid>
              <a:tr h="584304">
                <a:tc>
                  <a:txBody>
                    <a:bodyPr/>
                    <a:lstStyle/>
                    <a:p>
                      <a:pPr algn="ctr"/>
                      <a:r>
                        <a:rPr lang="ar-MA" sz="3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تَصْحيحُهُ</a:t>
                      </a:r>
                      <a:endParaRPr lang="fr-FR" sz="3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514337" rtl="0" eaLnBrk="1" latinLnBrk="0" hangingPunct="1"/>
                      <a:r>
                        <a:rPr lang="ar-MA" sz="3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Calibri" panose="020F0502020204030204" pitchFamily="34" charset="0"/>
                          <a:cs typeface="Microsoft Uighur" panose="02000000000000000000" pitchFamily="2" charset="-78"/>
                        </a:rPr>
                        <a:t>اَلْخَطَأُ</a:t>
                      </a:r>
                      <a:endParaRPr lang="fr-FR" sz="36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Calibri" panose="020F0502020204030204" pitchFamily="34" charset="0"/>
                        <a:cs typeface="Microsoft Uighur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7193062"/>
                  </a:ext>
                </a:extLst>
              </a:tr>
              <a:tr h="58430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2303163"/>
                  </a:ext>
                </a:extLst>
              </a:tr>
              <a:tr h="58430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0318783"/>
                  </a:ext>
                </a:extLst>
              </a:tr>
              <a:tr h="58430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8564646"/>
                  </a:ext>
                </a:extLst>
              </a:tr>
              <a:tr h="58430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6803556"/>
                  </a:ext>
                </a:extLst>
              </a:tr>
              <a:tr h="58430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616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383051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5182E4-EEB5-F952-9174-9F1659A80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A8BF5239-5C3D-95BC-484F-07883C2C6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7053" y="1680707"/>
            <a:ext cx="7789894" cy="4824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6B59BFC9-5120-AA06-2828-5D4433ABD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403CC685-9232-CF85-B60A-F8A2E630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399"/>
            <a:ext cx="7886700" cy="720000"/>
          </a:xfrm>
        </p:spPr>
        <p:txBody>
          <a:bodyPr>
            <a:normAutofit/>
          </a:bodyPr>
          <a:lstStyle/>
          <a:p>
            <a:r>
              <a:rPr lang="ar-MA" dirty="0">
                <a:solidFill>
                  <a:srgbClr val="424D7C"/>
                </a:solidFill>
              </a:rPr>
              <a:t>اختتام الحصة</a:t>
            </a:r>
            <a:endParaRPr lang="fr-MA" dirty="0">
              <a:solidFill>
                <a:srgbClr val="424D7C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E5B36EE5-C0D7-DBD2-E065-434165B944F8}"/>
              </a:ext>
            </a:extLst>
          </p:cNvPr>
          <p:cNvSpPr txBox="1"/>
          <p:nvPr/>
        </p:nvSpPr>
        <p:spPr>
          <a:xfrm>
            <a:off x="4958137" y="1694480"/>
            <a:ext cx="2066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MA" sz="36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اختتام الحصة</a:t>
            </a:r>
            <a:endParaRPr lang="fr-MA" sz="36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8EE504C-8CD3-5CB6-57E7-CFD362C56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5600" y="961283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60E0E01-7B59-1BCA-4B70-88B4CCB8D6F2}"/>
              </a:ext>
            </a:extLst>
          </p:cNvPr>
          <p:cNvSpPr txBox="1"/>
          <p:nvPr/>
        </p:nvSpPr>
        <p:spPr>
          <a:xfrm>
            <a:off x="3517132" y="2738130"/>
            <a:ext cx="3493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4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ماذا تعلمت اليوم؟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9D24109-5D4C-429C-61FC-ED62F46F6AC3}"/>
              </a:ext>
            </a:extLst>
          </p:cNvPr>
          <p:cNvSpPr txBox="1"/>
          <p:nvPr/>
        </p:nvSpPr>
        <p:spPr>
          <a:xfrm>
            <a:off x="3612381" y="3274714"/>
            <a:ext cx="339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400" b="1" dirty="0">
                <a:solidFill>
                  <a:srgbClr val="424D7C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الواجب المنزلي</a:t>
            </a:r>
          </a:p>
        </p:txBody>
      </p:sp>
    </p:spTree>
    <p:extLst>
      <p:ext uri="{BB962C8B-B14F-4D97-AF65-F5344CB8AC3E}">
        <p14:creationId xmlns:p14="http://schemas.microsoft.com/office/powerpoint/2010/main" val="3334451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E99CFA-5290-B11C-D8AF-BF41C6502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D6330B8-072C-4055-2AAC-47571C26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756000"/>
            <a:ext cx="6937352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الأشياء التي يتبع فيها النعت الحقيقي منعوته؟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A2D2D505-0C95-4EB2-D09C-42A99054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740641A-FF61-97E4-18C1-0942885AA8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A3E6992-423D-01FB-A07D-CF25C029253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5005BFCC-B99D-8E46-238E-9F1E1E1C5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28BA960-3C35-CCEA-964D-B724A9DB235D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13F3624-B494-49C1-29DE-D09F53F38BA9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F67FE84-951B-3B54-7015-8EB0B5E75EFE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6C872E-C53A-010E-1BFF-5A2576FE0E79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</a:rPr>
              <a:t>اختــتام الحــصة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C22C643-2C9A-3FE6-AA16-201602F5857A}"/>
              </a:ext>
            </a:extLst>
          </p:cNvPr>
          <p:cNvSpPr txBox="1">
            <a:spLocks/>
          </p:cNvSpPr>
          <p:nvPr/>
        </p:nvSpPr>
        <p:spPr>
          <a:xfrm>
            <a:off x="827215" y="3094982"/>
            <a:ext cx="7606666" cy="1156005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ar-MA" sz="5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يَتْبَعُ </a:t>
            </a:r>
            <a:r>
              <a:rPr lang="ar-MA" sz="5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ٱلنَّعْتُ</a:t>
            </a:r>
            <a:r>
              <a:rPr lang="ar-MA" sz="5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lang="ar-MA" sz="5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ٱلْحَقيقيُّ</a:t>
            </a:r>
            <a:r>
              <a:rPr lang="ar-MA" sz="5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lang="ar-MA" sz="5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ٱلْمَنْعوتَ</a:t>
            </a:r>
            <a:r>
              <a:rPr lang="ar-MA" sz="5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في ........</a:t>
            </a:r>
          </a:p>
        </p:txBody>
      </p:sp>
      <p:pic>
        <p:nvPicPr>
          <p:cNvPr id="7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70854D0C-66E5-D2AE-434B-40251BA77E4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0067646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B4C3695-2ED9-2452-4382-D1F52E606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DEC79B5-862F-8B24-576B-7BD071CB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756000"/>
            <a:ext cx="6937352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الفرق بين النعت الحقيقي والنعت السببي؟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AA3AA9E-52BE-D7B8-632F-E60AEA2AD7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942282C2-A3A7-45E7-6507-48C28897C7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5EB09F0-CFF4-7CC7-B621-C8A8DCE5964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A9CD8F2-C540-5A76-D244-13C9D6267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A351DCE-7462-1CF9-6AA3-2AA817EA7821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9DDBC4F-61D2-8DBD-1E05-8E7ACCD40F41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68C079F-7CBA-700B-B532-279AC17E4EB1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700D30B-5C41-4F36-AD29-7E67E7530AFD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</a:rPr>
              <a:t>اختــتام الحــصة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47E7CC3-4792-456C-9969-C32B6F04B2A8}"/>
              </a:ext>
            </a:extLst>
          </p:cNvPr>
          <p:cNvSpPr txBox="1">
            <a:spLocks/>
          </p:cNvSpPr>
          <p:nvPr/>
        </p:nvSpPr>
        <p:spPr>
          <a:xfrm>
            <a:off x="827214" y="3094982"/>
            <a:ext cx="7791491" cy="1156005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ما </a:t>
            </a:r>
            <a:r>
              <a:rPr lang="ar-MA" sz="48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ٱلْفَرْقُ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بَيْنَ </a:t>
            </a:r>
            <a:r>
              <a:rPr lang="ar-MA" sz="48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ٱلنَّعْتِ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lang="ar-MA" sz="48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ٱلْحَقيقِيِّ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lang="ar-MA" sz="48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وَٱلنَّعْتِ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</a:t>
            </a:r>
            <a:r>
              <a:rPr lang="ar-MA" sz="48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ٱلسَّبَبِيِّ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؟</a:t>
            </a:r>
          </a:p>
        </p:txBody>
      </p:sp>
      <p:pic>
        <p:nvPicPr>
          <p:cNvPr id="7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0BDE897A-CBA9-B8E6-FF79-9E52E651AE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9938201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091D48-2C1C-E577-E16E-62346ED4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AC40C9E-91B2-D564-16A2-443850310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756000"/>
            <a:ext cx="6937352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وظيفة الحال في الجملة. وما أنواعه؟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B770174-7395-0948-EFDA-5645EBB518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3A62AE1B-D87A-AB9E-3BD8-A28C9E7424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2C39B99-FE0E-5273-8E32-572A53E7A11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C6C82C2-581E-8533-15ED-969E7BB45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C4C516A-B8CA-B9C9-599B-AE5EAC337917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C96EA25-CB37-9FA0-8D76-B96A5C7C521B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29C6372-39DF-EBCC-8479-23AC9D019AAB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8945279-E389-175E-F649-903C67D5D829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</a:rPr>
              <a:t>اختــتام الحــصة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4C40FA3-3A95-327F-D753-0BE1856F7E43}"/>
              </a:ext>
            </a:extLst>
          </p:cNvPr>
          <p:cNvSpPr txBox="1">
            <a:spLocks/>
          </p:cNvSpPr>
          <p:nvPr/>
        </p:nvSpPr>
        <p:spPr>
          <a:xfrm>
            <a:off x="827215" y="3094982"/>
            <a:ext cx="7606666" cy="1156005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ar-MA" sz="5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ما وَظيفَةُ </a:t>
            </a:r>
            <a:r>
              <a:rPr lang="ar-MA" sz="54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ٱلْحالِ</a:t>
            </a:r>
            <a:r>
              <a:rPr lang="ar-MA" sz="54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في ٱلْجُمْلَةِ؟ وَما أَنْواعُهُ؟</a:t>
            </a:r>
          </a:p>
        </p:txBody>
      </p:sp>
      <p:pic>
        <p:nvPicPr>
          <p:cNvPr id="7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1178B6F1-BBB1-688D-A6A7-C126BABBCBB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6457752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18DD85-D772-4803-927F-185358904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65A99C2-99C1-EA94-C2A2-B38ECF85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راجعوا على كراساتكم دروس الظواهر اللغوية الخاصة بالمرحلة الثانية.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D60E067D-82F9-CC5C-BF0A-B78BE7B9C2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BF1C3FC-B97E-207E-7CB7-53D42B2811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0A5D8BE-3402-C6DE-2FD3-F7A83A7DE71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907754E-7B22-AAD4-FA58-6AC66A291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C630EC5-0C95-F4D2-27DD-BD5AA075564D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541F991-029E-20CD-09BD-350400ADE4B3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F9B2824-074C-56D1-A391-B51C34BA3C9F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45E3B14-BD0D-1AA1-40E4-243983DC0901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</a:rPr>
              <a:t>اختــتام الحــصة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B7E507D3-2C26-C566-2768-7461D0C62BA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xmlns="" id="{F53E61FA-933D-13F6-1C93-B0EBC09430C1}"/>
              </a:ext>
            </a:extLst>
          </p:cNvPr>
          <p:cNvSpPr txBox="1">
            <a:spLocks/>
          </p:cNvSpPr>
          <p:nvPr/>
        </p:nvSpPr>
        <p:spPr>
          <a:xfrm>
            <a:off x="495730" y="2127259"/>
            <a:ext cx="7782887" cy="4160807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اَلنَّعْتُ </a:t>
            </a:r>
            <a:r>
              <a:rPr lang="ar-MA" sz="48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ٱلْحَقيقِيُّ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: اَلصَّفْحَةُ رَقْمُ </a:t>
            </a:r>
            <a:r>
              <a:rPr lang="ar-MA" sz="4800" b="1" dirty="0">
                <a:solidFill>
                  <a:srgbClr val="C00000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72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هَمْزَةُ "اِبْنُ": اَلصَّفْحَةُ رَقْمُ </a:t>
            </a:r>
            <a:r>
              <a:rPr lang="ar-MA" sz="4800" b="1" dirty="0">
                <a:solidFill>
                  <a:srgbClr val="C00000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73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اَلْحالُ: اَلصَّفْحَةُ رَقْمُ </a:t>
            </a:r>
            <a:r>
              <a:rPr lang="ar-MA" sz="4800" b="1" dirty="0">
                <a:solidFill>
                  <a:srgbClr val="C00000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86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اَلنَّعْتُ </a:t>
            </a:r>
            <a:r>
              <a:rPr lang="ar-MA" sz="48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ٱلسَّبَبِيُّ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: اَلصَّفْحَةُ رَقْمُ </a:t>
            </a:r>
            <a:r>
              <a:rPr lang="ar-MA" sz="4800" b="1" dirty="0">
                <a:solidFill>
                  <a:srgbClr val="C00000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100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إِعْرابُ </a:t>
            </a:r>
            <a:r>
              <a:rPr lang="ar-MA" sz="48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ٱلْمُثَنّى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: اَلصَّفْحَةُ رَقْمُ </a:t>
            </a:r>
            <a:r>
              <a:rPr lang="ar-MA" sz="4800" b="1" dirty="0">
                <a:solidFill>
                  <a:srgbClr val="C00000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110</a:t>
            </a:r>
            <a:r>
              <a:rPr lang="ar-MA" sz="48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</a:t>
            </a:r>
          </a:p>
        </p:txBody>
      </p:sp>
      <p:pic>
        <p:nvPicPr>
          <p:cNvPr id="5" name="Image 4" descr="Une image contenant dessin humoristique, Dessin animé, clipart, Animation&#10;&#10;Le contenu généré par l’IA peut être incorrect.">
            <a:extLst>
              <a:ext uri="{FF2B5EF4-FFF2-40B4-BE49-F238E27FC236}">
                <a16:creationId xmlns:a16="http://schemas.microsoft.com/office/drawing/2014/main" xmlns="" id="{DAD0583C-7871-36A9-1417-F170A0344E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96" y="1309119"/>
            <a:ext cx="904240" cy="9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96461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18DD85-D772-4803-927F-185358904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65A99C2-99C1-EA94-C2A2-B38ECF85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الفائزون بنجمة السلوك هم: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D60E067D-82F9-CC5C-BF0A-B78BE7B9C2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BF1C3FC-B97E-207E-7CB7-53D42B2811B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0A5D8BE-3402-C6DE-2FD3-F7A83A7DE7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907754E-7B22-AAD4-FA58-6AC66A2917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C630EC5-0C95-F4D2-27DD-BD5AA075564D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541F991-029E-20CD-09BD-350400ADE4B3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F9B2824-074C-56D1-A391-B51C34BA3C9F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45E3B14-BD0D-1AA1-40E4-243983DC0901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</a:rPr>
              <a:t>اختــتام الحــصة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B7E507D3-2C26-C566-2768-7461D0C62BA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xmlns="" id="{4C61A996-2908-496F-CF84-EEB5287AE7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22027" r="21803"/>
          <a:stretch>
            <a:fillRect/>
          </a:stretch>
        </p:blipFill>
        <p:spPr>
          <a:xfrm>
            <a:off x="2835612" y="2166095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2664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C4A956-1637-C68B-E60E-19D3E2D71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B34E5D2-BF70-0653-E20F-9502D826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إلى اللقاء في الحصة المقبلة.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FA05ED-45B6-9DFF-ABDA-312637F3EC8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6DC9E5C2-95F5-3D42-AE26-A996A8CBE9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1C9BF79A-4F10-8F5C-ABA6-2C7855C3ED3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D96E24A0-3A01-FCD4-3EB7-98C61BF97A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FC040C3-E6E6-BC3D-CE1C-7F2E4876FC21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E6A5467-629D-39E3-D9C6-2877B3908EB3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88AA04-E3F9-F66E-9187-809F45BAB689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EEEBB11-3C16-84C7-31E4-803FD66C93D8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/>
                </a:solidFill>
              </a:rPr>
              <a:t>اختــتام الحــصة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EACD1F8E-201E-2661-B5D3-959240AA18A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اختتام الحصة6_1">
            <a:hlinkClick r:id="" action="ppaction://media"/>
            <a:extLst>
              <a:ext uri="{FF2B5EF4-FFF2-40B4-BE49-F238E27FC236}">
                <a16:creationId xmlns:a16="http://schemas.microsoft.com/office/drawing/2014/main" xmlns="" id="{31B6043E-2237-50C4-F6CE-D47B926BE2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2512" y="1920227"/>
            <a:ext cx="7038975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62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5B4AE278-DF46-4A21-C1D7-E90EB0C3EB7B}"/>
              </a:ext>
            </a:extLst>
          </p:cNvPr>
          <p:cNvSpPr txBox="1"/>
          <p:nvPr/>
        </p:nvSpPr>
        <p:spPr>
          <a:xfrm>
            <a:off x="1681258" y="1401940"/>
            <a:ext cx="5781483" cy="13280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44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بناء على إنجازات المتعلمين خلال الممارسة المستقلة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47C1E3-1B7F-A87E-8B36-0B2CCD4ED51E}"/>
              </a:ext>
            </a:extLst>
          </p:cNvPr>
          <p:cNvSpPr txBox="1"/>
          <p:nvPr/>
        </p:nvSpPr>
        <p:spPr>
          <a:xfrm>
            <a:off x="1749352" y="4025460"/>
            <a:ext cx="5781483" cy="132805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تسجل النسبة على صفحة اليوم من مذكرة الأستاذ.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4FFAC5B-3A94-CF60-E0F3-FB44EA96AD01}"/>
              </a:ext>
            </a:extLst>
          </p:cNvPr>
          <p:cNvGrpSpPr/>
          <p:nvPr/>
        </p:nvGrpSpPr>
        <p:grpSpPr>
          <a:xfrm>
            <a:off x="1292094" y="2839748"/>
            <a:ext cx="6696000" cy="890781"/>
            <a:chOff x="1331545" y="2851205"/>
            <a:chExt cx="6696000" cy="89078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D29A9D9E-DA16-02EB-A182-E2D45A811C0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545" y="2851205"/>
              <a:ext cx="6696000" cy="89078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450F678-FB89-B61B-431D-D2EE915D0630}"/>
                </a:ext>
              </a:extLst>
            </p:cNvPr>
            <p:cNvSpPr/>
            <p:nvPr/>
          </p:nvSpPr>
          <p:spPr>
            <a:xfrm>
              <a:off x="1438551" y="3070709"/>
              <a:ext cx="48962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ما تقديرك لنسبة التحكم في هدف الدرس؟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92513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0966E0-82B1-92A5-2BF0-1DB46EA87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DF8DDD8-4BDC-E971-7B0F-AFA64B9B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59" y="756000"/>
            <a:ext cx="7071014" cy="612000"/>
          </a:xfrm>
        </p:spPr>
        <p:txBody>
          <a:bodyPr>
            <a:normAutofit/>
          </a:bodyPr>
          <a:lstStyle/>
          <a:p>
            <a:r>
              <a:rPr lang="ar-MA" sz="27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سأعين من يقرأ النص الثالث. التلميذ(ة).................... </a:t>
            </a:r>
            <a:endParaRPr lang="ar-MA" sz="2400" b="1" dirty="0">
              <a:solidFill>
                <a:schemeClr val="bg1">
                  <a:lumMod val="75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4C85769-1280-2BA9-49FA-4F7769AC9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85E8C289-9C1E-2C38-095E-2CBE5AD8BE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AA34EA0C-057E-5B42-9498-3C6C9FF63F1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08A46D59-EBED-985E-B087-5001E98565E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E958897-22BC-9505-5D6C-163D6D80EB22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1EC6436-FED6-850F-3A99-7A9F3775A7F5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026F1E8-84C6-BF0C-1DCD-FC00402E9211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814DD0C-32E2-73EA-44F2-1BA48431AFC8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21" name="Espace réservé pour une image  2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9CCDF37F-A340-5B77-92FE-5A9817C9B2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BA4DBE4D-051B-4E1C-6595-A77B81049B58}"/>
              </a:ext>
            </a:extLst>
          </p:cNvPr>
          <p:cNvSpPr/>
          <p:nvPr/>
        </p:nvSpPr>
        <p:spPr>
          <a:xfrm>
            <a:off x="505205" y="1350559"/>
            <a:ext cx="2163966" cy="5326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600" b="1" dirty="0">
                <a:solidFill>
                  <a:srgbClr val="0070C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اَلنَّصُّ  ٱلثّالثُ </a:t>
            </a:r>
            <a:endParaRPr lang="fr-FR" sz="36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4" name="Zone de texte 138">
            <a:extLst>
              <a:ext uri="{FF2B5EF4-FFF2-40B4-BE49-F238E27FC236}">
                <a16:creationId xmlns:a16="http://schemas.microsoft.com/office/drawing/2014/main" xmlns="" id="{DD033C1B-8871-79F2-1CE3-34989A5084B2}"/>
              </a:ext>
            </a:extLst>
          </p:cNvPr>
          <p:cNvSpPr txBox="1"/>
          <p:nvPr/>
        </p:nvSpPr>
        <p:spPr>
          <a:xfrm>
            <a:off x="510385" y="1954790"/>
            <a:ext cx="8123229" cy="4654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270510" indent="269875" algn="just" defTabSz="458788" rtl="1">
              <a:lnSpc>
                <a:spcPct val="115000"/>
              </a:lnSpc>
              <a:spcAft>
                <a:spcPts val="800"/>
              </a:spcAft>
              <a:tabLst>
                <a:tab pos="7529513" algn="l"/>
              </a:tabLst>
              <a:defRPr sz="3200" b="1">
                <a:solidFill>
                  <a:srgbClr val="0070C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MA" sz="2800" dirty="0"/>
              <a:t>مُرّاكُشُ مَدينَةٌ مَبْسوطَةٌ في واحاتِ </a:t>
            </a:r>
            <a:r>
              <a:rPr lang="ar-MA" sz="2800" dirty="0" err="1"/>
              <a:t>ٱلنَّخيلِ</a:t>
            </a:r>
            <a:r>
              <a:rPr lang="ar-MA" sz="2800" dirty="0"/>
              <a:t>. أَزِقَّتُها ضَيِّقَةٌ وَمَرْصوفَةٌ </a:t>
            </a:r>
            <a:r>
              <a:rPr lang="ar-MA" sz="2800" dirty="0" err="1"/>
              <a:t>بِٱلْحِجارَةِ</a:t>
            </a:r>
            <a:r>
              <a:rPr lang="ar-MA" sz="2800" dirty="0"/>
              <a:t>، وَأَسْوارُها ٱلْعَتيقَةُ تَفوحُ مِنْها رائِحَةُ </a:t>
            </a:r>
            <a:r>
              <a:rPr lang="ar-MA" sz="2800" dirty="0" err="1"/>
              <a:t>ٱلتَّوابِلِ</a:t>
            </a:r>
            <a:r>
              <a:rPr lang="ar-MA" sz="2800" dirty="0"/>
              <a:t> </a:t>
            </a:r>
            <a:r>
              <a:rPr lang="ar-MA" sz="2800" dirty="0" err="1"/>
              <a:t>ٱلنَّفّاذَةِ</a:t>
            </a:r>
            <a:r>
              <a:rPr lang="ar-MA" sz="2800" dirty="0"/>
              <a:t>، مَمْزوجَةً بِعِطْرِ </a:t>
            </a:r>
            <a:r>
              <a:rPr lang="ar-MA" sz="2800" dirty="0" err="1"/>
              <a:t>ٱلْحِنّاءِ</a:t>
            </a:r>
            <a:r>
              <a:rPr lang="ar-MA" sz="2800" dirty="0"/>
              <a:t> </a:t>
            </a:r>
            <a:r>
              <a:rPr lang="ar-MA" sz="2800" dirty="0" err="1"/>
              <a:t>وَٱلزَّيْتونِ</a:t>
            </a:r>
            <a:r>
              <a:rPr lang="ar-MA" sz="2800" dirty="0"/>
              <a:t>. وَأَنْتَ تَجوبُ تِلْكَ </a:t>
            </a:r>
            <a:r>
              <a:rPr lang="ar-MA" sz="2800" dirty="0" err="1"/>
              <a:t>ٱلدُّروبَ</a:t>
            </a:r>
            <a:r>
              <a:rPr lang="ar-MA" sz="2800" dirty="0"/>
              <a:t> </a:t>
            </a:r>
            <a:r>
              <a:rPr lang="ar-MA" sz="2800" dirty="0" err="1"/>
              <a:t>ٱلظَّليلَةَ</a:t>
            </a:r>
            <a:r>
              <a:rPr lang="ar-MA" sz="2800" dirty="0"/>
              <a:t>، يَأْخُذُكَ </a:t>
            </a:r>
            <a:r>
              <a:rPr lang="ar-MA" sz="2800" dirty="0" err="1"/>
              <a:t>ٱلْحَنينُ</a:t>
            </a:r>
            <a:r>
              <a:rPr lang="ar-MA" sz="2800" dirty="0"/>
              <a:t> إِلى </a:t>
            </a:r>
            <a:r>
              <a:rPr lang="ar-MA" sz="2800" dirty="0" err="1"/>
              <a:t>ٱلْأَزْمِنَةِ</a:t>
            </a:r>
            <a:r>
              <a:rPr lang="ar-MA" sz="2800" dirty="0"/>
              <a:t> </a:t>
            </a:r>
            <a:r>
              <a:rPr lang="ar-MA" sz="2800" dirty="0" err="1"/>
              <a:t>ٱلْخَوالي</a:t>
            </a:r>
            <a:r>
              <a:rPr lang="ar-MA" sz="2800" dirty="0"/>
              <a:t>. فَكَمْ مِنَ </a:t>
            </a:r>
            <a:r>
              <a:rPr lang="ar-MA" sz="2800" dirty="0" err="1"/>
              <a:t>ٱلْمُلوكِ</a:t>
            </a:r>
            <a:r>
              <a:rPr lang="ar-MA" sz="2800" dirty="0"/>
              <a:t> </a:t>
            </a:r>
            <a:r>
              <a:rPr lang="ar-MA" sz="2800" dirty="0" err="1"/>
              <a:t>وَٱلسَّلاطينِ</a:t>
            </a:r>
            <a:r>
              <a:rPr lang="ar-MA" sz="2800" dirty="0"/>
              <a:t> </a:t>
            </a:r>
            <a:r>
              <a:rPr lang="ar-MA" sz="2800" dirty="0" err="1"/>
              <a:t>وَٱلْفُقَهاءِ</a:t>
            </a:r>
            <a:r>
              <a:rPr lang="ar-MA" sz="2800" dirty="0"/>
              <a:t> </a:t>
            </a:r>
            <a:r>
              <a:rPr lang="ar-MA" sz="2800" dirty="0" err="1"/>
              <a:t>وَٱلتُّجّارِ</a:t>
            </a:r>
            <a:r>
              <a:rPr lang="ar-MA" sz="2800" dirty="0"/>
              <a:t> مَرّوا مِنْ هذِهِ </a:t>
            </a:r>
            <a:r>
              <a:rPr lang="ar-MA" sz="2800" dirty="0" err="1"/>
              <a:t>ٱلْأَرْضِ</a:t>
            </a:r>
            <a:r>
              <a:rPr lang="ar-MA" sz="2800" dirty="0"/>
              <a:t> </a:t>
            </a:r>
            <a:r>
              <a:rPr lang="ar-MA" sz="2800" dirty="0" err="1"/>
              <a:t>ٱلطَّيِّبَةِ</a:t>
            </a:r>
            <a:r>
              <a:rPr lang="ar-MA" sz="2800" dirty="0"/>
              <a:t>! وَكَمْ مِنَ </a:t>
            </a:r>
            <a:r>
              <a:rPr lang="ar-MA" sz="2800" dirty="0" err="1"/>
              <a:t>ٱلْقَصائِدِ</a:t>
            </a:r>
            <a:r>
              <a:rPr lang="ar-MA" sz="2800" dirty="0"/>
              <a:t> تَغَنَّتْ بِجَمالِها </a:t>
            </a:r>
            <a:r>
              <a:rPr lang="ar-MA" sz="2800" dirty="0" err="1"/>
              <a:t>ٱلْفاتِنِ</a:t>
            </a:r>
            <a:r>
              <a:rPr lang="ar-MA" sz="2800" dirty="0"/>
              <a:t>، وَبِأَسْوارِها وَمَبانيها </a:t>
            </a:r>
            <a:r>
              <a:rPr lang="ar-MA" sz="2800" dirty="0" err="1"/>
              <a:t>ٱلْمَبْنِيَّةِ</a:t>
            </a:r>
            <a:r>
              <a:rPr lang="ar-MA" sz="2800" dirty="0"/>
              <a:t> </a:t>
            </a:r>
            <a:r>
              <a:rPr lang="ar-MA" sz="2800" dirty="0" err="1"/>
              <a:t>بِٱلْحَجَرِ</a:t>
            </a:r>
            <a:r>
              <a:rPr lang="ar-MA" sz="2800" dirty="0"/>
              <a:t> </a:t>
            </a:r>
            <a:r>
              <a:rPr lang="ar-MA" sz="2800" dirty="0" err="1"/>
              <a:t>ٱلطّينِيِّ</a:t>
            </a:r>
            <a:r>
              <a:rPr lang="ar-MA" sz="2800" dirty="0"/>
              <a:t> ٱلَّذي يُعْطيها لَوْنَها </a:t>
            </a:r>
            <a:r>
              <a:rPr lang="ar-MA" sz="2800" dirty="0" err="1"/>
              <a:t>ٱلْأَحْمَرَ</a:t>
            </a:r>
            <a:r>
              <a:rPr lang="ar-MA" sz="2800" dirty="0"/>
              <a:t> </a:t>
            </a:r>
            <a:r>
              <a:rPr lang="ar-MA" sz="2800" dirty="0" err="1"/>
              <a:t>ٱلْمُمَيَّزَ</a:t>
            </a:r>
            <a:r>
              <a:rPr lang="fr-FR" sz="2800" dirty="0"/>
              <a:t>!</a:t>
            </a:r>
            <a:endParaRPr lang="ar-MA" sz="2800" dirty="0"/>
          </a:p>
          <a:p>
            <a:r>
              <a:rPr lang="ar-MA" sz="2800" dirty="0"/>
              <a:t>وَإِذا ما رَفَعَ </a:t>
            </a:r>
            <a:r>
              <a:rPr lang="ar-MA" sz="2800" dirty="0" err="1"/>
              <a:t>ٱلزّائِرُ</a:t>
            </a:r>
            <a:r>
              <a:rPr lang="ar-MA" sz="2800" dirty="0"/>
              <a:t> بَصَرَهُ لِيُطالِعَ عِمارَةَ مُرّاكُشَ، أَدْهَشَهُ جَلالُ </a:t>
            </a:r>
            <a:r>
              <a:rPr lang="ar-MA" sz="2800" dirty="0" err="1"/>
              <a:t>ٱلْمَآذِنِ</a:t>
            </a:r>
            <a:r>
              <a:rPr lang="ar-MA" sz="2800" dirty="0"/>
              <a:t>، وَرَوْعَةُ زَخارِفِها. فَهذا قَصْرُ </a:t>
            </a:r>
            <a:r>
              <a:rPr lang="ar-MA" sz="2800" dirty="0" err="1"/>
              <a:t>ٱلْبَديعِ</a:t>
            </a:r>
            <a:r>
              <a:rPr lang="ar-MA" sz="2800" dirty="0"/>
              <a:t> تَحْكي جُدْرانُهُ عَنْ مَجْدِ </a:t>
            </a:r>
            <a:r>
              <a:rPr lang="ar-MA" sz="2800" dirty="0" err="1"/>
              <a:t>ٱلْأَسْلافِ</a:t>
            </a:r>
            <a:r>
              <a:rPr lang="ar-MA" sz="2800" dirty="0"/>
              <a:t>، وَذاكَ قَصْرُ </a:t>
            </a:r>
            <a:r>
              <a:rPr lang="ar-MA" sz="2800" dirty="0" err="1"/>
              <a:t>ٱلْباهِيَةِ</a:t>
            </a:r>
            <a:r>
              <a:rPr lang="ar-MA" sz="2800" dirty="0"/>
              <a:t> يَزْدانُ بِأَرْوِقَتِهِ </a:t>
            </a:r>
            <a:r>
              <a:rPr lang="ar-MA" sz="2800" dirty="0" err="1"/>
              <a:t>ٱلْمُزَخْرَفَةِ</a:t>
            </a:r>
            <a:r>
              <a:rPr lang="ar-MA" sz="2800" dirty="0"/>
              <a:t>، شاهِداً عَلى رَوْعَةِ ٱلْعِمارَةِ </a:t>
            </a:r>
            <a:r>
              <a:rPr lang="ar-MA" sz="2800" dirty="0" err="1"/>
              <a:t>ٱلْمَغْرِبِيَّةِ</a:t>
            </a:r>
            <a:r>
              <a:rPr lang="ar-MA" sz="2800" dirty="0"/>
              <a:t>. وَفي حَديقَةِ "</a:t>
            </a:r>
            <a:r>
              <a:rPr lang="ar-MA" sz="2800" dirty="0" err="1"/>
              <a:t>ماجوريل</a:t>
            </a:r>
            <a:r>
              <a:rPr lang="ar-MA" sz="2800" dirty="0"/>
              <a:t>"، تَتَمايَلُ </a:t>
            </a:r>
            <a:r>
              <a:rPr lang="ar-MA" sz="2800" dirty="0" err="1"/>
              <a:t>ٱلْأَشْجارُ</a:t>
            </a:r>
            <a:r>
              <a:rPr lang="ar-MA" sz="2800" dirty="0"/>
              <a:t> </a:t>
            </a:r>
            <a:r>
              <a:rPr lang="ar-MA" sz="2800" dirty="0" err="1"/>
              <a:t>وَٱلنَّباتاتُ</a:t>
            </a:r>
            <a:r>
              <a:rPr lang="ar-MA" sz="2800" dirty="0"/>
              <a:t> </a:t>
            </a:r>
            <a:r>
              <a:rPr lang="ar-MA" sz="2800" dirty="0" err="1"/>
              <a:t>ٱلنّادِرَةُ</a:t>
            </a:r>
            <a:r>
              <a:rPr lang="ar-MA" sz="2800" dirty="0"/>
              <a:t> عَلى كَفِّ </a:t>
            </a:r>
            <a:r>
              <a:rPr lang="ar-MA" sz="2800" dirty="0" err="1"/>
              <a:t>ٱلنَّسيمِ</a:t>
            </a:r>
            <a:r>
              <a:rPr lang="ar-MA" sz="2800" dirty="0"/>
              <a:t>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2797708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F675E26-C66D-3CD0-FABC-5FFEC6335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CD7D72-ABB5-9E71-10CD-29DED371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سأعين من يقرأ النص الرابع. التلميذ(ة)....................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DAE0D49B-5568-1FBE-07AE-EAE3B0461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61521103-ECA8-6ADD-C37C-86BBA0367A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DB90BCF2-3BEA-7DB5-DCE7-58A74B4315F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87D95BDE-DF67-AA39-F717-223BA500485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EB77E9A-7CF7-A632-FD3B-12C21EFEFA9C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A0DC45-BE7B-4222-BC88-9EE8B58DAD6D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CD1310C-2D34-98E6-6833-5D51F780EEB4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581D88C-3EAC-8160-5ACE-52739DC896A0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8" name="Espace réservé pour une image  7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986C3457-C20F-FB4C-4FED-26A247DB884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C9D234C-50A9-E75F-D141-CEF3E8527828}"/>
              </a:ext>
            </a:extLst>
          </p:cNvPr>
          <p:cNvSpPr txBox="1"/>
          <p:nvPr/>
        </p:nvSpPr>
        <p:spPr>
          <a:xfrm>
            <a:off x="398833" y="1878730"/>
            <a:ext cx="8343807" cy="4813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270510" indent="269875" algn="just" defTabSz="458788" rtl="1">
              <a:lnSpc>
                <a:spcPct val="115000"/>
              </a:lnSpc>
              <a:spcAft>
                <a:spcPts val="800"/>
              </a:spcAft>
              <a:tabLst>
                <a:tab pos="7529513" algn="l"/>
              </a:tabLst>
              <a:defRPr sz="3200" b="1">
                <a:solidFill>
                  <a:srgbClr val="0070C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defRPr>
            </a:lvl1pPr>
          </a:lstStyle>
          <a:p>
            <a:r>
              <a:rPr lang="ar-MA" sz="2900" dirty="0"/>
              <a:t>أَمّا أَهْلُ مُرَّاكُشَ، فَهُمْ وَدودونَ كُرَماءُ، يَسْتَقْبِلونَ </a:t>
            </a:r>
            <a:r>
              <a:rPr lang="ar-MA" sz="2900" dirty="0" err="1"/>
              <a:t>ٱلضُّيوفَ</a:t>
            </a:r>
            <a:r>
              <a:rPr lang="ar-MA" sz="2900" dirty="0"/>
              <a:t> بِحَفاوَةٍ بالِغَةٍ، أَحاديثُهُمْ دافِئَةٌ، لا تَخْلو مِنَ </a:t>
            </a:r>
            <a:r>
              <a:rPr lang="ar-MA" sz="2900" dirty="0" err="1"/>
              <a:t>ٱلْحِكْمَةِ</a:t>
            </a:r>
            <a:r>
              <a:rPr lang="ar-MA" sz="2900" dirty="0"/>
              <a:t> </a:t>
            </a:r>
            <a:r>
              <a:rPr lang="ar-MA" sz="2900" dirty="0" err="1"/>
              <a:t>وَٱلطَّرافَةِ</a:t>
            </a:r>
            <a:r>
              <a:rPr lang="ar-MA" sz="2900" dirty="0"/>
              <a:t>. يَرْتَدونَ </a:t>
            </a:r>
            <a:r>
              <a:rPr lang="ar-MA" sz="2900" dirty="0" err="1"/>
              <a:t>ٱلْجَلابيبَ</a:t>
            </a:r>
            <a:r>
              <a:rPr lang="ar-MA" sz="2900" dirty="0"/>
              <a:t> </a:t>
            </a:r>
            <a:r>
              <a:rPr lang="ar-MA" sz="2900" dirty="0" err="1"/>
              <a:t>ٱلتَّقْليدِيَّةَ</a:t>
            </a:r>
            <a:r>
              <a:rPr lang="ar-MA" sz="2900" dirty="0"/>
              <a:t> </a:t>
            </a:r>
            <a:r>
              <a:rPr lang="ar-MA" sz="2900" dirty="0" err="1"/>
              <a:t>ٱلْمَطْروزَةَ</a:t>
            </a:r>
            <a:r>
              <a:rPr lang="ar-MA" sz="2900" dirty="0"/>
              <a:t> بِأَلْوانٍ زاهِيَةٍ، وَيُفْرِدونَ أَذْرُعَهُمْ، وَقَدْ عَلَتِ </a:t>
            </a:r>
            <a:r>
              <a:rPr lang="ar-MA" sz="2900" dirty="0" err="1"/>
              <a:t>ٱلاِبْتِساماتُ</a:t>
            </a:r>
            <a:r>
              <a:rPr lang="ar-MA" sz="2900" dirty="0"/>
              <a:t> شِفاهَهُمْ تَرْحيباً بِزُوّارِهِمْ. كُلَّما تَوَغَّلْتَ بَيْنَ </a:t>
            </a:r>
            <a:r>
              <a:rPr lang="ar-MA" sz="2900" dirty="0" err="1"/>
              <a:t>ٱلدُّروبِ</a:t>
            </a:r>
            <a:r>
              <a:rPr lang="ar-MA" sz="2900" dirty="0"/>
              <a:t> </a:t>
            </a:r>
            <a:r>
              <a:rPr lang="ar-MA" sz="2900" dirty="0" err="1"/>
              <a:t>وَٱلْأَزِقَّةِ</a:t>
            </a:r>
            <a:r>
              <a:rPr lang="ar-MA" sz="2900" dirty="0"/>
              <a:t> </a:t>
            </a:r>
            <a:r>
              <a:rPr lang="ar-MA" sz="2900" dirty="0" err="1"/>
              <a:t>ٱلضَّيِّقَةِ</a:t>
            </a:r>
            <a:r>
              <a:rPr lang="ar-MA" sz="2900" dirty="0"/>
              <a:t> ٱلْعَتيقَةِ، رَأَيْتَ </a:t>
            </a:r>
            <a:r>
              <a:rPr lang="ar-MA" sz="2900" dirty="0" err="1"/>
              <a:t>ٱلصُّنّاعَ</a:t>
            </a:r>
            <a:r>
              <a:rPr lang="ar-MA" sz="2900" dirty="0"/>
              <a:t> مُنْهَمِكينَ في أَعْمالِهِمْ بِمَهارَةٍ فائِقَةٍ وَإِتْقانٍ مُدْهِشٍ، وَهُمْ يُعالِجونَ </a:t>
            </a:r>
            <a:r>
              <a:rPr lang="ar-MA" sz="2900" dirty="0" err="1"/>
              <a:t>ٱلْخَزَفَ</a:t>
            </a:r>
            <a:r>
              <a:rPr lang="ar-MA" sz="2900" dirty="0"/>
              <a:t> </a:t>
            </a:r>
            <a:r>
              <a:rPr lang="ar-MA" sz="2900" dirty="0" err="1"/>
              <a:t>وَٱلْجُلودَ</a:t>
            </a:r>
            <a:r>
              <a:rPr lang="ar-MA" sz="2900" dirty="0"/>
              <a:t> </a:t>
            </a:r>
            <a:r>
              <a:rPr lang="ar-MA" sz="2900" dirty="0" err="1"/>
              <a:t>وَٱلْخَشَبَ</a:t>
            </a:r>
            <a:r>
              <a:rPr lang="ar-MA" sz="2900" dirty="0"/>
              <a:t> بِأَنامِلِهِمْ، </a:t>
            </a:r>
            <a:r>
              <a:rPr lang="ar-MA" sz="2900" dirty="0" err="1"/>
              <a:t>وَٱلْإِبَرِ</a:t>
            </a:r>
            <a:r>
              <a:rPr lang="ar-MA" sz="2900" dirty="0"/>
              <a:t> وَمَطارِقِ </a:t>
            </a:r>
            <a:r>
              <a:rPr lang="ar-MA" sz="2900" dirty="0" err="1"/>
              <a:t>ٱلنُّحاسِ</a:t>
            </a:r>
            <a:r>
              <a:rPr lang="ar-MA" sz="2900" dirty="0"/>
              <a:t>، وَغَيْرِها مِنَ </a:t>
            </a:r>
            <a:r>
              <a:rPr lang="ar-MA" sz="2900" dirty="0" err="1"/>
              <a:t>ٱلْأَدَواتِ</a:t>
            </a:r>
            <a:r>
              <a:rPr lang="ar-MA" sz="2900" dirty="0"/>
              <a:t> </a:t>
            </a:r>
            <a:r>
              <a:rPr lang="ar-MA" sz="2900" dirty="0" err="1"/>
              <a:t>ٱلتَّقْليدِيَّةِ</a:t>
            </a:r>
            <a:r>
              <a:rPr lang="ar-MA" sz="2900" dirty="0"/>
              <a:t> </a:t>
            </a:r>
            <a:r>
              <a:rPr lang="ar-MA" sz="2900" dirty="0" err="1"/>
              <a:t>ٱلْبَسيطَةِ</a:t>
            </a:r>
            <a:r>
              <a:rPr lang="ar-MA" sz="2900" dirty="0"/>
              <a:t>. </a:t>
            </a:r>
          </a:p>
          <a:p>
            <a:r>
              <a:rPr lang="ar-MA" sz="2900" dirty="0"/>
              <a:t>ما أَرْوَعَ </a:t>
            </a:r>
            <a:r>
              <a:rPr lang="ar-MA" sz="2900" dirty="0" err="1"/>
              <a:t>ٱلنُّزْهَةَ</a:t>
            </a:r>
            <a:r>
              <a:rPr lang="ar-MA" sz="2900" dirty="0"/>
              <a:t> في أَكْنافِ مُرّاكُشَ </a:t>
            </a:r>
            <a:r>
              <a:rPr lang="ar-MA" sz="2900" dirty="0" err="1"/>
              <a:t>ٱلْحَمْراءِ</a:t>
            </a:r>
            <a:r>
              <a:rPr lang="ar-MA" sz="2900" dirty="0"/>
              <a:t>، وَما أَحْلى </a:t>
            </a:r>
            <a:r>
              <a:rPr lang="ar-MA" sz="2900" dirty="0" err="1"/>
              <a:t>ٱلْإِقامَةَ</a:t>
            </a:r>
            <a:r>
              <a:rPr lang="ar-MA" sz="2900" dirty="0"/>
              <a:t> بَيْنَ أَسْوارِها ٱلْعَتيقَةِ! فَهِيَ </a:t>
            </a:r>
            <a:r>
              <a:rPr lang="ar-MA" sz="2900" dirty="0" err="1"/>
              <a:t>ٱلْحِضْنُ</a:t>
            </a:r>
            <a:r>
              <a:rPr lang="ar-MA" sz="2900" dirty="0"/>
              <a:t> </a:t>
            </a:r>
            <a:r>
              <a:rPr lang="ar-MA" sz="2900" dirty="0" err="1"/>
              <a:t>ٱلدّافِئُ</a:t>
            </a:r>
            <a:r>
              <a:rPr lang="ar-MA" sz="2900" dirty="0"/>
              <a:t> لِمَنْ يَتوقُ إِلى </a:t>
            </a:r>
            <a:r>
              <a:rPr lang="ar-MA" sz="2900" dirty="0" err="1"/>
              <a:t>ٱلرّاحَةِ</a:t>
            </a:r>
            <a:r>
              <a:rPr lang="ar-MA" sz="2900" dirty="0"/>
              <a:t>، </a:t>
            </a:r>
            <a:r>
              <a:rPr lang="ar-MA" sz="2900" dirty="0" err="1"/>
              <a:t>وَٱلْمَلاذُ</a:t>
            </a:r>
            <a:r>
              <a:rPr lang="ar-MA" sz="2900" dirty="0"/>
              <a:t> </a:t>
            </a:r>
            <a:r>
              <a:rPr lang="ar-MA" sz="2900" dirty="0" err="1"/>
              <a:t>ٱلْآسِرُ</a:t>
            </a:r>
            <a:r>
              <a:rPr lang="ar-MA" sz="2900" dirty="0"/>
              <a:t> لِمَنْ يَهْوى </a:t>
            </a:r>
            <a:r>
              <a:rPr lang="ar-MA" sz="2900" dirty="0" err="1"/>
              <a:t>ٱلْجَمالَ</a:t>
            </a:r>
            <a:r>
              <a:rPr lang="ar-MA" sz="2900" dirty="0"/>
              <a:t> </a:t>
            </a:r>
            <a:r>
              <a:rPr lang="ar-MA" sz="2900" dirty="0" err="1"/>
              <a:t>وَٱلتّارِيخَ</a:t>
            </a:r>
            <a:r>
              <a:rPr lang="ar-MA" sz="2900" dirty="0"/>
              <a:t> </a:t>
            </a:r>
            <a:r>
              <a:rPr lang="ar-MA" sz="2900" dirty="0" err="1"/>
              <a:t>وَٱلْأَصالَةَ</a:t>
            </a:r>
            <a:r>
              <a:rPr lang="ar-MA" sz="2900" dirty="0"/>
              <a:t> </a:t>
            </a:r>
            <a:r>
              <a:rPr lang="ar-MA" sz="2900" dirty="0" err="1"/>
              <a:t>ٱلْعَريقَةَ</a:t>
            </a:r>
            <a:r>
              <a:rPr lang="ar-MA" sz="2900" dirty="0"/>
              <a:t>.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E41A088D-2264-E214-6327-C4EBAA78C2AB}"/>
              </a:ext>
            </a:extLst>
          </p:cNvPr>
          <p:cNvSpPr/>
          <p:nvPr/>
        </p:nvSpPr>
        <p:spPr>
          <a:xfrm>
            <a:off x="401359" y="1368000"/>
            <a:ext cx="2024931" cy="5326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600" b="1" dirty="0">
                <a:solidFill>
                  <a:srgbClr val="0070C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اَلنَّصُّ  ٱلرّابِعُ </a:t>
            </a:r>
            <a:endParaRPr lang="fr-FR" sz="36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48191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6756B6B-953F-FE1E-5BE9-C1FD5DC90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31ED8B-BFED-F0FC-5C61-A8FA5F9C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4" y="756000"/>
            <a:ext cx="7224053" cy="612000"/>
          </a:xfrm>
        </p:spPr>
        <p:txBody>
          <a:bodyPr>
            <a:normAutofit/>
          </a:bodyPr>
          <a:lstStyle/>
          <a:p>
            <a:r>
              <a:rPr lang="ar-MA" sz="27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سأعين من يقرأ النص الخامس. التلميذ(ة).................... </a:t>
            </a:r>
            <a:endParaRPr lang="ar-MA" sz="2400" b="1" dirty="0">
              <a:solidFill>
                <a:schemeClr val="bg1">
                  <a:lumMod val="75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8B75A7E-1970-3CAA-83F4-74CBA9577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59650246-E211-4D0B-4910-18D8AB5778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486992F0-5661-3D90-C7B3-A0F81A4C566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474BEB9-6E0F-1AFE-D348-39C0CEE8B7D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F08B762-F6CF-7C25-E6E3-FBA5E80982C1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31FC4F-1C58-8E7A-6110-15B99FB236CA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24633D-E37B-A88F-9F5E-982B1C0C9078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74F7352-B192-4D94-74E0-7A64A92CA31C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21" name="Espace réservé pour une image  2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5A20D115-BC0A-2F93-2CE9-0A64990231F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one de texte 138">
            <a:extLst>
              <a:ext uri="{FF2B5EF4-FFF2-40B4-BE49-F238E27FC236}">
                <a16:creationId xmlns:a16="http://schemas.microsoft.com/office/drawing/2014/main" xmlns="" id="{A6FBAAF5-2374-4F64-A46E-50259385F170}"/>
              </a:ext>
            </a:extLst>
          </p:cNvPr>
          <p:cNvSpPr txBox="1"/>
          <p:nvPr/>
        </p:nvSpPr>
        <p:spPr>
          <a:xfrm>
            <a:off x="324244" y="1842496"/>
            <a:ext cx="8323645" cy="47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48B2D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270510" indent="269875" algn="just" defTabSz="458788" rtl="1">
              <a:lnSpc>
                <a:spcPct val="115000"/>
              </a:lnSpc>
              <a:spcAft>
                <a:spcPts val="800"/>
              </a:spcAft>
              <a:tabLst>
                <a:tab pos="7529513" algn="l"/>
              </a:tabLst>
              <a:defRPr sz="3200" b="1">
                <a:solidFill>
                  <a:srgbClr val="0070C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MA" sz="2800" dirty="0"/>
              <a:t>غادَرَتِ </a:t>
            </a:r>
            <a:r>
              <a:rPr lang="ar-MA" sz="2800" dirty="0" err="1"/>
              <a:t>ٱلطِّفْلَةُ</a:t>
            </a:r>
            <a:r>
              <a:rPr lang="ar-MA" sz="2800" dirty="0"/>
              <a:t> ياسَمينُ مَدينَتَها </a:t>
            </a:r>
            <a:r>
              <a:rPr lang="ar-MA" sz="2800" dirty="0" err="1"/>
              <a:t>ٱلْواسِعَةَ</a:t>
            </a:r>
            <a:r>
              <a:rPr lang="ar-MA" sz="2800" dirty="0"/>
              <a:t>، تَحْمِلُ في قَلْبِها دَهْشَةَ </a:t>
            </a:r>
            <a:r>
              <a:rPr lang="ar-MA" sz="2800" dirty="0" err="1"/>
              <a:t>ٱلرَّحيلِ</a:t>
            </a:r>
            <a:r>
              <a:rPr lang="ar-MA" sz="2800" dirty="0"/>
              <a:t>. أَلْقَتْ بِبَصَرِها مِنْ نافِذَةِ </a:t>
            </a:r>
            <a:r>
              <a:rPr lang="ar-MA" sz="2800" dirty="0" err="1"/>
              <a:t>ٱلسَّيّارَةِ</a:t>
            </a:r>
            <a:r>
              <a:rPr lang="ar-MA" sz="2800" dirty="0"/>
              <a:t>، وَهِيَ تُلَوِّحُ لِلْمَباني </a:t>
            </a:r>
            <a:r>
              <a:rPr lang="ar-MA" sz="2800" dirty="0" err="1"/>
              <a:t>ٱلْعالِيَةِ</a:t>
            </a:r>
            <a:r>
              <a:rPr lang="ar-MA" sz="2800" dirty="0"/>
              <a:t> </a:t>
            </a:r>
            <a:r>
              <a:rPr lang="ar-MA" sz="2800" dirty="0" err="1"/>
              <a:t>وَٱلشَّوارِعِ</a:t>
            </a:r>
            <a:r>
              <a:rPr lang="ar-MA" sz="2800" dirty="0"/>
              <a:t> ٱلَّتي </a:t>
            </a:r>
            <a:r>
              <a:rPr lang="ar-MA" sz="2800" dirty="0" err="1"/>
              <a:t>ٱعْتادَتِ</a:t>
            </a:r>
            <a:r>
              <a:rPr lang="ar-MA" sz="2800" dirty="0"/>
              <a:t> </a:t>
            </a:r>
            <a:r>
              <a:rPr lang="ar-MA" sz="2800" dirty="0" err="1"/>
              <a:t>ٱلرَّكْضَ</a:t>
            </a:r>
            <a:r>
              <a:rPr lang="ar-MA" sz="2800" dirty="0"/>
              <a:t> بَيْنَها، </a:t>
            </a:r>
            <a:r>
              <a:rPr lang="ar-MA" sz="2800" dirty="0" err="1"/>
              <a:t>وَٱلْمُزَيَّنَةِ</a:t>
            </a:r>
            <a:r>
              <a:rPr lang="ar-MA" sz="2800" dirty="0"/>
              <a:t> بِأَعْلامٍ حَمْراءَ تَتَوَسَّطُها نَجْماتٌ خَضْراءُ.</a:t>
            </a:r>
          </a:p>
          <a:p>
            <a:r>
              <a:rPr lang="ar-MA" sz="2800" dirty="0"/>
              <a:t>في رِحْلَتِها </a:t>
            </a:r>
            <a:r>
              <a:rPr lang="ar-MA" sz="2800" dirty="0" err="1"/>
              <a:t>ٱلْبَعيدَةِ</a:t>
            </a:r>
            <a:r>
              <a:rPr lang="ar-MA" sz="2800" dirty="0"/>
              <a:t>، حَمَلَتْ ياسَمينُ صُوَراً عَنْ مَدينَتِها عَزاءً في غُرْبَتِها. وَحينَ وَصَلَتْ إِلى باريس، وَقَفَتْ مَبْهورَةً أَمامَ </a:t>
            </a:r>
            <a:r>
              <a:rPr lang="ar-MA" sz="2800"/>
              <a:t>بُرْجِ إيفِلْ </a:t>
            </a:r>
            <a:r>
              <a:rPr lang="ar-MA" sz="2800" dirty="0"/>
              <a:t>بِأَضْوائِهِ </a:t>
            </a:r>
            <a:r>
              <a:rPr lang="ar-MA" sz="2800" dirty="0" err="1"/>
              <a:t>ٱلذَّهَبِيَّةِ</a:t>
            </a:r>
            <a:r>
              <a:rPr lang="ar-MA" sz="2800" dirty="0"/>
              <a:t>. جابَتْ شَوارِعَها ٱلْعَريضَةَ، تُراقِبُ </a:t>
            </a:r>
            <a:r>
              <a:rPr lang="ar-MA" sz="2800" dirty="0" err="1"/>
              <a:t>ٱلْمَحَلّاتِ</a:t>
            </a:r>
            <a:r>
              <a:rPr lang="ar-MA" sz="2800" dirty="0"/>
              <a:t> </a:t>
            </a:r>
            <a:r>
              <a:rPr lang="ar-MA" sz="2800" dirty="0" err="1"/>
              <a:t>ٱلْفاخِرَةَ</a:t>
            </a:r>
            <a:r>
              <a:rPr lang="ar-MA" sz="2800" dirty="0"/>
              <a:t> </a:t>
            </a:r>
            <a:r>
              <a:rPr lang="ar-MA" sz="2800" dirty="0" err="1"/>
              <a:t>وَٱلْجُسورَ</a:t>
            </a:r>
            <a:r>
              <a:rPr lang="ar-MA" sz="2800" dirty="0"/>
              <a:t> </a:t>
            </a:r>
            <a:r>
              <a:rPr lang="ar-MA" sz="2800" dirty="0" err="1"/>
              <a:t>ٱلْمُزَيَّنَةَ</a:t>
            </a:r>
            <a:r>
              <a:rPr lang="ar-MA" sz="2800" dirty="0"/>
              <a:t> </a:t>
            </a:r>
            <a:r>
              <a:rPr lang="ar-MA" sz="2800" dirty="0" err="1"/>
              <a:t>بِٱلْوُرودِ</a:t>
            </a:r>
            <a:r>
              <a:rPr lang="ar-MA" sz="2800" dirty="0"/>
              <a:t>. زارَتْ مُتْحَفَ </a:t>
            </a:r>
            <a:r>
              <a:rPr lang="ar-MA" sz="2800" dirty="0" err="1"/>
              <a:t>ٱللّوفْرِ</a:t>
            </a:r>
            <a:r>
              <a:rPr lang="ar-MA" sz="2800" dirty="0"/>
              <a:t>، تَأَمَّلَتِ </a:t>
            </a:r>
            <a:r>
              <a:rPr lang="ar-MA" sz="2800" dirty="0" err="1"/>
              <a:t>ٱلْموناليزا</a:t>
            </a:r>
            <a:r>
              <a:rPr lang="ar-MA" sz="2800" dirty="0"/>
              <a:t> </a:t>
            </a:r>
            <a:r>
              <a:rPr lang="ar-MA" sz="2800" dirty="0" err="1"/>
              <a:t>وَٱلتَّماثيلَ</a:t>
            </a:r>
            <a:r>
              <a:rPr lang="ar-MA" sz="2800" dirty="0"/>
              <a:t> </a:t>
            </a:r>
            <a:r>
              <a:rPr lang="ar-MA" sz="2800" dirty="0" err="1"/>
              <a:t>ٱلنّادِرَةَ</a:t>
            </a:r>
            <a:r>
              <a:rPr lang="ar-MA" sz="2800" dirty="0"/>
              <a:t> بِدَهْشَةٍ.</a:t>
            </a:r>
          </a:p>
          <a:p>
            <a:r>
              <a:rPr lang="ar-MA" sz="2800" dirty="0"/>
              <a:t>تَوَجَّهَتْ بَعْدَ ذلِكَ إِلى مَدينَةِ دُبَي، لِتَجِدَ نَفْسَها وَسْطَ ناطِحاتِ </a:t>
            </a:r>
            <a:r>
              <a:rPr lang="ar-MA" sz="2800" dirty="0" err="1"/>
              <a:t>ٱلسَّحابِ</a:t>
            </a:r>
            <a:r>
              <a:rPr lang="ar-MA" sz="2800" dirty="0"/>
              <a:t> ٱلَّتي لَمْ تَزُرْ مِثْلَها، حَيْثُ </a:t>
            </a:r>
            <a:r>
              <a:rPr lang="ar-MA" sz="2800" dirty="0" err="1"/>
              <a:t>ٱلْأَبْراجُ</a:t>
            </a:r>
            <a:r>
              <a:rPr lang="ar-MA" sz="2800" dirty="0"/>
              <a:t> تُعانِقُ </a:t>
            </a:r>
            <a:r>
              <a:rPr lang="ar-MA" sz="2800" dirty="0" err="1"/>
              <a:t>ٱلسَّحابَ</a:t>
            </a:r>
            <a:r>
              <a:rPr lang="ar-MA" sz="2800" dirty="0"/>
              <a:t> بِأَشْكالِها </a:t>
            </a:r>
            <a:r>
              <a:rPr lang="ar-MA" sz="2800" dirty="0" err="1"/>
              <a:t>ٱلْمُبْهِرَةِ</a:t>
            </a:r>
            <a:r>
              <a:rPr lang="ar-MA" sz="2800" dirty="0"/>
              <a:t>.</a:t>
            </a:r>
            <a:endParaRPr lang="fr-FR" sz="28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B7394BCA-0AA9-813D-CCAD-D47F09C89707}"/>
              </a:ext>
            </a:extLst>
          </p:cNvPr>
          <p:cNvSpPr/>
          <p:nvPr/>
        </p:nvSpPr>
        <p:spPr>
          <a:xfrm>
            <a:off x="401359" y="1368000"/>
            <a:ext cx="2024931" cy="5326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600" b="1" dirty="0">
                <a:solidFill>
                  <a:srgbClr val="0070C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اَلنَّصُّ  </a:t>
            </a:r>
            <a:r>
              <a:rPr lang="ar-MA" sz="3600" b="1" dirty="0" err="1">
                <a:solidFill>
                  <a:srgbClr val="0070C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ٱلْخامِسُ</a:t>
            </a:r>
            <a:r>
              <a:rPr lang="ar-MA" sz="3600" b="1" dirty="0">
                <a:solidFill>
                  <a:srgbClr val="0070C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endParaRPr lang="fr-FR" sz="3600" b="1" dirty="0">
              <a:solidFill>
                <a:srgbClr val="0070C0"/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129774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C3DC0C-172F-A7D3-0303-0B9752B1F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8AA553-C3DD-F6CC-F228-6D499AE0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الفائز؟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08489AC4-5AB0-1611-3036-F7A0A63BB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817E50D-F773-8014-8A73-5FAD04BBF5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0384D0A-96D6-61AE-BDA6-1CA1AD6F802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9C8FB01-EFCB-BDEE-1994-826100DC53D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9FA2D03-2FD2-1E85-38FE-54B37EAFD403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+mn-lt"/>
                <a:cs typeface="+mn-cs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DD7E713-EAD0-CB1F-4A71-B917D390CD76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8F070F2-F0D8-3EF1-19A7-C451BD78E24D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382AEB8-B4FD-48DB-F311-70993EA9B086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16E0F7CC-8609-0A51-85D1-F57C546470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056BBE6-EBEB-D04B-A4F3-29A780298AF7}"/>
              </a:ext>
            </a:extLst>
          </p:cNvPr>
          <p:cNvSpPr txBox="1">
            <a:spLocks/>
          </p:cNvSpPr>
          <p:nvPr/>
        </p:nvSpPr>
        <p:spPr>
          <a:xfrm>
            <a:off x="1225686" y="2111354"/>
            <a:ext cx="5924616" cy="518492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MA" sz="2800" b="1" dirty="0">
                <a:solidFill>
                  <a:srgbClr val="C00000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أَتَذَكَّرُ أَنَّ </a:t>
            </a:r>
            <a:r>
              <a:rPr lang="ar-MA" sz="2800" b="1" dirty="0" err="1">
                <a:solidFill>
                  <a:srgbClr val="C00000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ٱلْقِراءَةَ</a:t>
            </a:r>
            <a:r>
              <a:rPr lang="ar-MA" sz="2800" b="1" dirty="0">
                <a:solidFill>
                  <a:srgbClr val="C00000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بِشَكْلٍ سَريعٍ جِدّاً تَجْعَلُني أَرْتَكِبُ أَخْطاءً كَثيرَةً.</a:t>
            </a:r>
            <a:endParaRPr lang="ar-MA" sz="28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xmlns="" id="{9A32057E-CCB0-967C-919E-FB33334C4F7B}"/>
              </a:ext>
            </a:extLst>
          </p:cNvPr>
          <p:cNvSpPr txBox="1">
            <a:spLocks/>
          </p:cNvSpPr>
          <p:nvPr/>
        </p:nvSpPr>
        <p:spPr>
          <a:xfrm>
            <a:off x="1246560" y="3059659"/>
            <a:ext cx="5924616" cy="518492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ar-MA" dirty="0"/>
              <a:t> أُرَكِّزُ أَثْناءَ </a:t>
            </a:r>
            <a:r>
              <a:rPr lang="ar-MA" dirty="0" err="1"/>
              <a:t>ٱلْقِراءَةِ</a:t>
            </a:r>
            <a:r>
              <a:rPr lang="ar-MA" dirty="0"/>
              <a:t> لِتَجَنُّبِ ٱلْأَخْطاءِ. 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xmlns="" id="{0536860A-45D3-38F4-39A4-A66B95C4BC79}"/>
              </a:ext>
            </a:extLst>
          </p:cNvPr>
          <p:cNvSpPr txBox="1">
            <a:spLocks/>
          </p:cNvSpPr>
          <p:nvPr/>
        </p:nvSpPr>
        <p:spPr>
          <a:xfrm>
            <a:off x="1246560" y="3969035"/>
            <a:ext cx="5903741" cy="518492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ar-MA" dirty="0"/>
              <a:t>لا أَنْطِقُ هَمْزَةَ </a:t>
            </a:r>
            <a:r>
              <a:rPr lang="ar-MA" dirty="0" err="1"/>
              <a:t>ٱلْوَصْلِ</a:t>
            </a:r>
            <a:r>
              <a:rPr lang="ar-MA" dirty="0"/>
              <a:t> وَسْطَ </a:t>
            </a:r>
            <a:r>
              <a:rPr lang="ar-MA" dirty="0" err="1"/>
              <a:t>ٱلْكَلامِ</a:t>
            </a:r>
            <a:r>
              <a:rPr lang="ar-MA" dirty="0"/>
              <a:t>.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xmlns="" id="{021AF9B0-A4F8-B916-8037-00DFC3D28E32}"/>
              </a:ext>
            </a:extLst>
          </p:cNvPr>
          <p:cNvSpPr txBox="1">
            <a:spLocks/>
          </p:cNvSpPr>
          <p:nvPr/>
        </p:nvSpPr>
        <p:spPr>
          <a:xfrm>
            <a:off x="1246561" y="4878411"/>
            <a:ext cx="5924616" cy="518492"/>
          </a:xfrm>
          <a:prstGeom prst="roundRect">
            <a:avLst>
              <a:gd name="adj" fmla="val 16667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ar-MA" dirty="0"/>
              <a:t>أَتَوَقَّفُ عِنْدَ عَلاماتِ </a:t>
            </a:r>
            <a:r>
              <a:rPr lang="ar-MA" dirty="0" err="1"/>
              <a:t>ٱلْتَّرْقيمِ</a:t>
            </a:r>
            <a:r>
              <a:rPr lang="ar-MA" dirty="0"/>
              <a:t> ثُمَّ أُواصِلُ.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9EB9649D-8EF5-FE31-45E3-A696DEAC731C}"/>
              </a:ext>
            </a:extLst>
          </p:cNvPr>
          <p:cNvSpPr/>
          <p:nvPr/>
        </p:nvSpPr>
        <p:spPr>
          <a:xfrm>
            <a:off x="7349817" y="2111354"/>
            <a:ext cx="469025" cy="5184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002060"/>
                </a:solidFill>
              </a:rPr>
              <a:t>1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322E799C-230D-CF87-4E64-713CA247F2FF}"/>
              </a:ext>
            </a:extLst>
          </p:cNvPr>
          <p:cNvSpPr/>
          <p:nvPr/>
        </p:nvSpPr>
        <p:spPr>
          <a:xfrm>
            <a:off x="7349818" y="3059659"/>
            <a:ext cx="469025" cy="5184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002060"/>
                </a:solidFill>
              </a:rPr>
              <a:t>2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D0BEC5E2-1CDD-E0DE-38A6-8F0421195DEB}"/>
              </a:ext>
            </a:extLst>
          </p:cNvPr>
          <p:cNvSpPr/>
          <p:nvPr/>
        </p:nvSpPr>
        <p:spPr>
          <a:xfrm>
            <a:off x="7349819" y="3968909"/>
            <a:ext cx="469025" cy="5184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002060"/>
                </a:solidFill>
              </a:rPr>
              <a:t>3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2E67CCE9-C3F3-39F8-DB3C-F3B0104E7DF9}"/>
              </a:ext>
            </a:extLst>
          </p:cNvPr>
          <p:cNvSpPr/>
          <p:nvPr/>
        </p:nvSpPr>
        <p:spPr>
          <a:xfrm>
            <a:off x="7349819" y="4864663"/>
            <a:ext cx="469025" cy="5184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rgbClr val="002060"/>
                </a:solidFill>
              </a:rPr>
              <a:t>4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8160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4D3D67-6CCB-AB1F-525B-0324B4DD7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xmlns="" id="{26E1C68B-CFB0-88FD-74BC-A30CC625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31" y="905038"/>
            <a:ext cx="7886700" cy="720000"/>
          </a:xfrm>
        </p:spPr>
        <p:txBody>
          <a:bodyPr/>
          <a:lstStyle/>
          <a:p>
            <a:r>
              <a:rPr lang="ar-MA" sz="2800" dirty="0"/>
              <a:t>             قراءة –ح2- : توليف ومراجعة  </a:t>
            </a:r>
            <a:endParaRPr lang="fr-MA" sz="3200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6EAC7167-9209-3D38-E488-8609FE100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7053" y="1875467"/>
            <a:ext cx="7789894" cy="4824000"/>
          </a:xfrm>
          <a:prstGeom prst="rect">
            <a:avLst/>
          </a:prstGeom>
        </p:spPr>
      </p:pic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xmlns="" id="{4B0F4B46-9F6D-6658-2989-4571AA63F6A9}"/>
              </a:ext>
            </a:extLst>
          </p:cNvPr>
          <p:cNvSpPr txBox="1">
            <a:spLocks/>
          </p:cNvSpPr>
          <p:nvPr/>
        </p:nvSpPr>
        <p:spPr>
          <a:xfrm>
            <a:off x="1300715" y="2330694"/>
            <a:ext cx="5962196" cy="1597096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  <a:buSzPct val="50000"/>
            </a:pPr>
            <a:r>
              <a:rPr lang="ar-MA" sz="2800" b="1" dirty="0">
                <a:cs typeface="Microsoft Uighur" panose="02000000000000000000" pitchFamily="2" charset="-78"/>
              </a:rPr>
              <a:t>استثمار الظواهر اللغوية.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B46FCFC0-829C-CA46-3A1C-CFF88D46EEF3}"/>
              </a:ext>
            </a:extLst>
          </p:cNvPr>
          <p:cNvSpPr txBox="1"/>
          <p:nvPr/>
        </p:nvSpPr>
        <p:spPr>
          <a:xfrm>
            <a:off x="5153400" y="1827529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MA" sz="3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المعمار المغربي 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E021CB4E-BBF2-02D3-175F-39C90562F0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25D4E49-499F-FB3B-AD8D-487DFDD94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0097" y="985792"/>
            <a:ext cx="457111" cy="4571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73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5888F1-EBB1-67E9-467B-CE0F03065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EC274BD-330A-5A3F-B5E8-069A266A7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44" y="756000"/>
            <a:ext cx="7298644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كراساتكم الصفحة-117-. ستقرؤون النص وتستثمرون معانيه ومضامينه اللغوية.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B94D8AB-1D71-F37F-2878-4C9E1EA270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717AF7CE-B3F8-4ABB-712D-B71BA7527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A6F297AF-F3E4-675F-9C4D-FAD5CA97A4F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B423294-2DAF-29AA-4916-8D9F1C8F7D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C45B702-4594-77DF-959F-FEB4C72949E6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2888879-79BC-CD0A-9B2E-4A7A1EEBAD2F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+mn-lt"/>
                <a:cs typeface="+mn-cs"/>
              </a:rPr>
              <a:t>إنتاج كتابي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845A62D-A731-985B-2181-40F7CECA5F7A}"/>
              </a:ext>
            </a:extLst>
          </p:cNvPr>
          <p:cNvSpPr>
            <a:spLocks/>
          </p:cNvSpPr>
          <p:nvPr/>
        </p:nvSpPr>
        <p:spPr>
          <a:xfrm>
            <a:off x="4387174" y="131694"/>
            <a:ext cx="1453342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1600" b="1" dirty="0">
                <a:solidFill>
                  <a:srgbClr val="565F88"/>
                </a:solidFill>
              </a:rPr>
              <a:t>قراءة –ح2-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08EFBF2-0FB0-E580-EE11-1A4B20E60849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1600" b="1" dirty="0">
                <a:solidFill>
                  <a:srgbClr val="565F88">
                    <a:alpha val="20000"/>
                  </a:srgbClr>
                </a:solidFill>
              </a:rPr>
              <a:t>اختــتام الحــصة</a:t>
            </a:r>
          </a:p>
        </p:txBody>
      </p:sp>
      <p:pic>
        <p:nvPicPr>
          <p:cNvPr id="22" name="Espace réservé pour une image  21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40881943-A08F-239B-0AAA-D0337E28E6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 2" descr="Une image contenant texte, lettr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xmlns="" id="{8048C9CE-ECCE-9656-B2DC-FF40B7F42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553" y="1977473"/>
            <a:ext cx="3025486" cy="4124527"/>
          </a:xfrm>
          <a:prstGeom prst="rect">
            <a:avLst/>
          </a:prstGeom>
          <a:ln w="28575">
            <a:solidFill>
              <a:srgbClr val="48B2DC"/>
            </a:solidFill>
          </a:ln>
        </p:spPr>
      </p:pic>
    </p:spTree>
    <p:extLst>
      <p:ext uri="{BB962C8B-B14F-4D97-AF65-F5344CB8AC3E}">
        <p14:creationId xmlns:p14="http://schemas.microsoft.com/office/powerpoint/2010/main" val="160113540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00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03- 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افتتاح الحصة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نشاط اعتيادي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معجم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استماع وتحدث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Env-Apprenant_Tmp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_Env-Apprenant_Tmp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03- 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18483</TotalTime>
  <Words>1622</Words>
  <Application>Microsoft Office PowerPoint</Application>
  <PresentationFormat>Affichage à l'écran (4:3)</PresentationFormat>
  <Paragraphs>251</Paragraphs>
  <Slides>38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20</vt:i4>
      </vt:variant>
      <vt:variant>
        <vt:lpstr>Titres des diapositives</vt:lpstr>
      </vt:variant>
      <vt:variant>
        <vt:i4>38</vt:i4>
      </vt:variant>
    </vt:vector>
  </HeadingPairs>
  <TitlesOfParts>
    <vt:vector size="68" baseType="lpstr">
      <vt:lpstr>Calibri</vt:lpstr>
      <vt:lpstr>Wingdings</vt:lpstr>
      <vt:lpstr>Modern Love</vt:lpstr>
      <vt:lpstr>Aptos</vt:lpstr>
      <vt:lpstr>Microsoft Uighur</vt:lpstr>
      <vt:lpstr>Dosis</vt:lpstr>
      <vt:lpstr>Dosis SemiBold</vt:lpstr>
      <vt:lpstr>Arial</vt:lpstr>
      <vt:lpstr>Dosis Medium</vt:lpstr>
      <vt:lpstr>Aptos Display</vt:lpstr>
      <vt:lpstr>00_Env-Enseignant</vt:lpstr>
      <vt:lpstr>2_Env-Apprenant_Tmplt</vt:lpstr>
      <vt:lpstr>01- نشاط اعتيادي</vt:lpstr>
      <vt:lpstr>02- معــــــــــجم</vt:lpstr>
      <vt:lpstr>03- استماع وتحدث</vt:lpstr>
      <vt:lpstr>04- قراءة/ كتابة</vt:lpstr>
      <vt:lpstr>6_04- قراءة/ كتابة</vt:lpstr>
      <vt:lpstr>1_04- قراءة/ كتابة</vt:lpstr>
      <vt:lpstr>2_04- قراءة/ كتابة</vt:lpstr>
      <vt:lpstr>3_04- قراءة/ كتابة</vt:lpstr>
      <vt:lpstr>1_03- استماع وتحدث</vt:lpstr>
      <vt:lpstr>4_04- قراءة/ كتابة</vt:lpstr>
      <vt:lpstr>1_01- نشاط اعتيادي</vt:lpstr>
      <vt:lpstr>1_02- معــــــــــجم</vt:lpstr>
      <vt:lpstr>افتتاح الحصة nv</vt:lpstr>
      <vt:lpstr>نشاط اعتيادي nv</vt:lpstr>
      <vt:lpstr>معجم nv</vt:lpstr>
      <vt:lpstr>استماع وتحدث nv</vt:lpstr>
      <vt:lpstr>1_Conception personnalisée</vt:lpstr>
      <vt:lpstr>3_Env-Apprenant_Tmplt</vt:lpstr>
      <vt:lpstr>Présentation PowerPoint</vt:lpstr>
      <vt:lpstr>سأعين من يقرأ النص الأول. التلميذ(ة)....................  (تسجل النتيجة على سجل الطلاقة وتناقش القراءة  على ضوء القواعد السابقة مع تصحيح الأخطاء المرتكبة.)</vt:lpstr>
      <vt:lpstr>سأعين من يقرأ النص الثاني. التلميذ(ة).................... </vt:lpstr>
      <vt:lpstr>سأعين من يقرأ النص الثالث. التلميذ(ة).................... </vt:lpstr>
      <vt:lpstr>سأعين من يقرأ النص الرابع. التلميذ(ة).................... </vt:lpstr>
      <vt:lpstr>سأعين من يقرأ النص الخامس. التلميذ(ة).................... </vt:lpstr>
      <vt:lpstr>من الفائز؟ </vt:lpstr>
      <vt:lpstr>             قراءة –ح2- : توليف ومراجعة  </vt:lpstr>
      <vt:lpstr>خذوا كراساتكم الصفحة-117-. ستقرؤون النص وتستثمرون معانيه ومضامينه اللغوية.</vt:lpstr>
      <vt:lpstr>اقرؤوا النص قراءة صامتة. </vt:lpstr>
      <vt:lpstr>من يقرأ ؟ ( تناوب التلاميذ على قراءة أجزاء النص)</vt:lpstr>
      <vt:lpstr>ننتقل إلى أسئلة الفهم. من يقرأ السؤال التالي ويجيب عنه؟ (مناقشة الجواب بشكل تفاعلي بين التلاميذ.)</vt:lpstr>
      <vt:lpstr>من يقرأ السؤال الموالي ثم يجيب عنه؟ (مناقشة الجواب بشكل تفاعلي بين التلاميذ.)</vt:lpstr>
      <vt:lpstr>من يقرأ السؤال الموالي ثم يجيب عنه؟ (مناقشة الجواب بشكل تفاعلي بين التلاميذ.)</vt:lpstr>
      <vt:lpstr> </vt:lpstr>
      <vt:lpstr>ننتقل إلى الظواهر اللغوية. خذوا دفاتر القسم. أجيبوا عن أسئلة  استثمار الظواهر اللغوية. (تسجيل جملتي الشكل على السبورة)</vt:lpstr>
      <vt:lpstr>نصحح جماعة. من يقوم إلى السبورة لشكل الجملة الأولى ( مناقشة الجواب المقترح قبل الانتقال إلى الجملة الموالية.)</vt:lpstr>
      <vt:lpstr>صححوا على دفاتركم على وأعيدوا شكل الجملتين في النص. </vt:lpstr>
      <vt:lpstr>من يجيب عن السؤال الثاني مع توضيح لم اعتبر العبارة  المقترحة حالا؟ (التذكير بقواعد الحال: الوظيفة والأنواع .)</vt:lpstr>
      <vt:lpstr>ننتقل إلى السؤال الثالث. من يكتب على السبورة تحويل الجملة إلى المؤنث مع توضيح التغييرات التي طرأت عليها ؟  ( مناقشة الأجوبة المقترحة قبل الانتقال إلى التحويل الموالي مع التذكير بالقواعد المناسبة.)</vt:lpstr>
      <vt:lpstr>ننتقل إلى السؤال الرابع . من يعرب الجملة على السبورة مع تبرير  الأجوبة المقترحة ؟  ( مناقشة الأجوبة المقترحة مع التذكير بالقواعد المناسبة.)</vt:lpstr>
      <vt:lpstr>صححوا على دفاتركم.</vt:lpstr>
      <vt:lpstr>صححوا على دفاتركم.</vt:lpstr>
      <vt:lpstr> سنلعب لعبة الصفة المضافة . الفائز من قدم أكبر عدد من الصفات المناسبة للكلمة التالية. خذوا دفاتر البحث.</vt:lpstr>
      <vt:lpstr>من يقرأ الصفات التي سجلها على دفتره؟</vt:lpstr>
      <vt:lpstr>الفائز هو : ...................</vt:lpstr>
      <vt:lpstr>             قراءة  : تصحيح الإنتاج الكتابي؟</vt:lpstr>
      <vt:lpstr>سأوزع عليكم دفاتر القسم لتطلعوا على ملاحظاتي وتكتشفوا أخطاءكم اللغوية. </vt:lpstr>
      <vt:lpstr>انتبهوا. سنصحح بعض الأخطاء المترددة. سأسجلها على السبورة. ثم نناقشها جماعة.</vt:lpstr>
      <vt:lpstr>كل منكم يعيد قراءة إنتاجه ثم يصحح الأخطاء الواردة في الجدول. سأساعدكم على تصحيح الأخرى.</vt:lpstr>
      <vt:lpstr>اختتام الحصة</vt:lpstr>
      <vt:lpstr>ما الأشياء التي يتبع فيها النعت الحقيقي منعوته؟</vt:lpstr>
      <vt:lpstr>ما الفرق بين النعت الحقيقي والنعت السببي؟</vt:lpstr>
      <vt:lpstr>ما وظيفة الحال في الجملة. وما أنواعه؟</vt:lpstr>
      <vt:lpstr>راجعوا على كراساتكم دروس الظواهر اللغوية الخاصة بالمرحلة الثانية.</vt:lpstr>
      <vt:lpstr>الفائزون بنجمة السلوك هم: </vt:lpstr>
      <vt:lpstr>إلى اللقاء في الحصة المقبلة.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HAMDOUNI BTIHAJ</dc:creator>
  <cp:lastModifiedBy>HP</cp:lastModifiedBy>
  <cp:revision>232</cp:revision>
  <dcterms:created xsi:type="dcterms:W3CDTF">2023-09-20T21:35:22Z</dcterms:created>
  <dcterms:modified xsi:type="dcterms:W3CDTF">2026-01-14T02:17:15Z</dcterms:modified>
</cp:coreProperties>
</file>