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9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66" r:id="rId7"/>
    <p:sldMasterId id="2147483781" r:id="rId8"/>
    <p:sldMasterId id="2147483784" r:id="rId9"/>
    <p:sldMasterId id="2147483795" r:id="rId10"/>
  </p:sldMasterIdLst>
  <p:notesMasterIdLst>
    <p:notesMasterId r:id="rId65"/>
  </p:notesMasterIdLst>
  <p:sldIdLst>
    <p:sldId id="922" r:id="rId11"/>
    <p:sldId id="1029" r:id="rId12"/>
    <p:sldId id="953" r:id="rId13"/>
    <p:sldId id="567" r:id="rId14"/>
    <p:sldId id="798" r:id="rId15"/>
    <p:sldId id="799" r:id="rId16"/>
    <p:sldId id="917" r:id="rId17"/>
    <p:sldId id="899" r:id="rId18"/>
    <p:sldId id="900" r:id="rId19"/>
    <p:sldId id="963" r:id="rId20"/>
    <p:sldId id="901" r:id="rId21"/>
    <p:sldId id="920" r:id="rId22"/>
    <p:sldId id="961" r:id="rId23"/>
    <p:sldId id="902" r:id="rId24"/>
    <p:sldId id="903" r:id="rId25"/>
    <p:sldId id="964" r:id="rId26"/>
    <p:sldId id="904" r:id="rId27"/>
    <p:sldId id="918" r:id="rId28"/>
    <p:sldId id="800" r:id="rId29"/>
    <p:sldId id="814" r:id="rId30"/>
    <p:sldId id="680" r:id="rId31"/>
    <p:sldId id="971" r:id="rId32"/>
    <p:sldId id="972" r:id="rId33"/>
    <p:sldId id="966" r:id="rId34"/>
    <p:sldId id="973" r:id="rId35"/>
    <p:sldId id="969" r:id="rId36"/>
    <p:sldId id="975" r:id="rId37"/>
    <p:sldId id="974" r:id="rId38"/>
    <p:sldId id="968" r:id="rId39"/>
    <p:sldId id="955" r:id="rId40"/>
    <p:sldId id="976" r:id="rId41"/>
    <p:sldId id="977" r:id="rId42"/>
    <p:sldId id="978" r:id="rId43"/>
    <p:sldId id="979" r:id="rId44"/>
    <p:sldId id="980" r:id="rId45"/>
    <p:sldId id="805" r:id="rId46"/>
    <p:sldId id="1016" r:id="rId47"/>
    <p:sldId id="987" r:id="rId48"/>
    <p:sldId id="876" r:id="rId49"/>
    <p:sldId id="1017" r:id="rId50"/>
    <p:sldId id="1018" r:id="rId51"/>
    <p:sldId id="962" r:id="rId52"/>
    <p:sldId id="1019" r:id="rId53"/>
    <p:sldId id="1020" r:id="rId54"/>
    <p:sldId id="1021" r:id="rId55"/>
    <p:sldId id="1022" r:id="rId56"/>
    <p:sldId id="1024" r:id="rId57"/>
    <p:sldId id="1025" r:id="rId58"/>
    <p:sldId id="1026" r:id="rId59"/>
    <p:sldId id="1027" r:id="rId60"/>
    <p:sldId id="1028" r:id="rId61"/>
    <p:sldId id="984" r:id="rId62"/>
    <p:sldId id="985" r:id="rId63"/>
    <p:sldId id="986" r:id="rId64"/>
  </p:sldIdLst>
  <p:sldSz cx="9144000" cy="6858000" type="screen4x3"/>
  <p:notesSz cx="6735763" cy="9866313"/>
  <p:embeddedFontLst>
    <p:embeddedFont>
      <p:font typeface="Dosis ExtraBold" panose="020B0604020202020204" charset="0"/>
      <p:bold r:id="rId66"/>
    </p:embeddedFont>
    <p:embeddedFont>
      <p:font typeface="Dosis Medium" panose="020B0604020202020204" charset="0"/>
      <p:regular r:id="rId67"/>
    </p:embeddedFont>
    <p:embeddedFont>
      <p:font typeface="Calibri" panose="020F0502020204030204" pitchFamily="34" charset="0"/>
      <p:regular r:id="rId68"/>
      <p:bold r:id="rId69"/>
      <p:italic r:id="rId70"/>
      <p:boldItalic r:id="rId71"/>
    </p:embeddedFont>
    <p:embeddedFont>
      <p:font typeface="Dosis SemiBold" panose="020B0604020202020204" charset="0"/>
      <p:bold r:id="rId72"/>
    </p:embeddedFont>
    <p:embeddedFont>
      <p:font typeface="Dosis" panose="020B0604020202020204" charset="0"/>
      <p:regular r:id="rId73"/>
      <p:bold r:id="rId7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565F88"/>
    <a:srgbClr val="DDFFFD"/>
    <a:srgbClr val="F26553"/>
    <a:srgbClr val="E84234"/>
    <a:srgbClr val="2AB6D7"/>
    <a:srgbClr val="55B7DE"/>
    <a:srgbClr val="A1A6BC"/>
    <a:srgbClr val="424D7B"/>
    <a:srgbClr val="4B53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87607" autoAdjust="0"/>
  </p:normalViewPr>
  <p:slideViewPr>
    <p:cSldViewPr snapToGrid="0">
      <p:cViewPr varScale="1">
        <p:scale>
          <a:sx n="38" d="100"/>
          <a:sy n="38" d="100"/>
        </p:scale>
        <p:origin x="1380" y="4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font" Target="fonts/font3.fntdata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font" Target="fonts/font1.fntdata"/><Relationship Id="rId74" Type="http://schemas.openxmlformats.org/officeDocument/2006/relationships/font" Target="fonts/font9.fntdata"/><Relationship Id="rId79" Type="http://schemas.microsoft.com/office/2018/10/relationships/authors" Target="author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font" Target="fonts/font4.fntdata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font" Target="fonts/font2.fntdata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font" Target="fonts/font5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28/10/2025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5201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600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346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15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9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02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4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0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29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21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53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26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01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611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639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207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853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12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925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592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964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5326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28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0A6764B-678D-B14E-1938-8B4BE8B7B1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" b="4754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7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5032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576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5644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365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2558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7350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433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1970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9769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421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131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0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71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97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709847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698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8" y="209734"/>
            <a:ext cx="220768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95494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45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328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7272000" y="189520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511" y="249642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99450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708533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384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1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22173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50591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411000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46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746230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34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36.jpe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9.png"/><Relationship Id="rId5" Type="http://schemas.openxmlformats.org/officeDocument/2006/relationships/image" Target="../media/image30.gif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1.png"/><Relationship Id="rId5" Type="http://schemas.openxmlformats.org/officeDocument/2006/relationships/image" Target="../media/image18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3.jpg"/><Relationship Id="rId5" Type="http://schemas.openxmlformats.org/officeDocument/2006/relationships/image" Target="../media/image18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0.gif"/><Relationship Id="rId5" Type="http://schemas.openxmlformats.org/officeDocument/2006/relationships/image" Target="../media/image44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5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7" Type="http://schemas.openxmlformats.org/officeDocument/2006/relationships/image" Target="../media/image52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6.png"/><Relationship Id="rId5" Type="http://schemas.openxmlformats.org/officeDocument/2006/relationships/image" Target="../media/image51.png"/><Relationship Id="rId4" Type="http://schemas.openxmlformats.org/officeDocument/2006/relationships/customXml" Target="../ink/ink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521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1.xml"/><Relationship Id="rId4" Type="http://schemas.openxmlformats.org/officeDocument/2006/relationships/customXml" Target="../ink/ink4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1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6.png"/><Relationship Id="rId5" Type="http://schemas.openxmlformats.org/officeDocument/2006/relationships/image" Target="../media/image520.png"/><Relationship Id="rId4" Type="http://schemas.openxmlformats.org/officeDocument/2006/relationships/customXml" Target="../ink/ink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6.png"/><Relationship Id="rId5" Type="http://schemas.openxmlformats.org/officeDocument/2006/relationships/image" Target="../media/image520.png"/><Relationship Id="rId4" Type="http://schemas.openxmlformats.org/officeDocument/2006/relationships/customXml" Target="../ink/ink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8.png"/><Relationship Id="rId5" Type="http://schemas.openxmlformats.org/officeDocument/2006/relationships/image" Target="../media/image430.png"/><Relationship Id="rId4" Type="http://schemas.openxmlformats.org/officeDocument/2006/relationships/customXml" Target="../ink/ink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1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8.png"/><Relationship Id="rId5" Type="http://schemas.openxmlformats.org/officeDocument/2006/relationships/image" Target="../media/image53.png"/><Relationship Id="rId4" Type="http://schemas.openxmlformats.org/officeDocument/2006/relationships/customXml" Target="../ink/ink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1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6.png"/><Relationship Id="rId5" Type="http://schemas.openxmlformats.org/officeDocument/2006/relationships/image" Target="../media/image520.png"/><Relationship Id="rId4" Type="http://schemas.openxmlformats.org/officeDocument/2006/relationships/customXml" Target="../ink/ink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6.png"/><Relationship Id="rId5" Type="http://schemas.openxmlformats.org/officeDocument/2006/relationships/image" Target="../media/image520.png"/><Relationship Id="rId4" Type="http://schemas.openxmlformats.org/officeDocument/2006/relationships/customXml" Target="../ink/ink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8.png"/><Relationship Id="rId5" Type="http://schemas.openxmlformats.org/officeDocument/2006/relationships/image" Target="../media/image430.png"/><Relationship Id="rId4" Type="http://schemas.openxmlformats.org/officeDocument/2006/relationships/customXml" Target="../ink/ink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1.png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8.png"/><Relationship Id="rId5" Type="http://schemas.openxmlformats.org/officeDocument/2006/relationships/image" Target="../media/image53.png"/><Relationship Id="rId4" Type="http://schemas.openxmlformats.org/officeDocument/2006/relationships/customXml" Target="../ink/ink2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1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6.png"/><Relationship Id="rId5" Type="http://schemas.openxmlformats.org/officeDocument/2006/relationships/image" Target="../media/image520.png"/><Relationship Id="rId4" Type="http://schemas.openxmlformats.org/officeDocument/2006/relationships/customXml" Target="../ink/ink2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6.png"/><Relationship Id="rId5" Type="http://schemas.openxmlformats.org/officeDocument/2006/relationships/image" Target="../media/image520.png"/><Relationship Id="rId4" Type="http://schemas.openxmlformats.org/officeDocument/2006/relationships/customXml" Target="../ink/ink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8.png"/><Relationship Id="rId5" Type="http://schemas.openxmlformats.org/officeDocument/2006/relationships/image" Target="../media/image430.png"/><Relationship Id="rId4" Type="http://schemas.openxmlformats.org/officeDocument/2006/relationships/customXml" Target="../ink/ink2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1.png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8.png"/><Relationship Id="rId5" Type="http://schemas.openxmlformats.org/officeDocument/2006/relationships/image" Target="../media/image53.png"/><Relationship Id="rId4" Type="http://schemas.openxmlformats.org/officeDocument/2006/relationships/customXml" Target="../ink/ink2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7.mp4"/><Relationship Id="rId7" Type="http://schemas.openxmlformats.org/officeDocument/2006/relationships/image" Target="../media/image2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33.xml"/><Relationship Id="rId4" Type="http://schemas.openxmlformats.org/officeDocument/2006/relationships/video" Target="../media/media7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4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52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0A6764B-678D-B14E-1938-8B4BE8B7B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581F287-6691-4824-FA76-04BB8B229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1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les questions de 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Majd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et de Nada 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75CEBFB-1ACA-5D61-EC02-60A56546211B}"/>
              </a:ext>
            </a:extLst>
          </p:cNvPr>
          <p:cNvSpPr/>
          <p:nvPr/>
        </p:nvSpPr>
        <p:spPr>
          <a:xfrm>
            <a:off x="1225656" y="2359259"/>
            <a:ext cx="6528456" cy="2724805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D1E3B63-53B5-A788-3FD7-76242AD51079}"/>
              </a:ext>
            </a:extLst>
          </p:cNvPr>
          <p:cNvSpPr txBox="1"/>
          <p:nvPr/>
        </p:nvSpPr>
        <p:spPr>
          <a:xfrm>
            <a:off x="1501504" y="2674975"/>
            <a:ext cx="55668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45C8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Où se trouve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l’épicerie du quartier ?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45C8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3AE983E-E9CC-C542-ABBB-EA791440B2D8}"/>
              </a:ext>
            </a:extLst>
          </p:cNvPr>
          <p:cNvSpPr txBox="1"/>
          <p:nvPr/>
        </p:nvSpPr>
        <p:spPr>
          <a:xfrm>
            <a:off x="1645098" y="3392424"/>
            <a:ext cx="58777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45C8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Où se trouve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la pharmacie du quartier ?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45C8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E38E2AD-6696-F7CD-8598-130F5610E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7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53183A4-61C7-48DF-CA10-FF55716C2CB6}"/>
              </a:ext>
            </a:extLst>
          </p:cNvPr>
          <p:cNvSpPr/>
          <p:nvPr/>
        </p:nvSpPr>
        <p:spPr>
          <a:xfrm>
            <a:off x="551438" y="3215604"/>
            <a:ext cx="2444427" cy="2638526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E2E7060-7C43-E8E6-21CC-911E259FD9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373529" y="2607449"/>
            <a:ext cx="4887827" cy="3258552"/>
          </a:xfrm>
          <a:prstGeom prst="rect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id="{80BB0479-E979-6474-2431-231B9E9556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50607" y="316441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A53DBFD-09D9-0321-DB12-5D8904C4E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740" y="2082128"/>
            <a:ext cx="1218404" cy="11027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097E670-7126-42E3-E1BC-3EAB407E34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892C3614-9630-8CAB-7BC1-AF62815BD921}"/>
              </a:ext>
            </a:extLst>
          </p:cNvPr>
          <p:cNvSpPr txBox="1">
            <a:spLocks/>
          </p:cNvSpPr>
          <p:nvPr/>
        </p:nvSpPr>
        <p:spPr>
          <a:xfrm>
            <a:off x="1752672" y="771626"/>
            <a:ext cx="6236295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À votre tour.  Qui veut poser la question?   </a:t>
            </a:r>
            <a:endParaRPr lang="ar-S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35BD525-659C-FC94-45F1-5296BAC33DE0}"/>
              </a:ext>
            </a:extLst>
          </p:cNvPr>
          <p:cNvSpPr txBox="1"/>
          <p:nvPr/>
        </p:nvSpPr>
        <p:spPr>
          <a:xfrm>
            <a:off x="370733" y="3294702"/>
            <a:ext cx="27112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CD783F"/>
                </a:solidFill>
              </a:rPr>
              <a:t> </a:t>
            </a:r>
            <a:r>
              <a:rPr lang="ar-MA" sz="3200" b="1" dirty="0">
                <a:solidFill>
                  <a:srgbClr val="445C80"/>
                </a:solidFill>
                <a:cs typeface="Arial" panose="020B0604020202020204" pitchFamily="34" charset="0"/>
              </a:rPr>
              <a:t>أين توجد </a:t>
            </a:r>
            <a:r>
              <a:rPr lang="ar-MA" sz="3200" b="1" dirty="0" err="1">
                <a:solidFill>
                  <a:srgbClr val="445C80"/>
                </a:solidFill>
                <a:cs typeface="Arial" panose="020B0604020202020204" pitchFamily="34" charset="0"/>
              </a:rPr>
              <a:t>مخبزة</a:t>
            </a:r>
            <a:r>
              <a:rPr lang="ar-MA" sz="3200" b="1" dirty="0">
                <a:solidFill>
                  <a:srgbClr val="445C80"/>
                </a:solidFill>
                <a:cs typeface="Arial" panose="020B0604020202020204" pitchFamily="34" charset="0"/>
              </a:rPr>
              <a:t> الحي</a:t>
            </a:r>
            <a:r>
              <a:rPr lang="ar-SA" sz="3200" b="1" dirty="0">
                <a:solidFill>
                  <a:srgbClr val="445C80"/>
                </a:solidFill>
                <a:cs typeface="Arial" panose="020B0604020202020204" pitchFamily="34" charset="0"/>
              </a:rPr>
              <a:t>؟ </a:t>
            </a:r>
            <a:endParaRPr lang="fr-FR" sz="3200" b="1" dirty="0">
              <a:solidFill>
                <a:srgbClr val="445C80"/>
              </a:solidFill>
              <a:cs typeface="Arial" panose="020B0604020202020204" pitchFamily="34" charset="0"/>
            </a:endParaRPr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66C4031F-B0B2-9089-D5CB-8BEF1504D9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0" r="-4630"/>
          <a:stretch>
            <a:fillRect/>
          </a:stretch>
        </p:blipFill>
        <p:spPr>
          <a:xfrm>
            <a:off x="903980" y="4256959"/>
            <a:ext cx="1644737" cy="164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36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2E74A-D185-1CF9-92D6-6A52393A9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id="{BECF6DA7-1C28-3A82-5825-0082772C63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55104" y="322747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35E85FF-7319-2491-623F-BB0AB9039E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856A93D-967F-E6AD-CBDF-14E154E01F74}"/>
              </a:ext>
            </a:extLst>
          </p:cNvPr>
          <p:cNvSpPr/>
          <p:nvPr/>
        </p:nvSpPr>
        <p:spPr>
          <a:xfrm>
            <a:off x="6006700" y="3220631"/>
            <a:ext cx="2444427" cy="2638526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88B9730-2FA0-3DB5-E308-F84A6386379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298883" y="2752827"/>
            <a:ext cx="4887827" cy="325855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52820D2-AD28-32F6-628C-4318D0033F2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325170">
            <a:off x="4865462" y="1811059"/>
            <a:ext cx="1218404" cy="110278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238EEC4-727A-BCB7-6C09-69D907F9E614}"/>
              </a:ext>
            </a:extLst>
          </p:cNvPr>
          <p:cNvSpPr txBox="1"/>
          <p:nvPr/>
        </p:nvSpPr>
        <p:spPr>
          <a:xfrm>
            <a:off x="5801722" y="3410762"/>
            <a:ext cx="24444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3200" b="1" dirty="0">
                <a:solidFill>
                  <a:srgbClr val="CD783F"/>
                </a:solidFill>
                <a:latin typeface="+mn-lt"/>
              </a:rPr>
              <a:t> </a:t>
            </a:r>
            <a:r>
              <a:rPr lang="ar-SA" sz="3200" b="1" dirty="0">
                <a:solidFill>
                  <a:srgbClr val="CD783F"/>
                </a:solidFill>
                <a:latin typeface="+mn-lt"/>
              </a:rPr>
              <a:t>أين توجد صيدلية الحي ؟ </a:t>
            </a:r>
          </a:p>
        </p:txBody>
      </p:sp>
      <p:sp>
        <p:nvSpPr>
          <p:cNvPr id="8" name="Titre 8">
            <a:extLst>
              <a:ext uri="{FF2B5EF4-FFF2-40B4-BE49-F238E27FC236}">
                <a16:creationId xmlns:a16="http://schemas.microsoft.com/office/drawing/2014/main" id="{E22A9871-54C3-96E8-E3A8-033E0FC2DA8D}"/>
              </a:ext>
            </a:extLst>
          </p:cNvPr>
          <p:cNvSpPr txBox="1">
            <a:spLocks/>
          </p:cNvSpPr>
          <p:nvPr/>
        </p:nvSpPr>
        <p:spPr>
          <a:xfrm>
            <a:off x="1752672" y="771626"/>
            <a:ext cx="6236295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poser la question?</a:t>
            </a:r>
            <a:endParaRPr lang="ar-S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3333DDA-6E78-2736-E2CC-C5AA66946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3" b="4893"/>
          <a:stretch/>
        </p:blipFill>
        <p:spPr bwMode="auto">
          <a:xfrm>
            <a:off x="6981864" y="4642642"/>
            <a:ext cx="625652" cy="8789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41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D1DA2-989C-B4D7-A603-CECF80995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4CFB66A-3D36-FA58-CD0D-DCED7E1DE9BB}"/>
              </a:ext>
            </a:extLst>
          </p:cNvPr>
          <p:cNvSpPr/>
          <p:nvPr/>
        </p:nvSpPr>
        <p:spPr>
          <a:xfrm>
            <a:off x="551438" y="3215604"/>
            <a:ext cx="2444427" cy="2638526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3E926ED-88C1-CAB5-E5C5-1D0B7E36C2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373529" y="2607449"/>
            <a:ext cx="4887827" cy="3258552"/>
          </a:xfrm>
          <a:prstGeom prst="rect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id="{231E1F50-44E4-F9EB-4644-1206E27939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50607" y="316441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ACD10F6-2EAA-E220-9D83-F7F33F6C9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740" y="2082128"/>
            <a:ext cx="1218404" cy="11027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582F40A-9E3D-40D2-9609-05052D09B4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90A32ED-6FA6-29C7-8343-64443E54AAE5}"/>
              </a:ext>
            </a:extLst>
          </p:cNvPr>
          <p:cNvSpPr txBox="1"/>
          <p:nvPr/>
        </p:nvSpPr>
        <p:spPr>
          <a:xfrm>
            <a:off x="370733" y="3294702"/>
            <a:ext cx="27112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CD783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أين يوجد مكتب البريد؟ </a:t>
            </a:r>
          </a:p>
        </p:txBody>
      </p:sp>
      <p:pic>
        <p:nvPicPr>
          <p:cNvPr id="5" name="Espace réservé pour une image  6">
            <a:extLst>
              <a:ext uri="{FF2B5EF4-FFF2-40B4-BE49-F238E27FC236}">
                <a16:creationId xmlns:a16="http://schemas.microsoft.com/office/drawing/2014/main" id="{97996157-2004-52F0-40B7-393EFEF840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1113296" y="4246589"/>
            <a:ext cx="1424952" cy="142495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9E2C360-7127-BDF2-186B-F373647B455B}"/>
              </a:ext>
            </a:extLst>
          </p:cNvPr>
          <p:cNvSpPr txBox="1"/>
          <p:nvPr/>
        </p:nvSpPr>
        <p:spPr>
          <a:xfrm>
            <a:off x="1698645" y="880537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poser la question? 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38111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2622C-72F2-832C-6A49-077B232EB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FE51F8C-1F35-9CC8-FA29-27998F956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152" y="759703"/>
            <a:ext cx="6707077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 nous allons apprendre à répondre à une question.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226095B-721D-3CC5-01CB-26DF99B572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477573"/>
            <a:ext cx="3867793" cy="318054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2059F68-20CD-62D2-A37C-A368EB00C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0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12F0F-D332-AA51-27AF-18490DC81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EB9905B-7243-9E77-45A9-5D61D4D7FCC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sp>
        <p:nvSpPr>
          <p:cNvPr id="3" name="Titre 8">
            <a:extLst>
              <a:ext uri="{FF2B5EF4-FFF2-40B4-BE49-F238E27FC236}">
                <a16:creationId xmlns:a16="http://schemas.microsoft.com/office/drawing/2014/main" id="{745AF8D4-BCBE-6E33-FC16-84FDB46E9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1" name="Image 2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F55EA39-E3ED-ECAD-2CBD-CEF9366957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Acte de parole04_NV06">
            <a:hlinkClick r:id="" action="ppaction://media"/>
            <a:extLst>
              <a:ext uri="{FF2B5EF4-FFF2-40B4-BE49-F238E27FC236}">
                <a16:creationId xmlns:a16="http://schemas.microsoft.com/office/drawing/2014/main" id="{8C1E796C-51FA-0316-5A27-842775F51B2F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5452" r="5768"/>
          <a:stretch>
            <a:fillRect/>
          </a:stretch>
        </p:blipFill>
        <p:spPr>
          <a:xfrm>
            <a:off x="366752" y="2203704"/>
            <a:ext cx="8408773" cy="3405124"/>
          </a:xfrm>
        </p:spPr>
      </p:pic>
    </p:spTree>
    <p:extLst>
      <p:ext uri="{BB962C8B-B14F-4D97-AF65-F5344CB8AC3E}">
        <p14:creationId xmlns:p14="http://schemas.microsoft.com/office/powerpoint/2010/main" val="277869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390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FB4BC-4BEB-74DD-4ABD-1F4BB4471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5DD6B8EA-1230-7393-8B6A-4531F6B9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les réponses de 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Majd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et de Nada 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51DC052-062E-5A55-9FD0-0AA9ADA71206}"/>
              </a:ext>
            </a:extLst>
          </p:cNvPr>
          <p:cNvSpPr/>
          <p:nvPr/>
        </p:nvSpPr>
        <p:spPr>
          <a:xfrm>
            <a:off x="878184" y="2322683"/>
            <a:ext cx="7030496" cy="2724805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B656466-4547-8367-71EA-4D4CEDE4621F}"/>
              </a:ext>
            </a:extLst>
          </p:cNvPr>
          <p:cNvSpPr txBox="1"/>
          <p:nvPr/>
        </p:nvSpPr>
        <p:spPr>
          <a:xfrm>
            <a:off x="878184" y="2592752"/>
            <a:ext cx="7030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45C8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445C80"/>
                </a:solidFill>
                <a:latin typeface="Dosis" pitchFamily="2" charset="0"/>
              </a:rPr>
              <a:t>L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’épicerie se trouve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en face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de la pharmacie.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45C8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A3071DB-19A0-FCDC-F80D-9842415A0CD9}"/>
              </a:ext>
            </a:extLst>
          </p:cNvPr>
          <p:cNvSpPr txBox="1"/>
          <p:nvPr/>
        </p:nvSpPr>
        <p:spPr>
          <a:xfrm>
            <a:off x="1105602" y="3371992"/>
            <a:ext cx="80932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45C8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445C80"/>
                </a:solidFill>
                <a:latin typeface="Dosis" pitchFamily="2" charset="0"/>
              </a:rPr>
              <a:t>L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 pharmacie se trouve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à droite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de la poste</a:t>
            </a:r>
            <a:r>
              <a:rPr lang="fr-FR" sz="2800" b="1" dirty="0">
                <a:solidFill>
                  <a:srgbClr val="445C80"/>
                </a:solidFill>
                <a:latin typeface="Dosis" pitchFamily="2" charset="0"/>
              </a:rPr>
              <a:t>.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45C8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45C8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E93AB01-20D5-B609-2D3F-7A5544F56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1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AB7C25D-3E6B-F01A-C31A-62F1AE963EBF}"/>
              </a:ext>
            </a:extLst>
          </p:cNvPr>
          <p:cNvSpPr/>
          <p:nvPr/>
        </p:nvSpPr>
        <p:spPr>
          <a:xfrm>
            <a:off x="6174487" y="3316188"/>
            <a:ext cx="2444427" cy="2638526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E2E7060-7C43-E8E6-21CC-911E259FD9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882879" y="2496312"/>
            <a:ext cx="4887827" cy="3258552"/>
          </a:xfrm>
          <a:prstGeom prst="rect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id="{80BB0479-E979-6474-2431-231B9E9556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26793" y="360477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id="{F5793345-D6B2-DC7F-74AB-AD4E4C717018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Qui veut passer au tableau pour jouer la scène ?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29C610F-0000-14C7-04CA-B5693FB1F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800" y="1927657"/>
            <a:ext cx="1066949" cy="97168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03EC2E4-EBF4-50E6-2622-573F75232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1616" y="1822316"/>
            <a:ext cx="1218404" cy="11027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3A16EE4-4C6F-01E8-4800-2D676F5D6D7E}"/>
              </a:ext>
            </a:extLst>
          </p:cNvPr>
          <p:cNvSpPr txBox="1"/>
          <p:nvPr/>
        </p:nvSpPr>
        <p:spPr>
          <a:xfrm>
            <a:off x="589462" y="3909578"/>
            <a:ext cx="2205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Où se trouve l’école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F4A7155-7CFA-2AE2-5289-E12B1537D5E4}"/>
              </a:ext>
            </a:extLst>
          </p:cNvPr>
          <p:cNvSpPr txBox="1"/>
          <p:nvPr/>
        </p:nvSpPr>
        <p:spPr>
          <a:xfrm>
            <a:off x="6337705" y="3657791"/>
            <a:ext cx="21179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L’école .….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B323AB4-3759-CFB0-EE5A-C61986A599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2EE0B6A-AED8-B4DF-69BA-E4E96CD805A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437" t="-782"/>
          <a:stretch>
            <a:fillRect/>
          </a:stretch>
        </p:blipFill>
        <p:spPr>
          <a:xfrm>
            <a:off x="7284051" y="4283976"/>
            <a:ext cx="1366246" cy="1039403"/>
          </a:xfrm>
          <a:prstGeom prst="rect">
            <a:avLst/>
          </a:prstGeom>
        </p:spPr>
      </p:pic>
      <p:sp>
        <p:nvSpPr>
          <p:cNvPr id="14" name="AutoShape 2" descr="Image générée">
            <a:extLst>
              <a:ext uri="{FF2B5EF4-FFF2-40B4-BE49-F238E27FC236}">
                <a16:creationId xmlns:a16="http://schemas.microsoft.com/office/drawing/2014/main" id="{3DB7FBE5-FEA1-E83F-044B-0329F27F31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159F187-8431-2998-B99D-177A38E28D3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3800" t="3351" r="2439" b="23602"/>
          <a:stretch>
            <a:fillRect/>
          </a:stretch>
        </p:blipFill>
        <p:spPr>
          <a:xfrm>
            <a:off x="6350995" y="4296139"/>
            <a:ext cx="880568" cy="979928"/>
          </a:xfrm>
          <a:prstGeom prst="roundRect">
            <a:avLst>
              <a:gd name="adj" fmla="val 15772"/>
            </a:avLst>
          </a:prstGeom>
        </p:spPr>
      </p:pic>
    </p:spTree>
    <p:extLst>
      <p:ext uri="{BB962C8B-B14F-4D97-AF65-F5344CB8AC3E}">
        <p14:creationId xmlns:p14="http://schemas.microsoft.com/office/powerpoint/2010/main" val="34872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18119-EDA3-2B79-29A5-22DB9E4DE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C14EA49-C59B-EC4B-3B3C-7500EB312A54}"/>
              </a:ext>
            </a:extLst>
          </p:cNvPr>
          <p:cNvSpPr/>
          <p:nvPr/>
        </p:nvSpPr>
        <p:spPr>
          <a:xfrm>
            <a:off x="6174487" y="3316188"/>
            <a:ext cx="2444427" cy="2638526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60ACDBC-834B-45CB-FF45-8D1C0E411A1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0661" y="2866307"/>
            <a:ext cx="5124364" cy="3258552"/>
          </a:xfrm>
          <a:prstGeom prst="rect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id="{97EBC963-9503-4AAC-BADE-3F434C3C56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id="{0FC104BE-C1FC-177F-E50F-703962096204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Qui veut passer au tableau pour jouer la scène ?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83EC178-2178-D9D8-B269-4F73DA6D2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972" y="2237364"/>
            <a:ext cx="1066949" cy="97168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256BE40-6A62-AD13-4A13-8D49A587D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310" y="2096636"/>
            <a:ext cx="1218404" cy="11027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25EC35F-8EE4-9E51-FAF2-536676851336}"/>
              </a:ext>
            </a:extLst>
          </p:cNvPr>
          <p:cNvSpPr txBox="1"/>
          <p:nvPr/>
        </p:nvSpPr>
        <p:spPr>
          <a:xfrm>
            <a:off x="418362" y="3964238"/>
            <a:ext cx="260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Où se trouve la boulangerie 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483AC4F-F821-A942-0A8F-FB8B0A21B73D}"/>
              </a:ext>
            </a:extLst>
          </p:cNvPr>
          <p:cNvSpPr txBox="1"/>
          <p:nvPr/>
        </p:nvSpPr>
        <p:spPr>
          <a:xfrm>
            <a:off x="6285080" y="3453272"/>
            <a:ext cx="2194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La boulangerie est …….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C07D830-40FC-4BB9-2792-C90737B1EE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Espace réservé pour une image  7">
            <a:extLst>
              <a:ext uri="{FF2B5EF4-FFF2-40B4-BE49-F238E27FC236}">
                <a16:creationId xmlns:a16="http://schemas.microsoft.com/office/drawing/2014/main" id="{62EB07CF-8E76-CB22-2884-BC653655C0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CFEFD"/>
              </a:clrFrom>
              <a:clrTo>
                <a:srgbClr val="FC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7" t="25918" r="6598" b="28985"/>
          <a:stretch>
            <a:fillRect/>
          </a:stretch>
        </p:blipFill>
        <p:spPr>
          <a:xfrm>
            <a:off x="6321711" y="4302419"/>
            <a:ext cx="2139564" cy="121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4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6FE9ABB-7728-646E-E741-9F22F372B9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3529348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sz="1400" dirty="0"/>
              <a:t>Acte de parole 2 : « Situer un lieu ».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Texte : Compréhension 1.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09" y="3641803"/>
            <a:ext cx="2260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Ecrit : Point de langue 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Utiliser les indicateurs de lieu et leurs contraires.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BAC939C2-3428-46C0-25DA-75F8C582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3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04A85DC-2E59-10CE-4A21-CF9AE0A7B965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5B9888-EDF2-122B-1537-9F1ABC940E1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A8F25F4-3A50-C41F-C983-7A3AF2AA1648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868A9855-35C7-CF7F-19B4-29E25BF20CB5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apprendre les indicateurs de lieu et leurs contraires. Soyez attentifs.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E010BD7-CE67-5974-A804-AC620EB7E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5038D11-2E30-33BB-D219-565504DD3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840" y="2770146"/>
            <a:ext cx="5440320" cy="224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4E7DDD-78AD-CD9A-C2BB-D518BCFD2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>
                <a:latin typeface="Dosis Medium" pitchFamily="2" charset="0"/>
              </a:rPr>
              <a:t>Lecture de la vidéo.</a:t>
            </a:r>
          </a:p>
        </p:txBody>
      </p:sp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5BF17FD-7605-CDAE-E83A-26CA9F890B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Les indicateurs de lieu">
            <a:hlinkClick r:id="" action="ppaction://media"/>
            <a:extLst>
              <a:ext uri="{FF2B5EF4-FFF2-40B4-BE49-F238E27FC236}">
                <a16:creationId xmlns:a16="http://schemas.microsoft.com/office/drawing/2014/main" id="{E863F506-2A62-3639-05EB-86878E6DC4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6465" y="1754790"/>
            <a:ext cx="6120508" cy="4563817"/>
          </a:xfrm>
          <a:prstGeom prst="rect">
            <a:avLst/>
          </a:prstGeom>
        </p:spPr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1875C65-B5F4-3ACE-F1DF-9EB96BDCB9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499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DCF86-9605-510F-0462-AD08DC0E3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33DED7-193D-55F4-62FA-56DC834E7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ensemble cette liste. « À côté de » est le contraire de « Loin de ». Qui veut poursuivre la lecture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4FC3381-312A-5035-9BCE-7F8E783F41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446"/>
          <a:stretch>
            <a:fillRect/>
          </a:stretch>
        </p:blipFill>
        <p:spPr>
          <a:xfrm>
            <a:off x="2225296" y="2688336"/>
            <a:ext cx="4824899" cy="277063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3E918ED-24CD-DEE1-E7D4-40294ABE1B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28D8053-F709-D4FE-AF42-D5AA3545553F}"/>
              </a:ext>
            </a:extLst>
          </p:cNvPr>
          <p:cNvSpPr txBox="1"/>
          <p:nvPr/>
        </p:nvSpPr>
        <p:spPr>
          <a:xfrm>
            <a:off x="2999232" y="1911096"/>
            <a:ext cx="3422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Les indicateurs de lieu</a:t>
            </a:r>
          </a:p>
        </p:txBody>
      </p:sp>
    </p:spTree>
    <p:extLst>
      <p:ext uri="{BB962C8B-B14F-4D97-AF65-F5344CB8AC3E}">
        <p14:creationId xmlns:p14="http://schemas.microsoft.com/office/powerpoint/2010/main" val="409911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51239-464D-DDBB-CD1E-1BAD25024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4889E6-0C76-01CB-FC2B-874CB5C7B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0CBE49A-3983-24B0-06ED-387E9E144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3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EBA0BC1-1267-40C0-92E4-A225ACF8581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4000" y="1983664"/>
            <a:ext cx="3456000" cy="34584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604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61B68-438B-C4D0-C441-B408E5BAC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9F69E1-CB7A-20BB-3CEB-33AB12711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vos ardoises, écrivez le mot qui manque dans la deuxième phrase.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AD45912-4D36-4E2E-67A8-63024572C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8310DA6-B559-E0D3-4E65-64FF731E4EE6}"/>
              </a:ext>
            </a:extLst>
          </p:cNvPr>
          <p:cNvSpPr txBox="1"/>
          <p:nvPr/>
        </p:nvSpPr>
        <p:spPr>
          <a:xfrm>
            <a:off x="1310446" y="2266174"/>
            <a:ext cx="7409794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lang="fr-FR" sz="3600" b="1" kern="0" dirty="0">
                <a:solidFill>
                  <a:srgbClr val="424D7B"/>
                </a:solidFill>
                <a:latin typeface="Dosis" pitchFamily="2" charset="0"/>
              </a:rPr>
              <a:t>La banque est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à côté de </a:t>
            </a:r>
            <a:r>
              <a:rPr lang="fr-FR" sz="3600" b="1" kern="0" dirty="0">
                <a:solidFill>
                  <a:srgbClr val="424D7B"/>
                </a:solidFill>
                <a:latin typeface="Dosis" pitchFamily="2" charset="0"/>
              </a:rPr>
              <a:t>l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a poste.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D1B4AD5-CA2C-59B9-6AF4-8C30D09F65F3}"/>
              </a:ext>
            </a:extLst>
          </p:cNvPr>
          <p:cNvSpPr txBox="1"/>
          <p:nvPr/>
        </p:nvSpPr>
        <p:spPr>
          <a:xfrm>
            <a:off x="1407103" y="3802367"/>
            <a:ext cx="7409794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lang="fr-FR" sz="3600" b="1" kern="0" dirty="0">
                <a:solidFill>
                  <a:srgbClr val="424D7B"/>
                </a:solidFill>
                <a:latin typeface="Dosis" pitchFamily="2" charset="0"/>
              </a:rPr>
              <a:t>La banque est  </a:t>
            </a:r>
            <a:r>
              <a:rPr lang="fr-FR" sz="3600" b="1" dirty="0">
                <a:solidFill>
                  <a:srgbClr val="00ACA4"/>
                </a:solidFill>
                <a:latin typeface="Dosis" pitchFamily="2" charset="0"/>
              </a:rPr>
              <a:t>……….  </a:t>
            </a:r>
            <a:r>
              <a:rPr lang="fr-FR" sz="3600" b="1" kern="0" dirty="0">
                <a:solidFill>
                  <a:srgbClr val="424D7B"/>
                </a:solidFill>
                <a:latin typeface="Dosis" pitchFamily="2" charset="0"/>
              </a:rPr>
              <a:t>l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a poste.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C01D231-74A9-89E5-78F9-7E778B2AC6DA}"/>
              </a:ext>
            </a:extLst>
          </p:cNvPr>
          <p:cNvSpPr txBox="1"/>
          <p:nvPr/>
        </p:nvSpPr>
        <p:spPr>
          <a:xfrm>
            <a:off x="4348617" y="2681680"/>
            <a:ext cx="763383" cy="1494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kumimoji="0" lang="fr-FR" sz="5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≠</a:t>
            </a:r>
            <a:r>
              <a:rPr kumimoji="0" lang="fr-FR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43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F8B98-5DFC-DE6C-1350-3E09B2496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F6C204-BA5F-0C77-DF9D-DF0DB65B1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C90C8E0-E66D-4079-DDAF-39C4BCD42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3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24428F6-B6AB-C046-10DA-EBCF5927340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4000" y="1983664"/>
            <a:ext cx="3456000" cy="34584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93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A64FF-7182-C1CC-9834-E5815D637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D7C22B-58A9-A135-6FC2-394B7B3CC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53F2D29-8B8D-BE9C-CA2D-049E3991D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57E1B3A-581F-4A0F-F7F8-4F98D7A9CB79}"/>
              </a:ext>
            </a:extLst>
          </p:cNvPr>
          <p:cNvSpPr txBox="1"/>
          <p:nvPr/>
        </p:nvSpPr>
        <p:spPr>
          <a:xfrm>
            <a:off x="1310446" y="2266174"/>
            <a:ext cx="7409794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lang="fr-FR" sz="3600" b="1" kern="0" dirty="0">
                <a:solidFill>
                  <a:srgbClr val="424D7B"/>
                </a:solidFill>
                <a:latin typeface="Dosis" pitchFamily="2" charset="0"/>
              </a:rPr>
              <a:t>La banque est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à côté de </a:t>
            </a:r>
            <a:r>
              <a:rPr lang="fr-FR" sz="3600" b="1" kern="0" dirty="0">
                <a:solidFill>
                  <a:srgbClr val="424D7B"/>
                </a:solidFill>
                <a:latin typeface="Dosis" pitchFamily="2" charset="0"/>
              </a:rPr>
              <a:t>l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a poste.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ECCD1BD-902A-7C5D-927A-9F7311D2A6CE}"/>
              </a:ext>
            </a:extLst>
          </p:cNvPr>
          <p:cNvSpPr txBox="1"/>
          <p:nvPr/>
        </p:nvSpPr>
        <p:spPr>
          <a:xfrm>
            <a:off x="1407103" y="3802367"/>
            <a:ext cx="7409794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lang="fr-FR" sz="3600" b="1" kern="0" dirty="0">
                <a:solidFill>
                  <a:srgbClr val="424D7B"/>
                </a:solidFill>
                <a:latin typeface="Dosis" pitchFamily="2" charset="0"/>
              </a:rPr>
              <a:t>La banque est  </a:t>
            </a:r>
            <a:r>
              <a:rPr lang="fr-FR" sz="3600" b="1" kern="0" dirty="0">
                <a:solidFill>
                  <a:srgbClr val="C00000"/>
                </a:solidFill>
                <a:latin typeface="Dosis" pitchFamily="2" charset="0"/>
              </a:rPr>
              <a:t>loin de</a:t>
            </a:r>
            <a:r>
              <a:rPr lang="fr-FR" sz="3600" b="1" dirty="0">
                <a:solidFill>
                  <a:srgbClr val="C00000"/>
                </a:solidFill>
                <a:latin typeface="Dosis" pitchFamily="2" charset="0"/>
              </a:rPr>
              <a:t>  </a:t>
            </a:r>
            <a:r>
              <a:rPr lang="fr-FR" sz="3600" b="1" kern="0" dirty="0">
                <a:solidFill>
                  <a:srgbClr val="424D7B"/>
                </a:solidFill>
                <a:latin typeface="Dosis" pitchFamily="2" charset="0"/>
              </a:rPr>
              <a:t>l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a poste.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B5354A2-14C8-8A7E-96B7-F6CC1E0C41AF}"/>
              </a:ext>
            </a:extLst>
          </p:cNvPr>
          <p:cNvSpPr txBox="1"/>
          <p:nvPr/>
        </p:nvSpPr>
        <p:spPr>
          <a:xfrm>
            <a:off x="4348617" y="2681680"/>
            <a:ext cx="763383" cy="1494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kumimoji="0" lang="fr-FR" sz="5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≠</a:t>
            </a:r>
            <a:r>
              <a:rPr kumimoji="0" lang="fr-FR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67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F6D0F-C345-9E82-55E5-8F5F82330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710B84D-166D-019C-27BF-6B38AFCEC432}"/>
              </a:ext>
            </a:extLst>
          </p:cNvPr>
          <p:cNvSpPr txBox="1"/>
          <p:nvPr/>
        </p:nvSpPr>
        <p:spPr>
          <a:xfrm>
            <a:off x="1407103" y="3802367"/>
            <a:ext cx="7409794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La maison est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………………………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l’école. 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CB8F661-8D0C-7EFA-94DF-78E58FC81C63}"/>
              </a:ext>
            </a:extLst>
          </p:cNvPr>
          <p:cNvSpPr txBox="1"/>
          <p:nvPr/>
        </p:nvSpPr>
        <p:spPr>
          <a:xfrm>
            <a:off x="1310446" y="2183878"/>
            <a:ext cx="7409794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lang="fr-FR" sz="3600" b="1" kern="0" dirty="0">
                <a:solidFill>
                  <a:srgbClr val="424D7B"/>
                </a:solidFill>
                <a:latin typeface="Dosis" pitchFamily="2" charset="0"/>
              </a:rPr>
              <a:t>La maison est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à </a:t>
            </a:r>
            <a:r>
              <a:rPr lang="fr-FR" sz="3600" b="1" dirty="0">
                <a:solidFill>
                  <a:srgbClr val="00ACA4"/>
                </a:solidFill>
                <a:latin typeface="Dosis" pitchFamily="2" charset="0"/>
              </a:rPr>
              <a:t>gauche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 de </a:t>
            </a:r>
            <a:r>
              <a:rPr lang="fr-FR" sz="3600" b="1" kern="0" dirty="0">
                <a:solidFill>
                  <a:srgbClr val="424D7B"/>
                </a:solidFill>
                <a:latin typeface="Dosis" pitchFamily="2" charset="0"/>
              </a:rPr>
              <a:t>l’école. 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D44C0C42-618D-FFB4-69CE-0235ECF4B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vos ardoises, écrivez le mot qui manque dans la deuxième phrase. </a:t>
            </a: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CD1C3FF-A3FC-C790-ABBE-DEAF661E8B5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8328" y="719424"/>
            <a:ext cx="871534" cy="8721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E59B08A-AFC4-6EEB-A38D-FEDA46B0A1C0}"/>
              </a:ext>
            </a:extLst>
          </p:cNvPr>
          <p:cNvSpPr txBox="1"/>
          <p:nvPr/>
        </p:nvSpPr>
        <p:spPr>
          <a:xfrm>
            <a:off x="4348617" y="2681680"/>
            <a:ext cx="763383" cy="1494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kumimoji="0" lang="fr-FR" sz="5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≠</a:t>
            </a:r>
            <a:r>
              <a:rPr kumimoji="0" lang="fr-FR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69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CC1F2-AE92-1765-74D5-7FB19E2F7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45071B-638B-CB29-21C1-BCE8B0CE7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50ECF4C-D972-C0CE-0A2E-F000CC051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3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B808A24-5264-2FFC-B241-34453739AA2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4000" y="1983664"/>
            <a:ext cx="3456000" cy="34584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96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740AE-97CF-2E66-B30E-C84787169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44B0F48E-EA18-3F5E-CCD3-E99A5694E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C4B5F1B-12D5-B419-7FA8-222A39BBAC76}"/>
              </a:ext>
            </a:extLst>
          </p:cNvPr>
          <p:cNvSpPr txBox="1"/>
          <p:nvPr/>
        </p:nvSpPr>
        <p:spPr>
          <a:xfrm>
            <a:off x="1407103" y="3802367"/>
            <a:ext cx="7409794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lang="fr-FR" sz="3600" b="1" kern="0" dirty="0">
                <a:solidFill>
                  <a:srgbClr val="424D7B"/>
                </a:solidFill>
                <a:latin typeface="Dosis" pitchFamily="2" charset="0"/>
              </a:rPr>
              <a:t>La maison est  </a:t>
            </a:r>
            <a:r>
              <a:rPr lang="fr-FR" sz="3600" b="1" kern="0" dirty="0">
                <a:solidFill>
                  <a:srgbClr val="C00000"/>
                </a:solidFill>
                <a:latin typeface="Dosis" pitchFamily="2" charset="0"/>
              </a:rPr>
              <a:t>à droite de</a:t>
            </a:r>
            <a:r>
              <a:rPr lang="fr-FR" sz="3600" b="1" dirty="0">
                <a:solidFill>
                  <a:srgbClr val="C00000"/>
                </a:solidFill>
                <a:latin typeface="Dosis" pitchFamily="2" charset="0"/>
              </a:rPr>
              <a:t>  </a:t>
            </a:r>
            <a:r>
              <a:rPr lang="fr-FR" sz="3600" b="1" kern="0" dirty="0">
                <a:solidFill>
                  <a:srgbClr val="424D7B"/>
                </a:solidFill>
                <a:latin typeface="Dosis" pitchFamily="2" charset="0"/>
              </a:rPr>
              <a:t>l’école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.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083174B-BA10-333C-2169-D0E07A50657F}"/>
              </a:ext>
            </a:extLst>
          </p:cNvPr>
          <p:cNvSpPr txBox="1"/>
          <p:nvPr/>
        </p:nvSpPr>
        <p:spPr>
          <a:xfrm>
            <a:off x="4348617" y="2681680"/>
            <a:ext cx="763383" cy="1494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kumimoji="0" lang="fr-FR" sz="5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≠</a:t>
            </a:r>
            <a:r>
              <a:rPr kumimoji="0" lang="fr-FR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A462266-EE7A-9F72-ED27-BDF97B61C6EC}"/>
              </a:ext>
            </a:extLst>
          </p:cNvPr>
          <p:cNvSpPr txBox="1"/>
          <p:nvPr/>
        </p:nvSpPr>
        <p:spPr>
          <a:xfrm>
            <a:off x="1310446" y="2183878"/>
            <a:ext cx="7409794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lang="fr-FR" sz="3600" b="1" kern="0" dirty="0">
                <a:solidFill>
                  <a:srgbClr val="424D7B"/>
                </a:solidFill>
                <a:latin typeface="Dosis" pitchFamily="2" charset="0"/>
              </a:rPr>
              <a:t>La maison est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à </a:t>
            </a:r>
            <a:r>
              <a:rPr lang="fr-FR" sz="3600" b="1" dirty="0">
                <a:solidFill>
                  <a:srgbClr val="00ACA4"/>
                </a:solidFill>
                <a:latin typeface="Dosis" pitchFamily="2" charset="0"/>
              </a:rPr>
              <a:t>gauche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 de </a:t>
            </a:r>
            <a:r>
              <a:rPr lang="fr-FR" sz="3600" b="1" kern="0" dirty="0">
                <a:solidFill>
                  <a:srgbClr val="424D7B"/>
                </a:solidFill>
                <a:latin typeface="Dosis" pitchFamily="2" charset="0"/>
              </a:rPr>
              <a:t>l’école. 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71C86976-DB36-1376-2825-194F2D5C4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</p:spTree>
    <p:extLst>
      <p:ext uri="{BB962C8B-B14F-4D97-AF65-F5344CB8AC3E}">
        <p14:creationId xmlns:p14="http://schemas.microsoft.com/office/powerpoint/2010/main" val="168596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204760" y="2465726"/>
            <a:ext cx="2547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 (e)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A52AC-026F-F136-5DF6-ECC2AECBF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28A9084-71EB-9EF5-8308-4536F57C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vos ardoises, écrivez le mot qui manque dans la deuxième phrase. </a:t>
            </a:r>
          </a:p>
        </p:txBody>
      </p:sp>
      <p:pic>
        <p:nvPicPr>
          <p:cNvPr id="8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68FACFD-929D-78FA-CA30-1219948E1D8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8328" y="719424"/>
            <a:ext cx="871534" cy="87216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DA6EE5C-FDE8-4760-5C00-6CACB8F059BE}"/>
              </a:ext>
            </a:extLst>
          </p:cNvPr>
          <p:cNvSpPr txBox="1"/>
          <p:nvPr/>
        </p:nvSpPr>
        <p:spPr>
          <a:xfrm>
            <a:off x="1310446" y="3765791"/>
            <a:ext cx="7409794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lang="fr-FR" sz="3600" b="1" kern="0" dirty="0">
                <a:solidFill>
                  <a:srgbClr val="424D7B"/>
                </a:solidFill>
                <a:latin typeface="Dosis" pitchFamily="2" charset="0"/>
              </a:rPr>
              <a:t>Le marché est  </a:t>
            </a:r>
            <a:r>
              <a:rPr lang="fr-FR" sz="3600" b="1" dirty="0">
                <a:solidFill>
                  <a:srgbClr val="00ACA4"/>
                </a:solidFill>
                <a:latin typeface="Dosis" pitchFamily="2" charset="0"/>
              </a:rPr>
              <a:t>……… .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363D4F8-5320-4F25-CCFC-2EF7BBC7E6D1}"/>
              </a:ext>
            </a:extLst>
          </p:cNvPr>
          <p:cNvSpPr txBox="1"/>
          <p:nvPr/>
        </p:nvSpPr>
        <p:spPr>
          <a:xfrm>
            <a:off x="1310446" y="2183878"/>
            <a:ext cx="7409794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lang="fr-FR" sz="3600" b="1" kern="0" dirty="0">
                <a:solidFill>
                  <a:srgbClr val="424D7B"/>
                </a:solidFill>
                <a:latin typeface="Dosis" pitchFamily="2" charset="0"/>
              </a:rPr>
              <a:t>Le marché est </a:t>
            </a:r>
            <a:r>
              <a:rPr lang="fr-FR" sz="3600" b="1" dirty="0">
                <a:solidFill>
                  <a:srgbClr val="00ACA4"/>
                </a:solidFill>
                <a:latin typeface="Dosis" pitchFamily="2" charset="0"/>
              </a:rPr>
              <a:t>là-bas. 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F5F01C4-6D5F-E3A3-470E-FD81B6CCC38C}"/>
              </a:ext>
            </a:extLst>
          </p:cNvPr>
          <p:cNvSpPr txBox="1"/>
          <p:nvPr/>
        </p:nvSpPr>
        <p:spPr>
          <a:xfrm>
            <a:off x="4348617" y="2681680"/>
            <a:ext cx="763383" cy="1494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kumimoji="0" lang="fr-FR" sz="5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≠</a:t>
            </a:r>
            <a:r>
              <a:rPr kumimoji="0" lang="fr-FR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06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EC9A4-BDBE-AC69-10AE-1882B671A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6EFBC9-7F1B-4242-70FD-9EF09A1C0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96B24CA-1EE2-CC4B-11A4-9D70D6C57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3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513313E-9696-884F-716B-809C6233FB3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4000" y="1983664"/>
            <a:ext cx="3456000" cy="34584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186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27660-AEB8-0506-5EFD-F22E1337A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2485BBB6-BB26-C844-ECE9-6E2F26093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vos ardoises, écrivez le mot qui manque dans la deuxième phrase. </a:t>
            </a:r>
          </a:p>
        </p:txBody>
      </p:sp>
      <p:pic>
        <p:nvPicPr>
          <p:cNvPr id="8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B8579B9-61A2-0BFF-3A38-92D8E564E3C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8328" y="719424"/>
            <a:ext cx="871534" cy="87216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FF92357-5D52-49DC-151E-4C43D3D20D93}"/>
              </a:ext>
            </a:extLst>
          </p:cNvPr>
          <p:cNvSpPr txBox="1"/>
          <p:nvPr/>
        </p:nvSpPr>
        <p:spPr>
          <a:xfrm>
            <a:off x="1310446" y="3765791"/>
            <a:ext cx="7409794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lang="fr-FR" sz="3600" b="1" kern="0" dirty="0">
                <a:solidFill>
                  <a:srgbClr val="424D7B"/>
                </a:solidFill>
                <a:latin typeface="Dosis" pitchFamily="2" charset="0"/>
              </a:rPr>
              <a:t>Le marché est </a:t>
            </a:r>
            <a:r>
              <a:rPr lang="fr-FR" sz="3600" b="1" kern="0" dirty="0">
                <a:solidFill>
                  <a:srgbClr val="C00000"/>
                </a:solidFill>
                <a:latin typeface="Dosis" pitchFamily="2" charset="0"/>
              </a:rPr>
              <a:t>ici.</a:t>
            </a:r>
            <a:r>
              <a:rPr lang="fr-FR" sz="3600" b="1" kern="0" dirty="0">
                <a:solidFill>
                  <a:srgbClr val="00ACA4"/>
                </a:solidFill>
                <a:latin typeface="Dosis" pitchFamily="2" charset="0"/>
              </a:rPr>
              <a:t> 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962D18B-5644-E575-B36D-8F6E828397E3}"/>
              </a:ext>
            </a:extLst>
          </p:cNvPr>
          <p:cNvSpPr txBox="1"/>
          <p:nvPr/>
        </p:nvSpPr>
        <p:spPr>
          <a:xfrm>
            <a:off x="1310446" y="2183878"/>
            <a:ext cx="7409794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lang="fr-FR" sz="3600" b="1" kern="0" dirty="0">
                <a:solidFill>
                  <a:srgbClr val="424D7B"/>
                </a:solidFill>
                <a:latin typeface="Dosis" pitchFamily="2" charset="0"/>
              </a:rPr>
              <a:t>Le marché est </a:t>
            </a:r>
            <a:r>
              <a:rPr lang="fr-FR" sz="3600" b="1" dirty="0">
                <a:solidFill>
                  <a:srgbClr val="00ACA4"/>
                </a:solidFill>
                <a:latin typeface="Dosis" pitchFamily="2" charset="0"/>
              </a:rPr>
              <a:t>là-bas. 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6A5C72B-B022-1AEB-CA60-D77BD8E8580E}"/>
              </a:ext>
            </a:extLst>
          </p:cNvPr>
          <p:cNvSpPr txBox="1"/>
          <p:nvPr/>
        </p:nvSpPr>
        <p:spPr>
          <a:xfrm>
            <a:off x="4348617" y="2681680"/>
            <a:ext cx="763383" cy="1494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kumimoji="0" lang="fr-FR" sz="5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≠</a:t>
            </a:r>
            <a:r>
              <a:rPr kumimoji="0" lang="fr-FR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83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36DE3-25F4-3ED3-3187-2D8E3ADE1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73B4DFE-1F68-87A1-F770-C32549715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vos ardoises, écrivez le mot qui manque dans la deuxième phrase. </a:t>
            </a:r>
          </a:p>
        </p:txBody>
      </p:sp>
      <p:pic>
        <p:nvPicPr>
          <p:cNvPr id="8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C623F2A-5A83-AA6A-BBD2-83B03A0B6E6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8328" y="719424"/>
            <a:ext cx="871534" cy="87216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4636E2C-EC9D-9B8B-6438-0401A4C47B4C}"/>
              </a:ext>
            </a:extLst>
          </p:cNvPr>
          <p:cNvSpPr txBox="1"/>
          <p:nvPr/>
        </p:nvSpPr>
        <p:spPr>
          <a:xfrm>
            <a:off x="1310446" y="2183878"/>
            <a:ext cx="7409794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lang="fr-FR" sz="3600" b="1" kern="0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Le chat est </a:t>
            </a:r>
            <a:r>
              <a:rPr lang="fr-FR" sz="3600" b="1" kern="0" dirty="0">
                <a:solidFill>
                  <a:srgbClr val="00ACA4"/>
                </a:solidFill>
                <a:latin typeface="Dosis" pitchFamily="2" charset="0"/>
              </a:rPr>
              <a:t>derrière</a:t>
            </a:r>
            <a:r>
              <a:rPr lang="fr-FR" sz="3600" b="1" dirty="0">
                <a:solidFill>
                  <a:srgbClr val="00ACA4"/>
                </a:solidFill>
                <a:latin typeface="Dosis" pitchFamily="2" charset="0"/>
              </a:rPr>
              <a:t> </a:t>
            </a:r>
            <a:r>
              <a:rPr lang="fr-FR" sz="36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la maison.  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58AA3DD-1805-E956-E92F-1B85514EA1E3}"/>
              </a:ext>
            </a:extLst>
          </p:cNvPr>
          <p:cNvSpPr txBox="1"/>
          <p:nvPr/>
        </p:nvSpPr>
        <p:spPr>
          <a:xfrm>
            <a:off x="1310446" y="3881588"/>
            <a:ext cx="7409794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lang="fr-FR" sz="3600" b="1" kern="0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Le chat est </a:t>
            </a:r>
            <a:r>
              <a:rPr lang="fr-FR" sz="3600" b="1" kern="0" dirty="0">
                <a:solidFill>
                  <a:srgbClr val="00ACA4"/>
                </a:solidFill>
                <a:latin typeface="Dosis" pitchFamily="2" charset="0"/>
              </a:rPr>
              <a:t>………</a:t>
            </a:r>
            <a:r>
              <a:rPr lang="fr-FR" sz="3600" b="1" dirty="0">
                <a:solidFill>
                  <a:srgbClr val="00ACA4"/>
                </a:solidFill>
                <a:latin typeface="Dosis" pitchFamily="2" charset="0"/>
              </a:rPr>
              <a:t> </a:t>
            </a:r>
            <a:r>
              <a:rPr lang="fr-FR" sz="36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la maison.  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02339E0-7BCF-BCC4-6BB9-8481D322C0DB}"/>
              </a:ext>
            </a:extLst>
          </p:cNvPr>
          <p:cNvSpPr txBox="1"/>
          <p:nvPr/>
        </p:nvSpPr>
        <p:spPr>
          <a:xfrm>
            <a:off x="4348617" y="2681680"/>
            <a:ext cx="763383" cy="1494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kumimoji="0" lang="fr-FR" sz="5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≠</a:t>
            </a:r>
            <a:r>
              <a:rPr kumimoji="0" lang="fr-FR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76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D9686-A74A-09CA-4E61-67B6DB802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8D257-8769-2678-29F4-BDC84D297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515953E-BBEF-4C8F-0FB6-900BAA32C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3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15608F2-4825-C4A5-ABD7-53FD6B55898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4000" y="1983664"/>
            <a:ext cx="3456000" cy="34584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344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45F0D-754C-CF95-42C6-5BEE3EA29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D6E28F1-ADA5-A542-8FD4-8034A195E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p:pic>
        <p:nvPicPr>
          <p:cNvPr id="8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81DB10D-BEEF-9F40-31FA-989D6F28028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8328" y="719424"/>
            <a:ext cx="871534" cy="87216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8879615-B5DB-B55B-F581-8FB3B11E23CE}"/>
              </a:ext>
            </a:extLst>
          </p:cNvPr>
          <p:cNvSpPr txBox="1"/>
          <p:nvPr/>
        </p:nvSpPr>
        <p:spPr>
          <a:xfrm>
            <a:off x="1310446" y="2183878"/>
            <a:ext cx="7409794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lang="fr-FR" sz="3600" b="1" kern="0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Le chat est </a:t>
            </a:r>
            <a:r>
              <a:rPr lang="fr-FR" sz="3600" b="1" kern="0" dirty="0">
                <a:solidFill>
                  <a:srgbClr val="00ACA4"/>
                </a:solidFill>
                <a:latin typeface="Dosis" pitchFamily="2" charset="0"/>
              </a:rPr>
              <a:t>derrière</a:t>
            </a:r>
            <a:r>
              <a:rPr lang="fr-FR" sz="3600" b="1" dirty="0">
                <a:solidFill>
                  <a:srgbClr val="00ACA4"/>
                </a:solidFill>
                <a:latin typeface="Dosis" pitchFamily="2" charset="0"/>
              </a:rPr>
              <a:t> </a:t>
            </a:r>
            <a:r>
              <a:rPr lang="fr-FR" sz="36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la maison.  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6C30FBA-6A28-6669-7541-752A23FD88B2}"/>
              </a:ext>
            </a:extLst>
          </p:cNvPr>
          <p:cNvSpPr txBox="1"/>
          <p:nvPr/>
        </p:nvSpPr>
        <p:spPr>
          <a:xfrm>
            <a:off x="1310446" y="3881588"/>
            <a:ext cx="7409794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lang="fr-FR" sz="3600" b="1" kern="0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Le chat est </a:t>
            </a:r>
            <a:r>
              <a:rPr lang="fr-FR" sz="3600" b="1" kern="0" dirty="0">
                <a:solidFill>
                  <a:srgbClr val="C00000"/>
                </a:solidFill>
                <a:latin typeface="Dosis" pitchFamily="2" charset="0"/>
              </a:rPr>
              <a:t>devant</a:t>
            </a:r>
            <a:r>
              <a:rPr lang="fr-FR" sz="3600" b="1" dirty="0">
                <a:solidFill>
                  <a:srgbClr val="00ACA4"/>
                </a:solidFill>
                <a:latin typeface="Dosis" pitchFamily="2" charset="0"/>
              </a:rPr>
              <a:t> </a:t>
            </a:r>
            <a:r>
              <a:rPr lang="fr-FR" sz="36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la maison.  </a:t>
            </a: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</a:rPr>
              <a:t>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C7B3CC3-1ABB-F6CE-B5E2-3E7B4304574F}"/>
              </a:ext>
            </a:extLst>
          </p:cNvPr>
          <p:cNvSpPr txBox="1"/>
          <p:nvPr/>
        </p:nvSpPr>
        <p:spPr>
          <a:xfrm>
            <a:off x="4348617" y="2681680"/>
            <a:ext cx="763383" cy="1494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200000"/>
              </a:lnSpc>
              <a:defRPr/>
            </a:pPr>
            <a:r>
              <a:rPr kumimoji="0" lang="fr-FR" sz="5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≠</a:t>
            </a:r>
            <a:r>
              <a:rPr kumimoji="0" lang="fr-FR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5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D7A309F-A000-939A-33FC-FFD814EE83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5035627"/>
            <a:ext cx="6246795" cy="1349939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Utiliser les indicateurs de lieu et leurs contraires.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sz="1400" dirty="0"/>
              <a:t>Acte de parole 1 : «  « Parler des activités  scolaires ». 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35CB33E-BD6C-ABCE-F925-A7DB01A85400}"/>
              </a:ext>
            </a:extLst>
          </p:cNvPr>
          <p:cNvSpPr txBox="1"/>
          <p:nvPr/>
        </p:nvSpPr>
        <p:spPr>
          <a:xfrm>
            <a:off x="2201410" y="5133855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Lecture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Texte : Compréhension 1.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36CF52F-EB33-43E1-19BB-ADA739EBB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3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38594CE-44F2-699F-6AE0-18537077598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9E0DF1C-A1B1-D9F0-E8C1-4ED8FB8ED91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E076CB0-E27A-049D-2DB8-EAF76CC8F82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AC7FC735-65FA-350D-C021-4B33353F09E5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1425F-0496-503A-BC0B-7BD53095E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AB37945-D9B7-53DC-A8DF-12DE6C61F6B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Description de la scène. </a:t>
            </a:r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BA2A9C0-DD14-58C9-7E51-CAF4F124C9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4EB6D6D-9B93-60C9-6DF7-01FB62900A4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/>
              <a:t>Bonjour - Au revoir  - Moi - Toi </a:t>
            </a:r>
          </a:p>
          <a:p>
            <a:r>
              <a:rPr lang="fr-FR" dirty="0"/>
              <a:t>Un avion - Un ananas - Un abricot - Une banane – Une école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FCF9D790-6DA7-1324-EB88-D8534BDF3D5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hq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87C39423-3F6F-A610-8E39-ABAB8946345F}"/>
              </a:ext>
            </a:extLst>
          </p:cNvPr>
          <p:cNvGrpSpPr/>
          <p:nvPr/>
        </p:nvGrpSpPr>
        <p:grpSpPr>
          <a:xfrm>
            <a:off x="3224463" y="0"/>
            <a:ext cx="2589196" cy="914877"/>
            <a:chOff x="3224463" y="0"/>
            <a:chExt cx="2589196" cy="91487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D9022AC-89B5-2FA3-EF14-710156386EB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C987553-F02E-9712-1BB0-6C426D5C04E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F7BB6D3F-BEBE-4DFE-8AAB-DAF2D6B88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pic>
        <p:nvPicPr>
          <p:cNvPr id="20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4BBE3149-4C47-41CD-B419-7EAEEAF2B4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34302"/>
            <a:ext cx="540000" cy="540000"/>
          </a:xfr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BC0D7261-3116-C773-0D01-6EDD8FE77FA4}"/>
              </a:ext>
            </a:extLst>
          </p:cNvPr>
          <p:cNvSpPr txBox="1"/>
          <p:nvPr/>
        </p:nvSpPr>
        <p:spPr>
          <a:xfrm>
            <a:off x="2201410" y="5108401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Activités de vocabulaire  sur livret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F93B3894-7EEC-F08A-4EF0-0AC117FFEA5A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Activités sur livret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8A6949A-BB39-22B4-BE0D-16F80BBAC38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EAFB7D-899C-DDA8-5989-2D182EB18A7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58F4D73-495F-BF2F-CB37-4174EC8666C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4D349069-3C9F-EDE8-CF04-D26F29E160C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3F6F1A5E-7FEE-F3D0-D500-1484D07FFF73}"/>
              </a:ext>
            </a:extLst>
          </p:cNvPr>
          <p:cNvSpPr/>
          <p:nvPr/>
        </p:nvSpPr>
        <p:spPr>
          <a:xfrm>
            <a:off x="704326" y="1860373"/>
            <a:ext cx="7315200" cy="4553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BD66F2D7-9798-77ED-AB7B-5B61D4419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91" y="2393391"/>
            <a:ext cx="3867674" cy="705267"/>
          </a:xfrm>
        </p:spPr>
        <p:txBody>
          <a:bodyPr/>
          <a:lstStyle/>
          <a:p>
            <a:pPr algn="l">
              <a:lnSpc>
                <a:spcPts val="3200"/>
              </a:lnSpc>
              <a:spcAft>
                <a:spcPts val="1200"/>
              </a:spcAft>
            </a:pPr>
            <a:r>
              <a:rPr lang="fr-MA" sz="2000" b="0" dirty="0"/>
              <a:t>Cette partie de la leçon nécessite l’utilisation du </a:t>
            </a:r>
            <a:r>
              <a:rPr lang="fr-MA" sz="2000" dirty="0"/>
              <a:t>livret de l’élève. </a:t>
            </a:r>
            <a:r>
              <a:rPr lang="fr-MA" sz="2000" b="0" dirty="0"/>
              <a:t/>
            </a:r>
            <a:br>
              <a:rPr lang="fr-MA" sz="2000" b="0" dirty="0"/>
            </a:br>
            <a:r>
              <a:rPr lang="fr-MA" sz="2000" b="0" dirty="0"/>
              <a:t/>
            </a:r>
            <a:br>
              <a:rPr lang="fr-MA" sz="2000" b="0" dirty="0"/>
            </a:br>
            <a:r>
              <a:rPr lang="fr-MA" sz="2000" b="0" dirty="0"/>
              <a:t>En cas </a:t>
            </a:r>
            <a:r>
              <a:rPr lang="fr-MA" sz="2000" dirty="0"/>
              <a:t>d’indisponibilité temporaire </a:t>
            </a:r>
            <a:r>
              <a:rPr lang="fr-MA" sz="2000" b="0" dirty="0"/>
              <a:t>du livret de l’élève, l’enseignant fait lire les élèves sur l’écran. </a:t>
            </a:r>
          </a:p>
        </p:txBody>
      </p:sp>
      <p:sp>
        <p:nvSpPr>
          <p:cNvPr id="33" name="Titre 1">
            <a:extLst>
              <a:ext uri="{FF2B5EF4-FFF2-40B4-BE49-F238E27FC236}">
                <a16:creationId xmlns:a16="http://schemas.microsoft.com/office/drawing/2014/main" id="{9E59C12F-0E8E-CED4-5398-3E2ACF9BC80A}"/>
              </a:ext>
            </a:extLst>
          </p:cNvPr>
          <p:cNvSpPr txBox="1">
            <a:spLocks/>
          </p:cNvSpPr>
          <p:nvPr/>
        </p:nvSpPr>
        <p:spPr>
          <a:xfrm>
            <a:off x="1018596" y="1635346"/>
            <a:ext cx="3867674" cy="705267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algn="l">
              <a:lnSpc>
                <a:spcPts val="3200"/>
              </a:lnSpc>
              <a:spcAft>
                <a:spcPts val="1200"/>
              </a:spcAft>
            </a:pPr>
            <a:r>
              <a:rPr lang="fr-MA" sz="2400" dirty="0">
                <a:solidFill>
                  <a:srgbClr val="00ACA4"/>
                </a:solidFill>
              </a:rPr>
              <a:t>Remarque importante :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2CD6339-3859-DDD6-1E79-F1A39573D33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6991" y="1426276"/>
            <a:ext cx="3193561" cy="452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7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BF995-5740-EF88-B323-5791FC6B5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D8A4A12-B061-F902-11CE-8C43D45D93C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A523585-9C26-1393-C8F2-34AD3CE7D90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3A037EBB-1A0A-704D-42CC-F195B2220D73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547E1FB-134D-32A7-090B-62DE3CBC0B0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3">
            <a:extLst>
              <a:ext uri="{FF2B5EF4-FFF2-40B4-BE49-F238E27FC236}">
                <a16:creationId xmlns:a16="http://schemas.microsoft.com/office/drawing/2014/main" id="{F1264451-129C-D862-85AF-92BE8BBDB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571502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10. Nous avons déjà lu ce texte. Maintenant, on va essayer de le comprendre, partie par partie.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19F2615-62E1-93B2-C3B3-7C2E7B682C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B98D4ED-B962-9DC8-1EDE-6433A3C14A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2571" y="1489960"/>
            <a:ext cx="3368044" cy="506498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6A9AB41-6767-7FC8-395F-A2A1CDDCF8FA}"/>
              </a:ext>
            </a:extLst>
          </p:cNvPr>
          <p:cNvSpPr/>
          <p:nvPr/>
        </p:nvSpPr>
        <p:spPr>
          <a:xfrm>
            <a:off x="3269549" y="2412932"/>
            <a:ext cx="3121428" cy="1575744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029315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0E928-3932-AE50-AE0E-2C26D25A3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DAC276-0305-7D70-DDB0-44593002C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Pour chaque partie du texte, on va suivre les mêmes étapes.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E2229244-AADC-2904-2668-206C7FA2C0F5}"/>
                  </a:ext>
                </a:extLst>
              </p14:cNvPr>
              <p14:cNvContentPartPr/>
              <p14:nvPr/>
            </p14:nvContentPartPr>
            <p14:xfrm>
              <a:off x="2816318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2229244-AADC-2904-2668-206C7FA2C0F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07318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5031096-9F6B-3CF7-10FA-A4D2DD25142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5031096-9F6B-3CF7-10FA-A4D2DD25142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DB67BD11-CFA0-8901-B9A4-CCA4DFDFA0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D0D9D7A-5CB1-EA31-D2F0-4F5788DF8FD8}"/>
              </a:ext>
            </a:extLst>
          </p:cNvPr>
          <p:cNvSpPr/>
          <p:nvPr/>
        </p:nvSpPr>
        <p:spPr>
          <a:xfrm>
            <a:off x="1490001" y="2618070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5189BC5-408C-7EAD-DDE0-990B20537D02}"/>
              </a:ext>
            </a:extLst>
          </p:cNvPr>
          <p:cNvSpPr txBox="1"/>
          <p:nvPr/>
        </p:nvSpPr>
        <p:spPr>
          <a:xfrm>
            <a:off x="1692000" y="2647654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31595A6-6CC3-DCC8-690B-AD797940C9E3}"/>
              </a:ext>
            </a:extLst>
          </p:cNvPr>
          <p:cNvSpPr txBox="1"/>
          <p:nvPr/>
        </p:nvSpPr>
        <p:spPr>
          <a:xfrm>
            <a:off x="1292342" y="3458880"/>
            <a:ext cx="16362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Je lis en silence </a:t>
            </a:r>
            <a:r>
              <a:rPr kumimoji="0" lang="fr-FR" sz="18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et j’essaie de comprendre le texte.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66C0ECCB-1689-A5C9-DB96-3FC7A777D0F9}"/>
              </a:ext>
            </a:extLst>
          </p:cNvPr>
          <p:cNvSpPr/>
          <p:nvPr/>
        </p:nvSpPr>
        <p:spPr>
          <a:xfrm>
            <a:off x="3731573" y="2617361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3F3CC5A-09E6-F113-7318-4BE787136285}"/>
              </a:ext>
            </a:extLst>
          </p:cNvPr>
          <p:cNvSpPr txBox="1"/>
          <p:nvPr/>
        </p:nvSpPr>
        <p:spPr>
          <a:xfrm>
            <a:off x="3952821" y="2646945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87DF961-C6E0-4991-9749-1D77433D71EE}"/>
              </a:ext>
            </a:extLst>
          </p:cNvPr>
          <p:cNvSpPr txBox="1"/>
          <p:nvPr/>
        </p:nvSpPr>
        <p:spPr>
          <a:xfrm>
            <a:off x="3403010" y="3450538"/>
            <a:ext cx="19470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Je repère les mots difficiles </a:t>
            </a:r>
            <a:r>
              <a:rPr lang="fr-FR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et je demande à mon enseignant(e) de me les expliquer</a:t>
            </a:r>
            <a:endParaRPr kumimoji="0" lang="fr-FR" sz="1800" i="0" u="none" strike="noStrike" kern="1200" cap="none" spc="0" normalizeH="0" baseline="0" noProof="0" dirty="0">
              <a:ln w="0"/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Medium" pitchFamily="2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C5599611-CFA3-4028-7813-24484E67473A}"/>
              </a:ext>
            </a:extLst>
          </p:cNvPr>
          <p:cNvSpPr/>
          <p:nvPr/>
        </p:nvSpPr>
        <p:spPr>
          <a:xfrm>
            <a:off x="6060553" y="2617361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BE641C3-DDF1-EA8F-97AE-0B87066133DF}"/>
              </a:ext>
            </a:extLst>
          </p:cNvPr>
          <p:cNvSpPr txBox="1"/>
          <p:nvPr/>
        </p:nvSpPr>
        <p:spPr>
          <a:xfrm>
            <a:off x="6262552" y="2646945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9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D567E41-8291-0E33-F761-F43D4940A47F}"/>
              </a:ext>
            </a:extLst>
          </p:cNvPr>
          <p:cNvSpPr txBox="1"/>
          <p:nvPr/>
        </p:nvSpPr>
        <p:spPr>
          <a:xfrm>
            <a:off x="5872519" y="3487046"/>
            <a:ext cx="1796906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  <a:defRPr/>
            </a:pPr>
            <a:r>
              <a:rPr lang="fr-FR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Je lis la question, puis </a:t>
            </a:r>
            <a:r>
              <a:rPr lang="fr-FR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je cherche la réponse </a:t>
            </a:r>
            <a:r>
              <a:rPr lang="fr-FR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dans le texte. 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fr-FR" sz="1800" i="0" u="none" strike="noStrike" kern="1200" cap="none" spc="0" normalizeH="0" baseline="0" noProof="0" dirty="0">
              <a:ln w="0"/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35957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ED4498D7-9F52-BED1-DF2E-1B4C0D049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1391042"/>
            <a:ext cx="7886700" cy="720000"/>
          </a:xfrm>
        </p:spPr>
        <p:txBody>
          <a:bodyPr/>
          <a:lstStyle/>
          <a:p>
            <a:r>
              <a:rPr lang="fr-MA" dirty="0"/>
              <a:t>Contenu de la semaine 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10FC15FD-53D8-AE69-4706-F8137500C552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A666456-233B-B28C-8C19-F01964AFEAD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46AC4ED-E65A-E411-A653-0C86B11DF3F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itre 53">
              <a:extLst>
                <a:ext uri="{FF2B5EF4-FFF2-40B4-BE49-F238E27FC236}">
                  <a16:creationId xmlns:a16="http://schemas.microsoft.com/office/drawing/2014/main" id="{CE0AF41E-FF26-8173-1BE3-BEC03E9B23C7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81FBC95B-7074-622E-FD74-A1248018B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55" y="2540036"/>
            <a:ext cx="7913294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7024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8CEE3-D586-D38C-26C1-4595886CC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883CFB-98EE-D1C7-5B48-FBC2CC7DA075}"/>
              </a:ext>
            </a:extLst>
          </p:cNvPr>
          <p:cNvSpPr/>
          <p:nvPr/>
        </p:nvSpPr>
        <p:spPr>
          <a:xfrm>
            <a:off x="3303745" y="1640856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C92CE50-0E63-93F8-D4D5-0305C0DD5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silencieusement le texte et essayez de la comprendre.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C2310F9-E543-E50E-91B6-EA605453EB2D}"/>
                  </a:ext>
                </a:extLst>
              </p14:cNvPr>
              <p14:cNvContentPartPr/>
              <p14:nvPr/>
            </p14:nvContentPartPr>
            <p14:xfrm>
              <a:off x="489154" y="1165478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C2310F9-E543-E50E-91B6-EA605453EB2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0154" y="11564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B5676021-EF52-E9C5-D7AF-7AE4C9F926F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B5676021-EF52-E9C5-D7AF-7AE4C9F926F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DEDC92E9-5EE5-D679-6DF5-ABECDAF550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2F676A8-8BC6-8160-C3C2-2F31C388E41A}"/>
              </a:ext>
            </a:extLst>
          </p:cNvPr>
          <p:cNvSpPr txBox="1"/>
          <p:nvPr/>
        </p:nvSpPr>
        <p:spPr>
          <a:xfrm>
            <a:off x="3505744" y="167044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92591AC-4E29-A087-968A-86086FAB9AAE}"/>
              </a:ext>
            </a:extLst>
          </p:cNvPr>
          <p:cNvSpPr txBox="1"/>
          <p:nvPr/>
        </p:nvSpPr>
        <p:spPr>
          <a:xfrm>
            <a:off x="1602171" y="1670440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B000A9F-15CC-969D-C3AC-BEB402C32F39}"/>
              </a:ext>
            </a:extLst>
          </p:cNvPr>
          <p:cNvSpPr/>
          <p:nvPr/>
        </p:nvSpPr>
        <p:spPr>
          <a:xfrm>
            <a:off x="5023234" y="1640856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4B382D2-52EA-9C4A-088D-8A5DD3B9BA48}"/>
              </a:ext>
            </a:extLst>
          </p:cNvPr>
          <p:cNvSpPr txBox="1"/>
          <p:nvPr/>
        </p:nvSpPr>
        <p:spPr>
          <a:xfrm>
            <a:off x="5225233" y="167044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AA29669-D1E7-D19A-92A7-6BC66E296B3D}"/>
              </a:ext>
            </a:extLst>
          </p:cNvPr>
          <p:cNvSpPr/>
          <p:nvPr/>
        </p:nvSpPr>
        <p:spPr>
          <a:xfrm>
            <a:off x="6742723" y="165288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C2083F9-BBEE-6C2E-71BD-86A97ED95DA4}"/>
              </a:ext>
            </a:extLst>
          </p:cNvPr>
          <p:cNvSpPr txBox="1"/>
          <p:nvPr/>
        </p:nvSpPr>
        <p:spPr>
          <a:xfrm>
            <a:off x="6944722" y="168247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53F77AC-5F28-78EB-F5B5-1FA34709053D}"/>
              </a:ext>
            </a:extLst>
          </p:cNvPr>
          <p:cNvSpPr txBox="1"/>
          <p:nvPr/>
        </p:nvSpPr>
        <p:spPr>
          <a:xfrm>
            <a:off x="973096" y="3316486"/>
            <a:ext cx="7278611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Dans notre quartier, les rues s’animent dès l’aube. Dès le matin, de nombreux voisins se dirigent vers l’épicerie pour acheter le pain, le lait, le fromage, de la menthe, etc.</a:t>
            </a:r>
          </a:p>
        </p:txBody>
      </p:sp>
    </p:spTree>
    <p:extLst>
      <p:ext uri="{BB962C8B-B14F-4D97-AF65-F5344CB8AC3E}">
        <p14:creationId xmlns:p14="http://schemas.microsoft.com/office/powerpoint/2010/main" val="341845241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A4294-7324-7429-D96A-4CE59B913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D253-1F54-9E8E-DB48-16525ECAA71B}"/>
              </a:ext>
            </a:extLst>
          </p:cNvPr>
          <p:cNvSpPr/>
          <p:nvPr/>
        </p:nvSpPr>
        <p:spPr>
          <a:xfrm>
            <a:off x="3263343" y="161301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732350E-CFC8-3467-E7C4-7666CD72E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Quels sont les mots difficiles dans le texte ? Levez la main. Je vais vous expliquer.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8FE9C79A-39D0-430C-CF5C-577C1BAFDE0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8FE9C79A-39D0-430C-CF5C-577C1BAFDE0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A0F048B2-5C3E-612D-FFE8-355F78D8662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A0F048B2-5C3E-612D-FFE8-355F78D8662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843D56F4-5317-7539-7C6C-0C662AA58C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629614B-2A54-E90F-DBD3-1813A0C8418A}"/>
              </a:ext>
            </a:extLst>
          </p:cNvPr>
          <p:cNvSpPr/>
          <p:nvPr/>
        </p:nvSpPr>
        <p:spPr>
          <a:xfrm>
            <a:off x="4952306" y="16123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C4F2CA1-D644-AA52-8A35-22A565E59484}"/>
              </a:ext>
            </a:extLst>
          </p:cNvPr>
          <p:cNvSpPr txBox="1"/>
          <p:nvPr/>
        </p:nvSpPr>
        <p:spPr>
          <a:xfrm>
            <a:off x="3434816" y="16491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AC25211-FB17-292C-30B3-A571B1FA0EF4}"/>
              </a:ext>
            </a:extLst>
          </p:cNvPr>
          <p:cNvSpPr txBox="1"/>
          <p:nvPr/>
        </p:nvSpPr>
        <p:spPr>
          <a:xfrm>
            <a:off x="1576811" y="1641888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EC99DF4-1B45-BD7B-BBC8-DE2A60F727CC}"/>
              </a:ext>
            </a:extLst>
          </p:cNvPr>
          <p:cNvSpPr txBox="1"/>
          <p:nvPr/>
        </p:nvSpPr>
        <p:spPr>
          <a:xfrm>
            <a:off x="5144680" y="16491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66532A80-A3F1-0565-FFDE-D94495F8655E}"/>
              </a:ext>
            </a:extLst>
          </p:cNvPr>
          <p:cNvSpPr/>
          <p:nvPr/>
        </p:nvSpPr>
        <p:spPr>
          <a:xfrm>
            <a:off x="6671795" y="16123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44E945D-164D-77EC-7944-4DDDE3F05E81}"/>
              </a:ext>
            </a:extLst>
          </p:cNvPr>
          <p:cNvSpPr txBox="1"/>
          <p:nvPr/>
        </p:nvSpPr>
        <p:spPr>
          <a:xfrm>
            <a:off x="6873794" y="16418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A0FAD96-032E-422B-EF49-751ECF55C767}"/>
              </a:ext>
            </a:extLst>
          </p:cNvPr>
          <p:cNvSpPr txBox="1"/>
          <p:nvPr/>
        </p:nvSpPr>
        <p:spPr>
          <a:xfrm>
            <a:off x="973096" y="3316486"/>
            <a:ext cx="7278611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Dans notre quartier, les rues s’animent dès l’aube. Dès le matin, de nombreux voisins se dirigent vers l’épicerie pour acheter le pain, le lait, le fromage, de la menthe, etc.</a:t>
            </a:r>
          </a:p>
        </p:txBody>
      </p:sp>
    </p:spTree>
    <p:extLst>
      <p:ext uri="{BB962C8B-B14F-4D97-AF65-F5344CB8AC3E}">
        <p14:creationId xmlns:p14="http://schemas.microsoft.com/office/powerpoint/2010/main" val="4170047065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73876-BF23-3DD8-A206-B8F790B91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8E7725-E5E1-1D84-D447-67B26AC27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question et cherchez la réponse dans le texte. Qui veut répondre ?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E9C7F3CB-5727-0D5F-C794-2E547279F0E8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9C7F3CB-5727-0D5F-C794-2E547279F0E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DF1840C5-850F-DC21-9927-9137E007481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F1840C5-850F-DC21-9927-9137E007481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Image 3">
            <a:extLst>
              <a:ext uri="{FF2B5EF4-FFF2-40B4-BE49-F238E27FC236}">
                <a16:creationId xmlns:a16="http://schemas.microsoft.com/office/drawing/2014/main" id="{31CE40CF-E3C7-11C6-DF03-2DAE84C0F00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B62D3DE-25B1-F340-92A2-7AC02F2E362D}"/>
              </a:ext>
            </a:extLst>
          </p:cNvPr>
          <p:cNvSpPr txBox="1"/>
          <p:nvPr/>
        </p:nvSpPr>
        <p:spPr>
          <a:xfrm>
            <a:off x="1512066" y="2547903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1 : Où se dirigent les voisins dès le matin ? 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3BD9AC3A-8E82-2183-A91D-93EFC0415486}"/>
              </a:ext>
            </a:extLst>
          </p:cNvPr>
          <p:cNvSpPr/>
          <p:nvPr/>
        </p:nvSpPr>
        <p:spPr>
          <a:xfrm>
            <a:off x="3235740" y="1585327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10F04CC-01C4-3913-EC74-0B8094F71A54}"/>
              </a:ext>
            </a:extLst>
          </p:cNvPr>
          <p:cNvSpPr txBox="1"/>
          <p:nvPr/>
        </p:nvSpPr>
        <p:spPr>
          <a:xfrm>
            <a:off x="3407213" y="162142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5253022-E68D-DDBF-65B1-E87B64CBA08B}"/>
              </a:ext>
            </a:extLst>
          </p:cNvPr>
          <p:cNvSpPr txBox="1"/>
          <p:nvPr/>
        </p:nvSpPr>
        <p:spPr>
          <a:xfrm>
            <a:off x="1592546" y="1636498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DDEDFFF3-D62E-FA63-D1CA-66900C4A0F8B}"/>
              </a:ext>
            </a:extLst>
          </p:cNvPr>
          <p:cNvSpPr/>
          <p:nvPr/>
        </p:nvSpPr>
        <p:spPr>
          <a:xfrm>
            <a:off x="4969398" y="160386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F13C0DB-C730-7174-228E-5F2A323D6ED5}"/>
              </a:ext>
            </a:extLst>
          </p:cNvPr>
          <p:cNvSpPr txBox="1"/>
          <p:nvPr/>
        </p:nvSpPr>
        <p:spPr>
          <a:xfrm>
            <a:off x="5171397" y="163345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076FF990-BC6D-8851-754D-B7DB6E0D5C52}"/>
              </a:ext>
            </a:extLst>
          </p:cNvPr>
          <p:cNvSpPr/>
          <p:nvPr/>
        </p:nvSpPr>
        <p:spPr>
          <a:xfrm>
            <a:off x="6686127" y="1603868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F5B4E4A-9858-0769-6C3A-EA4921ECB6D6}"/>
              </a:ext>
            </a:extLst>
          </p:cNvPr>
          <p:cNvSpPr txBox="1"/>
          <p:nvPr/>
        </p:nvSpPr>
        <p:spPr>
          <a:xfrm>
            <a:off x="6878501" y="164067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593C965-C5D3-BC0F-D60E-E4EB94D0F39B}"/>
              </a:ext>
            </a:extLst>
          </p:cNvPr>
          <p:cNvSpPr txBox="1"/>
          <p:nvPr/>
        </p:nvSpPr>
        <p:spPr>
          <a:xfrm>
            <a:off x="973096" y="3316486"/>
            <a:ext cx="7278611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Dans notre quartier, les rues s’animent dès l’aube. Dès le matin, de nombreux voisins se dirigent vers l’épicerie pour acheter le pain, le lait, le fromage, de la menthe, etc.</a:t>
            </a:r>
          </a:p>
        </p:txBody>
      </p:sp>
    </p:spTree>
    <p:extLst>
      <p:ext uri="{BB962C8B-B14F-4D97-AF65-F5344CB8AC3E}">
        <p14:creationId xmlns:p14="http://schemas.microsoft.com/office/powerpoint/2010/main" val="2455943781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63256-22A8-BE6C-E47A-5F5F6BBA5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2E33E8-94DC-7802-817D-487430560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réponse est : les voisins se dirigent vers l’épicerie.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595A222-0692-00DF-0FEA-32223792642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595A222-0692-00DF-0FEA-3222379264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A95216AF-0A00-3A32-6914-32AF290D0F6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A95216AF-0A00-3A32-6914-32AF290D0F6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Image 3">
            <a:extLst>
              <a:ext uri="{FF2B5EF4-FFF2-40B4-BE49-F238E27FC236}">
                <a16:creationId xmlns:a16="http://schemas.microsoft.com/office/drawing/2014/main" id="{05DE00A6-F06C-C09B-1A93-91C8B99DC32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63E2D9D4-5956-6784-EC6F-F315DB9E89FB}"/>
              </a:ext>
            </a:extLst>
          </p:cNvPr>
          <p:cNvSpPr txBox="1"/>
          <p:nvPr/>
        </p:nvSpPr>
        <p:spPr>
          <a:xfrm>
            <a:off x="905091" y="3567086"/>
            <a:ext cx="7278611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Dans notre quartier, les rues s’animent dès l’aube. Dès le matin, 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</a:rPr>
              <a:t>de nombreux voisins se dirigent vers l’épicerie</a:t>
            </a:r>
            <a:r>
              <a:rPr kumimoji="0" lang="fr-FR" sz="22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 pour acheter le pain, le lait, le fromage, de la menthe, etc.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13BFB4D-2C61-DC6B-F2CE-AD1CFE8FC433}"/>
              </a:ext>
            </a:extLst>
          </p:cNvPr>
          <p:cNvSpPr txBox="1"/>
          <p:nvPr/>
        </p:nvSpPr>
        <p:spPr>
          <a:xfrm>
            <a:off x="1512066" y="2547903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1 : Où se dirigent les voisins dès le matin ?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8E6F2D8-5F47-611D-F6F5-BA36E7C69B05}"/>
              </a:ext>
            </a:extLst>
          </p:cNvPr>
          <p:cNvSpPr/>
          <p:nvPr/>
        </p:nvSpPr>
        <p:spPr>
          <a:xfrm>
            <a:off x="3235740" y="1585327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1EC37DC-641F-B498-C71F-C45B71B86D7B}"/>
              </a:ext>
            </a:extLst>
          </p:cNvPr>
          <p:cNvSpPr txBox="1"/>
          <p:nvPr/>
        </p:nvSpPr>
        <p:spPr>
          <a:xfrm>
            <a:off x="3407213" y="162142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7C8D12C-9AEE-6B66-2069-B16D018E4877}"/>
              </a:ext>
            </a:extLst>
          </p:cNvPr>
          <p:cNvSpPr txBox="1"/>
          <p:nvPr/>
        </p:nvSpPr>
        <p:spPr>
          <a:xfrm>
            <a:off x="1592546" y="1607623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850EE583-B5FB-9D01-2C6B-D8B1F13A9EFF}"/>
              </a:ext>
            </a:extLst>
          </p:cNvPr>
          <p:cNvSpPr/>
          <p:nvPr/>
        </p:nvSpPr>
        <p:spPr>
          <a:xfrm>
            <a:off x="4950148" y="157499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1D0FCAB-1D18-CCFD-B2B0-86C776661F61}"/>
              </a:ext>
            </a:extLst>
          </p:cNvPr>
          <p:cNvSpPr txBox="1"/>
          <p:nvPr/>
        </p:nvSpPr>
        <p:spPr>
          <a:xfrm>
            <a:off x="5152147" y="1604577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BDE433E-DB8E-25CB-5CA4-F05E61E979FA}"/>
              </a:ext>
            </a:extLst>
          </p:cNvPr>
          <p:cNvSpPr/>
          <p:nvPr/>
        </p:nvSpPr>
        <p:spPr>
          <a:xfrm>
            <a:off x="6666877" y="1574993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3A1DD99-5D78-EF2F-0956-4A217A00C653}"/>
              </a:ext>
            </a:extLst>
          </p:cNvPr>
          <p:cNvSpPr txBox="1"/>
          <p:nvPr/>
        </p:nvSpPr>
        <p:spPr>
          <a:xfrm>
            <a:off x="6859251" y="1611795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703255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63808-C1E8-B1C8-7E0D-AFAE8B2EB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9308289-2571-362E-5368-61D4C0443393}"/>
              </a:ext>
            </a:extLst>
          </p:cNvPr>
          <p:cNvSpPr/>
          <p:nvPr/>
        </p:nvSpPr>
        <p:spPr>
          <a:xfrm>
            <a:off x="2993458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B8EDFB-2588-58B8-9F62-291379AE3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deuxième partie du texte. Lisez en silence et essayez de comprendre.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7A0ED682-F87A-7F54-08E3-B09357C775B9}"/>
                  </a:ext>
                </a:extLst>
              </p14:cNvPr>
              <p14:cNvContentPartPr/>
              <p14:nvPr/>
            </p14:nvContentPartPr>
            <p14:xfrm>
              <a:off x="381127" y="1146750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7A0ED682-F87A-7F54-08E3-B09357C775B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2127" y="113775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B651E04C-E510-7985-ADBC-58DE8B0DECA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B5676021-EF52-E9C5-D7AF-7AE4C9F926F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4678FE0E-E1B9-4A35-8CAB-D3F078F514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644D704-F88E-5FF3-084C-54A797D4BDD4}"/>
              </a:ext>
            </a:extLst>
          </p:cNvPr>
          <p:cNvSpPr txBox="1"/>
          <p:nvPr/>
        </p:nvSpPr>
        <p:spPr>
          <a:xfrm>
            <a:off x="3195457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0C4026A-FCC1-AFC4-DDE3-9DBA88F71633}"/>
              </a:ext>
            </a:extLst>
          </p:cNvPr>
          <p:cNvSpPr txBox="1"/>
          <p:nvPr/>
        </p:nvSpPr>
        <p:spPr>
          <a:xfrm>
            <a:off x="1494144" y="165171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8C7D11A-DA7B-15D5-34CE-F70854D3F8BA}"/>
              </a:ext>
            </a:extLst>
          </p:cNvPr>
          <p:cNvSpPr/>
          <p:nvPr/>
        </p:nvSpPr>
        <p:spPr>
          <a:xfrm>
            <a:off x="4712947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F0BB693-B902-4BBA-A047-27E36512304F}"/>
              </a:ext>
            </a:extLst>
          </p:cNvPr>
          <p:cNvSpPr txBox="1"/>
          <p:nvPr/>
        </p:nvSpPr>
        <p:spPr>
          <a:xfrm>
            <a:off x="4914946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68E28CE-8F93-1848-426B-2B46B3F27D42}"/>
              </a:ext>
            </a:extLst>
          </p:cNvPr>
          <p:cNvSpPr/>
          <p:nvPr/>
        </p:nvSpPr>
        <p:spPr>
          <a:xfrm>
            <a:off x="6432436" y="1634160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7B986EF-4230-5F9F-BB59-59551B08AF31}"/>
              </a:ext>
            </a:extLst>
          </p:cNvPr>
          <p:cNvSpPr txBox="1"/>
          <p:nvPr/>
        </p:nvSpPr>
        <p:spPr>
          <a:xfrm>
            <a:off x="6634435" y="1663744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8EE8D25-8653-0114-8D75-912FBD651CDC}"/>
              </a:ext>
            </a:extLst>
          </p:cNvPr>
          <p:cNvSpPr txBox="1"/>
          <p:nvPr/>
        </p:nvSpPr>
        <p:spPr>
          <a:xfrm>
            <a:off x="458163" y="3067970"/>
            <a:ext cx="8073837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Toujours souriant, l’épicier accueille les clients et salue les enfants par leur prénom. Après l’école, ma sœur et moi passons acheter de quoi préparer un goûter.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4476845-BF1F-7BEC-2421-531FA1D959EE}"/>
              </a:ext>
            </a:extLst>
          </p:cNvPr>
          <p:cNvSpPr txBox="1"/>
          <p:nvPr/>
        </p:nvSpPr>
        <p:spPr>
          <a:xfrm>
            <a:off x="458162" y="4668443"/>
            <a:ext cx="8073837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Dimanche, mon père préfère y aller tranquillement pour faire des courses pour la semaine. Il nous achète aussi des dattes sucrées et du chocolat.</a:t>
            </a:r>
          </a:p>
        </p:txBody>
      </p:sp>
    </p:spTree>
    <p:extLst>
      <p:ext uri="{BB962C8B-B14F-4D97-AF65-F5344CB8AC3E}">
        <p14:creationId xmlns:p14="http://schemas.microsoft.com/office/powerpoint/2010/main" val="3199763193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E499B-9D5D-692C-3881-A86B470A3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3C63CF4-AD3E-D0DB-248F-B7670FC86188}"/>
              </a:ext>
            </a:extLst>
          </p:cNvPr>
          <p:cNvSpPr/>
          <p:nvPr/>
        </p:nvSpPr>
        <p:spPr>
          <a:xfrm>
            <a:off x="3424100" y="1595965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1F77EE3-A530-FA32-ABBC-82C513FB8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Quels sont les mots difficiles dans le texte ? Levez la main. Je vais vous expliquer.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E3BE4F7B-D688-50B7-FA75-973F278FE902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8FE9C79A-39D0-430C-CF5C-577C1BAFDE0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3D584BAB-FA99-6DFE-D7D6-FAEA2432834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A0F048B2-5C3E-612D-FFE8-355F78D8662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F9737788-20AE-8885-2A86-C47D0AA77B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D82ED0A-7248-6DB4-9B91-C211D715306C}"/>
              </a:ext>
            </a:extLst>
          </p:cNvPr>
          <p:cNvSpPr/>
          <p:nvPr/>
        </p:nvSpPr>
        <p:spPr>
          <a:xfrm>
            <a:off x="5113063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F33F0D6-9F4C-274F-B2E2-0361217196F4}"/>
              </a:ext>
            </a:extLst>
          </p:cNvPr>
          <p:cNvSpPr txBox="1"/>
          <p:nvPr/>
        </p:nvSpPr>
        <p:spPr>
          <a:xfrm>
            <a:off x="3595573" y="163205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5BA401A-2ED9-A73A-D247-06A643643C89}"/>
              </a:ext>
            </a:extLst>
          </p:cNvPr>
          <p:cNvSpPr txBox="1"/>
          <p:nvPr/>
        </p:nvSpPr>
        <p:spPr>
          <a:xfrm>
            <a:off x="1692000" y="163699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29A1E10-43A3-305C-6632-DC501CCAE132}"/>
              </a:ext>
            </a:extLst>
          </p:cNvPr>
          <p:cNvSpPr txBox="1"/>
          <p:nvPr/>
        </p:nvSpPr>
        <p:spPr>
          <a:xfrm>
            <a:off x="5305437" y="165130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A0D09785-97A1-DB5F-E0B3-57CFBF020B05}"/>
              </a:ext>
            </a:extLst>
          </p:cNvPr>
          <p:cNvSpPr/>
          <p:nvPr/>
        </p:nvSpPr>
        <p:spPr>
          <a:xfrm>
            <a:off x="6832552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D52831A-A6EC-A50C-9820-3F69418D4C4F}"/>
              </a:ext>
            </a:extLst>
          </p:cNvPr>
          <p:cNvSpPr txBox="1"/>
          <p:nvPr/>
        </p:nvSpPr>
        <p:spPr>
          <a:xfrm>
            <a:off x="7034551" y="164409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E8C13B9-D10C-1384-884F-544F3E00B998}"/>
              </a:ext>
            </a:extLst>
          </p:cNvPr>
          <p:cNvSpPr txBox="1"/>
          <p:nvPr/>
        </p:nvSpPr>
        <p:spPr>
          <a:xfrm>
            <a:off x="458163" y="3067970"/>
            <a:ext cx="8073837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Toujours souriant, l’épicier accueille les clients et salue les enfants par leur prénom. Après l’école, ma sœur et moi passons acheter de quoi préparer un goûter.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DDC3233-9D6D-83AF-2497-AC6EBE3491EC}"/>
              </a:ext>
            </a:extLst>
          </p:cNvPr>
          <p:cNvSpPr txBox="1"/>
          <p:nvPr/>
        </p:nvSpPr>
        <p:spPr>
          <a:xfrm>
            <a:off x="458162" y="4668443"/>
            <a:ext cx="8073837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Dimanche, mon père préfère y aller tranquillement pour faire des courses pour la semaine. Il nous achète aussi des dattes sucrées et du chocolat.</a:t>
            </a:r>
          </a:p>
        </p:txBody>
      </p:sp>
    </p:spTree>
    <p:extLst>
      <p:ext uri="{BB962C8B-B14F-4D97-AF65-F5344CB8AC3E}">
        <p14:creationId xmlns:p14="http://schemas.microsoft.com/office/powerpoint/2010/main" val="2550997718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94035-8EA5-2503-BBB2-936B6A7CA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E6DA8F-C23E-61F0-E91D-272091700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question et cherchez la réponse dans le texte. Qui veut répondre ?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1F81472B-FC7C-E3B9-1C60-4C41788189F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9C7F3CB-5727-0D5F-C794-2E547279F0E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06D2F011-47BC-92AD-0C72-AA0BA802C88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F1840C5-850F-DC21-9927-9137E007481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Image 3">
            <a:extLst>
              <a:ext uri="{FF2B5EF4-FFF2-40B4-BE49-F238E27FC236}">
                <a16:creationId xmlns:a16="http://schemas.microsoft.com/office/drawing/2014/main" id="{76797A4F-380A-48C9-F426-DAB23D64A66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900ED7C-2055-3645-6F78-03A40B32CDA6}"/>
              </a:ext>
            </a:extLst>
          </p:cNvPr>
          <p:cNvSpPr txBox="1"/>
          <p:nvPr/>
        </p:nvSpPr>
        <p:spPr>
          <a:xfrm>
            <a:off x="1383550" y="2381389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2 : Quand le père va-t-il chez l’épicier ? 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026727F-368F-8CAC-5D7C-BC32B29EC925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67AE99E-DAB3-D036-B14C-9B56FF658070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EBC2862-6A4C-79AB-8949-F1D75C8D9F77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0ED2A4E-E3AF-A3CD-3325-B6E2587282C8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8D97E2D-72D8-287C-5BFB-322E9A63216F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46234437-DADB-7922-92DF-24309DF334BA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C8E713A-2EC8-21DB-FB00-DB1A49464812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8E33470-0CFF-F9A2-4E3F-BB6F3DCD4D84}"/>
              </a:ext>
            </a:extLst>
          </p:cNvPr>
          <p:cNvSpPr txBox="1"/>
          <p:nvPr/>
        </p:nvSpPr>
        <p:spPr>
          <a:xfrm>
            <a:off x="458163" y="3067970"/>
            <a:ext cx="8073837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Toujours souriant, l’épicier accueille les clients et salue les enfants par leur prénom. Après l’école, ma sœur et moi passons acheter de quoi préparer un goûter.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CED43BD-DB1A-F3D6-10D8-146F02CFA5CA}"/>
              </a:ext>
            </a:extLst>
          </p:cNvPr>
          <p:cNvSpPr txBox="1"/>
          <p:nvPr/>
        </p:nvSpPr>
        <p:spPr>
          <a:xfrm>
            <a:off x="458162" y="4668443"/>
            <a:ext cx="8073837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Dimanche, mon père préfère y aller tranquillement pour faire des courses pour la semaine. Il nous achète aussi des dattes sucrées et du chocolat.</a:t>
            </a:r>
          </a:p>
        </p:txBody>
      </p:sp>
    </p:spTree>
    <p:extLst>
      <p:ext uri="{BB962C8B-B14F-4D97-AF65-F5344CB8AC3E}">
        <p14:creationId xmlns:p14="http://schemas.microsoft.com/office/powerpoint/2010/main" val="3222506514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A1034-5EE6-2645-EB64-66D42AB21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23C436-836A-CAB1-7AF4-62B724E8A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réponse est : mon père va chez l’épicier le dimanche.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C555C8A2-BAF5-65E4-4F0D-EC85B275B99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C555C8A2-BAF5-65E4-4F0D-EC85B275B99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93299A89-3B34-F02C-F18E-EFFD1DEA37B3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93299A89-3B34-F02C-F18E-EFFD1DEA37B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Image 3">
            <a:extLst>
              <a:ext uri="{FF2B5EF4-FFF2-40B4-BE49-F238E27FC236}">
                <a16:creationId xmlns:a16="http://schemas.microsoft.com/office/drawing/2014/main" id="{0CA87315-2B03-9980-A9B5-A97F6AF6377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3801B33-D4DF-0902-1051-096E5A83A240}"/>
              </a:ext>
            </a:extLst>
          </p:cNvPr>
          <p:cNvSpPr txBox="1"/>
          <p:nvPr/>
        </p:nvSpPr>
        <p:spPr>
          <a:xfrm>
            <a:off x="1383550" y="2381389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2 : Quand le père va-t-il chez l’épicier ? 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F7CF944A-0B37-E7AF-E06D-F3F5B7D8C05E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EE1FF2D-A5D7-73E8-552A-28763CBE64A8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54F7461-1CE0-E207-9811-0843E14E284F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B8F9C371-6477-046D-D973-DEAB6934678C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1245DAE-41EF-F9B0-96FF-2478B7E6164F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827C1066-7A3E-5148-51EF-FDFA7C4E04B8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D705738-BD66-5CA8-6DB0-D28A52BBBFA3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7F80E8E-E326-B0AC-96E3-D135FE2A85B5}"/>
              </a:ext>
            </a:extLst>
          </p:cNvPr>
          <p:cNvSpPr txBox="1"/>
          <p:nvPr/>
        </p:nvSpPr>
        <p:spPr>
          <a:xfrm>
            <a:off x="458163" y="3067970"/>
            <a:ext cx="8073837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Toujours souriant, l’épicier accueille les clients et salue les enfants par leur prénom. Après l’école, ma sœur et moi passons acheter de quoi préparer un goûter.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419D33C-23FF-DA43-EFE7-B21D5AA71EA9}"/>
              </a:ext>
            </a:extLst>
          </p:cNvPr>
          <p:cNvSpPr txBox="1"/>
          <p:nvPr/>
        </p:nvSpPr>
        <p:spPr>
          <a:xfrm>
            <a:off x="458162" y="4668443"/>
            <a:ext cx="8073837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Dimanche, mon père préfère y aller </a:t>
            </a: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tranquillement pour faire des courses pour la semaine. Il nous achète aussi des dattes sucrées et du chocolat.</a:t>
            </a:r>
          </a:p>
        </p:txBody>
      </p:sp>
    </p:spTree>
    <p:extLst>
      <p:ext uri="{BB962C8B-B14F-4D97-AF65-F5344CB8AC3E}">
        <p14:creationId xmlns:p14="http://schemas.microsoft.com/office/powerpoint/2010/main" val="188290042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C5BD-96CF-FD2E-C48E-C23ED5542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74FBCD8-97BE-3A4B-FEAE-CBF1F1DD188B}"/>
              </a:ext>
            </a:extLst>
          </p:cNvPr>
          <p:cNvSpPr/>
          <p:nvPr/>
        </p:nvSpPr>
        <p:spPr>
          <a:xfrm>
            <a:off x="2993458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9013743-D676-5EF0-0F7B-3C771236F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troisième partie du texte. Lisez en silence et essayez de comprendre.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801ECFA6-6980-F066-77BA-FCCAB11C62F6}"/>
                  </a:ext>
                </a:extLst>
              </p14:cNvPr>
              <p14:cNvContentPartPr/>
              <p14:nvPr/>
            </p14:nvContentPartPr>
            <p14:xfrm>
              <a:off x="381127" y="1146750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801ECFA6-6980-F066-77BA-FCCAB11C62F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2127" y="113775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717E3B8A-70E7-B746-3026-9D5DFC9EED9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B5676021-EF52-E9C5-D7AF-7AE4C9F926F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F20EFE17-4DA4-9E30-8EAC-F991FCD1E6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6891C90-4157-EFCD-B9DD-635B5D4FBE5C}"/>
              </a:ext>
            </a:extLst>
          </p:cNvPr>
          <p:cNvSpPr txBox="1"/>
          <p:nvPr/>
        </p:nvSpPr>
        <p:spPr>
          <a:xfrm>
            <a:off x="3195457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5F30DAC-EAD8-FE8A-0E01-9401D87F9F74}"/>
              </a:ext>
            </a:extLst>
          </p:cNvPr>
          <p:cNvSpPr txBox="1"/>
          <p:nvPr/>
        </p:nvSpPr>
        <p:spPr>
          <a:xfrm>
            <a:off x="1494144" y="165171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</a:t>
            </a:r>
            <a:r>
              <a:rPr lang="fr-FR" sz="2200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3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/3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083EEBF-57F9-8638-913D-8938B2703740}"/>
              </a:ext>
            </a:extLst>
          </p:cNvPr>
          <p:cNvSpPr/>
          <p:nvPr/>
        </p:nvSpPr>
        <p:spPr>
          <a:xfrm>
            <a:off x="4712947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7EACF01-8A8B-192E-693D-258FAEABD99F}"/>
              </a:ext>
            </a:extLst>
          </p:cNvPr>
          <p:cNvSpPr txBox="1"/>
          <p:nvPr/>
        </p:nvSpPr>
        <p:spPr>
          <a:xfrm>
            <a:off x="4914946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2319A7C-79B8-094D-522C-044C2277A4E7}"/>
              </a:ext>
            </a:extLst>
          </p:cNvPr>
          <p:cNvSpPr/>
          <p:nvPr/>
        </p:nvSpPr>
        <p:spPr>
          <a:xfrm>
            <a:off x="6432436" y="1634160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5B37552-53C3-9385-4054-D326EE384A09}"/>
              </a:ext>
            </a:extLst>
          </p:cNvPr>
          <p:cNvSpPr txBox="1"/>
          <p:nvPr/>
        </p:nvSpPr>
        <p:spPr>
          <a:xfrm>
            <a:off x="6634435" y="1663744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3AA7B5A-5418-E1B6-91BF-0B4F3877BB88}"/>
              </a:ext>
            </a:extLst>
          </p:cNvPr>
          <p:cNvSpPr txBox="1"/>
          <p:nvPr/>
        </p:nvSpPr>
        <p:spPr>
          <a:xfrm>
            <a:off x="525456" y="3089734"/>
            <a:ext cx="8073837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L’épicerie n’est pas très grande, mais elle reste bien remplie : on y trouve de tout, même ce dont on n’a pas toujours besoin. Elle se situe juste à côté de la pharmacie.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B221ADA-5E5F-DE3C-08CA-1085DD86F317}"/>
              </a:ext>
            </a:extLst>
          </p:cNvPr>
          <p:cNvSpPr txBox="1"/>
          <p:nvPr/>
        </p:nvSpPr>
        <p:spPr>
          <a:xfrm>
            <a:off x="525456" y="4726438"/>
            <a:ext cx="8073837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Et quand ma mère a envie de préparer une salade, une pizza ou autre, où va-t-elle chercher des tomates bien rouges ? Elle va directement à l’épicerie de monsieur Rachid, comme tout le monde dans le quartier.</a:t>
            </a:r>
          </a:p>
        </p:txBody>
      </p:sp>
    </p:spTree>
    <p:extLst>
      <p:ext uri="{BB962C8B-B14F-4D97-AF65-F5344CB8AC3E}">
        <p14:creationId xmlns:p14="http://schemas.microsoft.com/office/powerpoint/2010/main" val="2944067934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BFA9F-FEE1-CC03-7E30-BC17E4280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1B578DC1-3305-DE5E-BC98-576AACCA2988}"/>
              </a:ext>
            </a:extLst>
          </p:cNvPr>
          <p:cNvSpPr/>
          <p:nvPr/>
        </p:nvSpPr>
        <p:spPr>
          <a:xfrm>
            <a:off x="3424100" y="1595965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D83E46A-E6C7-CCE3-BE43-A76E05BAB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Quels sont les mots difficiles dans le texte ? Levez la main. Je vais vous expliquer.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4D3A6C86-9ED5-BD3F-D2B3-929E3C032D6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8FE9C79A-39D0-430C-CF5C-577C1BAFDE0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F97D0B7-0C51-818C-0F54-011A1509E32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A0F048B2-5C3E-612D-FFE8-355F78D8662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Image 4">
            <a:extLst>
              <a:ext uri="{FF2B5EF4-FFF2-40B4-BE49-F238E27FC236}">
                <a16:creationId xmlns:a16="http://schemas.microsoft.com/office/drawing/2014/main" id="{3BC0BB27-DDBD-4ED6-6BF0-5FECCD9FB9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063" y="515358"/>
            <a:ext cx="1152244" cy="1072989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14E45BE-BD54-A022-A55F-E225C8CF7441}"/>
              </a:ext>
            </a:extLst>
          </p:cNvPr>
          <p:cNvSpPr/>
          <p:nvPr/>
        </p:nvSpPr>
        <p:spPr>
          <a:xfrm>
            <a:off x="5113063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4E61B8D-9306-454B-2159-858AF5491311}"/>
              </a:ext>
            </a:extLst>
          </p:cNvPr>
          <p:cNvSpPr txBox="1"/>
          <p:nvPr/>
        </p:nvSpPr>
        <p:spPr>
          <a:xfrm>
            <a:off x="3595573" y="163205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B04ABEB-C05C-A7C5-3EF1-DA19707675E8}"/>
              </a:ext>
            </a:extLst>
          </p:cNvPr>
          <p:cNvSpPr txBox="1"/>
          <p:nvPr/>
        </p:nvSpPr>
        <p:spPr>
          <a:xfrm>
            <a:off x="1692000" y="163699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</a:t>
            </a:r>
            <a:r>
              <a:rPr lang="fr-FR" sz="2200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3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/3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42E2DB-6700-6CDC-2997-DD4963A7FA4E}"/>
              </a:ext>
            </a:extLst>
          </p:cNvPr>
          <p:cNvSpPr txBox="1"/>
          <p:nvPr/>
        </p:nvSpPr>
        <p:spPr>
          <a:xfrm>
            <a:off x="5305437" y="165130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01616D2F-E9CB-A121-AB16-38D0770BAE14}"/>
              </a:ext>
            </a:extLst>
          </p:cNvPr>
          <p:cNvSpPr/>
          <p:nvPr/>
        </p:nvSpPr>
        <p:spPr>
          <a:xfrm>
            <a:off x="6832552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C49346E-5D17-217E-0EFA-153FDDFF5642}"/>
              </a:ext>
            </a:extLst>
          </p:cNvPr>
          <p:cNvSpPr txBox="1"/>
          <p:nvPr/>
        </p:nvSpPr>
        <p:spPr>
          <a:xfrm>
            <a:off x="7034551" y="164409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C7E3B54-4395-CA6E-9434-85F84B2C048F}"/>
              </a:ext>
            </a:extLst>
          </p:cNvPr>
          <p:cNvSpPr txBox="1"/>
          <p:nvPr/>
        </p:nvSpPr>
        <p:spPr>
          <a:xfrm>
            <a:off x="525456" y="3089734"/>
            <a:ext cx="8073837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L’épicerie n’est pas très grande, mais elle reste bien remplie : on y trouve de tout, même ce dont on n’a pas toujours besoin. Elle se situe juste à côté de la pharmacie.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3394A5B-F2D6-EC17-63E8-CFF5CD34E69E}"/>
              </a:ext>
            </a:extLst>
          </p:cNvPr>
          <p:cNvSpPr txBox="1"/>
          <p:nvPr/>
        </p:nvSpPr>
        <p:spPr>
          <a:xfrm>
            <a:off x="525456" y="4726438"/>
            <a:ext cx="8073837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Et quand ma mère a envie de préparer une salade, une pizza ou autre, où va-t-elle chercher des tomates bien rouges ? Elle va directement à l’épicerie de monsieur Rachid, comme tout le monde dans le quartier.</a:t>
            </a:r>
          </a:p>
        </p:txBody>
      </p:sp>
    </p:spTree>
    <p:extLst>
      <p:ext uri="{BB962C8B-B14F-4D97-AF65-F5344CB8AC3E}">
        <p14:creationId xmlns:p14="http://schemas.microsoft.com/office/powerpoint/2010/main" val="3183433865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5AF036A-4951-0954-01DF-8A91C34DC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23" y="4989666"/>
            <a:ext cx="3834716" cy="1365622"/>
          </a:xfrm>
          <a:prstGeom prst="rect">
            <a:avLst/>
          </a:prstGeom>
        </p:spPr>
      </p:pic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(Compréhension  2)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 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(fluidité) </a:t>
            </a:r>
          </a:p>
        </p:txBody>
      </p: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3C43C32C-6488-4D2E-922D-D5A4BA7D0488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Texte </a:t>
            </a:r>
          </a:p>
        </p:txBody>
      </p:sp>
      <p:sp>
        <p:nvSpPr>
          <p:cNvPr id="46" name="Espace réservé du texte 5">
            <a:extLst>
              <a:ext uri="{FF2B5EF4-FFF2-40B4-BE49-F238E27FC236}">
                <a16:creationId xmlns:a16="http://schemas.microsoft.com/office/drawing/2014/main" id="{67D9A63D-4C1E-8D0F-095E-C18E85B50D54}"/>
              </a:ext>
            </a:extLst>
          </p:cNvPr>
          <p:cNvSpPr txBox="1">
            <a:spLocks/>
          </p:cNvSpPr>
          <p:nvPr/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DNL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95639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Présentation du vocabulaire 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Exploitation du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Activités de vocabulaire sur livret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949628" y="5476903"/>
            <a:ext cx="3831420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 2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2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(Compréhension 1)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949628" y="496478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32DA200-1793-841C-32DF-0F14F6D96F9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9BB678D-9B8C-20AC-BAE7-5E2FF9B380F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6451F25-2230-DD24-F5BF-13C4F32C3F3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ED045E1C-CCE0-88F4-205C-253CDB306903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3BFE4-4F91-4412-F95B-7E89C4FCC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B749A1-EDC2-5E40-D7B2-9C3E05723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question et cherchez la réponse dans le texte. Qui veut répondre ?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D3BF2AE-EFFB-E71C-C654-3FAEB432F898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9C7F3CB-5727-0D5F-C794-2E547279F0E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5927E025-ADB0-8B07-3E7F-C177B9BA29B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F1840C5-850F-DC21-9927-9137E007481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Image 3">
            <a:extLst>
              <a:ext uri="{FF2B5EF4-FFF2-40B4-BE49-F238E27FC236}">
                <a16:creationId xmlns:a16="http://schemas.microsoft.com/office/drawing/2014/main" id="{405B5D84-FF67-A3BF-6137-0A46639DB1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BBE790E-EFA0-BD57-913E-686C0DA896BC}"/>
              </a:ext>
            </a:extLst>
          </p:cNvPr>
          <p:cNvSpPr txBox="1"/>
          <p:nvPr/>
        </p:nvSpPr>
        <p:spPr>
          <a:xfrm>
            <a:off x="1383550" y="2381389"/>
            <a:ext cx="7057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3 :  Qui va chez l’épicier ? 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234538F-9138-4E3F-0DAD-25967A423D79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3BDAB34-07E6-3172-0175-0B2EDF944EBC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EA0B5BF-E9D1-D4FD-27DC-62C804973E96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</a:t>
            </a:r>
            <a:r>
              <a:rPr lang="fr-FR" sz="2200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3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/3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D0F41B3C-59A5-47C3-9E3A-DFBC16F169B5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2D310D4-C318-FB1B-1D23-D31100246191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44B69F60-B122-DD98-5FA8-66E66CEE379D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849D17A-1127-2196-9977-7C8858720E0D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261AAFB-D4D5-2B5E-F611-38422F2F8CCA}"/>
              </a:ext>
            </a:extLst>
          </p:cNvPr>
          <p:cNvSpPr txBox="1"/>
          <p:nvPr/>
        </p:nvSpPr>
        <p:spPr>
          <a:xfrm>
            <a:off x="525456" y="3089734"/>
            <a:ext cx="8073837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L’épicerie n’est pas très grande, mais elle reste bien remplie : on y trouve de tout, même ce dont on n’a pas toujours besoin. Elle se situe juste à côté de la pharmacie.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80335BC-A6FE-C23F-F18E-0A7724D4E5A9}"/>
              </a:ext>
            </a:extLst>
          </p:cNvPr>
          <p:cNvSpPr txBox="1"/>
          <p:nvPr/>
        </p:nvSpPr>
        <p:spPr>
          <a:xfrm>
            <a:off x="525456" y="4726438"/>
            <a:ext cx="8073837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Et quand ma mère a envie de préparer une salade, une pizza ou autre, où va-t-elle chercher des tomates bien rouges ? Elle va directement à l’épicerie de monsieur Rachid, comme tout le monde dans le quartier.</a:t>
            </a:r>
          </a:p>
        </p:txBody>
      </p:sp>
    </p:spTree>
    <p:extLst>
      <p:ext uri="{BB962C8B-B14F-4D97-AF65-F5344CB8AC3E}">
        <p14:creationId xmlns:p14="http://schemas.microsoft.com/office/powerpoint/2010/main" val="1175882823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A3CB6-83C3-C90A-123A-001060545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1BDEB8-5D44-A3A0-8B9C-CB72280C1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réponse est : tout le monde dans le quartier va chez l’épicier.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7D69AA63-E6B6-E6F6-B3B3-800A6AA443B2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7D69AA63-E6B6-E6F6-B3B3-800A6AA443B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2287DBE-05F1-2513-C94A-FE81F43C3A8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2287DBE-05F1-2513-C94A-FE81F43C3A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Image 3">
            <a:extLst>
              <a:ext uri="{FF2B5EF4-FFF2-40B4-BE49-F238E27FC236}">
                <a16:creationId xmlns:a16="http://schemas.microsoft.com/office/drawing/2014/main" id="{1254F217-CB43-611A-68DA-02BD723AC9D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2DBB016-7F19-2372-0D9C-2898835D93E4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1858D9A-EC09-E271-1C40-0C46A6456028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907FF4A-3A59-1295-8FE1-158B6B89E773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3/3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42274801-7800-B0EC-D0C2-C154A8210D7A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FA1DB3D-DA67-60C4-A7C1-6ED55F91DA57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2B7BD530-37D8-6806-5A11-BBB61A1855A3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CE897AC-EB6C-FEE4-8DF9-2C59B84FC618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64BADAD-3333-907F-D14C-E37386F2810A}"/>
              </a:ext>
            </a:extLst>
          </p:cNvPr>
          <p:cNvSpPr txBox="1"/>
          <p:nvPr/>
        </p:nvSpPr>
        <p:spPr>
          <a:xfrm>
            <a:off x="525456" y="3089734"/>
            <a:ext cx="8073837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L’épicerie n’est pas très grande, mais elle reste bien remplie : on y trouve de tout, même ce dont on n’a pas toujours besoin. Elle se situe juste à côté de la pharmacie.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AD3FBF9-7E62-5951-5653-B7C1BA4246D5}"/>
              </a:ext>
            </a:extLst>
          </p:cNvPr>
          <p:cNvSpPr txBox="1"/>
          <p:nvPr/>
        </p:nvSpPr>
        <p:spPr>
          <a:xfrm>
            <a:off x="525456" y="4726438"/>
            <a:ext cx="8073837" cy="1552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Et quand ma mère a envie de préparer une salade, une pizza ou autre, où va-t-elle chercher des tomates bien rouges ? Elle va directement à l’épicerie de monsieur Rachid, </a:t>
            </a: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comme tout le monde dans le quartier</a:t>
            </a:r>
            <a:r>
              <a:rPr kumimoji="0" lang="fr-FR" sz="2200" b="0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EDCB5CD-B99E-BA61-7A16-EDB479E54CDE}"/>
              </a:ext>
            </a:extLst>
          </p:cNvPr>
          <p:cNvSpPr txBox="1"/>
          <p:nvPr/>
        </p:nvSpPr>
        <p:spPr>
          <a:xfrm>
            <a:off x="1383550" y="2381389"/>
            <a:ext cx="7057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3 :  Qui va chez l’épicier ? </a:t>
            </a:r>
          </a:p>
        </p:txBody>
      </p:sp>
    </p:spTree>
    <p:extLst>
      <p:ext uri="{BB962C8B-B14F-4D97-AF65-F5344CB8AC3E}">
        <p14:creationId xmlns:p14="http://schemas.microsoft.com/office/powerpoint/2010/main" val="2498027285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10.   Avec votre voisin, vous allez lire le texte. Je vais circuler entre les rangs pour vous aider.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AD15E81-0124-AD59-80AE-B06E7849C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77EBF02-E923-BA84-F8F7-36E907F90A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59"/>
          <a:stretch>
            <a:fillRect/>
          </a:stretch>
        </p:blipFill>
        <p:spPr>
          <a:xfrm>
            <a:off x="4953717" y="2858703"/>
            <a:ext cx="3241578" cy="248589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8389043-652D-C06E-AFCE-E5CC8EB30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821" y="1750273"/>
            <a:ext cx="3127173" cy="4702757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4B19D71E-CCB7-E0DF-E67D-A05C22BB152E}"/>
              </a:ext>
            </a:extLst>
          </p:cNvPr>
          <p:cNvSpPr/>
          <p:nvPr/>
        </p:nvSpPr>
        <p:spPr>
          <a:xfrm>
            <a:off x="1692000" y="2371915"/>
            <a:ext cx="2874812" cy="1692085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305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5327228-BF7C-78AE-3361-5BFC47FA07A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9"/>
          <a:stretch>
            <a:fillRect/>
          </a:stretch>
        </p:blipFill>
        <p:spPr>
          <a:xfrm>
            <a:off x="4713194" y="1608119"/>
            <a:ext cx="3383741" cy="470275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Notez les devoirs à faire à la maison. Vous allez lire et recopier le texte de la page 10.  Vous allez aussi faire l’activité 2 de la page 11.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6683001-5954-3315-2124-CC48212C3905}"/>
              </a:ext>
            </a:extLst>
          </p:cNvPr>
          <p:cNvSpPr/>
          <p:nvPr/>
        </p:nvSpPr>
        <p:spPr>
          <a:xfrm>
            <a:off x="4750893" y="3753931"/>
            <a:ext cx="3416969" cy="1311845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A1F45E8-5B08-8C45-17AA-C8D9E1DFC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50C1564-811E-DB67-BB00-1F2BEDB9E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821" y="1750273"/>
            <a:ext cx="3127173" cy="4702757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2B701CB-BFDD-A2CA-D05E-8148FCDBE40D}"/>
              </a:ext>
            </a:extLst>
          </p:cNvPr>
          <p:cNvSpPr/>
          <p:nvPr/>
        </p:nvSpPr>
        <p:spPr>
          <a:xfrm>
            <a:off x="1555065" y="2408884"/>
            <a:ext cx="2872929" cy="1638183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27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2A9DC-EC3A-39AA-AA67-639C1E946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A708A4-5313-7180-184A-8E71A4FAA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A bientôt.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64B6E0C-6C61-1720-A09C-8BC90E5610F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19880917-F9B2-8DAB-D662-73251E8A3C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75746" y="2156059"/>
            <a:ext cx="2319092" cy="3703624"/>
          </a:xfrm>
          <a:prstGeom prst="rect">
            <a:avLst/>
          </a:prstGeom>
        </p:spPr>
      </p:pic>
      <p:pic>
        <p:nvPicPr>
          <p:cNvPr id="8" name="majd_wave">
            <a:hlinkClick r:id="" action="ppaction://media"/>
            <a:extLst>
              <a:ext uri="{FF2B5EF4-FFF2-40B4-BE49-F238E27FC236}">
                <a16:creationId xmlns:a16="http://schemas.microsoft.com/office/drawing/2014/main" id="{412BB488-D1F2-7463-D98C-1DE9B4032C4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3380"/>
          <a:stretch>
            <a:fillRect/>
          </a:stretch>
        </p:blipFill>
        <p:spPr>
          <a:xfrm>
            <a:off x="2459433" y="2156059"/>
            <a:ext cx="2112567" cy="362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0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8BB3682-5100-42DF-EF13-D65CD745D2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2088283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Utiliser les indicateurs de lieu et leurs contraires.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Texte : Compréhension 1. 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45716" y="2156862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Acte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Acte de parole 2 : « Situer un lieu ». 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4072A8C-CA17-E815-A0C0-21BF3F80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3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0CB1F8C-322C-73F1-1E7D-E48E6F847FE4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A72197-02B3-38EA-B4B6-7F6C71BC75DB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4E7E04A-10BA-79A4-9731-0AA6E2C0F64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FB30D522-34C5-FDD6-287A-6F9AF01E3BE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8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09C4E85-ABE7-1F0B-607D-880806F555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988453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8">
            <a:extLst>
              <a:ext uri="{FF2B5EF4-FFF2-40B4-BE49-F238E27FC236}">
                <a16:creationId xmlns:a16="http://schemas.microsoft.com/office/drawing/2014/main" id="{75F02BA1-4D98-976D-E5FB-AD2CFCD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5" name="Nada-Wave">
            <a:hlinkClick r:id="" action="ppaction://media"/>
            <a:extLst>
              <a:ext uri="{FF2B5EF4-FFF2-40B4-BE49-F238E27FC236}">
                <a16:creationId xmlns:a16="http://schemas.microsoft.com/office/drawing/2014/main" id="{B3FC1491-1216-09F0-CA55-3907CBC370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16" name="majd_wave">
            <a:hlinkClick r:id="" action="ppaction://media"/>
            <a:extLst>
              <a:ext uri="{FF2B5EF4-FFF2-40B4-BE49-F238E27FC236}">
                <a16:creationId xmlns:a16="http://schemas.microsoft.com/office/drawing/2014/main" id="{A8BBFE72-A27F-1E3D-224C-0ACB31D44397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75387" y="2362199"/>
            <a:ext cx="1996613" cy="3549535"/>
          </a:xfrm>
        </p:spPr>
      </p:pic>
      <p:pic>
        <p:nvPicPr>
          <p:cNvPr id="2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C41F55A-733D-8A57-EDF8-405D9725EAC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157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à poser une question avec 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Majd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et Nada.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91E3632-8C3C-5BDE-1786-994F8A8DD2C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4762" y="2197947"/>
            <a:ext cx="4615273" cy="371455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B598562-78CE-B45D-BECB-E4BAA889E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Acte de parole03_NV06">
            <a:hlinkClick r:id="" action="ppaction://media"/>
            <a:extLst>
              <a:ext uri="{FF2B5EF4-FFF2-40B4-BE49-F238E27FC236}">
                <a16:creationId xmlns:a16="http://schemas.microsoft.com/office/drawing/2014/main" id="{7861FCD0-11D4-4527-B976-313EBCD2D50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3022" r="15924"/>
          <a:stretch>
            <a:fillRect/>
          </a:stretch>
        </p:blipFill>
        <p:spPr>
          <a:xfrm>
            <a:off x="362712" y="1839358"/>
            <a:ext cx="7848600" cy="4339416"/>
          </a:xfrm>
        </p:spPr>
      </p:pic>
    </p:spTree>
    <p:extLst>
      <p:ext uri="{BB962C8B-B14F-4D97-AF65-F5344CB8AC3E}">
        <p14:creationId xmlns:p14="http://schemas.microsoft.com/office/powerpoint/2010/main" val="192406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69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1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8440</TotalTime>
  <Words>1933</Words>
  <Application>Microsoft Office PowerPoint</Application>
  <PresentationFormat>Affichage à l'écran (4:3)</PresentationFormat>
  <Paragraphs>228</Paragraphs>
  <Slides>54</Slides>
  <Notes>1</Notes>
  <HiddenSlides>0</HiddenSlides>
  <MMClips>7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54</vt:i4>
      </vt:variant>
    </vt:vector>
  </HeadingPairs>
  <TitlesOfParts>
    <vt:vector size="71" baseType="lpstr">
      <vt:lpstr>Dosis ExtraBold</vt:lpstr>
      <vt:lpstr>Dosis Medium</vt:lpstr>
      <vt:lpstr>Arial</vt:lpstr>
      <vt:lpstr>Wingdings</vt:lpstr>
      <vt:lpstr>Calibri</vt:lpstr>
      <vt:lpstr>Dosis SemiBold</vt:lpstr>
      <vt:lpstr>Dosis</vt:lpstr>
      <vt:lpstr>2_Conception personnalisée</vt:lpstr>
      <vt:lpstr>00_Env-Enseignant</vt:lpstr>
      <vt:lpstr>Oral</vt:lpstr>
      <vt:lpstr>Lecture</vt:lpstr>
      <vt:lpstr>Ecriture</vt:lpstr>
      <vt:lpstr>1_Lecture</vt:lpstr>
      <vt:lpstr>1_Oral</vt:lpstr>
      <vt:lpstr>3_Conception personnalisée</vt:lpstr>
      <vt:lpstr>1_Ecriture</vt:lpstr>
      <vt:lpstr>4_Conception personnalisée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3</vt:lpstr>
      <vt:lpstr>Bonjour les enfants !  La leçon de français commence maintenant. Soyez attentifs.</vt:lpstr>
      <vt:lpstr>Aujourd’hui, nous allons apprendre à poser une question avec Majd et Nada. </vt:lpstr>
      <vt:lpstr>Lecture de la vidéo </vt:lpstr>
      <vt:lpstr>Répétons les questions de Majd et de Nada </vt:lpstr>
      <vt:lpstr>Présentation PowerPoint</vt:lpstr>
      <vt:lpstr>Présentation PowerPoint</vt:lpstr>
      <vt:lpstr>Présentation PowerPoint</vt:lpstr>
      <vt:lpstr>Maintenant nous allons apprendre à répondre à une question.</vt:lpstr>
      <vt:lpstr>Lecture de la vidéo </vt:lpstr>
      <vt:lpstr>Répétons les réponses de Majd et de Nada </vt:lpstr>
      <vt:lpstr>Présentation PowerPoint</vt:lpstr>
      <vt:lpstr>Présentation PowerPoint</vt:lpstr>
      <vt:lpstr>Plan de la séance 3</vt:lpstr>
      <vt:lpstr>Maintenant, on va apprendre les indicateurs de lieu et leurs contraires. Soyez attentifs.  </vt:lpstr>
      <vt:lpstr>Lecture de la vidéo.</vt:lpstr>
      <vt:lpstr>Lisons ensemble cette liste. « À côté de » est le contraire de « Loin de ». Qui veut poursuivre la lecture ?  </vt:lpstr>
      <vt:lpstr>Prenez vos ardoises.</vt:lpstr>
      <vt:lpstr>Sur vos ardoises, écrivez le mot qui manque dans la deuxième phrase. </vt:lpstr>
      <vt:lpstr>Levez les ardoises. </vt:lpstr>
      <vt:lpstr>Corrigez. </vt:lpstr>
      <vt:lpstr>Sur vos ardoises, écrivez le mot qui manque dans la deuxième phrase. </vt:lpstr>
      <vt:lpstr>Levez les ardoises. </vt:lpstr>
      <vt:lpstr>Corrigez. </vt:lpstr>
      <vt:lpstr>Sur vos ardoises, écrivez le mot qui manque dans la deuxième phrase. </vt:lpstr>
      <vt:lpstr>Levez les ardoises. </vt:lpstr>
      <vt:lpstr>Sur vos ardoises, écrivez le mot qui manque dans la deuxième phrase. </vt:lpstr>
      <vt:lpstr>Sur vos ardoises, écrivez le mot qui manque dans la deuxième phrase. </vt:lpstr>
      <vt:lpstr>Levez les ardoises. </vt:lpstr>
      <vt:lpstr>Corrigez. </vt:lpstr>
      <vt:lpstr>Plan de la séance 3</vt:lpstr>
      <vt:lpstr>Cette partie de la leçon nécessite l’utilisation du livret de l’élève.   En cas d’indisponibilité temporaire du livret de l’élève, l’enseignant fait lire les élèves sur l’écran. </vt:lpstr>
      <vt:lpstr>Prenez vos livrets à la page 10. Nous avons déjà lu ce texte. Maintenant, on va essayer de le comprendre, partie par partie. </vt:lpstr>
      <vt:lpstr>Pour chaque partie du texte, on va suivre les mêmes étapes. </vt:lpstr>
      <vt:lpstr>Lisez silencieusement le texte et essayez de la comprendre. </vt:lpstr>
      <vt:lpstr>Quels sont les mots difficiles dans le texte ? Levez la main. Je vais vous expliquer. </vt:lpstr>
      <vt:lpstr>Lisez la question et cherchez la réponse dans le texte. Qui veut répondre ?  </vt:lpstr>
      <vt:lpstr>La réponse est : les voisins se dirigent vers l’épicerie. </vt:lpstr>
      <vt:lpstr>On passe à la deuxième partie du texte. Lisez en silence et essayez de comprendre. </vt:lpstr>
      <vt:lpstr>Quels sont les mots difficiles dans le texte ? Levez la main. Je vais vous expliquer. </vt:lpstr>
      <vt:lpstr>Lisez la question et cherchez la réponse dans le texte. Qui veut répondre ?  </vt:lpstr>
      <vt:lpstr>La réponse est : mon père va chez l’épicier le dimanche. </vt:lpstr>
      <vt:lpstr>On passe à la troisième partie du texte. Lisez en silence et essayez de comprendre. </vt:lpstr>
      <vt:lpstr>Quels sont les mots difficiles dans le texte ? Levez la main. Je vais vous expliquer. </vt:lpstr>
      <vt:lpstr>Lisez la question et cherchez la réponse dans le texte. Qui veut répondre ?  </vt:lpstr>
      <vt:lpstr>La réponse est : tout le monde dans le quartier va chez l’épicier. </vt:lpstr>
      <vt:lpstr>Prenez vos livrets à la page 10.   Avec votre voisin, vous allez lire le texte. Je vais circuler entre les rangs pour vous aider. </vt:lpstr>
      <vt:lpstr>Notez les devoirs à faire à la maison. Vous allez lire et recopier le texte de la page 10.  Vous allez aussi faire l’activité 2 de la page 11. </vt:lpstr>
      <vt:lpstr>La séance d’aujourd’hui est terminée. A bientôt.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hp</dc:creator>
  <cp:lastModifiedBy>hp</cp:lastModifiedBy>
  <cp:revision>1</cp:revision>
  <cp:lastPrinted>2025-08-13T10:11:39Z</cp:lastPrinted>
  <dcterms:created xsi:type="dcterms:W3CDTF">2025-08-01T12:31:49Z</dcterms:created>
  <dcterms:modified xsi:type="dcterms:W3CDTF">2025-10-28T15:20:49Z</dcterms:modified>
</cp:coreProperties>
</file>