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8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9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0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1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2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3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1"/>
    <p:sldMasterId id="2147483743" r:id="rId2"/>
    <p:sldMasterId id="2147483697" r:id="rId3"/>
    <p:sldMasterId id="2147483711" r:id="rId4"/>
    <p:sldMasterId id="2147483720" r:id="rId5"/>
    <p:sldMasterId id="2147483756" r:id="rId6"/>
    <p:sldMasterId id="2147483766" r:id="rId7"/>
    <p:sldMasterId id="2147483781" r:id="rId8"/>
    <p:sldMasterId id="2147483784" r:id="rId9"/>
    <p:sldMasterId id="2147483799" r:id="rId10"/>
    <p:sldMasterId id="2147483804" r:id="rId11"/>
    <p:sldMasterId id="2147483814" r:id="rId12"/>
    <p:sldMasterId id="2147483824" r:id="rId13"/>
    <p:sldMasterId id="2147483834" r:id="rId14"/>
  </p:sldMasterIdLst>
  <p:notesMasterIdLst>
    <p:notesMasterId r:id="rId67"/>
  </p:notesMasterIdLst>
  <p:sldIdLst>
    <p:sldId id="922" r:id="rId15"/>
    <p:sldId id="1029" r:id="rId16"/>
    <p:sldId id="951" r:id="rId17"/>
    <p:sldId id="984" r:id="rId18"/>
    <p:sldId id="798" r:id="rId19"/>
    <p:sldId id="799" r:id="rId20"/>
    <p:sldId id="917" r:id="rId21"/>
    <p:sldId id="899" r:id="rId22"/>
    <p:sldId id="900" r:id="rId23"/>
    <p:sldId id="901" r:id="rId24"/>
    <p:sldId id="1072" r:id="rId25"/>
    <p:sldId id="844" r:id="rId26"/>
    <p:sldId id="850" r:id="rId27"/>
    <p:sldId id="1044" r:id="rId28"/>
    <p:sldId id="955" r:id="rId29"/>
    <p:sldId id="800" r:id="rId30"/>
    <p:sldId id="1016" r:id="rId31"/>
    <p:sldId id="902" r:id="rId32"/>
    <p:sldId id="1046" r:id="rId33"/>
    <p:sldId id="992" r:id="rId34"/>
    <p:sldId id="990" r:id="rId35"/>
    <p:sldId id="1073" r:id="rId36"/>
    <p:sldId id="1047" r:id="rId37"/>
    <p:sldId id="994" r:id="rId38"/>
    <p:sldId id="1048" r:id="rId39"/>
    <p:sldId id="1074" r:id="rId40"/>
    <p:sldId id="1050" r:id="rId41"/>
    <p:sldId id="1051" r:id="rId42"/>
    <p:sldId id="1052" r:id="rId43"/>
    <p:sldId id="1053" r:id="rId44"/>
    <p:sldId id="1060" r:id="rId45"/>
    <p:sldId id="1063" r:id="rId46"/>
    <p:sldId id="1064" r:id="rId47"/>
    <p:sldId id="999" r:id="rId48"/>
    <p:sldId id="1065" r:id="rId49"/>
    <p:sldId id="1075" r:id="rId50"/>
    <p:sldId id="1030" r:id="rId51"/>
    <p:sldId id="1031" r:id="rId52"/>
    <p:sldId id="1076" r:id="rId53"/>
    <p:sldId id="805" r:id="rId54"/>
    <p:sldId id="888" r:id="rId55"/>
    <p:sldId id="889" r:id="rId56"/>
    <p:sldId id="1034" r:id="rId57"/>
    <p:sldId id="1077" r:id="rId58"/>
    <p:sldId id="1036" r:id="rId59"/>
    <p:sldId id="1037" r:id="rId60"/>
    <p:sldId id="933" r:id="rId61"/>
    <p:sldId id="1041" r:id="rId62"/>
    <p:sldId id="1039" r:id="rId63"/>
    <p:sldId id="1040" r:id="rId64"/>
    <p:sldId id="1043" r:id="rId65"/>
    <p:sldId id="983" r:id="rId66"/>
  </p:sldIdLst>
  <p:sldSz cx="9144000" cy="6858000" type="screen4x3"/>
  <p:notesSz cx="6735763" cy="9866313"/>
  <p:embeddedFontLst>
    <p:embeddedFont>
      <p:font typeface="Dosis" pitchFamily="2" charset="0"/>
      <p:regular r:id="rId68"/>
      <p:bold r:id="rId69"/>
    </p:embeddedFont>
    <p:embeddedFont>
      <p:font typeface="Dosis ExtraBold" pitchFamily="2" charset="0"/>
      <p:bold r:id="rId70"/>
    </p:embeddedFont>
    <p:embeddedFont>
      <p:font typeface="Dosis Medium" pitchFamily="2" charset="0"/>
      <p:regular r:id="rId71"/>
    </p:embeddedFont>
    <p:embeddedFont>
      <p:font typeface="Dosis SemiBold" pitchFamily="2" charset="0"/>
      <p:bold r:id="rId72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ACA4"/>
    <a:srgbClr val="424D7B"/>
    <a:srgbClr val="565F88"/>
    <a:srgbClr val="F26553"/>
    <a:srgbClr val="E84234"/>
    <a:srgbClr val="2AB6D7"/>
    <a:srgbClr val="55B7DE"/>
    <a:srgbClr val="A1A6BC"/>
    <a:srgbClr val="4B537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79" autoAdjust="0"/>
    <p:restoredTop sz="87607" autoAdjust="0"/>
  </p:normalViewPr>
  <p:slideViewPr>
    <p:cSldViewPr snapToGrid="0">
      <p:cViewPr varScale="1">
        <p:scale>
          <a:sx n="66" d="100"/>
          <a:sy n="66" d="100"/>
        </p:scale>
        <p:origin x="668" y="2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slide" Target="slides/slide49.xml"/><Relationship Id="rId68" Type="http://schemas.openxmlformats.org/officeDocument/2006/relationships/font" Target="fonts/font1.fntdata"/><Relationship Id="rId16" Type="http://schemas.openxmlformats.org/officeDocument/2006/relationships/slide" Target="slides/slide2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66" Type="http://schemas.openxmlformats.org/officeDocument/2006/relationships/slide" Target="slides/slide52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7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slide" Target="slides/slide50.xml"/><Relationship Id="rId69" Type="http://schemas.openxmlformats.org/officeDocument/2006/relationships/font" Target="fonts/font2.fntdata"/><Relationship Id="rId77" Type="http://schemas.microsoft.com/office/2018/10/relationships/authors" Target="author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font" Target="fonts/font3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29/10/2025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680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071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8798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6970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30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3069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0270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404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1094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5833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3781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8515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3762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6680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74851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4241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465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61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639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069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5201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600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3463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7159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98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024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47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402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297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214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535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0267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016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611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639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2079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8853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124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724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Oral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310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21454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 offerte 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925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5920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0964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5326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283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04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173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6736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3365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775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18819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4978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789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5438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76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6">
            <a:extLst>
              <a:ext uri="{FF2B5EF4-FFF2-40B4-BE49-F238E27FC236}">
                <a16:creationId xmlns:a16="http://schemas.microsoft.com/office/drawing/2014/main" id="{B7FD94A6-28B0-9955-E289-E405ACB9AE69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710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0C226263-C865-0772-0CF9-3B553CC145C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476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8B4F1161-2824-68E8-4975-6126DCF35E65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710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6">
            <a:extLst>
              <a:ext uri="{FF2B5EF4-FFF2-40B4-BE49-F238E27FC236}">
                <a16:creationId xmlns:a16="http://schemas.microsoft.com/office/drawing/2014/main" id="{26BD3BA5-CB00-807B-AB32-3C7BF1D21B74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476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6">
            <a:extLst>
              <a:ext uri="{FF2B5EF4-FFF2-40B4-BE49-F238E27FC236}">
                <a16:creationId xmlns:a16="http://schemas.microsoft.com/office/drawing/2014/main" id="{BC5F490F-E24C-E0B1-44E4-34C9BB344C28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710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1263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8870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DEFEDF2B-55A0-3D92-2B90-328B2D918BE5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6F83557E-1C52-59E9-48CE-EA6306972B1C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7576EF6C-B3F1-A7B8-D645-182669BC42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8118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8942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730971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75300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77503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F1DDB8CB-39A2-DAB6-124F-83D9FDCA3CA7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08942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032E51FE-C7D9-3883-7F7A-BFEC19D36C5E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2730971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954FEF7-5F60-5B4B-84DF-A82F1F2ACD25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475300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D1C2B0FE-6323-21DA-17C8-E72AFF2B1DA2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77503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14">
            <a:extLst>
              <a:ext uri="{FF2B5EF4-FFF2-40B4-BE49-F238E27FC236}">
                <a16:creationId xmlns:a16="http://schemas.microsoft.com/office/drawing/2014/main" id="{F0C49881-4377-E6C4-DC29-F5C78D761D3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8942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14">
            <a:extLst>
              <a:ext uri="{FF2B5EF4-FFF2-40B4-BE49-F238E27FC236}">
                <a16:creationId xmlns:a16="http://schemas.microsoft.com/office/drawing/2014/main" id="{3FE32F3D-30FA-B64A-59BF-8E1031E43A9C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30971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14">
            <a:extLst>
              <a:ext uri="{FF2B5EF4-FFF2-40B4-BE49-F238E27FC236}">
                <a16:creationId xmlns:a16="http://schemas.microsoft.com/office/drawing/2014/main" id="{565D4B95-EEC3-C604-DD3F-E9EC9289CA4F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5300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612BB425-D520-CE98-D8FF-0ED39620E73D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7503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898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157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6799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4596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61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7652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 offerte 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6911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1896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352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2709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0756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2209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405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087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8756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7002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0232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4443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381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321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925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494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7165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7792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992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0204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8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7.jp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84.xml"/><Relationship Id="rId9" Type="http://schemas.openxmlformats.org/officeDocument/2006/relationships/image" Target="../media/image10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89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10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98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image" Target="../media/image10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107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image" Target="../media/image10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theme" Target="../theme/theme14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5.xml"/><Relationship Id="rId9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37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46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10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52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60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76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2127351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817925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8" y="209734"/>
            <a:ext cx="168522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offerte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826633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4031756" y="20973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6398878" y="209732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offerte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E12F176-5044-B2CA-7AFB-598382263CF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614FBDE-F6BA-7DF8-3842-E1F97D3349F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164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8597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709847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698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8" y="209734"/>
            <a:ext cx="220768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95494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345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203285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7272000" y="189520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0511" y="249642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8" y="209734"/>
            <a:ext cx="199450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708533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384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201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 : Point de langue</a:t>
            </a:r>
          </a:p>
        </p:txBody>
      </p:sp>
    </p:spTree>
    <p:extLst>
      <p:ext uri="{BB962C8B-B14F-4D97-AF65-F5344CB8AC3E}">
        <p14:creationId xmlns:p14="http://schemas.microsoft.com/office/powerpoint/2010/main" val="221734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42964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offerte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 </a:t>
            </a:r>
          </a:p>
        </p:txBody>
      </p:sp>
    </p:spTree>
    <p:extLst>
      <p:ext uri="{BB962C8B-B14F-4D97-AF65-F5344CB8AC3E}">
        <p14:creationId xmlns:p14="http://schemas.microsoft.com/office/powerpoint/2010/main" val="4110007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4469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849852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45.png"/><Relationship Id="rId5" Type="http://schemas.openxmlformats.org/officeDocument/2006/relationships/image" Target="../media/image29.gif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50.png"/><Relationship Id="rId5" Type="http://schemas.openxmlformats.org/officeDocument/2006/relationships/image" Target="../media/image29.gif"/><Relationship Id="rId4" Type="http://schemas.openxmlformats.org/officeDocument/2006/relationships/image" Target="../media/image1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3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50.png"/><Relationship Id="rId5" Type="http://schemas.openxmlformats.org/officeDocument/2006/relationships/image" Target="../media/image29.gif"/><Relationship Id="rId4" Type="http://schemas.openxmlformats.org/officeDocument/2006/relationships/image" Target="../media/image1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5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5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7.png"/><Relationship Id="rId5" Type="http://schemas.openxmlformats.org/officeDocument/2006/relationships/image" Target="../media/image43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4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52.xml"/><Relationship Id="rId4" Type="http://schemas.openxmlformats.org/officeDocument/2006/relationships/video" Target="../media/media2.mp4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CB31317-0FD7-80DA-764E-FCFB8FD54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0" y="0"/>
            <a:ext cx="90947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1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F784D-D842-55BF-D515-DD09E5238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D0259803-D01F-E4A7-F1D4-8505324D90C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3D7F07D4-8A40-8F9D-F10F-0C634792B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F8C7F7C-AFF5-65AC-7922-50D3C3D2BE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9" name="Titre 8">
            <a:extLst>
              <a:ext uri="{FF2B5EF4-FFF2-40B4-BE49-F238E27FC236}">
                <a16:creationId xmlns:a16="http://schemas.microsoft.com/office/drawing/2014/main" id="{34B9806E-8FE5-02FD-78C8-25E39F8C8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Nous allons écouter le dialogue une deuxième fois.</a:t>
            </a:r>
            <a:endParaRPr lang="fr-FR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1BE9107-6511-C2B7-6A80-4C1CAEAC9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252136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FA7473-A063-D3A8-9C81-2626CD4A05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AB42F0C0-2E00-9B57-78F7-0044098495E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sp>
        <p:nvSpPr>
          <p:cNvPr id="4" name="Titre 8">
            <a:extLst>
              <a:ext uri="{FF2B5EF4-FFF2-40B4-BE49-F238E27FC236}">
                <a16:creationId xmlns:a16="http://schemas.microsoft.com/office/drawing/2014/main" id="{F263E102-3277-F2F0-D14D-2AE3B2CD5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50000"/>
                    <a:lumOff val="50000"/>
                  </a:schemeClr>
                </a:solidFill>
                <a:latin typeface="Dosis Medium" pitchFamily="2" charset="0"/>
              </a:rPr>
              <a:t>Lecture de la vidéo </a:t>
            </a:r>
            <a:endParaRPr lang="fr-MA" dirty="0">
              <a:solidFill>
                <a:schemeClr val="tx1">
                  <a:lumMod val="50000"/>
                  <a:lumOff val="50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F66A03D-7C6F-255C-C17F-47774F648C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Mdia1">
            <a:hlinkClick r:id="" action="ppaction://media"/>
            <a:extLst>
              <a:ext uri="{FF2B5EF4-FFF2-40B4-BE49-F238E27FC236}">
                <a16:creationId xmlns:a16="http://schemas.microsoft.com/office/drawing/2014/main" id="{359C5909-4808-C598-A15A-6EA1D5405B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000" y="2406315"/>
            <a:ext cx="8344379" cy="307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72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35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0558" y="756000"/>
            <a:ext cx="6821441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peut m’expliquer en arabe de quoi parle le dialogue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7826D684-5F9A-5344-DE78-3B8B5480928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87D20BD2-8AAF-54E4-9385-1CABF7945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E3A5609-65B8-8E40-F27D-ECA598EDB6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E1460E42-B32B-EB06-2663-F3D8368FE3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6316" y="1624017"/>
            <a:ext cx="5651368" cy="431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69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FE970251-4D12-738C-1880-B328FA932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49841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Maintenant, on va comprendre le sens du dialogue. Qui veut expliquer, </a:t>
            </a:r>
            <a:r>
              <a:rPr lang="fr-FR" b="1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dans sa langue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, de quoi ont parlé Majd et Nada ? 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2DC6249-7638-E82A-B188-00687BF037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5A37CBB-AFEC-030D-7E44-F228798808D4}"/>
              </a:ext>
            </a:extLst>
          </p:cNvPr>
          <p:cNvSpPr txBox="1"/>
          <p:nvPr/>
        </p:nvSpPr>
        <p:spPr>
          <a:xfrm>
            <a:off x="2677652" y="2074853"/>
            <a:ext cx="4222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De quoi ont parlé Majd et Nada ?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FB2F903-A3C9-3BEF-3845-E5FC36A72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7652" y="2835041"/>
            <a:ext cx="4030235" cy="316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6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137C1-F025-1C52-D0B7-78EBB1F75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8">
            <a:extLst>
              <a:ext uri="{FF2B5EF4-FFF2-40B4-BE49-F238E27FC236}">
                <a16:creationId xmlns:a16="http://schemas.microsoft.com/office/drawing/2014/main" id="{E4B080B2-DB4C-F2E2-71E2-876337DF3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Je vais vous expliquer cette situation. Ensuite, vous allez passer au tableau pour jouer le dialogue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en français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380AB1C-CF96-1AAE-9DB3-0DB5AEEE2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22DA315-1287-7AAD-D5F0-4C13C905B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3140628"/>
            <a:ext cx="4572000" cy="3048000"/>
          </a:xfrm>
          <a:prstGeom prst="roundRect">
            <a:avLst>
              <a:gd name="adj" fmla="val 13193"/>
            </a:avLst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D982978-5586-34D8-563A-8EE37B17608D}"/>
              </a:ext>
            </a:extLst>
          </p:cNvPr>
          <p:cNvSpPr txBox="1"/>
          <p:nvPr/>
        </p:nvSpPr>
        <p:spPr>
          <a:xfrm>
            <a:off x="1152000" y="1746482"/>
            <a:ext cx="684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Situation : </a:t>
            </a: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Le garçon et la fille se rencontrent dans le parc. Chacun demande à l’autre où il ira le lendemain et où se trouve ce lieu. </a:t>
            </a:r>
          </a:p>
          <a:p>
            <a:endParaRPr lang="fr-FR" sz="2000" dirty="0">
              <a:solidFill>
                <a:schemeClr val="accent5">
                  <a:lumMod val="50000"/>
                </a:schemeClr>
              </a:solidFill>
              <a:latin typeface="Dosis Medium" pitchFamily="2" charset="0"/>
            </a:endParaRP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868CFC3F-D4FF-8C78-EFFE-C7610BB904D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6977" y="336322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88D745D-8F74-3BAE-C489-B4D9DA80C7A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43308" y="2567033"/>
            <a:ext cx="1383692" cy="122418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40131DA-BECB-AFDF-8C9B-85AF3871A51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5703629" y="2595907"/>
            <a:ext cx="1383692" cy="122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25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86881-4317-E92B-F523-04E6ED59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8">
            <a:extLst>
              <a:ext uri="{FF2B5EF4-FFF2-40B4-BE49-F238E27FC236}">
                <a16:creationId xmlns:a16="http://schemas.microsoft.com/office/drawing/2014/main" id="{7D576D32-8079-3CCA-52AC-B1E36C513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Jouez le dialogue avec votre voisin.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538E5D5-CDAF-B183-D11A-FE193F6A2F4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D1E15038-B2FF-B497-DA65-122365A42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C5B83CA-0C66-D9D2-8B75-6F08AAB9C2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5C9D0261-6118-AD1F-8142-28A660EC7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313973" y="2721157"/>
            <a:ext cx="4279332" cy="285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5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A737422-4846-4BB0-9391-732782688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566" y="3532594"/>
            <a:ext cx="6242845" cy="1347333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4960805" cy="756000"/>
          </a:xfrm>
        </p:spPr>
        <p:txBody>
          <a:bodyPr/>
          <a:lstStyle/>
          <a:p>
            <a:r>
              <a:rPr lang="fr-FR" sz="1400" dirty="0"/>
              <a:t>Jouer un dialogue reprenant l’acte de parole : Est-ce que tu iras demain  à l’épicerie ? » « Où se trouve l’épicerie ? ».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Histoire : le secret du quartier.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BCCB2E0-8516-CD6C-1D4D-01872C33CF9F}"/>
              </a:ext>
            </a:extLst>
          </p:cNvPr>
          <p:cNvSpPr txBox="1"/>
          <p:nvPr/>
        </p:nvSpPr>
        <p:spPr>
          <a:xfrm>
            <a:off x="2201409" y="3641803"/>
            <a:ext cx="2260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Lecture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201410" y="402531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Texte : fluidité et compréhension .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BAC939C2-3428-46C0-25DA-75F8C5823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</a:t>
            </a:r>
            <a:r>
              <a:rPr lang="ar-MA" sz="3200" dirty="0"/>
              <a:t> 4</a:t>
            </a:r>
            <a:r>
              <a:rPr lang="fr-MA" sz="3200" dirty="0"/>
              <a:t> </a:t>
            </a:r>
          </a:p>
        </p:txBody>
      </p:sp>
      <p:pic>
        <p:nvPicPr>
          <p:cNvPr id="4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B797EC90-A1C6-144F-45BF-0BC08DD3BE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075" y="3371803"/>
            <a:ext cx="540000" cy="540000"/>
          </a:xfrm>
          <a:prstGeom prst="rect">
            <a:avLst/>
          </a:prstGeom>
          <a:noFill/>
        </p:spPr>
      </p:pic>
      <p:pic>
        <p:nvPicPr>
          <p:cNvPr id="6" name="Espace réservé pour une image  15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7BF54F1C-4A97-3E44-049B-6151DB444C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30607" y="4832880"/>
            <a:ext cx="540000" cy="540000"/>
          </a:xfrm>
          <a:prstGeom prst="rect">
            <a:avLst/>
          </a:prstGeom>
          <a:noFill/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961B60CE-2001-A73E-43D2-5C8B2E940C27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F2C22C4-A244-0D0E-6CE0-7D9046E40325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7A93FC7-68E3-1C32-8834-E3BB3AED20A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0CEDED6B-78CA-AA37-BC06-CF7CF474EC39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41425F-0496-503A-BC0B-7BD53095E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AB37945-D9B7-53DC-A8DF-12DE6C61F6B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Description de la scène. </a:t>
            </a:r>
          </a:p>
        </p:txBody>
      </p:sp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BA2A9C0-DD14-58C9-7E51-CAF4F124C90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4EB6D6D-9B93-60C9-6DF7-01FB62900A4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dirty="0"/>
              <a:t>Bonjour - Au revoir  - Moi - Toi </a:t>
            </a:r>
          </a:p>
          <a:p>
            <a:r>
              <a:rPr lang="fr-FR" dirty="0"/>
              <a:t>Un avion - Un ananas - Un abricot - Une banane – Une école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FCF9D790-6DA7-1324-EB88-D8534BDF3D5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noFill/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87C39423-3F6F-A610-8E39-ABAB8946345F}"/>
              </a:ext>
            </a:extLst>
          </p:cNvPr>
          <p:cNvGrpSpPr/>
          <p:nvPr/>
        </p:nvGrpSpPr>
        <p:grpSpPr>
          <a:xfrm>
            <a:off x="3224463" y="0"/>
            <a:ext cx="2589196" cy="914877"/>
            <a:chOff x="3224463" y="0"/>
            <a:chExt cx="2589196" cy="91487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D9022AC-89B5-2FA3-EF14-710156386EB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C987553-F02E-9712-1BB0-6C426D5C04E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F7BB6D3F-BEBE-4DFE-8AAB-DAF2D6B88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9732" y="4958781"/>
            <a:ext cx="6344535" cy="1495634"/>
          </a:xfrm>
          <a:prstGeom prst="rect">
            <a:avLst/>
          </a:prstGeom>
        </p:spPr>
      </p:pic>
      <p:pic>
        <p:nvPicPr>
          <p:cNvPr id="20" name="Espace réservé pour une image  19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4BBE3149-4C47-41CD-B419-7EAEEAF2B45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34302"/>
            <a:ext cx="540000" cy="540000"/>
          </a:xfr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BC0D7261-3116-C773-0D01-6EDD8FE77FA4}"/>
              </a:ext>
            </a:extLst>
          </p:cNvPr>
          <p:cNvSpPr txBox="1"/>
          <p:nvPr/>
        </p:nvSpPr>
        <p:spPr>
          <a:xfrm>
            <a:off x="2201410" y="5108401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3.  Activités de vocabulaire  sur livret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F93B3894-7EEC-F08A-4EF0-0AC117FFEA5A}"/>
              </a:ext>
            </a:extLst>
          </p:cNvPr>
          <p:cNvSpPr txBox="1">
            <a:spLocks/>
          </p:cNvSpPr>
          <p:nvPr/>
        </p:nvSpPr>
        <p:spPr>
          <a:xfrm>
            <a:off x="2201410" y="549973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sur livret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8A6949A-BB39-22B4-BE0D-16F80BBAC38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FEAFB7D-899C-DDA8-5989-2D182EB18A7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58F4D73-495F-BF2F-CB37-4174EC8666C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4D349069-3C9F-EDE8-CF04-D26F29E160C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3F6F1A5E-7FEE-F3D0-D500-1484D07FFF73}"/>
              </a:ext>
            </a:extLst>
          </p:cNvPr>
          <p:cNvSpPr/>
          <p:nvPr/>
        </p:nvSpPr>
        <p:spPr>
          <a:xfrm>
            <a:off x="704326" y="1860373"/>
            <a:ext cx="7315200" cy="45533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BD66F2D7-9798-77ED-AB7B-5B61D4419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391" y="2393391"/>
            <a:ext cx="3867674" cy="705267"/>
          </a:xfrm>
        </p:spPr>
        <p:txBody>
          <a:bodyPr/>
          <a:lstStyle/>
          <a:p>
            <a:pPr algn="l">
              <a:lnSpc>
                <a:spcPts val="3200"/>
              </a:lnSpc>
              <a:spcAft>
                <a:spcPts val="1200"/>
              </a:spcAft>
            </a:pPr>
            <a:r>
              <a:rPr lang="fr-MA" sz="2000" b="0" dirty="0"/>
              <a:t>Cette partie de la leçon nécessite l’utilisation du </a:t>
            </a:r>
            <a:r>
              <a:rPr lang="fr-MA" sz="2000" dirty="0"/>
              <a:t>livret de l’élève. </a:t>
            </a:r>
            <a:br>
              <a:rPr lang="fr-MA" sz="2000" b="0" dirty="0"/>
            </a:br>
            <a:br>
              <a:rPr lang="fr-MA" sz="2000" b="0" dirty="0"/>
            </a:br>
            <a:r>
              <a:rPr lang="fr-MA" sz="2000" b="0" dirty="0"/>
              <a:t>En cas </a:t>
            </a:r>
            <a:r>
              <a:rPr lang="fr-MA" sz="2000" dirty="0"/>
              <a:t>d’indisponibilité temporaire </a:t>
            </a:r>
            <a:r>
              <a:rPr lang="fr-MA" sz="2000" b="0" dirty="0"/>
              <a:t>du livret de l’élève, l’enseignant fait lire les élèves sur l’écran. </a:t>
            </a:r>
          </a:p>
        </p:txBody>
      </p:sp>
      <p:sp>
        <p:nvSpPr>
          <p:cNvPr id="33" name="Titre 1">
            <a:extLst>
              <a:ext uri="{FF2B5EF4-FFF2-40B4-BE49-F238E27FC236}">
                <a16:creationId xmlns:a16="http://schemas.microsoft.com/office/drawing/2014/main" id="{9E59C12F-0E8E-CED4-5398-3E2ACF9BC80A}"/>
              </a:ext>
            </a:extLst>
          </p:cNvPr>
          <p:cNvSpPr txBox="1">
            <a:spLocks/>
          </p:cNvSpPr>
          <p:nvPr/>
        </p:nvSpPr>
        <p:spPr>
          <a:xfrm>
            <a:off x="1018596" y="1635346"/>
            <a:ext cx="3867674" cy="705267"/>
          </a:xfrm>
          <a:prstGeom prst="rect">
            <a:avLst/>
          </a:prstGeom>
          <a:noFill/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474F71"/>
                </a:solidFill>
                <a:latin typeface="Dosis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  <a:ea typeface="+mj-ea"/>
                <a:cs typeface="+mj-cs"/>
              </a:rPr>
              <a:t>Remarque importante :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2CD6339-3859-DDD6-1E79-F1A39573D3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6991" y="1426276"/>
            <a:ext cx="3193561" cy="452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57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662D6-7D07-FCF4-7AA6-E25B62893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EAD0B4-3A1D-DA25-9EDA-03A493489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</a:t>
            </a:r>
            <a:endParaRPr lang="fr-FR" dirty="0">
              <a:latin typeface="Dosis Medium" pitchFamily="2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A9A22F12-4906-2BC9-187A-D571A25EDDE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9B6935A-EB7A-50D7-D814-9E9DF1ABB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8B2EA27-86E2-1784-7843-98C88EB861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CB2E9222-73F3-C9E8-5F61-7F6189D3DF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3419" y="2405966"/>
            <a:ext cx="3917162" cy="261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31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E4FA07-8B4F-C9E4-7B1B-81559D1F5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3">
            <a:extLst>
              <a:ext uri="{FF2B5EF4-FFF2-40B4-BE49-F238E27FC236}">
                <a16:creationId xmlns:a16="http://schemas.microsoft.com/office/drawing/2014/main" id="{BEABB45A-BD75-502A-D159-B658E5DE6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Ouvrez le manuel à la page 11. On va lire ce texte.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02851FE5-B876-95EA-0881-83B05C4AD85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07689B14-34F9-A236-4EAB-95C1D9A4F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BFBF44C-C467-1161-119C-3A9D0985EC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518C3721-A9BF-1B22-9349-39F8D8CB4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6263" y="1536897"/>
            <a:ext cx="3271473" cy="4992404"/>
          </a:xfrm>
          <a:prstGeom prst="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D76A4293-5CA4-AF9D-CDDA-B938B3A9DB1E}"/>
              </a:ext>
            </a:extLst>
          </p:cNvPr>
          <p:cNvSpPr/>
          <p:nvPr/>
        </p:nvSpPr>
        <p:spPr>
          <a:xfrm>
            <a:off x="3134592" y="2200641"/>
            <a:ext cx="3073143" cy="1832457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3395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A498B4-03D8-C09B-9274-7EB4C66BB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E5F6E22-43D0-EBF3-0CB1-26084D328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le texte silencieusement sur votre livret Après, on écoutera une lecture audio. 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D5274E01-8DB7-89B8-F1FE-F03C090C456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DA3467C-E8CF-592F-3669-71FFDE3F1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CB847C9-ABC1-627B-0144-F4F2D00F43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D1376E85-E878-92FD-38E9-3F50ACA466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734" y="1896913"/>
            <a:ext cx="7386322" cy="426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63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642B4-099A-1713-AF88-44AAEE02E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3614000B-3DA0-9A4D-F298-C078F0E2C35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E512E136-1766-29AC-2487-554EF75A8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8ADC3A7-ADDD-6AF7-104B-D260ED0B63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Mdia2">
            <a:hlinkClick r:id="" action="ppaction://media"/>
            <a:extLst>
              <a:ext uri="{FF2B5EF4-FFF2-40B4-BE49-F238E27FC236}">
                <a16:creationId xmlns:a16="http://schemas.microsoft.com/office/drawing/2014/main" id="{3EBCCE69-C6F5-EAF3-F99C-B7568AE56D9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74" end="3554"/>
                </p14:media>
              </p:ext>
            </p:extLst>
          </p:nvPr>
        </p:nvPicPr>
        <p:blipFill>
          <a:blip r:embed="rId6"/>
          <a:srcRect t="15633" b="13648"/>
          <a:stretch>
            <a:fillRect/>
          </a:stretch>
        </p:blipFill>
        <p:spPr>
          <a:xfrm>
            <a:off x="837398" y="1918752"/>
            <a:ext cx="7185667" cy="378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43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165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437492-8F44-0D57-31BC-82ADF25CC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0BDBD61-75A7-1D50-D094-B36E1659C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le texte ? Je vais désigner plusieurs élèves. Chacun va lire un passage. 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CEC97FC-00B3-AAE5-0CF6-0EE4EC938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34" y="1896913"/>
            <a:ext cx="7386322" cy="4260116"/>
          </a:xfrm>
          <a:prstGeom prst="rect">
            <a:avLst/>
          </a:prstGeom>
        </p:spPr>
      </p:pic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2AB2C62-F506-28D4-469F-B6B47CCDB3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6133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79BF5A-2266-8084-19E8-BBDDDA18E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046FE284-6656-8863-DD98-08F62AC15A0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D3DAFBD4-777D-A2D5-000D-15EA181E9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134A7B5-22B2-390D-E051-AB35B6E679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6" name="Titre 3">
            <a:extLst>
              <a:ext uri="{FF2B5EF4-FFF2-40B4-BE49-F238E27FC236}">
                <a16:creationId xmlns:a16="http://schemas.microsoft.com/office/drawing/2014/main" id="{D55F1368-8FEF-3917-3FDC-13AAB0443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 On va répondre à des questions de compréhension. </a:t>
            </a:r>
          </a:p>
        </p:txBody>
      </p:sp>
      <p:pic>
        <p:nvPicPr>
          <p:cNvPr id="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4B0FDF5-D499-3305-D4C5-476F012828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52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394F1-2B53-7C53-9ADD-A14004CE3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4B2B5862-B3A0-5286-11A1-EA8C2970D0A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9649EEA6-1691-E87A-11FA-8BFE02EEF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5215F47-A7C7-E6D4-B3AD-6D2C6BB6C3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45C067EE-14B1-0ED3-3F33-0ADBF02C8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Que fait l’épicier quand les enfants arrivent ? Cherchez la réponse dans le texte.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352AC3AF-F671-9119-1DA4-4F64DB760634}"/>
              </a:ext>
            </a:extLst>
          </p:cNvPr>
          <p:cNvSpPr txBox="1">
            <a:spLocks/>
          </p:cNvSpPr>
          <p:nvPr/>
        </p:nvSpPr>
        <p:spPr>
          <a:xfrm>
            <a:off x="834901" y="1681768"/>
            <a:ext cx="7886700" cy="70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algn="ctr"/>
            <a:r>
              <a:rPr lang="fr-FR" sz="2800" b="1" dirty="0">
                <a:solidFill>
                  <a:srgbClr val="424D7B"/>
                </a:solidFill>
                <a:latin typeface="Dosis" pitchFamily="2" charset="0"/>
              </a:rPr>
              <a:t>Que fait l’épicier quand les enfants arrivent 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0D5E82F-10D3-D151-D35D-12E3CB99D2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697" y="2565859"/>
            <a:ext cx="7180606" cy="404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77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2448F-E45E-41D6-D294-A65CE75C9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8A1E748A-73A3-F265-B65F-1EF391F765D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1F2A5063-6781-8929-5D86-CF4F37E036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CDECF3E-6903-03D0-D5F7-3D56356554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91D73134-B3FB-205F-349B-1F1DA649B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numéro de la bonne réponse sur vos ardoises..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D9323D1-1A92-27EE-EBCC-8C2CBC7259C7}"/>
              </a:ext>
            </a:extLst>
          </p:cNvPr>
          <p:cNvSpPr txBox="1"/>
          <p:nvPr/>
        </p:nvSpPr>
        <p:spPr>
          <a:xfrm>
            <a:off x="2075849" y="2432935"/>
            <a:ext cx="51308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200" b="1" dirty="0">
                <a:solidFill>
                  <a:srgbClr val="424D7B"/>
                </a:solidFill>
                <a:latin typeface="Dosis" pitchFamily="2" charset="0"/>
              </a:rPr>
              <a:t>1. </a:t>
            </a:r>
            <a:r>
              <a:rPr lang="fr-FR" sz="3200" dirty="0">
                <a:solidFill>
                  <a:srgbClr val="424D7B"/>
                </a:solidFill>
                <a:latin typeface="Dosis" pitchFamily="2" charset="0"/>
              </a:rPr>
              <a:t>Il leur donne des bonbons.</a:t>
            </a:r>
          </a:p>
          <a:p>
            <a:pPr>
              <a:lnSpc>
                <a:spcPct val="150000"/>
              </a:lnSpc>
            </a:pPr>
            <a:r>
              <a:rPr lang="fr-FR" sz="3200" b="1" dirty="0">
                <a:solidFill>
                  <a:srgbClr val="424D7B"/>
                </a:solidFill>
                <a:latin typeface="Dosis" pitchFamily="2" charset="0"/>
              </a:rPr>
              <a:t>2. </a:t>
            </a:r>
            <a:r>
              <a:rPr lang="fr-FR" sz="3200" dirty="0">
                <a:solidFill>
                  <a:srgbClr val="424D7B"/>
                </a:solidFill>
                <a:latin typeface="Dosis" pitchFamily="2" charset="0"/>
              </a:rPr>
              <a:t>Il les salue par leur prénom.</a:t>
            </a:r>
          </a:p>
          <a:p>
            <a:pPr>
              <a:lnSpc>
                <a:spcPct val="150000"/>
              </a:lnSpc>
            </a:pPr>
            <a:r>
              <a:rPr lang="fr-FR" sz="3200" b="1" dirty="0">
                <a:solidFill>
                  <a:srgbClr val="424D7B"/>
                </a:solidFill>
                <a:latin typeface="Dosis" pitchFamily="2" charset="0"/>
              </a:rPr>
              <a:t>3. </a:t>
            </a:r>
            <a:r>
              <a:rPr lang="fr-FR" sz="3200" dirty="0">
                <a:solidFill>
                  <a:srgbClr val="424D7B"/>
                </a:solidFill>
                <a:latin typeface="Dosis" pitchFamily="2" charset="0"/>
              </a:rPr>
              <a:t>Il ferme la boutique.</a:t>
            </a:r>
          </a:p>
          <a:p>
            <a:pPr>
              <a:lnSpc>
                <a:spcPct val="150000"/>
              </a:lnSpc>
            </a:pPr>
            <a:r>
              <a:rPr lang="fr-FR" sz="3200" b="1" dirty="0">
                <a:solidFill>
                  <a:srgbClr val="424D7B"/>
                </a:solidFill>
                <a:latin typeface="Dosis" pitchFamily="2" charset="0"/>
              </a:rPr>
              <a:t>4. </a:t>
            </a:r>
            <a:r>
              <a:rPr lang="fr-FR" sz="3200" dirty="0">
                <a:solidFill>
                  <a:srgbClr val="424D7B"/>
                </a:solidFill>
                <a:latin typeface="Dosis" pitchFamily="2" charset="0"/>
              </a:rPr>
              <a:t>Il part au marché.</a:t>
            </a:r>
            <a:endParaRPr lang="fr-MA" sz="3200" dirty="0">
              <a:solidFill>
                <a:srgbClr val="424D7B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45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724C2-0D08-E178-94D4-92A66D923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EC344BFF-F238-7D84-0CBF-3B8E81A50F0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28CE00DD-2F18-868A-2226-784EEB9D8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7C31637-1887-C5D7-3821-D5C3069BC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6" name="Titre 3">
            <a:extLst>
              <a:ext uri="{FF2B5EF4-FFF2-40B4-BE49-F238E27FC236}">
                <a16:creationId xmlns:a16="http://schemas.microsoft.com/office/drawing/2014/main" id="{8BE83888-CCA7-D50D-EF00-82AD98E47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BE49006-30A8-2B78-FA49-D7D2CD416D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42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22969-A999-47D5-9362-239DFC407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918838AA-4138-338A-7690-77DDCFCA19B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C746EB54-B550-4291-0908-04AA70C1D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0B3E92B-C98C-7E7A-713B-A66389274D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6" name="Titre 3">
            <a:extLst>
              <a:ext uri="{FF2B5EF4-FFF2-40B4-BE49-F238E27FC236}">
                <a16:creationId xmlns:a16="http://schemas.microsoft.com/office/drawing/2014/main" id="{A9E6F130-2C7D-D983-0997-0EAE604FD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0" y="756000"/>
            <a:ext cx="7214934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bonne réponse est  « Il les salue par leur prénom. »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485EB54-74CF-2800-4E3E-A224098E2052}"/>
              </a:ext>
            </a:extLst>
          </p:cNvPr>
          <p:cNvSpPr txBox="1"/>
          <p:nvPr/>
        </p:nvSpPr>
        <p:spPr>
          <a:xfrm>
            <a:off x="1879243" y="2375183"/>
            <a:ext cx="6011333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200" b="1" dirty="0">
                <a:solidFill>
                  <a:srgbClr val="424D7B"/>
                </a:solidFill>
                <a:latin typeface="Dosis" pitchFamily="2" charset="0"/>
              </a:rPr>
              <a:t>1. </a:t>
            </a:r>
            <a:r>
              <a:rPr lang="fr-FR" sz="3200" dirty="0">
                <a:solidFill>
                  <a:srgbClr val="424D7B"/>
                </a:solidFill>
                <a:latin typeface="Dosis" pitchFamily="2" charset="0"/>
              </a:rPr>
              <a:t>Il leur donne des bonbons.</a:t>
            </a:r>
          </a:p>
          <a:p>
            <a:pPr>
              <a:lnSpc>
                <a:spcPct val="150000"/>
              </a:lnSpc>
            </a:pPr>
            <a:r>
              <a:rPr lang="fr-FR" sz="3200" b="1" dirty="0">
                <a:solidFill>
                  <a:srgbClr val="C00000"/>
                </a:solidFill>
                <a:latin typeface="Dosis" pitchFamily="2" charset="0"/>
              </a:rPr>
              <a:t>2. Il les salue par leur prénom.</a:t>
            </a:r>
          </a:p>
          <a:p>
            <a:pPr>
              <a:lnSpc>
                <a:spcPct val="150000"/>
              </a:lnSpc>
            </a:pPr>
            <a:r>
              <a:rPr lang="fr-FR" sz="3200" b="1" dirty="0">
                <a:solidFill>
                  <a:srgbClr val="424D7B"/>
                </a:solidFill>
                <a:latin typeface="Dosis" pitchFamily="2" charset="0"/>
              </a:rPr>
              <a:t>3. </a:t>
            </a:r>
            <a:r>
              <a:rPr lang="fr-FR" sz="3200" dirty="0">
                <a:solidFill>
                  <a:srgbClr val="424D7B"/>
                </a:solidFill>
                <a:latin typeface="Dosis" pitchFamily="2" charset="0"/>
              </a:rPr>
              <a:t>Il ferme la boutique.</a:t>
            </a:r>
          </a:p>
          <a:p>
            <a:pPr>
              <a:lnSpc>
                <a:spcPct val="150000"/>
              </a:lnSpc>
            </a:pPr>
            <a:r>
              <a:rPr lang="fr-FR" sz="3200" b="1" dirty="0">
                <a:solidFill>
                  <a:srgbClr val="424D7B"/>
                </a:solidFill>
                <a:latin typeface="Dosis" pitchFamily="2" charset="0"/>
              </a:rPr>
              <a:t>4. </a:t>
            </a:r>
            <a:r>
              <a:rPr lang="fr-FR" sz="3200" dirty="0">
                <a:solidFill>
                  <a:srgbClr val="424D7B"/>
                </a:solidFill>
                <a:latin typeface="Dosis" pitchFamily="2" charset="0"/>
              </a:rPr>
              <a:t>Il part au marché.</a:t>
            </a:r>
            <a:endParaRPr lang="fr-MA" sz="3200" dirty="0">
              <a:solidFill>
                <a:srgbClr val="424D7B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22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7AFCEF-B44C-06AA-FD10-EDD4EC93C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5A0E5881-552A-AFE6-7C3A-AD17998F33E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74325968-8A2A-4B53-4EA3-3072D3838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EC2C571-317C-9B6D-5229-2AD0BB19D6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BF58FC95-EC17-341C-6971-EA1189E23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Que fait le père le dimanche ? Cherchez la réponse dans le texte.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11204E9-8CDC-B1DD-D7D7-544BC4E1FE6F}"/>
              </a:ext>
            </a:extLst>
          </p:cNvPr>
          <p:cNvSpPr txBox="1">
            <a:spLocks/>
          </p:cNvSpPr>
          <p:nvPr/>
        </p:nvSpPr>
        <p:spPr>
          <a:xfrm>
            <a:off x="834901" y="1747879"/>
            <a:ext cx="7886700" cy="70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 fait le père le dimanche 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38788D1-8307-6FD6-ADE4-8FC41A3B7B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9679" y="2527358"/>
            <a:ext cx="6744641" cy="380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50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0D685-D366-15A7-5744-6638E7DDE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AB387930-8F14-F325-EBA0-9E1F0583ADA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91A9B33F-EBE2-0AD4-B2C9-70CFEA66C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CEF343C-3E08-2FE1-DB97-AA352A3A3E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C1563A8F-19E2-37A9-E488-546AE42EC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numéro de la bonne réponse sur vos ardoises..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F0D6939-7260-C673-3A48-F1A5763543B6}"/>
              </a:ext>
            </a:extLst>
          </p:cNvPr>
          <p:cNvSpPr txBox="1"/>
          <p:nvPr/>
        </p:nvSpPr>
        <p:spPr>
          <a:xfrm>
            <a:off x="1447174" y="2104072"/>
            <a:ext cx="801856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1. </a:t>
            </a:r>
            <a:r>
              <a:rPr kumimoji="0" lang="fr-FR" sz="320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Il achète seulement du pain.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2. </a:t>
            </a:r>
            <a:r>
              <a:rPr kumimoji="0" lang="fr-FR" sz="320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Il fait les courses pour toute la semaine.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3. </a:t>
            </a:r>
            <a:r>
              <a:rPr kumimoji="0" lang="fr-FR" sz="320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Il prépare le goûter.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4. </a:t>
            </a:r>
            <a:r>
              <a:rPr kumimoji="0" lang="fr-FR" sz="320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Il va à la pharmacie.</a:t>
            </a:r>
            <a:endParaRPr kumimoji="0" lang="fr-MA" sz="32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75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A4634621-90A1-9097-64FE-7E7C31F05198}"/>
              </a:ext>
            </a:extLst>
          </p:cNvPr>
          <p:cNvSpPr/>
          <p:nvPr/>
        </p:nvSpPr>
        <p:spPr>
          <a:xfrm>
            <a:off x="4870382" y="2369548"/>
            <a:ext cx="3732659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B7D7D3B8-245B-822C-D89F-57F16AFB6C1C}"/>
              </a:ext>
            </a:extLst>
          </p:cNvPr>
          <p:cNvSpPr/>
          <p:nvPr/>
        </p:nvSpPr>
        <p:spPr>
          <a:xfrm>
            <a:off x="413887" y="2387067"/>
            <a:ext cx="4129238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3080D14-66A9-CA0D-439E-A1B3E6C783A7}"/>
              </a:ext>
            </a:extLst>
          </p:cNvPr>
          <p:cNvSpPr/>
          <p:nvPr/>
        </p:nvSpPr>
        <p:spPr>
          <a:xfrm>
            <a:off x="4870383" y="3091197"/>
            <a:ext cx="3804812" cy="2405146"/>
          </a:xfrm>
          <a:prstGeom prst="roundRect">
            <a:avLst>
              <a:gd name="adj" fmla="val 7549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0614691-22DC-9AA0-152D-DA42CC19D203}"/>
              </a:ext>
            </a:extLst>
          </p:cNvPr>
          <p:cNvSpPr/>
          <p:nvPr/>
        </p:nvSpPr>
        <p:spPr>
          <a:xfrm>
            <a:off x="413886" y="3062321"/>
            <a:ext cx="4177364" cy="2405146"/>
          </a:xfrm>
          <a:prstGeom prst="roundRect">
            <a:avLst>
              <a:gd name="adj" fmla="val 8768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00ACA4"/>
                </a:solidFill>
              </a:rPr>
              <a:t>Pictogrammes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D7F8747-B10C-6688-D210-416D6A40C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76" y="3078508"/>
            <a:ext cx="1486736" cy="1384473"/>
          </a:xfrm>
          <a:prstGeom prst="rect">
            <a:avLst/>
          </a:prstGeom>
        </p:spPr>
      </p:pic>
      <p:pic>
        <p:nvPicPr>
          <p:cNvPr id="13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76EB041-A14E-90C1-A5C4-7A06A89AD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5" b="15661"/>
          <a:stretch>
            <a:fillRect/>
          </a:stretch>
        </p:blipFill>
        <p:spPr>
          <a:xfrm>
            <a:off x="5200940" y="3286180"/>
            <a:ext cx="1577821" cy="104631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C47101B-F13B-CD1D-3895-1465685660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810222" y="3216327"/>
            <a:ext cx="1393969" cy="1256076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31ABA83-526D-4C40-5DE7-2F8664623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521" y="3436723"/>
            <a:ext cx="1060039" cy="62277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BAB9CF9-583C-D22B-6FBC-E36FC04EFCAA}"/>
              </a:ext>
            </a:extLst>
          </p:cNvPr>
          <p:cNvSpPr txBox="1"/>
          <p:nvPr/>
        </p:nvSpPr>
        <p:spPr>
          <a:xfrm>
            <a:off x="1538878" y="2479140"/>
            <a:ext cx="2143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parle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EEDC8D4-2152-B186-D017-39DEE08AF553}"/>
              </a:ext>
            </a:extLst>
          </p:cNvPr>
          <p:cNvSpPr txBox="1"/>
          <p:nvPr/>
        </p:nvSpPr>
        <p:spPr>
          <a:xfrm>
            <a:off x="5593605" y="2445506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Diffusion d’un média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59506D7-037B-F526-4725-21B6D96C861C}"/>
              </a:ext>
            </a:extLst>
          </p:cNvPr>
          <p:cNvSpPr txBox="1"/>
          <p:nvPr/>
        </p:nvSpPr>
        <p:spPr>
          <a:xfrm>
            <a:off x="701736" y="4673649"/>
            <a:ext cx="1906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Expliquer, donner une consigne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717ABA6-30A3-FAAD-8DCF-BAB1B7E96E98}"/>
              </a:ext>
            </a:extLst>
          </p:cNvPr>
          <p:cNvSpPr txBox="1"/>
          <p:nvPr/>
        </p:nvSpPr>
        <p:spPr>
          <a:xfrm>
            <a:off x="5068728" y="4558145"/>
            <a:ext cx="1822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Média en cours de diffusion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1339EE9-67AA-00E9-E9C0-BC51E26AF252}"/>
              </a:ext>
            </a:extLst>
          </p:cNvPr>
          <p:cNvSpPr txBox="1"/>
          <p:nvPr/>
        </p:nvSpPr>
        <p:spPr>
          <a:xfrm>
            <a:off x="3085923" y="4692898"/>
            <a:ext cx="1079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Désigner un élève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1B8BBA3-D7E9-F5F2-CBC2-8C40C40505DA}"/>
              </a:ext>
            </a:extLst>
          </p:cNvPr>
          <p:cNvSpPr txBox="1"/>
          <p:nvPr/>
        </p:nvSpPr>
        <p:spPr>
          <a:xfrm>
            <a:off x="6882099" y="4435623"/>
            <a:ext cx="1822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 du média. Passer au slide suivant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821DA12-1F5E-BE5A-8639-5583C8C49054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14FF063-F71E-234E-B82D-540EE1AD5C2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6AEAB9F-947D-B39F-6C1B-4E033368B161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6438BC3A-C94D-8322-4276-2005BCA1057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489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48D8B-1091-EFDF-7E56-FDC842CF6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5019D348-D7FB-83DF-46BA-A7151FB95F0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F7BC8789-8138-FBC3-9F31-7543183A1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96D9188-84D0-45B6-9447-B3E7E57818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6" name="Titre 3">
            <a:extLst>
              <a:ext uri="{FF2B5EF4-FFF2-40B4-BE49-F238E27FC236}">
                <a16:creationId xmlns:a16="http://schemas.microsoft.com/office/drawing/2014/main" id="{09C82B9A-E462-3BD0-2C29-953B35790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0" y="756000"/>
            <a:ext cx="7214934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La bonne réponse est :  « Il fait les courses pour toute la semaine. »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B9DB1B3-A422-3C3A-8E40-DE48F1FE7A3D}"/>
              </a:ext>
            </a:extLst>
          </p:cNvPr>
          <p:cNvSpPr txBox="1"/>
          <p:nvPr/>
        </p:nvSpPr>
        <p:spPr>
          <a:xfrm>
            <a:off x="1447174" y="2104072"/>
            <a:ext cx="801856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1. </a:t>
            </a:r>
            <a:r>
              <a:rPr kumimoji="0" lang="fr-FR" sz="320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Il achète seulement du pain.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2. Il fait les courses pour toute la semaine</a:t>
            </a:r>
            <a:r>
              <a:rPr kumimoji="0" lang="fr-FR" sz="320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3. </a:t>
            </a:r>
            <a:r>
              <a:rPr kumimoji="0" lang="fr-FR" sz="320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Il prépare le goûter.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4. </a:t>
            </a:r>
            <a:r>
              <a:rPr kumimoji="0" lang="fr-FR" sz="320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Il va à la pharmacie.</a:t>
            </a:r>
            <a:endParaRPr kumimoji="0" lang="fr-MA" sz="32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76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38E790-5984-7F67-F85E-9AD03B5F5B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D7E1FBE1-2A5C-5922-EAD0-6A8E6B35059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84BC76B7-6E00-C77F-B56E-64E1AFB1A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012E8EB-0C8F-676E-E353-EFDBFCD5F1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6" name="Titre 3">
            <a:extLst>
              <a:ext uri="{FF2B5EF4-FFF2-40B4-BE49-F238E27FC236}">
                <a16:creationId xmlns:a16="http://schemas.microsoft.com/office/drawing/2014/main" id="{0876B494-C567-DDC3-97E3-D99FE3481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1B1F983-F6AD-1CB4-949F-E502AFCBBE6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195314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CADAC-4490-C446-8621-404DCB504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22635A95-376F-49CC-E397-7A238ACE9B8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FA8D6DA-FB10-F309-C853-47B2AF650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1748A1E-9474-884B-EE80-341AE5DA25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C737A69E-722F-1393-D9CF-8DB854BC3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Répondez à cette question sur vos cahiers. Je vais passer entre les rangs pour vous aider.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66C084B3-EF4F-DF50-CA57-C35C02E8DF09}"/>
              </a:ext>
            </a:extLst>
          </p:cNvPr>
          <p:cNvSpPr txBox="1">
            <a:spLocks/>
          </p:cNvSpPr>
          <p:nvPr/>
        </p:nvSpPr>
        <p:spPr>
          <a:xfrm>
            <a:off x="645300" y="1624017"/>
            <a:ext cx="7886700" cy="70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 font les deux enfants après l’école 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6C1B590-0FBB-AD26-8839-FC680907B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9679" y="2527358"/>
            <a:ext cx="6744641" cy="380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9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D02B1-D796-89D3-2470-7DE499F6B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5DA4D9E-DBA4-D31C-A2B1-0E584F1DF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sa réponse ?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6AEF287-D6E9-E70E-AF76-9C9A36266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E464A3B-6F5B-9B55-C3EA-DD8C3008D5F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859906" y="3133552"/>
            <a:ext cx="3424188" cy="2521619"/>
          </a:xfrm>
          <a:prstGeom prst="roundRect">
            <a:avLst>
              <a:gd name="adj" fmla="val 6988"/>
            </a:avLst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E609ABD5-A2AC-58D7-C202-588875E88E94}"/>
              </a:ext>
            </a:extLst>
          </p:cNvPr>
          <p:cNvSpPr txBox="1">
            <a:spLocks/>
          </p:cNvSpPr>
          <p:nvPr/>
        </p:nvSpPr>
        <p:spPr>
          <a:xfrm>
            <a:off x="1001435" y="2028278"/>
            <a:ext cx="7886700" cy="70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 font les deux enfants après l’école ?</a:t>
            </a:r>
          </a:p>
        </p:txBody>
      </p:sp>
    </p:spTree>
    <p:extLst>
      <p:ext uri="{BB962C8B-B14F-4D97-AF65-F5344CB8AC3E}">
        <p14:creationId xmlns:p14="http://schemas.microsoft.com/office/powerpoint/2010/main" val="332494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F7893-DDA8-BC3B-C9DF-14EA5BB30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504358DE-DBD8-6499-967B-89264654E52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00C8AD51-9158-6405-49D6-20B300D14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65A4FC9-6FC9-F4F3-F835-2A6587F2EE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DD4AF10D-5646-142D-E1EF-C77920D8F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Une réponse correcte est : après l’école, les deux enfants vont chez l’épicier pour acheter de quoi préparer un goûter.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347C0E4-2547-0CC3-04B4-E486057C0B95}"/>
              </a:ext>
            </a:extLst>
          </p:cNvPr>
          <p:cNvSpPr txBox="1"/>
          <p:nvPr/>
        </p:nvSpPr>
        <p:spPr>
          <a:xfrm>
            <a:off x="834901" y="3132797"/>
            <a:ext cx="78952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</a:rPr>
              <a:t>Apr</a:t>
            </a:r>
            <a:r>
              <a:rPr lang="fr-MA" sz="2800" b="1" dirty="0">
                <a:solidFill>
                  <a:srgbClr val="C00000"/>
                </a:solidFill>
                <a:latin typeface="Dosis" pitchFamily="2" charset="0"/>
              </a:rPr>
              <a:t>ès l’école, les deux enfants vont chez l’épicier pour acheter de quoi préparer un goûter.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3EC1C44-B85A-39D0-7A05-54E3443B2D2A}"/>
              </a:ext>
            </a:extLst>
          </p:cNvPr>
          <p:cNvSpPr txBox="1">
            <a:spLocks/>
          </p:cNvSpPr>
          <p:nvPr/>
        </p:nvSpPr>
        <p:spPr>
          <a:xfrm>
            <a:off x="1001435" y="2028278"/>
            <a:ext cx="7886700" cy="70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 font les deux enfants après l’école ?</a:t>
            </a:r>
          </a:p>
        </p:txBody>
      </p:sp>
    </p:spTree>
    <p:extLst>
      <p:ext uri="{BB962C8B-B14F-4D97-AF65-F5344CB8AC3E}">
        <p14:creationId xmlns:p14="http://schemas.microsoft.com/office/powerpoint/2010/main" val="279101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F9B3F-5DB1-635D-1EBC-52BBBDF39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9287E868-2CB9-71B6-AF1F-16DAFE5A7B7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ABADDA47-86CE-4A57-698A-35E2828F9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E9CFE7C-ED54-8CCE-4BF4-B8D19EF882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B9CC8A27-7438-0B99-1AE4-B5763ECAB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Répondez à cette question sur vos cahiers.  Je vais passer entre les rangs pour vous aider.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5A1D298-A728-13A5-7802-9836E95E6F2E}"/>
              </a:ext>
            </a:extLst>
          </p:cNvPr>
          <p:cNvSpPr txBox="1">
            <a:spLocks/>
          </p:cNvSpPr>
          <p:nvPr/>
        </p:nvSpPr>
        <p:spPr>
          <a:xfrm>
            <a:off x="834901" y="1723054"/>
            <a:ext cx="7886700" cy="70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Pourquoi dit-on que l’épicerie est « bien remplie » 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09DD360-7043-CECF-B649-694E3E7ABE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9679" y="2527358"/>
            <a:ext cx="6744641" cy="380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5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4909C3-1EA7-4304-204E-234C54F46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49BF7D4-51C3-147D-9F95-F26EDADB0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sa réponse ?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CC458A8-D381-544A-A7C8-B2DABB5753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BF82A97-B10F-E14C-C0F8-D987A3F79B3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859906" y="3133552"/>
            <a:ext cx="3424188" cy="2521619"/>
          </a:xfrm>
          <a:prstGeom prst="roundRect">
            <a:avLst>
              <a:gd name="adj" fmla="val 6988"/>
            </a:avLst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F3271657-F678-036C-4A6C-2FDA731B4725}"/>
              </a:ext>
            </a:extLst>
          </p:cNvPr>
          <p:cNvSpPr txBox="1">
            <a:spLocks/>
          </p:cNvSpPr>
          <p:nvPr/>
        </p:nvSpPr>
        <p:spPr>
          <a:xfrm>
            <a:off x="834901" y="1898142"/>
            <a:ext cx="7886700" cy="70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Pourquoi dit-on que l’épicerie est « bien remplie » ?</a:t>
            </a:r>
          </a:p>
        </p:txBody>
      </p:sp>
    </p:spTree>
    <p:extLst>
      <p:ext uri="{BB962C8B-B14F-4D97-AF65-F5344CB8AC3E}">
        <p14:creationId xmlns:p14="http://schemas.microsoft.com/office/powerpoint/2010/main" val="296768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623252-52C0-EE7C-28C6-0E6DA98FC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EA9F2640-DDAC-3E48-A1B1-8695FC791D4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00A04ED-3559-22CF-8525-D534025E7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A57C6DA-E621-5880-C91F-172059CDDD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99356945-DF42-0E26-EA5E-0377B342C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Une réponse correcte est : on dit que l’épicerie est bien remplie parce qu’on y trouve tout.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24BE2D2-CC8F-9C6D-3902-486943E23E1F}"/>
              </a:ext>
            </a:extLst>
          </p:cNvPr>
          <p:cNvSpPr txBox="1"/>
          <p:nvPr/>
        </p:nvSpPr>
        <p:spPr>
          <a:xfrm>
            <a:off x="906248" y="3548336"/>
            <a:ext cx="78153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</a:rPr>
              <a:t>On dit que l’épicerie est bien remplie parce qu’on y trouve tout.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695B3D6-1D5E-537F-8AB1-FD1D620FE13C}"/>
              </a:ext>
            </a:extLst>
          </p:cNvPr>
          <p:cNvSpPr txBox="1">
            <a:spLocks/>
          </p:cNvSpPr>
          <p:nvPr/>
        </p:nvSpPr>
        <p:spPr>
          <a:xfrm>
            <a:off x="757899" y="2464199"/>
            <a:ext cx="7886700" cy="70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Pourquoi dit-on que l’épicerie est « bien remplie » ?</a:t>
            </a:r>
          </a:p>
        </p:txBody>
      </p:sp>
    </p:spTree>
    <p:extLst>
      <p:ext uri="{BB962C8B-B14F-4D97-AF65-F5344CB8AC3E}">
        <p14:creationId xmlns:p14="http://schemas.microsoft.com/office/powerpoint/2010/main" val="386289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BEA3D9-75D0-0948-7841-A9115DC46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58FB903B-7F74-2972-186F-606F4F88905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D924A9FD-C833-16B6-D13F-4F43DC66E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235F821-BB69-B5D5-4460-DF501C390C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009886BD-7E81-EDBD-FA97-6A4CC0823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chacun va parler de lui même. 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6343BBF0-6DA8-E1D6-67F3-F788DDA59358}"/>
              </a:ext>
            </a:extLst>
          </p:cNvPr>
          <p:cNvSpPr txBox="1">
            <a:spLocks/>
          </p:cNvSpPr>
          <p:nvPr/>
        </p:nvSpPr>
        <p:spPr>
          <a:xfrm>
            <a:off x="985341" y="3157218"/>
            <a:ext cx="7173318" cy="705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ctr" defTabSz="514337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solidFill>
                  <a:srgbClr val="424D7B"/>
                </a:solidFill>
                <a:latin typeface="Dosis" pitchFamily="2" charset="0"/>
              </a:rPr>
              <a:t>Et toi, que préfères-tu acheter dans l’épicerie de ton quartier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86752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0060FD-9EDF-6FA5-BC35-926C0F00C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25B3494-8F86-B421-31D3-776693B3C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sa réponse ?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0A48567-9335-D51B-62C1-F5642BEC0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22949B0-E373-9FEC-0AEC-8D694EA446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859906" y="3499312"/>
            <a:ext cx="3424188" cy="2521619"/>
          </a:xfrm>
          <a:prstGeom prst="roundRect">
            <a:avLst>
              <a:gd name="adj" fmla="val 6988"/>
            </a:avLst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304B74B3-3748-3066-29C4-8CEC889858E5}"/>
              </a:ext>
            </a:extLst>
          </p:cNvPr>
          <p:cNvSpPr txBox="1">
            <a:spLocks/>
          </p:cNvSpPr>
          <p:nvPr/>
        </p:nvSpPr>
        <p:spPr>
          <a:xfrm>
            <a:off x="1216348" y="2143327"/>
            <a:ext cx="6840000" cy="705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ctr" defTabSz="514337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solidFill>
                  <a:srgbClr val="424D7B"/>
                </a:solidFill>
                <a:latin typeface="Dosis" pitchFamily="2" charset="0"/>
              </a:rPr>
              <a:t>Et toi, que préfères-tu acheter dans l’épicerie de ton quartier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13306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ED4498D7-9F52-BED1-DF2E-1B4C0D049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1391042"/>
            <a:ext cx="7886700" cy="720000"/>
          </a:xfrm>
        </p:spPr>
        <p:txBody>
          <a:bodyPr/>
          <a:lstStyle/>
          <a:p>
            <a:r>
              <a:rPr lang="fr-MA" dirty="0"/>
              <a:t>Contenu de la semaine 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10FC15FD-53D8-AE69-4706-F8137500C552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A666456-233B-B28C-8C19-F01964AFEAD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46AC4ED-E65A-E411-A653-0C86B11DF3F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itre 53">
              <a:extLst>
                <a:ext uri="{FF2B5EF4-FFF2-40B4-BE49-F238E27FC236}">
                  <a16:creationId xmlns:a16="http://schemas.microsoft.com/office/drawing/2014/main" id="{CE0AF41E-FF26-8173-1BE3-BEC03E9B23C7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81FBC95B-7074-622E-FD74-A1248018B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600" y="2405282"/>
            <a:ext cx="7913294" cy="246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99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56C0C5EB-0BAA-AB78-2535-4DBA44912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811" y="5038233"/>
            <a:ext cx="6242845" cy="1347333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9076A47-0B8D-410C-5BE8-3468CCF0FF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Texte : Fluidité et compréhension.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98278C3-473A-7110-313B-F546DD4BFE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sz="1400" dirty="0"/>
              <a:t>Jouer un dialogue reprenant l’acte de parole : Est-ce que tu iras demain  à l’épicerie ? » « Où se trouve l’épicerie ? »</a:t>
            </a:r>
          </a:p>
        </p:txBody>
      </p:sp>
      <p:pic>
        <p:nvPicPr>
          <p:cNvPr id="18" name="Espace réservé pour une image  1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5AC2783-78BD-E6B4-CB23-ED15ABB0BE0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335CB33E-BD6C-ABCE-F925-A7DB01A85400}"/>
              </a:ext>
            </a:extLst>
          </p:cNvPr>
          <p:cNvSpPr txBox="1"/>
          <p:nvPr/>
        </p:nvSpPr>
        <p:spPr>
          <a:xfrm>
            <a:off x="2201410" y="5133855"/>
            <a:ext cx="2118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3.  Lecture offerte </a:t>
            </a:r>
          </a:p>
        </p:txBody>
      </p:sp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B8CB6B97-D5A6-06D1-AA2B-60F3D0BA4542}"/>
              </a:ext>
            </a:extLst>
          </p:cNvPr>
          <p:cNvSpPr txBox="1">
            <a:spLocks/>
          </p:cNvSpPr>
          <p:nvPr/>
        </p:nvSpPr>
        <p:spPr>
          <a:xfrm>
            <a:off x="2201410" y="5517367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Histoire : Le secret du quartier.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36CF52F-EB33-43E1-19BB-ADA739EBB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600" dirty="0"/>
              <a:t>Plan de la séance 4</a:t>
            </a:r>
          </a:p>
        </p:txBody>
      </p:sp>
      <p:pic>
        <p:nvPicPr>
          <p:cNvPr id="8" name="Espace réservé pour une image  1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F1C7B977-905E-5F19-5394-8B6C52AAB7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416586"/>
            <a:ext cx="540000" cy="540000"/>
          </a:xfrm>
          <a:prstGeom prst="rect">
            <a:avLst/>
          </a:prstGeom>
          <a:noFill/>
        </p:spPr>
      </p:pic>
      <p:pic>
        <p:nvPicPr>
          <p:cNvPr id="4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94D554E7-4201-CE61-8FB4-819F085ADA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34306" y="4970046"/>
            <a:ext cx="540000" cy="540000"/>
          </a:xfrm>
          <a:prstGeom prst="rect">
            <a:avLst/>
          </a:prstGeom>
          <a:noFill/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16B60B49-FB08-2707-F8BF-E97124F71F39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51DEFF5-EC68-483A-EA1C-160E1CBE1C3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A687BAE-8D50-9CA4-E762-F5F764391598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5E14EB14-90A7-0F1C-DE7B-51007912B9D7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226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8ADF8-3F67-A334-DF08-9334A7C81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FF0914-7893-EDAC-1F53-095D9DE6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découvrir une nouvelle histoire. Est-ce que vous êtes prêts ? Ecoutez bien.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352D183-32BB-055D-C1CF-9F54C85F034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E12558E-AEF2-71AB-FCCB-E5861D642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9721EE8-30A7-5678-DF1E-CCB2B75D6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CB143C77-6F78-8069-653F-9F91BF0D84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3973" y="2285643"/>
            <a:ext cx="2956054" cy="332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5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4C26FC-15C3-B839-D036-6203EF06C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A390C1A4-464E-0758-90CF-AD7B098FCC7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id="{14CBC752-619B-3475-7D7E-77A1BD8D2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388AE31D-7A2F-3DD8-66A6-E254A728AB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4" name="Mdia3">
            <a:hlinkClick r:id="" action="ppaction://media"/>
            <a:extLst>
              <a:ext uri="{FF2B5EF4-FFF2-40B4-BE49-F238E27FC236}">
                <a16:creationId xmlns:a16="http://schemas.microsoft.com/office/drawing/2014/main" id="{D58D746C-2542-6F46-8283-D7DFA934D1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3177" y="1881439"/>
            <a:ext cx="7521816" cy="423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17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9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2959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3D794C-9AAF-1DCE-9FEB-A566711D4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24EE5F-7E4E-C49A-F69D-F2C557011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écouter l’histoire une deuxième fois. Soyez attentifs.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2D0464EF-A4F3-A047-F10C-D82D4CDC2B6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ADA6845E-D9A9-429C-3868-FC79CE839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6E233AA-19F6-CE6A-9B1B-17DE36EAD4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9048DF2C-FA71-8810-9B4D-089FA98D16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372735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53C2D6-4441-9451-EBC2-D5F7EF5B5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7DF88033-4301-E89E-35D2-C7DDBB3675A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id="{696EAF6B-E95C-8DC2-291D-910473A26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E8BC253-DDD2-89B4-5FBB-94BACDA0D6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4" name="Mdia3">
            <a:hlinkClick r:id="" action="ppaction://media"/>
            <a:extLst>
              <a:ext uri="{FF2B5EF4-FFF2-40B4-BE49-F238E27FC236}">
                <a16:creationId xmlns:a16="http://schemas.microsoft.com/office/drawing/2014/main" id="{48F06562-393B-81C4-29A8-975343EA5C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3177" y="1881439"/>
            <a:ext cx="7521816" cy="423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2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9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2959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5CC7F7-B977-3901-C8E7-3A0BCCC85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049831-167E-7DF0-97C2-D4C1B4358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je vais vous poser des questions.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5C4A3D31-E701-6E1F-F9FF-B4AD0A0D928F}"/>
              </a:ext>
            </a:extLst>
          </p:cNvPr>
          <p:cNvGrpSpPr/>
          <p:nvPr/>
        </p:nvGrpSpPr>
        <p:grpSpPr>
          <a:xfrm>
            <a:off x="198433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8457738A-1AF0-CD56-2B56-1A31735A6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69A68BB-B669-086B-F2AE-6A4A37DAF4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C0ED9F5D-F4F5-45F8-5041-B973F40EDF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3973" y="2285643"/>
            <a:ext cx="2956054" cy="332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73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6AC49-5D53-FBD9-398B-F316DEF5C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309913-22FA-AD7B-80A5-C23E1C660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Qu’est-ce que Yasmine veut préparer ?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ADFD45A9-9877-1DF5-602D-D3712FC392E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8F2B175C-FFC4-3937-3D92-F6209E2D8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9D5C1C1-9048-F564-4A36-64210ABF72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F042AC38-F878-6CE9-F2D3-0D7E26ADA1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8069" y="2148133"/>
            <a:ext cx="3627861" cy="3541312"/>
          </a:xfrm>
          <a:prstGeom prst="roundRect">
            <a:avLst>
              <a:gd name="adj" fmla="val 12046"/>
            </a:avLst>
          </a:prstGeom>
        </p:spPr>
      </p:pic>
    </p:spTree>
    <p:extLst>
      <p:ext uri="{BB962C8B-B14F-4D97-AF65-F5344CB8AC3E}">
        <p14:creationId xmlns:p14="http://schemas.microsoft.com/office/powerpoint/2010/main" val="91195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B3FD6-227D-FE35-DCDF-F97E51972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3A6D2D-21D0-E0A2-908F-8AD98F443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Qu’est-ce qu’elle cherche dans la cuisine ?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5707FB7-9921-6AA7-D3C8-BB77A7B411D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BA5ECE97-B81C-C245-6DEC-AA88B4EB7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C3F232B-AB4D-F4CF-85E0-A99DD76937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A95B376D-3DD9-45DB-3480-24558BE04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8579" y="2042136"/>
            <a:ext cx="3366841" cy="3746204"/>
          </a:xfrm>
          <a:prstGeom prst="roundRect">
            <a:avLst>
              <a:gd name="adj" fmla="val 13236"/>
            </a:avLst>
          </a:prstGeom>
        </p:spPr>
      </p:pic>
    </p:spTree>
    <p:extLst>
      <p:ext uri="{BB962C8B-B14F-4D97-AF65-F5344CB8AC3E}">
        <p14:creationId xmlns:p14="http://schemas.microsoft.com/office/powerpoint/2010/main" val="385557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84A50F-29F2-3894-4AF4-FC70EFA39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146E47-3F83-AA4B-EA10-7A1A183A4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Où Yasmine veut-elle aller pour chercher du chocolat ?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D6FB2513-381C-9ECC-82FD-EF4CE719A1E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E38C8023-FC5D-A346-C99C-7B6084973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D332341-B831-52A5-7D42-3158745F9A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753C360B-A306-D570-C2EB-71F26FB530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2846" y="1944933"/>
            <a:ext cx="3388430" cy="3686487"/>
          </a:xfrm>
          <a:prstGeom prst="roundRect">
            <a:avLst>
              <a:gd name="adj" fmla="val 14110"/>
            </a:avLst>
          </a:prstGeom>
        </p:spPr>
      </p:pic>
    </p:spTree>
    <p:extLst>
      <p:ext uri="{BB962C8B-B14F-4D97-AF65-F5344CB8AC3E}">
        <p14:creationId xmlns:p14="http://schemas.microsoft.com/office/powerpoint/2010/main" val="7799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B14130-199C-745D-FA60-77BB7A727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6AF0A6-C738-77BF-D417-C1C863C98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Yasmine a-t-elle croisé dans la cour de l’immeuble ?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3A47EED1-74E1-4AAC-8FEE-1799D3B3FC5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56D956B0-923D-146D-6E76-105D11F28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4E9277F-D75C-AE70-D4C8-45F4E97FF5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E164BF22-417D-5C33-7260-86B76456F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2090" y="2037018"/>
            <a:ext cx="3039820" cy="3574603"/>
          </a:xfrm>
          <a:prstGeom prst="roundRect">
            <a:avLst>
              <a:gd name="adj" fmla="val 10334"/>
            </a:avLst>
          </a:prstGeom>
        </p:spPr>
      </p:pic>
    </p:spTree>
    <p:extLst>
      <p:ext uri="{BB962C8B-B14F-4D97-AF65-F5344CB8AC3E}">
        <p14:creationId xmlns:p14="http://schemas.microsoft.com/office/powerpoint/2010/main" val="338936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46A304F-9B76-7416-47A4-5FC586C73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350" y="1940880"/>
            <a:ext cx="3828620" cy="1359526"/>
          </a:xfrm>
          <a:prstGeom prst="rect">
            <a:avLst/>
          </a:prstGeom>
        </p:spPr>
      </p:pic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844649" y="3456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Acte de parole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 (fluidité) </a:t>
            </a:r>
          </a:p>
        </p:txBody>
      </p:sp>
      <p:sp>
        <p:nvSpPr>
          <p:cNvPr id="45" name="Espace réservé du texte 5">
            <a:extLst>
              <a:ext uri="{FF2B5EF4-FFF2-40B4-BE49-F238E27FC236}">
                <a16:creationId xmlns:a16="http://schemas.microsoft.com/office/drawing/2014/main" id="{3C43C32C-6488-4D2E-922D-D5A4BA7D0488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</a:t>
            </a:r>
            <a:r>
              <a:rPr lang="fr-FR" dirty="0"/>
              <a:t>texte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46" name="Espace réservé du texte 5">
            <a:extLst>
              <a:ext uri="{FF2B5EF4-FFF2-40B4-BE49-F238E27FC236}">
                <a16:creationId xmlns:a16="http://schemas.microsoft.com/office/drawing/2014/main" id="{67D9A63D-4C1E-8D0F-095E-C18E85B50D54}"/>
              </a:ext>
            </a:extLst>
          </p:cNvPr>
          <p:cNvSpPr txBox="1">
            <a:spLocks/>
          </p:cNvSpPr>
          <p:nvPr/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DNL</a:t>
            </a: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54639F0D-A483-F884-1E53-27875C5E1C69}"/>
              </a:ext>
            </a:extLst>
          </p:cNvPr>
          <p:cNvGrpSpPr/>
          <p:nvPr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8" name="Rectangle : coins arrondis 47">
              <a:extLst>
                <a:ext uri="{FF2B5EF4-FFF2-40B4-BE49-F238E27FC236}">
                  <a16:creationId xmlns:a16="http://schemas.microsoft.com/office/drawing/2014/main" id="{87D26E65-6890-E560-0F8D-1770B785B23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rganigramme : Terminateur 48">
              <a:extLst>
                <a:ext uri="{FF2B5EF4-FFF2-40B4-BE49-F238E27FC236}">
                  <a16:creationId xmlns:a16="http://schemas.microsoft.com/office/drawing/2014/main" id="{F8E03BE0-12F4-D3D1-EC97-CC64DF167170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Séance 1</a:t>
              </a:r>
            </a:p>
          </p:txBody>
        </p:sp>
        <p:sp>
          <p:nvSpPr>
            <p:cNvPr id="50" name="Espace réservé du texte 5">
              <a:extLst>
                <a:ext uri="{FF2B5EF4-FFF2-40B4-BE49-F238E27FC236}">
                  <a16:creationId xmlns:a16="http://schemas.microsoft.com/office/drawing/2014/main" id="{D3A87A8E-1E69-5C82-79BF-99874AFA0D0B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95639"/>
              <a:ext cx="3420000" cy="792000"/>
            </a:xfrm>
            <a:prstGeom prst="roundRect">
              <a:avLst/>
            </a:prstGeom>
            <a:solidFill>
              <a:schemeClr val="bg2"/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Présentation du vocabulaire 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Exploitation du vocabulaire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Activités de vocabulaire sur livret</a:t>
              </a:r>
            </a:p>
          </p:txBody>
        </p:sp>
      </p:grpSp>
      <p:sp>
        <p:nvSpPr>
          <p:cNvPr id="8" name="Titre 30">
            <a:extLst>
              <a:ext uri="{FF2B5EF4-FFF2-40B4-BE49-F238E27FC236}">
                <a16:creationId xmlns:a16="http://schemas.microsoft.com/office/drawing/2014/main" id="{E7505BF1-9FB3-A3D9-F1AE-40542186D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068650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97D6792-77EF-964B-8655-3B3059F55CA8}"/>
              </a:ext>
            </a:extLst>
          </p:cNvPr>
          <p:cNvSpPr/>
          <p:nvPr/>
        </p:nvSpPr>
        <p:spPr>
          <a:xfrm>
            <a:off x="628649" y="5220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ganigramme : Terminateur 2">
            <a:extLst>
              <a:ext uri="{FF2B5EF4-FFF2-40B4-BE49-F238E27FC236}">
                <a16:creationId xmlns:a16="http://schemas.microsoft.com/office/drawing/2014/main" id="{5658D257-978F-A594-EEA1-56A5EF90062C}"/>
              </a:ext>
            </a:extLst>
          </p:cNvPr>
          <p:cNvSpPr/>
          <p:nvPr/>
        </p:nvSpPr>
        <p:spPr>
          <a:xfrm>
            <a:off x="844649" y="4968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808649" y="5419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 - Acte de parole  2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2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 (Compréhension 1)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B4DDBFF-D324-3E3C-39D9-A0E8D4DE4E9D}"/>
              </a:ext>
            </a:extLst>
          </p:cNvPr>
          <p:cNvSpPr txBox="1"/>
          <p:nvPr/>
        </p:nvSpPr>
        <p:spPr>
          <a:xfrm>
            <a:off x="4915350" y="2477857"/>
            <a:ext cx="3831420" cy="946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 (Compréhension  2)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 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62AFBE96-6D58-CF0A-14F1-9A0AB1FC361F}"/>
              </a:ext>
            </a:extLst>
          </p:cNvPr>
          <p:cNvSpPr/>
          <p:nvPr/>
        </p:nvSpPr>
        <p:spPr>
          <a:xfrm>
            <a:off x="4951350" y="1965627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D3B0A203-BE29-E955-7502-CB25154D7C78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B6629BD-3580-2994-C40B-0C6F424B622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84A04DD-1559-9F22-2691-2AA650522392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BD95F10D-0CC6-C679-F6C1-AC6F9486A1C1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B0E21-DFCD-EF20-6277-D1334D4E30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B70CD3-7DF6-C51A-2CDD-CB07A3540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Pourquoi Yasmine est-elle très étonnée ?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7A50B503-2D68-19A4-FCC7-53A6045898D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E83FB505-AE51-F18A-5EF8-13EBD291D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CDE6466-F6FA-ABD4-4936-FF149D1DF9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00A282D3-13E9-AADB-D346-B5B6E9C72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2460" y="2082800"/>
            <a:ext cx="2619079" cy="3487547"/>
          </a:xfrm>
          <a:prstGeom prst="roundRect">
            <a:avLst>
              <a:gd name="adj" fmla="val 11154"/>
            </a:avLst>
          </a:prstGeom>
        </p:spPr>
      </p:pic>
    </p:spTree>
    <p:extLst>
      <p:ext uri="{BB962C8B-B14F-4D97-AF65-F5344CB8AC3E}">
        <p14:creationId xmlns:p14="http://schemas.microsoft.com/office/powerpoint/2010/main" val="312453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403B8-7016-CB34-AB76-7A3E4D277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9FA087-0DA3-508A-5746-28070B5DE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Quel est l’indice que Yasmine a trouvé ?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7311079-349F-E59D-9190-9CD24C92117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A5FDAFAF-FE33-B105-5D1A-C1B617C34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2A9D8D4-996E-AF9B-C3D3-2C4FF94329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DB6A9B9E-901F-E7DF-F1D0-7DDDDBF37B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7273" y="2048932"/>
            <a:ext cx="2709454" cy="3589147"/>
          </a:xfrm>
          <a:prstGeom prst="roundRect">
            <a:avLst>
              <a:gd name="adj" fmla="val 11694"/>
            </a:avLst>
          </a:prstGeom>
        </p:spPr>
      </p:pic>
    </p:spTree>
    <p:extLst>
      <p:ext uri="{BB962C8B-B14F-4D97-AF65-F5344CB8AC3E}">
        <p14:creationId xmlns:p14="http://schemas.microsoft.com/office/powerpoint/2010/main" val="108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91AC9D-0C0C-4684-927E-D7846FC8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la maison relisez le texte.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Nada-Wave">
            <a:hlinkClick r:id="" action="ppaction://media"/>
            <a:extLst>
              <a:ext uri="{FF2B5EF4-FFF2-40B4-BE49-F238E27FC236}">
                <a16:creationId xmlns:a16="http://schemas.microsoft.com/office/drawing/2014/main" id="{8F03A6ED-8091-1670-C590-B575DFF481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901" y="2463948"/>
            <a:ext cx="2272592" cy="362936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268C9EB-67BB-BCC2-04EE-CAC321BED8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624017"/>
            <a:ext cx="3086374" cy="4709935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6F73D15-5CE6-4F5C-4A5A-B9F27D01448C}"/>
              </a:ext>
            </a:extLst>
          </p:cNvPr>
          <p:cNvSpPr/>
          <p:nvPr/>
        </p:nvSpPr>
        <p:spPr>
          <a:xfrm>
            <a:off x="4585231" y="2245150"/>
            <a:ext cx="3073143" cy="1775058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8F064E0-1057-F239-4C13-515212327C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5058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8CA2AA0-80E9-8B6C-B84B-F85280FD2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577" y="2045869"/>
            <a:ext cx="6242845" cy="1347333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Texte : Compréhension.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5B1DD48-DCD5-6EEE-7311-AD30A741D9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sz="1400" dirty="0"/>
              <a:t>Le secret du quartier.</a:t>
            </a:r>
            <a:endParaRPr lang="fr-MA" sz="1400" dirty="0"/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F02A0D9-D793-8E90-F2B1-7F736C3BFE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4901452"/>
            <a:ext cx="540000" cy="54000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393202"/>
            <a:ext cx="540000" cy="54000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221200" y="2162542"/>
            <a:ext cx="11572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Dialogue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221200" y="251686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Jouer un dialogue reprenant l’acte de parole : Est-ce que tu iras demain  à l’épicerie ? » « Où se trouve l’épicerie ? »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F4072A8C-CA17-E815-A0C0-21BF3F80A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4</a:t>
            </a:r>
          </a:p>
        </p:txBody>
      </p:sp>
      <p:pic>
        <p:nvPicPr>
          <p:cNvPr id="3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F656464-B09E-AC66-4AB5-98E5BD83A5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1884952"/>
            <a:ext cx="540000" cy="540000"/>
          </a:xfrm>
          <a:prstGeom prst="rect">
            <a:avLst/>
          </a:prstGeom>
          <a:noFill/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7F8F0C09-0B29-069E-F8AD-B28CE4FCCE5F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16D23A0-A9C1-7884-2EB2-24B44803352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D141A2D-59D4-F15A-B70E-D452C9AB97F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itre 53">
              <a:extLst>
                <a:ext uri="{FF2B5EF4-FFF2-40B4-BE49-F238E27FC236}">
                  <a16:creationId xmlns:a16="http://schemas.microsoft.com/office/drawing/2014/main" id="{C68AED69-082E-18D7-DCF1-BEEEE68BEC47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173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8">
            <a:extLst>
              <a:ext uri="{FF2B5EF4-FFF2-40B4-BE49-F238E27FC236}">
                <a16:creationId xmlns:a16="http://schemas.microsoft.com/office/drawing/2014/main" id="{75F02BA1-4D98-976D-E5FB-AD2CFCDDB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5" name="Nada-Wave">
            <a:hlinkClick r:id="" action="ppaction://media"/>
            <a:extLst>
              <a:ext uri="{FF2B5EF4-FFF2-40B4-BE49-F238E27FC236}">
                <a16:creationId xmlns:a16="http://schemas.microsoft.com/office/drawing/2014/main" id="{B3FC1491-1216-09F0-CA55-3907CBC370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0" y="2421337"/>
            <a:ext cx="1985162" cy="3170332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AAACF978-032E-1F37-A836-9F78931B106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157527C7-AF31-AB07-83A9-500FCAA09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1F17479-9BDB-FF67-37A9-FC177D0DA9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6" name="On vat aprendre de.....">
            <a:hlinkClick r:id="" action="ppaction://media"/>
            <a:extLst>
              <a:ext uri="{FF2B5EF4-FFF2-40B4-BE49-F238E27FC236}">
                <a16:creationId xmlns:a16="http://schemas.microsoft.com/office/drawing/2014/main" id="{CBBFF7A7-017E-A146-B35E-4BE54EA2AB8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t="1610" b="1509"/>
          <a:stretch>
            <a:fillRect/>
          </a:stretch>
        </p:blipFill>
        <p:spPr>
          <a:xfrm>
            <a:off x="2738004" y="2433163"/>
            <a:ext cx="1833996" cy="315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71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0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3FE7AFC-ECB0-1948-EBB7-1EAE232AC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fontAlgn="auto">
              <a:spcAft>
                <a:spcPts val="0"/>
              </a:spcAft>
              <a:buClrTx/>
              <a:buSzTx/>
              <a:tabLst/>
              <a:defRPr/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Aujourd’hui, nous allons apprendre un dialogue en français avec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Majd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et Nada. Soyez attentifs.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91E3632-8C3C-5BDE-1786-994F8A8DD2C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31575" y="2225731"/>
            <a:ext cx="4480850" cy="3606361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0EFC34A2-CE78-702C-1D72-06E6FF5715C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280AFC8-1E6D-790B-F6ED-186C5B9D0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E18684E-93FF-3E2B-C1EB-8972A26870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337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sp>
        <p:nvSpPr>
          <p:cNvPr id="4" name="Titre 8">
            <a:extLst>
              <a:ext uri="{FF2B5EF4-FFF2-40B4-BE49-F238E27FC236}">
                <a16:creationId xmlns:a16="http://schemas.microsoft.com/office/drawing/2014/main" id="{7AE76DBD-DBA9-930E-6A9E-B2725446D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50000"/>
                    <a:lumOff val="50000"/>
                  </a:schemeClr>
                </a:solidFill>
                <a:latin typeface="Dosis Medium" pitchFamily="2" charset="0"/>
              </a:rPr>
              <a:t>Lecture de la vidéo </a:t>
            </a:r>
            <a:endParaRPr lang="fr-MA" dirty="0">
              <a:solidFill>
                <a:schemeClr val="tx1">
                  <a:lumMod val="50000"/>
                  <a:lumOff val="50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9EF8EE5-1AE4-1C66-E78A-3E44E79596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Mdia1">
            <a:hlinkClick r:id="" action="ppaction://media"/>
            <a:extLst>
              <a:ext uri="{FF2B5EF4-FFF2-40B4-BE49-F238E27FC236}">
                <a16:creationId xmlns:a16="http://schemas.microsoft.com/office/drawing/2014/main" id="{8E8A5761-B1F1-1A3D-C109-48F8E25D8F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000" y="2406315"/>
            <a:ext cx="8344379" cy="307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6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35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3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8396</TotalTime>
  <Words>1165</Words>
  <PresentationFormat>Affichage à l'écran (4:3)</PresentationFormat>
  <Paragraphs>136</Paragraphs>
  <Slides>52</Slides>
  <Notes>1</Notes>
  <HiddenSlides>0</HiddenSlides>
  <MMClips>8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14</vt:i4>
      </vt:variant>
      <vt:variant>
        <vt:lpstr>Titres des diapositives</vt:lpstr>
      </vt:variant>
      <vt:variant>
        <vt:i4>52</vt:i4>
      </vt:variant>
    </vt:vector>
  </HeadingPairs>
  <TitlesOfParts>
    <vt:vector size="73" baseType="lpstr">
      <vt:lpstr>Dosis SemiBold</vt:lpstr>
      <vt:lpstr>Dosis Medium</vt:lpstr>
      <vt:lpstr>Wingdings</vt:lpstr>
      <vt:lpstr>Dosis ExtraBold</vt:lpstr>
      <vt:lpstr>Arial</vt:lpstr>
      <vt:lpstr>Dosis</vt:lpstr>
      <vt:lpstr>Calibri</vt:lpstr>
      <vt:lpstr>2_Conception personnalisée</vt:lpstr>
      <vt:lpstr>00_Env-Enseignant</vt:lpstr>
      <vt:lpstr>Oral</vt:lpstr>
      <vt:lpstr>Lecture</vt:lpstr>
      <vt:lpstr>Ecriture</vt:lpstr>
      <vt:lpstr>1_Lecture</vt:lpstr>
      <vt:lpstr>1_Oral</vt:lpstr>
      <vt:lpstr>3_Conception personnalisée</vt:lpstr>
      <vt:lpstr>3_New Voc_01-Présentation</vt:lpstr>
      <vt:lpstr>4_New Voc_01-Livret</vt:lpstr>
      <vt:lpstr>1_Ecriture</vt:lpstr>
      <vt:lpstr>2_Lecture</vt:lpstr>
      <vt:lpstr>3_Lecture</vt:lpstr>
      <vt:lpstr>1_Env-Enseignant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4</vt:lpstr>
      <vt:lpstr>Bonjour les enfants !  La leçon de français commence maintenant. </vt:lpstr>
      <vt:lpstr>Aujourd’hui, nous allons apprendre un dialogue en français avec Majd et Nada. Soyez attentifs.</vt:lpstr>
      <vt:lpstr>Lecture de la vidéo </vt:lpstr>
      <vt:lpstr>Nous allons écouter le dialogue une deuxième fois.</vt:lpstr>
      <vt:lpstr>Lecture de la vidéo </vt:lpstr>
      <vt:lpstr>Qui peut m’expliquer en arabe de quoi parle le dialogue ? </vt:lpstr>
      <vt:lpstr>Maintenant, on va comprendre le sens du dialogue. Qui veut expliquer, dans sa langue, de quoi ont parlé Majd et Nada ? </vt:lpstr>
      <vt:lpstr>Je vais vous expliquer cette situation. Ensuite, vous allez passer au tableau pour jouer le dialogue en français. </vt:lpstr>
      <vt:lpstr>Maintenant, tout le monde participe. Jouez le dialogue avec votre voisin.</vt:lpstr>
      <vt:lpstr>Plan de la séance  4 </vt:lpstr>
      <vt:lpstr>Cette partie de la leçon nécessite l’utilisation du livret de l’élève.   En cas d’indisponibilité temporaire du livret de l’élève, l’enseignant fait lire les élèves sur l’écran. </vt:lpstr>
      <vt:lpstr>Maintenant, on va faire de la lecture. </vt:lpstr>
      <vt:lpstr>Ouvrez le manuel à la page 11. On va lire ce texte. </vt:lpstr>
      <vt:lpstr>Lisez le texte silencieusement sur votre livret Après, on écoutera une lecture audio. </vt:lpstr>
      <vt:lpstr>Lecture de la vidéo.</vt:lpstr>
      <vt:lpstr>Qui veut lire le texte ? Je vais désigner plusieurs élèves. Chacun va lire un passage. </vt:lpstr>
      <vt:lpstr>Prenez vos ardoises. On va répondre à des questions de compréhension. </vt:lpstr>
      <vt:lpstr>Que fait l’épicier quand les enfants arrivent ? Cherchez la réponse dans le texte. </vt:lpstr>
      <vt:lpstr>Écrivez le numéro de la bonne réponse sur vos ardoises..</vt:lpstr>
      <vt:lpstr>Levez vos ardoises. </vt:lpstr>
      <vt:lpstr>La bonne réponse est  « Il les salue par leur prénom. »</vt:lpstr>
      <vt:lpstr>Que fait le père le dimanche ? Cherchez la réponse dans le texte. </vt:lpstr>
      <vt:lpstr>Écrivez le numéro de la bonne réponse sur vos ardoises..</vt:lpstr>
      <vt:lpstr>Levez vos ardoises. La bonne réponse est :  « Il fait les courses pour toute la semaine. »</vt:lpstr>
      <vt:lpstr>Prenez vos cahiers.</vt:lpstr>
      <vt:lpstr>Répondez à cette question sur vos cahiers. Je vais passer entre les rangs pour vous aider. </vt:lpstr>
      <vt:lpstr>Qui veut lire sa réponse ?</vt:lpstr>
      <vt:lpstr>Une réponse correcte est : après l’école, les deux enfants vont chez l’épicier pour acheter de quoi préparer un goûter.</vt:lpstr>
      <vt:lpstr>Répondez à cette question sur vos cahiers.  Je vais passer entre les rangs pour vous aider. </vt:lpstr>
      <vt:lpstr>Qui veut lire sa réponse ?</vt:lpstr>
      <vt:lpstr>Une réponse correcte est : on dit que l’épicerie est bien remplie parce qu’on y trouve tout.</vt:lpstr>
      <vt:lpstr>Maintenant, chacun va parler de lui même. </vt:lpstr>
      <vt:lpstr>Qui veut lire sa réponse ?</vt:lpstr>
      <vt:lpstr>Plan de la séance 4</vt:lpstr>
      <vt:lpstr>Nous allons découvrir une nouvelle histoire. Est-ce que vous êtes prêts ? Ecoutez bien. </vt:lpstr>
      <vt:lpstr>Lecture de la vidéo.</vt:lpstr>
      <vt:lpstr>Nous allons écouter l’histoire une deuxième fois. Soyez attentifs.</vt:lpstr>
      <vt:lpstr>Lecture de la vidéo.</vt:lpstr>
      <vt:lpstr>Maintenant, je vais vous poser des questions. </vt:lpstr>
      <vt:lpstr>Qu’est-ce que Yasmine veut préparer ?</vt:lpstr>
      <vt:lpstr>Qu’est-ce qu’elle cherche dans la cuisine ? </vt:lpstr>
      <vt:lpstr>Où Yasmine veut-elle aller pour chercher du chocolat ? </vt:lpstr>
      <vt:lpstr>Qui Yasmine a-t-elle croisé dans la cour de l’immeuble ? </vt:lpstr>
      <vt:lpstr>Pourquoi Yasmine est-elle très étonnée ? </vt:lpstr>
      <vt:lpstr>Quel est l’indice que Yasmine a trouvé ? </vt:lpstr>
      <vt:lpstr>La séance d’aujourd’hui est terminée. À la maison relisez le texte.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2025-10-29T22:17:59Z</dcterms:modified>
</cp:coreProperties>
</file>