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1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2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3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81" r:id="rId8"/>
    <p:sldMasterId id="2147483784" r:id="rId9"/>
    <p:sldMasterId id="2147483799" r:id="rId10"/>
    <p:sldMasterId id="2147483804" r:id="rId11"/>
    <p:sldMasterId id="2147483814" r:id="rId12"/>
    <p:sldMasterId id="2147483824" r:id="rId13"/>
    <p:sldMasterId id="2147483834" r:id="rId14"/>
  </p:sldMasterIdLst>
  <p:notesMasterIdLst>
    <p:notesMasterId r:id="rId66"/>
  </p:notesMasterIdLst>
  <p:sldIdLst>
    <p:sldId id="1058" r:id="rId15"/>
    <p:sldId id="1029" r:id="rId16"/>
    <p:sldId id="998" r:id="rId17"/>
    <p:sldId id="1098" r:id="rId18"/>
    <p:sldId id="798" r:id="rId19"/>
    <p:sldId id="799" r:id="rId20"/>
    <p:sldId id="917" r:id="rId21"/>
    <p:sldId id="899" r:id="rId22"/>
    <p:sldId id="900" r:id="rId23"/>
    <p:sldId id="901" r:id="rId24"/>
    <p:sldId id="1099" r:id="rId25"/>
    <p:sldId id="844" r:id="rId26"/>
    <p:sldId id="1106" r:id="rId27"/>
    <p:sldId id="1107" r:id="rId28"/>
    <p:sldId id="1108" r:id="rId29"/>
    <p:sldId id="1109" r:id="rId30"/>
    <p:sldId id="955" r:id="rId31"/>
    <p:sldId id="800" r:id="rId32"/>
    <p:sldId id="1016" r:id="rId33"/>
    <p:sldId id="902" r:id="rId34"/>
    <p:sldId id="1046" r:id="rId35"/>
    <p:sldId id="992" r:id="rId36"/>
    <p:sldId id="990" r:id="rId37"/>
    <p:sldId id="1073" r:id="rId38"/>
    <p:sldId id="1047" r:id="rId39"/>
    <p:sldId id="1051" r:id="rId40"/>
    <p:sldId id="1052" r:id="rId41"/>
    <p:sldId id="1053" r:id="rId42"/>
    <p:sldId id="1060" r:id="rId43"/>
    <p:sldId id="1063" r:id="rId44"/>
    <p:sldId id="1064" r:id="rId45"/>
    <p:sldId id="999" r:id="rId46"/>
    <p:sldId id="1065" r:id="rId47"/>
    <p:sldId id="1075" r:id="rId48"/>
    <p:sldId id="1030" r:id="rId49"/>
    <p:sldId id="1031" r:id="rId50"/>
    <p:sldId id="1076" r:id="rId51"/>
    <p:sldId id="805" r:id="rId52"/>
    <p:sldId id="1101" r:id="rId53"/>
    <p:sldId id="1103" r:id="rId54"/>
    <p:sldId id="889" r:id="rId55"/>
    <p:sldId id="1104" r:id="rId56"/>
    <p:sldId id="1102" r:id="rId57"/>
    <p:sldId id="1034" r:id="rId58"/>
    <p:sldId id="1100" r:id="rId59"/>
    <p:sldId id="1036" r:id="rId60"/>
    <p:sldId id="933" r:id="rId61"/>
    <p:sldId id="1040" r:id="rId62"/>
    <p:sldId id="1043" r:id="rId63"/>
    <p:sldId id="1105" r:id="rId64"/>
    <p:sldId id="983" r:id="rId65"/>
  </p:sldIdLst>
  <p:sldSz cx="9144000" cy="6858000" type="screen4x3"/>
  <p:notesSz cx="6735763" cy="9866313"/>
  <p:embeddedFontLst>
    <p:embeddedFont>
      <p:font typeface="Dosis" pitchFamily="2" charset="0"/>
      <p:regular r:id="rId67"/>
      <p:bold r:id="rId68"/>
    </p:embeddedFont>
    <p:embeddedFont>
      <p:font typeface="Dosis ExtraBold" pitchFamily="2" charset="0"/>
      <p:bold r:id="rId69"/>
    </p:embeddedFont>
    <p:embeddedFont>
      <p:font typeface="Dosis Medium" pitchFamily="2" charset="0"/>
      <p:regular r:id="rId70"/>
    </p:embeddedFont>
    <p:embeddedFont>
      <p:font typeface="Dosis SemiBold" pitchFamily="2" charset="0"/>
      <p:bold r:id="rId7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424D7B"/>
    <a:srgbClr val="565F88"/>
    <a:srgbClr val="F26553"/>
    <a:srgbClr val="E84234"/>
    <a:srgbClr val="2AB6D7"/>
    <a:srgbClr val="55B7DE"/>
    <a:srgbClr val="A1A6BC"/>
    <a:srgbClr val="4B537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79" autoAdjust="0"/>
    <p:restoredTop sz="87607" autoAdjust="0"/>
  </p:normalViewPr>
  <p:slideViewPr>
    <p:cSldViewPr snapToGrid="0">
      <p:cViewPr varScale="1">
        <p:scale>
          <a:sx n="66" d="100"/>
          <a:sy n="66" d="100"/>
        </p:scale>
        <p:origin x="668" y="2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notesMaster" Target="notesMasters/notesMaster1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font" Target="fonts/font3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font" Target="fonts/font1.fntdata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font" Target="fonts/font4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microsoft.com/office/2018/10/relationships/authors" Target="author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06/11/2025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546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680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07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8798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6970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30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3069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0270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404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09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5833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3781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515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3762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6680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74851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4241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465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639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069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21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53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26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01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61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63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07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85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2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31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21454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 offerte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92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592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964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5326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28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0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7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736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36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775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1881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97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78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438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126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87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118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89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157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679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596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765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 offerte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6911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1896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35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2709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756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209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405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087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5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002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232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443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381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321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925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494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165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779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992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204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.jp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10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89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0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9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10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107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10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5.xml"/><Relationship Id="rId9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0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12735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1792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8" y="209734"/>
            <a:ext cx="168522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offerte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2663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4031756" y="20973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6398878" y="209732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offerte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E12F176-5044-B2CA-7AFB-598382263CF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614FBDE-F6BA-7DF8-3842-E1F97D3349F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16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59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709847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698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8" y="209734"/>
            <a:ext cx="220768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95494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45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328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7272000" y="18952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511" y="249642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99450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708533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384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1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42964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offerte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 </a:t>
            </a:r>
          </a:p>
        </p:txBody>
      </p:sp>
    </p:spTree>
    <p:extLst>
      <p:ext uri="{BB962C8B-B14F-4D97-AF65-F5344CB8AC3E}">
        <p14:creationId xmlns:p14="http://schemas.microsoft.com/office/powerpoint/2010/main" val="411000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46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84985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5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0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2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2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4.xml"/><Relationship Id="rId5" Type="http://schemas.microsoft.com/office/2007/relationships/hdphoto" Target="../media/hdphoto6.wdp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7.png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4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52.xml"/><Relationship Id="rId4" Type="http://schemas.openxmlformats.org/officeDocument/2006/relationships/video" Target="../media/media2.mp4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CB31317-0FD7-80DA-764E-FCFB8FD54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0" y="0"/>
            <a:ext cx="9094740" cy="6858000"/>
          </a:xfrm>
          <a:prstGeom prst="rect">
            <a:avLst/>
          </a:prstGeom>
        </p:spPr>
      </p:pic>
      <p:pic>
        <p:nvPicPr>
          <p:cNvPr id="5" name="Image 4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EA9B332-8BC5-623E-7BA3-104017B08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8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8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D0259803-D01F-E4A7-F1D4-8505324D90C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3D7F07D4-8A40-8F9D-F10F-0C634792B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F8C7F7C-AFF5-65AC-7922-50D3C3D2B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Titre 8">
            <a:extLst>
              <a:ext uri="{FF2B5EF4-FFF2-40B4-BE49-F238E27FC236}">
                <a16:creationId xmlns:a16="http://schemas.microsoft.com/office/drawing/2014/main" id="{34B9806E-8FE5-02FD-78C8-25E39F8C8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Nous allons écouter le dialogue une deuxième fois.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1BE9107-6511-C2B7-6A80-4C1CAEAC9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252136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8CDA6-0E92-98DD-BF9B-855943880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9E2CECC-81E1-3F29-AAD0-71CA86D20FD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516B8BAC-5589-569F-2EB9-F39095965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53269E4-33C1-6CF7-04E5-BE8B3794F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5-6_P1_W2_S4_dialg">
            <a:hlinkClick r:id="" action="ppaction://media"/>
            <a:extLst>
              <a:ext uri="{FF2B5EF4-FFF2-40B4-BE49-F238E27FC236}">
                <a16:creationId xmlns:a16="http://schemas.microsoft.com/office/drawing/2014/main" id="{54B326B1-E1B1-F4AB-BCE9-7D9524B908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8321" y="2367643"/>
            <a:ext cx="8147357" cy="300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7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61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558" y="756000"/>
            <a:ext cx="6821441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peut m’expliquer en arabe de quoi parle le dialogue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826D684-5F9A-5344-DE78-3B8B5480928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7D20BD2-8AAF-54E4-9385-1CABF7945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E3A5609-65B8-8E40-F27D-ECA598EDB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5B875EF0-8ADB-D4D0-6C27-B0E423E19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730" y="1930548"/>
            <a:ext cx="6306539" cy="432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9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FC72D-6F62-70FB-AAE9-1B0AA881A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5E51FEA-094C-E1CC-9AC9-B3F31F93373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84586" y="2895452"/>
            <a:ext cx="4521869" cy="3014579"/>
          </a:xfrm>
          <a:prstGeom prst="rect">
            <a:avLst/>
          </a:prstGeo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825977F-0BA8-5D75-6B22-DA61F52AA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jouer ce dialogue. On va le faire en 3 étapes.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0A3626AA-9C5C-0756-624C-E1EA4B5178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16142" y="305346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8A6A7A0-C5B4-A88A-022D-C32DEB7204E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72473" y="2257272"/>
            <a:ext cx="1383692" cy="122418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020EF38-E97F-EEBB-1440-C01B04C9AB2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432794" y="2286146"/>
            <a:ext cx="1383692" cy="1224189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87A82D8-0249-5D57-0073-0620862439D7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7F4C6D2-2E59-FDC0-03A9-263A3FCF41E8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1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C2E63CD1-87A7-2B81-2312-EE871A001FCA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D332208-7B34-D6A0-B297-A855CAF9E898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2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7DF506B6-77DF-2057-D83C-4390EB076A04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C4A0CCE-03C7-622B-D09E-64091148188C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812934A-0F22-8871-DDCC-960E174FB51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BCF210E8-40AC-8F2D-D599-5AAD5015C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BE82A9E-2DE8-128F-866D-93DAE46D06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823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6913B-9FE0-002C-0815-5A8974E82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ED4FC2C-0D15-0B34-B4CA-560AE118DD6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100" y="2858702"/>
            <a:ext cx="4521869" cy="3014579"/>
          </a:xfrm>
          <a:prstGeom prst="rect">
            <a:avLst/>
          </a:prstGeom>
        </p:spPr>
      </p:pic>
      <p:sp>
        <p:nvSpPr>
          <p:cNvPr id="8" name="Titre 8">
            <a:extLst>
              <a:ext uri="{FF2B5EF4-FFF2-40B4-BE49-F238E27FC236}">
                <a16:creationId xmlns:a16="http://schemas.microsoft.com/office/drawing/2014/main" id="{627B4BED-F841-BBB9-05EA-986BE2540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1. Je vais vous expliquer la situation. 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2CC3EAD-C195-A33E-349B-C53F12465147}"/>
              </a:ext>
            </a:extLst>
          </p:cNvPr>
          <p:cNvSpPr txBox="1"/>
          <p:nvPr/>
        </p:nvSpPr>
        <p:spPr>
          <a:xfrm>
            <a:off x="709504" y="3210893"/>
            <a:ext cx="27346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garçon et la fille se rencontrent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au marché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 Chacun demande à l’autre ce qu’il veut acheter pour se recette. </a:t>
            </a: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D888242E-919C-2D6B-F82A-785207F94D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31656" y="301671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18094EF2-4BF5-E78F-7212-C8F7C4E8B5D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87987" y="2220522"/>
            <a:ext cx="1383692" cy="122418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5D01448-56F5-D54D-ED3B-7D9202FE3BB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7148308" y="2249396"/>
            <a:ext cx="1383692" cy="1224189"/>
          </a:xfrm>
          <a:prstGeom prst="rect">
            <a:avLst/>
          </a:prstGeom>
        </p:spPr>
      </p:pic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801A8C05-9106-4664-6DF8-2E9300BC40DB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0BD179C-27FB-6A99-9658-AA2E3E2E8A80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1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DD798BD7-0ED6-FB83-21B8-C66937402DB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D167003-DF62-EE8E-C970-312DCC5F40E0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2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431A8EEE-0FE5-A609-A600-3CE37F290EAE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422C844-7593-1101-BC06-1DDCDDDE559E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5C1FBE1-2DDD-C933-CA26-A82D12D4EC2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5CB28E12-A160-AA9B-F08B-DD14D3DF7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2895524-0C2D-984D-E6D9-7A3020A77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284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9E7FA-3C5F-0CD3-B281-D68C0BEA4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39E9BD4-AA3A-7844-124E-241A0A214C6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100" y="2858702"/>
            <a:ext cx="4521869" cy="3014579"/>
          </a:xfrm>
          <a:prstGeom prst="rect">
            <a:avLst/>
          </a:prstGeo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A3C3D795-D5F5-323A-610A-556177064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2.  Chacun réfléchit silencieusement à ce qu’il va dire dans le dialogue. Quels sont les ingrédients de sa recette ? </a:t>
            </a: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C037AD5-3A35-A5C3-94CD-1FE99C1CD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41DB9E5-164D-184E-7D86-F687299083A6}"/>
              </a:ext>
            </a:extLst>
          </p:cNvPr>
          <p:cNvSpPr txBox="1"/>
          <p:nvPr/>
        </p:nvSpPr>
        <p:spPr>
          <a:xfrm>
            <a:off x="709504" y="3210893"/>
            <a:ext cx="27346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garçon et la fille se rencontrent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au marché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 Chacun demande à l’autre ce qu’il veut acheter pour se recette. 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DCF33BFB-930D-EA31-43CF-6AC6A0559B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31656" y="301671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C2482C9-E987-C490-FBAF-723030A4B17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87987" y="2220522"/>
            <a:ext cx="1383692" cy="122418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2D4B6F0-BDEA-9225-D6E5-BDD90C0AF46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7148308" y="2249396"/>
            <a:ext cx="1383692" cy="1224189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9864759-18B9-945B-D7DC-59E2E9A7AE10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B65CFDE-EB2D-D262-E930-11CCFCC7A0F2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1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41DBF54B-8DAE-80EF-DCD3-49FE91FA2644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98BAFF7-8CDC-624F-B777-32559807BB56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2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72FAE7CA-2696-0E48-F207-0833E1511A8E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0C81BB8-4557-2ACB-55AE-D6C000085EF2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</p:spTree>
    <p:extLst>
      <p:ext uri="{BB962C8B-B14F-4D97-AF65-F5344CB8AC3E}">
        <p14:creationId xmlns:p14="http://schemas.microsoft.com/office/powerpoint/2010/main" val="235162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989EF-F650-8FDB-EFB7-7C3355795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55F4823-66F6-6C9F-F8DC-9613540554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1065" y="2895452"/>
            <a:ext cx="4521869" cy="3014579"/>
          </a:xfrm>
          <a:prstGeom prst="rect">
            <a:avLst/>
          </a:prstGeom>
        </p:spPr>
      </p:pic>
      <p:sp>
        <p:nvSpPr>
          <p:cNvPr id="3" name="Titre 8">
            <a:extLst>
              <a:ext uri="{FF2B5EF4-FFF2-40B4-BE49-F238E27FC236}">
                <a16:creationId xmlns:a16="http://schemas.microsoft.com/office/drawing/2014/main" id="{E46A2BC6-A9BC-FE2A-4628-906D56CD8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3.  Maintenant, vous allez jouer le dialogue. Qui veut passer au tableau ? </a:t>
            </a:r>
          </a:p>
        </p:txBody>
      </p:sp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76552B8-0275-4AD3-FEBF-EFB7DFA7D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id="{E2DADEDE-69C8-2374-07AA-5096C6E0C0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42621" y="305346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3CD96B8-20C2-764E-6E4F-F3230EC1516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98952" y="2257272"/>
            <a:ext cx="1383692" cy="12241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D318284-A824-A065-5161-3C7E948C65F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559273" y="2286146"/>
            <a:ext cx="1383692" cy="1224189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04E5857-5E28-EE77-3666-1E2D27E018E7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F3648B5-AABE-17BA-8085-6F9CD8CE4391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1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D928A5A-2FA6-3831-050B-A0A10F9D7B5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E398C63-FD2B-94C3-1ABA-D2CF59325243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2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034B6F4-5865-6B8D-4D3B-A2CB411AE317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87C7D52-5164-9CDF-5F0A-20B7FB12F636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</p:spTree>
    <p:extLst>
      <p:ext uri="{BB962C8B-B14F-4D97-AF65-F5344CB8AC3E}">
        <p14:creationId xmlns:p14="http://schemas.microsoft.com/office/powerpoint/2010/main" val="408856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8">
            <a:extLst>
              <a:ext uri="{FF2B5EF4-FFF2-40B4-BE49-F238E27FC236}">
                <a16:creationId xmlns:a16="http://schemas.microsoft.com/office/drawing/2014/main" id="{7D576D32-8079-3CCA-52AC-B1E36C513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Tout le monde participe. Jouez le dialogue avec votre voisin.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538E5D5-CDAF-B183-D11A-FE193F6A2F4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1E15038-B2FF-B497-DA65-122365A42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C5B83CA-0C66-D9D2-8B75-6F08AAB9C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5C9D0261-6118-AD1F-8142-28A660EC7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A737422-4846-4BB0-9391-732782688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566" y="3532594"/>
            <a:ext cx="6242845" cy="1347333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sz="1400" dirty="0"/>
              <a:t>Jouer un dialogue reprenant l’acte de parole :  « Que veux-tu acheter pour ta recette? »  Combien voudrais-tu de ___ ? ».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Histoire : le secret du quartier.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09" y="3641803"/>
            <a:ext cx="226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Texte : fluidité et compréhension .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BAC939C2-3428-46C0-25DA-75F8C582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</a:t>
            </a:r>
            <a:r>
              <a:rPr lang="ar-MA" sz="3200" dirty="0"/>
              <a:t> 4</a:t>
            </a:r>
            <a:r>
              <a:rPr lang="fr-MA" sz="3200" dirty="0"/>
              <a:t> </a:t>
            </a:r>
          </a:p>
        </p:txBody>
      </p:sp>
      <p:pic>
        <p:nvPicPr>
          <p:cNvPr id="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B797EC90-A1C6-144F-45BF-0BC08DD3BE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075" y="3371803"/>
            <a:ext cx="540000" cy="540000"/>
          </a:xfrm>
          <a:prstGeom prst="rect">
            <a:avLst/>
          </a:prstGeom>
          <a:noFill/>
        </p:spPr>
      </p:pic>
      <p:pic>
        <p:nvPicPr>
          <p:cNvPr id="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BF54F1C-4A97-3E44-049B-6151DB444C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30607" y="4832880"/>
            <a:ext cx="540000" cy="540000"/>
          </a:xfrm>
          <a:prstGeom prst="rect">
            <a:avLst/>
          </a:prstGeom>
          <a:noFill/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961B60CE-2001-A73E-43D2-5C8B2E940C27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F2C22C4-A244-0D0E-6CE0-7D9046E4032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7A93FC7-68E3-1C32-8834-E3BB3AED20A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0CEDED6B-78CA-AA37-BC06-CF7CF474EC39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1425F-0496-503A-BC0B-7BD53095E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B37945-D9B7-53DC-A8DF-12DE6C61F6B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Description de la scène. </a:t>
            </a:r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BA2A9C0-DD14-58C9-7E51-CAF4F124C9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4EB6D6D-9B93-60C9-6DF7-01FB62900A4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Bonjour - Au revoir  - Moi - Toi </a:t>
            </a:r>
          </a:p>
          <a:p>
            <a:r>
              <a:rPr lang="fr-FR" dirty="0"/>
              <a:t>Un avion - Un ananas - Un abricot - Une banane – Une école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FCF9D790-6DA7-1324-EB88-D8534BDF3D5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87C39423-3F6F-A610-8E39-ABAB8946345F}"/>
              </a:ext>
            </a:extLst>
          </p:cNvPr>
          <p:cNvGrpSpPr/>
          <p:nvPr/>
        </p:nvGrpSpPr>
        <p:grpSpPr>
          <a:xfrm>
            <a:off x="3224463" y="0"/>
            <a:ext cx="2589196" cy="914877"/>
            <a:chOff x="3224463" y="0"/>
            <a:chExt cx="2589196" cy="9148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9022AC-89B5-2FA3-EF14-710156386EB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987553-F02E-9712-1BB0-6C426D5C04E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F7BB6D3F-BEBE-4DFE-8AAB-DAF2D6B88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20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4BBE3149-4C47-41CD-B419-7EAEEAF2B4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34302"/>
            <a:ext cx="540000" cy="540000"/>
          </a:xfr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BC0D7261-3116-C773-0D01-6EDD8FE77FA4}"/>
              </a:ext>
            </a:extLst>
          </p:cNvPr>
          <p:cNvSpPr txBox="1"/>
          <p:nvPr/>
        </p:nvSpPr>
        <p:spPr>
          <a:xfrm>
            <a:off x="2201410" y="5108401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Activités de vocabulaire  sur livret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F93B3894-7EEC-F08A-4EF0-0AC117FFEA5A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sur livret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8A6949A-BB39-22B4-BE0D-16F80BBAC38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EAFB7D-899C-DDA8-5989-2D182EB18A7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58F4D73-495F-BF2F-CB37-4174EC8666C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4D349069-3C9F-EDE8-CF04-D26F29E160C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3F6F1A5E-7FEE-F3D0-D500-1484D07FFF73}"/>
              </a:ext>
            </a:extLst>
          </p:cNvPr>
          <p:cNvSpPr/>
          <p:nvPr/>
        </p:nvSpPr>
        <p:spPr>
          <a:xfrm>
            <a:off x="704326" y="1860373"/>
            <a:ext cx="7315200" cy="4553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BD66F2D7-9798-77ED-AB7B-5B61D4419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91" y="2393391"/>
            <a:ext cx="3867674" cy="705267"/>
          </a:xfrm>
        </p:spPr>
        <p:txBody>
          <a:bodyPr/>
          <a:lstStyle/>
          <a:p>
            <a:pPr algn="l">
              <a:lnSpc>
                <a:spcPts val="3200"/>
              </a:lnSpc>
              <a:spcAft>
                <a:spcPts val="1200"/>
              </a:spcAft>
            </a:pPr>
            <a:r>
              <a:rPr lang="fr-MA" sz="2000" b="0" dirty="0"/>
              <a:t>Cette partie de la leçon nécessite l’utilisation du </a:t>
            </a:r>
            <a:r>
              <a:rPr lang="fr-MA" sz="2000" dirty="0"/>
              <a:t>livret de l’élève. </a:t>
            </a:r>
            <a:br>
              <a:rPr lang="fr-MA" sz="2000" b="0" dirty="0"/>
            </a:br>
            <a:br>
              <a:rPr lang="fr-MA" sz="2000" b="0" dirty="0"/>
            </a:br>
            <a:r>
              <a:rPr lang="fr-MA" sz="2000" b="0" dirty="0"/>
              <a:t>En cas </a:t>
            </a:r>
            <a:r>
              <a:rPr lang="fr-MA" sz="2000" dirty="0"/>
              <a:t>d’indisponibilité temporaire </a:t>
            </a:r>
            <a:r>
              <a:rPr lang="fr-MA" sz="2000" b="0" dirty="0"/>
              <a:t>du livret de l’élève, l’enseignant fait lire les élèves sur l’écran. </a:t>
            </a:r>
          </a:p>
        </p:txBody>
      </p:sp>
      <p:sp>
        <p:nvSpPr>
          <p:cNvPr id="33" name="Titre 1">
            <a:extLst>
              <a:ext uri="{FF2B5EF4-FFF2-40B4-BE49-F238E27FC236}">
                <a16:creationId xmlns:a16="http://schemas.microsoft.com/office/drawing/2014/main" id="{9E59C12F-0E8E-CED4-5398-3E2ACF9BC80A}"/>
              </a:ext>
            </a:extLst>
          </p:cNvPr>
          <p:cNvSpPr txBox="1">
            <a:spLocks/>
          </p:cNvSpPr>
          <p:nvPr/>
        </p:nvSpPr>
        <p:spPr>
          <a:xfrm>
            <a:off x="1018596" y="1635346"/>
            <a:ext cx="3867674" cy="705267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Remarque importante :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186519A-BF04-25D0-13AC-C340775EE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5673" y="1383698"/>
            <a:ext cx="2768116" cy="452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7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662D6-7D07-FCF4-7AA6-E25B62893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EAD0B4-3A1D-DA25-9EDA-03A493489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>
              <a:latin typeface="Dosis Medium" pitchFamily="2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9A22F12-4906-2BC9-187A-D571A25EDDE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9B6935A-EB7A-50D7-D814-9E9DF1ABB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8B2EA27-86E2-1784-7843-98C88EB86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CB2E9222-73F3-C9E8-5F61-7F6189D3D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3419" y="2405966"/>
            <a:ext cx="3917162" cy="261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1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4FA07-8B4F-C9E4-7B1B-81559D1F5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3">
            <a:extLst>
              <a:ext uri="{FF2B5EF4-FFF2-40B4-BE49-F238E27FC236}">
                <a16:creationId xmlns:a16="http://schemas.microsoft.com/office/drawing/2014/main" id="{BEABB45A-BD75-502A-D159-B658E5DE6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Ouvrez le manuel à la page 15. On va lire ce texte.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2851FE5-B876-95EA-0881-83B05C4AD85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7689B14-34F9-A236-4EAB-95C1D9A4F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BFBF44C-C467-1161-119C-3A9D0985EC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AC643C0F-E4E8-CCB4-881B-4F37D29A8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428" y="1522817"/>
            <a:ext cx="3073143" cy="5020561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D76A4293-5CA4-AF9D-CDDA-B938B3A9DB1E}"/>
              </a:ext>
            </a:extLst>
          </p:cNvPr>
          <p:cNvSpPr/>
          <p:nvPr/>
        </p:nvSpPr>
        <p:spPr>
          <a:xfrm>
            <a:off x="2850813" y="2512771"/>
            <a:ext cx="3073143" cy="1832457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3395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498B4-03D8-C09B-9274-7EB4C66BB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E5F6E22-43D0-EBF3-0CB1-26084D328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le texte silencieusement sur votre livret Après, on écoutera une lecture audio.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D5274E01-8DB7-89B8-F1FE-F03C090C456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DA3467C-E8CF-592F-3669-71FFDE3F1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CB847C9-ABC1-627B-0144-F4F2D00F43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80542C2D-23D1-431F-D7F7-94496E34C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975" y="1907675"/>
            <a:ext cx="6658904" cy="402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3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642B4-099A-1713-AF88-44AAEE02E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614000B-3DA0-9A4D-F298-C078F0E2C3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E512E136-1766-29AC-2487-554EF75A8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ADC3A7-ADDD-6AF7-104B-D260ED0B63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4" name="full video le goûter en classe">
            <a:hlinkClick r:id="" action="ppaction://media"/>
            <a:extLst>
              <a:ext uri="{FF2B5EF4-FFF2-40B4-BE49-F238E27FC236}">
                <a16:creationId xmlns:a16="http://schemas.microsoft.com/office/drawing/2014/main" id="{5E5EDE50-63BF-8FDC-AAE8-774592132B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15387" b="14327"/>
          <a:stretch>
            <a:fillRect/>
          </a:stretch>
        </p:blipFill>
        <p:spPr>
          <a:xfrm>
            <a:off x="754184" y="2124620"/>
            <a:ext cx="7520243" cy="394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3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900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37492-8F44-0D57-31BC-82ADF25CC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0BDBD61-75A7-1D50-D094-B36E1659C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 ? Je vais désigner plusieurs élèves. Chacun va lire un passage. 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2AB2C62-F506-28D4-469F-B6B47CCDB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301DCA5-5A87-4FA6-1A0B-6557223E0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26" y="1897203"/>
            <a:ext cx="7714844" cy="465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3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9BF5A-2266-8084-19E8-BBDDDA18E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046FE284-6656-8863-DD98-08F62AC15A0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3DAFBD4-777D-A2D5-000D-15EA181E9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134A7B5-22B2-390D-E051-AB35B6E67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Titre 3">
            <a:extLst>
              <a:ext uri="{FF2B5EF4-FFF2-40B4-BE49-F238E27FC236}">
                <a16:creationId xmlns:a16="http://schemas.microsoft.com/office/drawing/2014/main" id="{D55F1368-8FEF-3917-3FDC-13AAB0443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On va répondre à des questions de compréhension. </a:t>
            </a:r>
          </a:p>
        </p:txBody>
      </p:sp>
      <p:pic>
        <p:nvPicPr>
          <p:cNvPr id="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4B0FDF5-D499-3305-D4C5-476F01282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2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AFCEF-B44C-06AA-FD10-EDD4EC93C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5A0E5881-552A-AFE6-7C3A-AD17998F33E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4325968-8A2A-4B53-4EA3-3072D3838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EC2C571-317C-9B6D-5229-2AD0BB19D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BF58FC95-EC17-341C-6971-EA1189E23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11204E9-8CDC-B1DD-D7D7-544BC4E1FE6F}"/>
              </a:ext>
            </a:extLst>
          </p:cNvPr>
          <p:cNvSpPr txBox="1">
            <a:spLocks/>
          </p:cNvSpPr>
          <p:nvPr/>
        </p:nvSpPr>
        <p:spPr>
          <a:xfrm>
            <a:off x="96835" y="1681768"/>
            <a:ext cx="8721601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Où se trouve l’école par rapport à l’épicerie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9248E7A-C938-5D8A-34E9-C538339BB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152" y="2448814"/>
            <a:ext cx="6890293" cy="415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0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0D685-D366-15A7-5744-6638E7DDE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AB387930-8F14-F325-EBA0-9E1F0583ADA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1A9B33F-EBE2-0AD4-B2C9-70CFEA66C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CEF343C-3E08-2FE1-DB97-AA352A3A3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C1563A8F-19E2-37A9-E488-546AE42EC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numéro de la bonne réponse sur vos ardoises..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F0D6939-7260-C673-3A48-F1A5763543B6}"/>
              </a:ext>
            </a:extLst>
          </p:cNvPr>
          <p:cNvSpPr txBox="1"/>
          <p:nvPr/>
        </p:nvSpPr>
        <p:spPr>
          <a:xfrm>
            <a:off x="1447174" y="2893343"/>
            <a:ext cx="801856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32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Derrière l’épicerie.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32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À côté du marché.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32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En face de l’épicerie.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32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Près de la maison de Karim.</a:t>
            </a:r>
            <a:endParaRPr kumimoji="0" lang="fr-MA" sz="32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32666CA-FEF7-10B0-B67B-98D926031BDE}"/>
              </a:ext>
            </a:extLst>
          </p:cNvPr>
          <p:cNvSpPr txBox="1">
            <a:spLocks/>
          </p:cNvSpPr>
          <p:nvPr/>
        </p:nvSpPr>
        <p:spPr>
          <a:xfrm>
            <a:off x="96835" y="2034055"/>
            <a:ext cx="8721601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Où se trouve l’école par rapport à l’épicerie ?</a:t>
            </a:r>
          </a:p>
        </p:txBody>
      </p:sp>
    </p:spTree>
    <p:extLst>
      <p:ext uri="{BB962C8B-B14F-4D97-AF65-F5344CB8AC3E}">
        <p14:creationId xmlns:p14="http://schemas.microsoft.com/office/powerpoint/2010/main" val="260775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48D8B-1091-EFDF-7E56-FDC842CF6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5019D348-D7FB-83DF-46BA-A7151FB95F0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7BC8789-8138-FBC3-9F31-7543183A1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96D9188-84D0-45B6-9447-B3E7E57818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Titre 3">
            <a:extLst>
              <a:ext uri="{FF2B5EF4-FFF2-40B4-BE49-F238E27FC236}">
                <a16:creationId xmlns:a16="http://schemas.microsoft.com/office/drawing/2014/main" id="{09C82B9A-E462-3BD0-2C29-953B35790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0" y="756000"/>
            <a:ext cx="721493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La bonne réponse est :  « En face de l’épicerie. »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3666C46-267F-F964-CF10-D2FFC37D559E}"/>
              </a:ext>
            </a:extLst>
          </p:cNvPr>
          <p:cNvSpPr txBox="1"/>
          <p:nvPr/>
        </p:nvSpPr>
        <p:spPr>
          <a:xfrm>
            <a:off x="1427923" y="2652712"/>
            <a:ext cx="801856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32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Derrière l’épicerie.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32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À côté du marché.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En face de l’épicerie.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32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Près de la maison de Karim.</a:t>
            </a:r>
            <a:endParaRPr kumimoji="0" lang="fr-MA" sz="32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3E3F65B-73CD-7815-42D9-F15162E56916}"/>
              </a:ext>
            </a:extLst>
          </p:cNvPr>
          <p:cNvSpPr txBox="1">
            <a:spLocks/>
          </p:cNvSpPr>
          <p:nvPr/>
        </p:nvSpPr>
        <p:spPr>
          <a:xfrm>
            <a:off x="96835" y="1681768"/>
            <a:ext cx="8721601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Où se trouve l’école par rapport à l’épicerie ?</a:t>
            </a:r>
          </a:p>
        </p:txBody>
      </p:sp>
    </p:spTree>
    <p:extLst>
      <p:ext uri="{BB962C8B-B14F-4D97-AF65-F5344CB8AC3E}">
        <p14:creationId xmlns:p14="http://schemas.microsoft.com/office/powerpoint/2010/main" val="382676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8E790-5984-7F67-F85E-9AD03B5F5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D7E1FBE1-2A5C-5922-EAD0-6A8E6B3505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4BC76B7-6E00-C77F-B56E-64E1AFB1A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012E8EB-0C8F-676E-E353-EFDBFCD5F1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Titre 3">
            <a:extLst>
              <a:ext uri="{FF2B5EF4-FFF2-40B4-BE49-F238E27FC236}">
                <a16:creationId xmlns:a16="http://schemas.microsoft.com/office/drawing/2014/main" id="{0876B494-C567-DDC3-97E3-D99FE3481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1B1F983-F6AD-1CB4-949F-E502AFCBBE6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195314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95F20018-E921-58F2-4B87-A16BEF07C30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BC3750A-D4F7-DF7A-64F8-B0B4E9D24CDB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96186DA-4009-1771-3810-55DBBDB7E61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0C86E624-8B17-C856-D006-BDDC43FCFCA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9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CADAC-4490-C446-8621-404DCB504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22635A95-376F-49CC-E397-7A238ACE9B8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FA8D6DA-FB10-F309-C853-47B2AF650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748A1E-9474-884B-EE80-341AE5DA2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C737A69E-722F-1393-D9CF-8DB854BC3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Répondez à cette question sur vos cahiers. Je vais passer entre les rangs pour vous aider.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66C084B3-EF4F-DF50-CA57-C35C02E8DF09}"/>
              </a:ext>
            </a:extLst>
          </p:cNvPr>
          <p:cNvSpPr txBox="1">
            <a:spLocks/>
          </p:cNvSpPr>
          <p:nvPr/>
        </p:nvSpPr>
        <p:spPr>
          <a:xfrm>
            <a:off x="645300" y="1624017"/>
            <a:ext cx="7886700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 va apporter Yasmine pour le goûter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B32B7B6-C091-A324-5D5D-5596BA411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152" y="2448814"/>
            <a:ext cx="6890293" cy="415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D02B1-D796-89D3-2470-7DE499F6B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5DA4D9E-DBA4-D31C-A2B1-0E584F1DF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6AEF287-D6E9-E70E-AF76-9C9A36266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E464A3B-6F5B-9B55-C3EA-DD8C3008D5F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3133552"/>
            <a:ext cx="3424188" cy="2521619"/>
          </a:xfrm>
          <a:prstGeom prst="roundRect">
            <a:avLst>
              <a:gd name="adj" fmla="val 6988"/>
            </a:avLst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609ABD5-A2AC-58D7-C202-588875E88E94}"/>
              </a:ext>
            </a:extLst>
          </p:cNvPr>
          <p:cNvSpPr txBox="1">
            <a:spLocks/>
          </p:cNvSpPr>
          <p:nvPr/>
        </p:nvSpPr>
        <p:spPr>
          <a:xfrm>
            <a:off x="1001435" y="2028278"/>
            <a:ext cx="7886700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 va apporter Yasmine pour le goûter ?</a:t>
            </a:r>
          </a:p>
        </p:txBody>
      </p:sp>
    </p:spTree>
    <p:extLst>
      <p:ext uri="{BB962C8B-B14F-4D97-AF65-F5344CB8AC3E}">
        <p14:creationId xmlns:p14="http://schemas.microsoft.com/office/powerpoint/2010/main" val="332494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F7893-DDA8-BC3B-C9DF-14EA5BB30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504358DE-DBD8-6499-967B-89264654E52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0C8AD51-9158-6405-49D6-20B300D14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65A4FC9-6FC9-F4F3-F835-2A6587F2EE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DD4AF10D-5646-142D-E1EF-C77920D8F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874485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question est : Que va apporter Yasmine ? Je cherche dans le texte ce que Yasmine va apporter. La réponse  est : « Yasmine va acheter des pommes rouges et du raisin. »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347C0E4-2547-0CC3-04B4-E486057C0B95}"/>
              </a:ext>
            </a:extLst>
          </p:cNvPr>
          <p:cNvSpPr txBox="1"/>
          <p:nvPr/>
        </p:nvSpPr>
        <p:spPr>
          <a:xfrm>
            <a:off x="834901" y="3132797"/>
            <a:ext cx="7895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</a:rPr>
              <a:t>Yasmine va acheter des pommes rouges et du raisin.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EC1C44-B85A-39D0-7A05-54E3443B2D2A}"/>
              </a:ext>
            </a:extLst>
          </p:cNvPr>
          <p:cNvSpPr txBox="1">
            <a:spLocks/>
          </p:cNvSpPr>
          <p:nvPr/>
        </p:nvSpPr>
        <p:spPr>
          <a:xfrm>
            <a:off x="1001435" y="2028278"/>
            <a:ext cx="7886700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 va apporter Yasmine pour le goûter ?</a:t>
            </a:r>
          </a:p>
        </p:txBody>
      </p:sp>
    </p:spTree>
    <p:extLst>
      <p:ext uri="{BB962C8B-B14F-4D97-AF65-F5344CB8AC3E}">
        <p14:creationId xmlns:p14="http://schemas.microsoft.com/office/powerpoint/2010/main" val="279101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F9B3F-5DB1-635D-1EBC-52BBBDF39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9287E868-2CB9-71B6-AF1F-16DAFE5A7B7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ABADDA47-86CE-4A57-698A-35E2828F9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E9CFE7C-ED54-8CCE-4BF4-B8D19EF882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B9CC8A27-7438-0B99-1AE4-B5763ECAB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Répondez à cette question sur vos cahiers.  Je vais passer entre les rangs pour vous aider.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5A1D298-A728-13A5-7802-9836E95E6F2E}"/>
              </a:ext>
            </a:extLst>
          </p:cNvPr>
          <p:cNvSpPr txBox="1">
            <a:spLocks/>
          </p:cNvSpPr>
          <p:nvPr/>
        </p:nvSpPr>
        <p:spPr>
          <a:xfrm>
            <a:off x="834901" y="1723054"/>
            <a:ext cx="7886700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 vont acheter les élèves chez Rachid l’épicier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EB9099-129B-5ED7-AA0A-B64159554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292" y="2562801"/>
            <a:ext cx="5862323" cy="353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5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909C3-1EA7-4304-204E-234C54F46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49BF7D4-51C3-147D-9F95-F26EDADB0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CC458A8-D381-544A-A7C8-B2DABB575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BF82A97-B10F-E14C-C0F8-D987A3F79B3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3133552"/>
            <a:ext cx="3424188" cy="2521619"/>
          </a:xfrm>
          <a:prstGeom prst="roundRect">
            <a:avLst>
              <a:gd name="adj" fmla="val 6988"/>
            </a:avLst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F3271657-F678-036C-4A6C-2FDA731B4725}"/>
              </a:ext>
            </a:extLst>
          </p:cNvPr>
          <p:cNvSpPr txBox="1">
            <a:spLocks/>
          </p:cNvSpPr>
          <p:nvPr/>
        </p:nvSpPr>
        <p:spPr>
          <a:xfrm>
            <a:off x="834901" y="1898142"/>
            <a:ext cx="7886700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 vont acheter les élèves chez Rachid l’épicier ?</a:t>
            </a:r>
          </a:p>
        </p:txBody>
      </p:sp>
    </p:spTree>
    <p:extLst>
      <p:ext uri="{BB962C8B-B14F-4D97-AF65-F5344CB8AC3E}">
        <p14:creationId xmlns:p14="http://schemas.microsoft.com/office/powerpoint/2010/main" val="29676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23252-52C0-EE7C-28C6-0E6DA98FC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EA9F2640-DDAC-3E48-A1B1-8695FC791D4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00A04ED-3559-22CF-8525-D534025E7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A57C6DA-E621-5880-C91F-172059CDDD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99356945-DF42-0E26-EA5E-0377B342C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77795"/>
            <a:ext cx="7026174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question est : « Que vont acheter les élèves? ». Je cherche dans le texte ce que les élèves vont  acheter. La réponse est : deux litres de jus, un kilo de pommes, un kilo de raisins et deux paquets de fromage..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24BE2D2-CC8F-9C6D-3902-486943E23E1F}"/>
              </a:ext>
            </a:extLst>
          </p:cNvPr>
          <p:cNvSpPr txBox="1"/>
          <p:nvPr/>
        </p:nvSpPr>
        <p:spPr>
          <a:xfrm>
            <a:off x="664323" y="3429000"/>
            <a:ext cx="78153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C00000"/>
                </a:solidFill>
                <a:latin typeface="Dosis" pitchFamily="2" charset="0"/>
              </a:rPr>
              <a:t>Les élèves vont acheter d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</a:rPr>
              <a:t>eux litres de jus, un kilo de pommes, un kilo de raisins et deux paquets de fromage.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695B3D6-1D5E-537F-8AB1-FD1D620FE13C}"/>
              </a:ext>
            </a:extLst>
          </p:cNvPr>
          <p:cNvSpPr txBox="1">
            <a:spLocks/>
          </p:cNvSpPr>
          <p:nvPr/>
        </p:nvSpPr>
        <p:spPr>
          <a:xfrm>
            <a:off x="757899" y="2464199"/>
            <a:ext cx="7886700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 vont acheter les élèves chez Rachid l’épicier ?</a:t>
            </a:r>
          </a:p>
        </p:txBody>
      </p:sp>
    </p:spTree>
    <p:extLst>
      <p:ext uri="{BB962C8B-B14F-4D97-AF65-F5344CB8AC3E}">
        <p14:creationId xmlns:p14="http://schemas.microsoft.com/office/powerpoint/2010/main" val="386289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EA3D9-75D0-0948-7841-A9115DC46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58FB903B-7F74-2972-186F-606F4F88905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924A9FD-C833-16B6-D13F-4F43DC66E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235F821-BB69-B5D5-4460-DF501C390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009886BD-7E81-EDBD-FA97-6A4CC0823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chacun va parler de lui-même. Répondez à cette question sur vos cahiers. Je vais passer entre les rangs pour vous aider.  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6343BBF0-6DA8-E1D6-67F3-F788DDA59358}"/>
              </a:ext>
            </a:extLst>
          </p:cNvPr>
          <p:cNvSpPr txBox="1">
            <a:spLocks/>
          </p:cNvSpPr>
          <p:nvPr/>
        </p:nvSpPr>
        <p:spPr>
          <a:xfrm>
            <a:off x="690522" y="3583004"/>
            <a:ext cx="4327804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Et toi, qu’aimerais-tu apporter pour un goûter dans ta classe ?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E6CFDA4-2BB7-8CE2-7FA0-058A2495AF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324" y="2070098"/>
            <a:ext cx="3175672" cy="317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2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060FD-9EDF-6FA5-BC35-926C0F00C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25B3494-8F86-B421-31D3-776693B3C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0A48567-9335-D51B-62C1-F5642BEC0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22949B0-E373-9FEC-0AEC-8D694EA446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3499312"/>
            <a:ext cx="3424188" cy="2521619"/>
          </a:xfrm>
          <a:prstGeom prst="roundRect">
            <a:avLst>
              <a:gd name="adj" fmla="val 6988"/>
            </a:avLst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304B74B3-3748-3066-29C4-8CEC889858E5}"/>
              </a:ext>
            </a:extLst>
          </p:cNvPr>
          <p:cNvSpPr txBox="1">
            <a:spLocks/>
          </p:cNvSpPr>
          <p:nvPr/>
        </p:nvSpPr>
        <p:spPr>
          <a:xfrm>
            <a:off x="1216348" y="2143327"/>
            <a:ext cx="6840000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424D7B"/>
                </a:solidFill>
                <a:latin typeface="Dosis" pitchFamily="2" charset="0"/>
              </a:rPr>
              <a:t>Et toi, qu’aimerais-tu apporter pour un goûter dans ta classe ?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06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56C0C5EB-0BAA-AB78-2535-4DBA44912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811" y="5038233"/>
            <a:ext cx="6242845" cy="1347333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Texte : Fluidité et compréhension.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sz="1400" dirty="0"/>
              <a:t>Jouer un dialogue reprenant l’acte de parole :  « Que veux-tu acheter pour ta recette? »  Combien voudrais-tu de ___ ? ».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35CB33E-BD6C-ABCE-F925-A7DB01A85400}"/>
              </a:ext>
            </a:extLst>
          </p:cNvPr>
          <p:cNvSpPr txBox="1"/>
          <p:nvPr/>
        </p:nvSpPr>
        <p:spPr>
          <a:xfrm>
            <a:off x="2201410" y="5133855"/>
            <a:ext cx="2118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Lecture offerte 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Histoire : Le secret du quartier.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36CF52F-EB33-43E1-19BB-ADA739EBB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4</a:t>
            </a:r>
          </a:p>
        </p:txBody>
      </p:sp>
      <p:pic>
        <p:nvPicPr>
          <p:cNvPr id="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1C7B977-905E-5F19-5394-8B6C52AAB7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16586"/>
            <a:ext cx="540000" cy="540000"/>
          </a:xfrm>
          <a:prstGeom prst="rect">
            <a:avLst/>
          </a:prstGeom>
          <a:noFill/>
        </p:spPr>
      </p:pic>
      <p:pic>
        <p:nvPicPr>
          <p:cNvPr id="4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94D554E7-4201-CE61-8FB4-819F085ADA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34306" y="4970046"/>
            <a:ext cx="540000" cy="540000"/>
          </a:xfrm>
          <a:prstGeom prst="rect">
            <a:avLst/>
          </a:prstGeom>
          <a:noFill/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6B60B49-FB08-2707-F8BF-E97124F71F39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51DEFF5-EC68-483A-EA1C-160E1CBE1C3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A687BAE-8D50-9CA4-E762-F5F764391598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5E14EB14-90A7-0F1C-DE7B-51007912B9D7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3CCA8-2A41-6F5A-173C-425751482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C0A682-E8AA-3F69-A666-2BF771885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avons déjà vu le premier épisode de l’histoire « Le secret de mon quartier ». Qui veut nous rappeler ce qu’on a vu dans cet épisode ? 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38F1D08-8221-6C0C-E607-6A758CA14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3E3331F-8B25-CB0B-A4BB-896DD7086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654" y="2443656"/>
            <a:ext cx="2464691" cy="276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09737C9-5AD9-0BC6-B728-F8699700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>
                <a:solidFill>
                  <a:srgbClr val="424D7B"/>
                </a:solidFill>
              </a:rPr>
              <a:t>Contenu de la semaine </a:t>
            </a:r>
            <a:endParaRPr lang="fr-MA" sz="3200" dirty="0">
              <a:solidFill>
                <a:srgbClr val="424D7B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4A102EB-E371-0B3E-BA97-A3276E7EC0A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0C6BF0C-0CC0-3327-BEB0-CF583B98B48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E69ECA-F4E6-7D1E-6B82-458AE2E4B0B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188D8EA-339E-700C-3A2F-8ED9EFF01D2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F7D597E2-2EB7-A89C-011B-01EC4409A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31" y="2618134"/>
            <a:ext cx="1739773" cy="260747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7878178-450F-ECDF-742D-CBFEE67F0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817" y="2621620"/>
            <a:ext cx="1739771" cy="268066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F221FC9-009C-75CD-702E-11390DB21B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075" y="2618134"/>
            <a:ext cx="1596067" cy="260747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91D2D86-45E0-075E-9701-A6B4AB3AF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9587" y="2618133"/>
            <a:ext cx="1674720" cy="260747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2FF7CB6-4FF7-CC3B-AF5B-AD989F4FFF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4248" y="2629409"/>
            <a:ext cx="1641429" cy="260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2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3D423-7B1B-F21F-C9C2-5C2772569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696198-4DFF-50FE-00D8-3A0910A2E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 regarder  le premier épisode une nouvelle fois. Après, on verra le deuxième épisode. Soyez attentifs.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E360921-A5DD-13B2-AFC3-2C2E46B40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654" y="2443656"/>
            <a:ext cx="2464691" cy="2769602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9778D486-AD24-28BE-5AB0-9BFC960AABF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2C8C681-5FB1-B7AD-9E54-3EFAF0DD3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975F3FA-9AE7-ED74-92D1-FB18E0A9E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549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C26FC-15C3-B839-D036-6203EF06C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390C1A4-464E-0758-90CF-AD7B098FCC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14CBC752-619B-3475-7D7E-77A1BD8D2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88AE31D-7A2F-3DD8-66A6-E254A728AB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Mdia3">
            <a:hlinkClick r:id="" action="ppaction://media"/>
            <a:extLst>
              <a:ext uri="{FF2B5EF4-FFF2-40B4-BE49-F238E27FC236}">
                <a16:creationId xmlns:a16="http://schemas.microsoft.com/office/drawing/2014/main" id="{07C90639-9C6A-6B1A-807E-E2699A8AD2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177" y="1881439"/>
            <a:ext cx="7521816" cy="423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7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295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6F3A9-E520-E9FC-2C5E-C1DB4038A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508DB2-9CD4-538F-2105-DD07FFAFB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découvrir un nouvel épisode de l’histoire « le secret de mon quartier ». Est-ce que vous êtes prêts ? Ecoutez bien.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A7A8B49-A8EB-D219-A070-9D7E41AC661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2D47FE5-1478-9B58-C571-56014FF85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60AE3D4-2466-3C26-BFFD-6369C54F3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7B0E70F-8BFF-980A-523C-B91CB632D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061" y="2351199"/>
            <a:ext cx="2713878" cy="308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5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C26FC-15C3-B839-D036-6203EF06C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390C1A4-464E-0758-90CF-AD7B098FCC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14CBC752-619B-3475-7D7E-77A1BD8D2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88AE31D-7A2F-3DD8-66A6-E254A728AB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Lecture offerte 6AP sem4">
            <a:hlinkClick r:id="" action="ppaction://media"/>
            <a:extLst>
              <a:ext uri="{FF2B5EF4-FFF2-40B4-BE49-F238E27FC236}">
                <a16:creationId xmlns:a16="http://schemas.microsoft.com/office/drawing/2014/main" id="{B2B6DFAD-0C9C-BC88-1CDE-A971BD593C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624" r="-1147" b="-428"/>
          <a:stretch>
            <a:fillRect/>
          </a:stretch>
        </p:blipFill>
        <p:spPr>
          <a:xfrm>
            <a:off x="1017932" y="1871165"/>
            <a:ext cx="7381216" cy="409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764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D794C-9AAF-1DCE-9FEB-A566711D4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24EE5F-7E4E-C49A-F69D-F2C557011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D0464EF-A4F3-A047-F10C-D82D4CDC2B6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ADA6845E-D9A9-429C-3868-FC79CE839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6E233AA-19F6-CE6A-9B1B-17DE36EAD4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9048DF2C-FA71-8810-9B4D-089FA98D1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372735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09392-252E-B546-A5FF-5621E1515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4221E45-D0E6-CC24-6EE4-7C46D48FBB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4A732E53-3758-0563-1F48-7E2DCB285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14809DF-3235-A4E5-F909-9C0472B35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Lecture offerte 6AP sem4">
            <a:hlinkClick r:id="" action="ppaction://media"/>
            <a:extLst>
              <a:ext uri="{FF2B5EF4-FFF2-40B4-BE49-F238E27FC236}">
                <a16:creationId xmlns:a16="http://schemas.microsoft.com/office/drawing/2014/main" id="{BB7B7A3F-CB47-3253-7204-55EEF1B947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624" r="-1147" b="-428"/>
          <a:stretch>
            <a:fillRect/>
          </a:stretch>
        </p:blipFill>
        <p:spPr>
          <a:xfrm>
            <a:off x="738476" y="1942710"/>
            <a:ext cx="7667047" cy="425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0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764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CC7F7-B977-3901-C8E7-3A0BCCC85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049831-167E-7DF0-97C2-D4C1B4358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vais vous poser des questions.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C4A3D31-E701-6E1F-F9FF-B4AD0A0D928F}"/>
              </a:ext>
            </a:extLst>
          </p:cNvPr>
          <p:cNvGrpSpPr/>
          <p:nvPr/>
        </p:nvGrpSpPr>
        <p:grpSpPr>
          <a:xfrm>
            <a:off x="198433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457738A-1AF0-CD56-2B56-1A31735A6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69A68BB-B669-086B-F2AE-6A4A37DAF4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32EB08E2-6DE4-F1BD-DCEC-C49D3443E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061" y="2351199"/>
            <a:ext cx="2713878" cy="308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3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B3FD6-227D-FE35-DCDF-F97E51972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3A6D2D-21D0-E0A2-908F-8AD98F443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Yasmine a trouvé ce qu’elle voulait chez monsieur Abdallah ?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5707FB7-9921-6AA7-D3C8-BB77A7B411D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A5ECE97-B81C-C245-6DEC-AA88B4EB7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C3F232B-AB4D-F4CF-85E0-A99DD7693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586C0EB0-C990-87CC-79BA-E637E3E75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2034" y="2071239"/>
            <a:ext cx="3493158" cy="339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7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B0E21-DFCD-EF20-6277-D1334D4E3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7A50B503-2D68-19A4-FCC7-53A6045898D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83FB505-AE51-F18A-5EF8-13EBD291D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CDE6466-F6FA-ABD4-4936-FF149D1DF9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9A6EDE7A-D8C8-6ABA-FB1B-AAC825302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4311" y="2247264"/>
            <a:ext cx="3155378" cy="3245963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0904B599-73A5-028F-830C-5E8D90E34949}"/>
              </a:ext>
            </a:extLst>
          </p:cNvPr>
          <p:cNvSpPr txBox="1">
            <a:spLocks/>
          </p:cNvSpPr>
          <p:nvPr/>
        </p:nvSpPr>
        <p:spPr>
          <a:xfrm>
            <a:off x="1719272" y="77779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Pourquoi Yasmine n’a rien trouvé ? </a:t>
            </a:r>
          </a:p>
        </p:txBody>
      </p:sp>
    </p:spTree>
    <p:extLst>
      <p:ext uri="{BB962C8B-B14F-4D97-AF65-F5344CB8AC3E}">
        <p14:creationId xmlns:p14="http://schemas.microsoft.com/office/powerpoint/2010/main" val="312453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403B8-7016-CB34-AB76-7A3E4D277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9FA087-0DA3-508A-5746-28070B5DE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a acheté tout le sucre, tous les œufs et tout le chocolat ?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7311079-349F-E59D-9190-9CD24C92117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5FDAFAF-FE33-B105-5D1A-C1B617C34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2A9D8D4-996E-AF9B-C3D3-2C4FF94329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7CD1EE7C-F33A-A7E4-018B-E75D803B530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2EFDE"/>
              </a:clrFrom>
              <a:clrTo>
                <a:srgbClr val="F2EFD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3595" y="2096994"/>
            <a:ext cx="3556810" cy="344207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46A304F-9B76-7416-47A4-5FC586C73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350" y="1940880"/>
            <a:ext cx="3828620" cy="1359526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(fluidité) 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3C43C32C-6488-4D2E-922D-D5A4BA7D0488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</a:t>
            </a:r>
            <a:r>
              <a:rPr lang="fr-FR" dirty="0"/>
              <a:t>texte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DNL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 sur livret</a:t>
              </a:r>
            </a:p>
          </p:txBody>
        </p:sp>
      </p:grp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628649" y="5220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844649" y="4968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808649" y="5419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(Compréhension 1)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4915350" y="2477857"/>
            <a:ext cx="3831420" cy="94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(Compréhension  2)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4951350" y="196562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D3B0A203-BE29-E955-7502-CB25154D7C78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B6629BD-3580-2994-C40B-0C6F424B622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84A04DD-1559-9F22-2691-2AA65052239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BD95F10D-0CC6-C679-F6C1-AC6F9486A1C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4AF65-90DE-694C-4B7D-96920F329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EA499C-24BE-521D-F354-DD14DBE69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À votre avis, que se passera-t-il au prochain épisode ?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465B25C-DBED-ABF1-4F17-65B26D0E7A5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933C593-3728-EE7D-4557-FFD717DBF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A239C80-51CD-DDF7-DCAD-56EDAAB2BE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13F28957-3966-5EEF-38D7-607DE692B8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262"/>
          <a:stretch>
            <a:fillRect/>
          </a:stretch>
        </p:blipFill>
        <p:spPr>
          <a:xfrm>
            <a:off x="1151999" y="2224884"/>
            <a:ext cx="6840001" cy="349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1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80BE34D-6710-CD30-5B87-13966EA7C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231" y="1478362"/>
            <a:ext cx="3073143" cy="502056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 relisez le texte.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8F03A6ED-8091-1670-C590-B575DFF481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901" y="2463948"/>
            <a:ext cx="2272592" cy="3629362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6F73D15-5CE6-4F5C-4A5A-B9F27D01448C}"/>
              </a:ext>
            </a:extLst>
          </p:cNvPr>
          <p:cNvSpPr/>
          <p:nvPr/>
        </p:nvSpPr>
        <p:spPr>
          <a:xfrm>
            <a:off x="4585231" y="2371276"/>
            <a:ext cx="3073143" cy="1775058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8F064E0-1057-F239-4C13-515212327C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5058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8CA2AA0-80E9-8B6C-B84B-F85280FD2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577" y="2045869"/>
            <a:ext cx="6242845" cy="1347333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Texte : Fluidité et compréhension.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Le secret du quartier.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4901452"/>
            <a:ext cx="540000" cy="54000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393202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21200" y="2162542"/>
            <a:ext cx="1157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Dialogue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Jouer un dialogue reprenant l’acte de parole :  « Que veux-tu acheter pour ta recette? »  Combien voudrais-tu de ___ ? ».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4072A8C-CA17-E815-A0C0-21BF3F80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pic>
        <p:nvPicPr>
          <p:cNvPr id="3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F656464-B09E-AC66-4AB5-98E5BD83A5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884952"/>
            <a:ext cx="540000" cy="540000"/>
          </a:xfrm>
          <a:prstGeom prst="rect">
            <a:avLst/>
          </a:prstGeom>
          <a:noFill/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7F8F0C09-0B29-069E-F8AD-B28CE4FCCE5F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16D23A0-A9C1-7884-2EB2-24B44803352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D141A2D-59D4-F15A-B70E-D452C9AB97F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C68AED69-082E-18D7-DCF1-BEEEE68BEC47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8">
            <a:extLst>
              <a:ext uri="{FF2B5EF4-FFF2-40B4-BE49-F238E27FC236}">
                <a16:creationId xmlns:a16="http://schemas.microsoft.com/office/drawing/2014/main" id="{75F02BA1-4D98-976D-E5FB-AD2CFCD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5" name="Nada-Wave">
            <a:hlinkClick r:id="" action="ppaction://media"/>
            <a:extLst>
              <a:ext uri="{FF2B5EF4-FFF2-40B4-BE49-F238E27FC236}">
                <a16:creationId xmlns:a16="http://schemas.microsoft.com/office/drawing/2014/main" id="{B3FC1491-1216-09F0-CA55-3907CBC370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2421337"/>
            <a:ext cx="1985162" cy="3170332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AAACF978-032E-1F37-A836-9F78931B106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57527C7-AF31-AB07-83A9-500FCAA09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1F17479-9BDB-FF67-37A9-FC177D0DA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On vat aprendre de.....">
            <a:hlinkClick r:id="" action="ppaction://media"/>
            <a:extLst>
              <a:ext uri="{FF2B5EF4-FFF2-40B4-BE49-F238E27FC236}">
                <a16:creationId xmlns:a16="http://schemas.microsoft.com/office/drawing/2014/main" id="{CBBFF7A7-017E-A146-B35E-4BE54EA2AB8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t="1610" b="1509"/>
          <a:stretch>
            <a:fillRect/>
          </a:stretch>
        </p:blipFill>
        <p:spPr>
          <a:xfrm>
            <a:off x="2738004" y="2433163"/>
            <a:ext cx="1833996" cy="315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un dialogue en français avec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et Nada. Soyez attentifs.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91E3632-8C3C-5BDE-1786-994F8A8DD2C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1575" y="2225731"/>
            <a:ext cx="4480850" cy="3606361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0EFC34A2-CE78-702C-1D72-06E6FF5715C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280AFC8-1E6D-790B-F6ED-186C5B9D0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E18684E-93FF-3E2B-C1EB-8972A26870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33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5-6_P1_W2_S4_dialg">
            <a:hlinkClick r:id="" action="ppaction://media"/>
            <a:extLst>
              <a:ext uri="{FF2B5EF4-FFF2-40B4-BE49-F238E27FC236}">
                <a16:creationId xmlns:a16="http://schemas.microsoft.com/office/drawing/2014/main" id="{E68680E2-8888-AA5C-B910-E7864CB625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8321" y="2367643"/>
            <a:ext cx="8147357" cy="300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6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61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8527</TotalTime>
  <Words>1190</Words>
  <PresentationFormat>Affichage à l'écran (4:3)</PresentationFormat>
  <Paragraphs>135</Paragraphs>
  <Slides>51</Slides>
  <Notes>2</Notes>
  <HiddenSlides>0</HiddenSlides>
  <MMClips>9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51</vt:i4>
      </vt:variant>
    </vt:vector>
  </HeadingPairs>
  <TitlesOfParts>
    <vt:vector size="72" baseType="lpstr">
      <vt:lpstr>Dosis ExtraBold</vt:lpstr>
      <vt:lpstr>Dosis Medium</vt:lpstr>
      <vt:lpstr>Dosis</vt:lpstr>
      <vt:lpstr>Dosis SemiBold</vt:lpstr>
      <vt:lpstr>Calibri</vt:lpstr>
      <vt:lpstr>Wingdings</vt:lpstr>
      <vt:lpstr>Arial</vt:lpstr>
      <vt:lpstr>2_Conception personnalisée</vt:lpstr>
      <vt:lpstr>00_Env-Enseignant</vt:lpstr>
      <vt:lpstr>Oral</vt:lpstr>
      <vt:lpstr>Lecture</vt:lpstr>
      <vt:lpstr>Ecriture</vt:lpstr>
      <vt:lpstr>1_Lecture</vt:lpstr>
      <vt:lpstr>1_Oral</vt:lpstr>
      <vt:lpstr>3_Conception personnalisée</vt:lpstr>
      <vt:lpstr>3_New Voc_01-Présentation</vt:lpstr>
      <vt:lpstr>4_New Voc_01-Livret</vt:lpstr>
      <vt:lpstr>1_Ecriture</vt:lpstr>
      <vt:lpstr>2_Lecture</vt:lpstr>
      <vt:lpstr>3_Lecture</vt:lpstr>
      <vt:lpstr>1_Env-Enseignant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4</vt:lpstr>
      <vt:lpstr>Bonjour les enfants !  La leçon de français commence maintenant. </vt:lpstr>
      <vt:lpstr>Aujourd’hui, nous allons apprendre un dialogue en français avec Majd et Nada. Soyez attentifs.</vt:lpstr>
      <vt:lpstr>Lecture de la vidéo </vt:lpstr>
      <vt:lpstr>Nous allons écouter le dialogue une deuxième fois.</vt:lpstr>
      <vt:lpstr>Lecture de la vidéo </vt:lpstr>
      <vt:lpstr>Qui peut m’expliquer en arabe de quoi parle le dialogue ? </vt:lpstr>
      <vt:lpstr>Maintenant, on va jouer ce dialogue. On va le faire en 3 étapes. Soyez attentifs. </vt:lpstr>
      <vt:lpstr>Etape 1. Je vais vous expliquer la situation.  </vt:lpstr>
      <vt:lpstr>Etape 2.  Chacun réfléchit silencieusement à ce qu’il va dire dans le dialogue. Quels sont les ingrédients de sa recette ? </vt:lpstr>
      <vt:lpstr>Etape 3.  Maintenant, vous allez jouer le dialogue. Qui veut passer au tableau ? </vt:lpstr>
      <vt:lpstr>Tout le monde participe. Jouez le dialogue avec votre voisin.</vt:lpstr>
      <vt:lpstr>Plan de la séance  4 </vt:lpstr>
      <vt:lpstr>Cette partie de la leçon nécessite l’utilisation du livret de l’élève.   En cas d’indisponibilité temporaire du livret de l’élève, l’enseignant fait lire les élèves sur l’écran. </vt:lpstr>
      <vt:lpstr>Maintenant, on va faire de la lecture. </vt:lpstr>
      <vt:lpstr>Ouvrez le manuel à la page 15. On va lire ce texte. </vt:lpstr>
      <vt:lpstr>Lisez le texte silencieusement sur votre livret Après, on écoutera une lecture audio. </vt:lpstr>
      <vt:lpstr>Lecture de la vidéo.</vt:lpstr>
      <vt:lpstr>Qui veut lire le texte ? Je vais désigner plusieurs élèves. Chacun va lire un passage. </vt:lpstr>
      <vt:lpstr>Prenez vos ardoises. On va répondre à des questions de compréhension. </vt:lpstr>
      <vt:lpstr>Lisez la question et cherchez la réponse dans le texte. </vt:lpstr>
      <vt:lpstr>Écrivez le numéro de la bonne réponse sur vos ardoises..</vt:lpstr>
      <vt:lpstr>Levez vos ardoises. La bonne réponse est :  « En face de l’épicerie. »</vt:lpstr>
      <vt:lpstr>Prenez vos cahiers.</vt:lpstr>
      <vt:lpstr>Répondez à cette question sur vos cahiers. Je vais passer entre les rangs pour vous aider. </vt:lpstr>
      <vt:lpstr>Qui veut lire sa réponse ?</vt:lpstr>
      <vt:lpstr>La question est : Que va apporter Yasmine ? Je cherche dans le texte ce que Yasmine va apporter. La réponse  est : « Yasmine va acheter des pommes rouges et du raisin. »</vt:lpstr>
      <vt:lpstr>Répondez à cette question sur vos cahiers.  Je vais passer entre les rangs pour vous aider. </vt:lpstr>
      <vt:lpstr>Qui veut lire sa réponse ?</vt:lpstr>
      <vt:lpstr>La question est : « Que vont acheter les élèves? ». Je cherche dans le texte ce que les élèves vont  acheter. La réponse est : deux litres de jus, un kilo de pommes, un kilo de raisins et deux paquets de fromage..</vt:lpstr>
      <vt:lpstr>Maintenant, chacun va parler de lui-même. Répondez à cette question sur vos cahiers. Je vais passer entre les rangs pour vous aider.  </vt:lpstr>
      <vt:lpstr>Qui veut lire sa réponse ?</vt:lpstr>
      <vt:lpstr>Plan de la séance 4</vt:lpstr>
      <vt:lpstr>Nous avons déjà vu le premier épisode de l’histoire « Le secret de mon quartier ». Qui veut nous rappeler ce qu’on a vu dans cet épisode ? </vt:lpstr>
      <vt:lpstr>On va  regarder  le premier épisode une nouvelle fois. Après, on verra le deuxième épisode. Soyez attentifs.</vt:lpstr>
      <vt:lpstr>Lecture de la vidéo.</vt:lpstr>
      <vt:lpstr>Maintenant, nous allons découvrir un nouvel épisode de l’histoire « le secret de mon quartier ». Est-ce que vous êtes prêts ? Ecoutez bien. </vt:lpstr>
      <vt:lpstr>Lecture de la vidéo.</vt:lpstr>
      <vt:lpstr>Nous allons écouter l’histoire une deuxième fois. Soyez attentifs.</vt:lpstr>
      <vt:lpstr>Lecture de la vidéo.</vt:lpstr>
      <vt:lpstr>Maintenant, je vais vous poser des questions. </vt:lpstr>
      <vt:lpstr>Est-ce que Yasmine a trouvé ce qu’elle voulait chez monsieur Abdallah ? </vt:lpstr>
      <vt:lpstr>Présentation PowerPoint</vt:lpstr>
      <vt:lpstr>Qui a acheté tout le sucre, tous les œufs et tout le chocolat ? </vt:lpstr>
      <vt:lpstr>À votre avis, que se passera-t-il au prochain épisode ?</vt:lpstr>
      <vt:lpstr>La séance d’aujourd’hui est terminée. À la maison relisez le texte.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2025-11-06T16:37:46Z</dcterms:modified>
</cp:coreProperties>
</file>