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</p:sldMasterIdLst>
  <p:notesMasterIdLst>
    <p:notesMasterId r:id="rId79"/>
  </p:notesMasterIdLst>
  <p:sldIdLst>
    <p:sldId id="257" r:id="rId14"/>
    <p:sldId id="1029" r:id="rId15"/>
    <p:sldId id="951" r:id="rId16"/>
    <p:sldId id="1110" r:id="rId17"/>
    <p:sldId id="798" r:id="rId18"/>
    <p:sldId id="1098" r:id="rId19"/>
    <p:sldId id="1184" r:id="rId20"/>
    <p:sldId id="1147" r:id="rId21"/>
    <p:sldId id="1116" r:id="rId22"/>
    <p:sldId id="1117" r:id="rId23"/>
    <p:sldId id="1130" r:id="rId24"/>
    <p:sldId id="1132" r:id="rId25"/>
    <p:sldId id="1159" r:id="rId26"/>
    <p:sldId id="1120" r:id="rId27"/>
    <p:sldId id="1163" r:id="rId28"/>
    <p:sldId id="1164" r:id="rId29"/>
    <p:sldId id="1165" r:id="rId30"/>
    <p:sldId id="1124" r:id="rId31"/>
    <p:sldId id="1125" r:id="rId32"/>
    <p:sldId id="1166" r:id="rId33"/>
    <p:sldId id="1167" r:id="rId34"/>
    <p:sldId id="1168" r:id="rId35"/>
    <p:sldId id="1095" r:id="rId36"/>
    <p:sldId id="1126" r:id="rId37"/>
    <p:sldId id="1102" r:id="rId38"/>
    <p:sldId id="1101" r:id="rId39"/>
    <p:sldId id="1127" r:id="rId40"/>
    <p:sldId id="1128" r:id="rId41"/>
    <p:sldId id="1129" r:id="rId42"/>
    <p:sldId id="1148" r:id="rId43"/>
    <p:sldId id="1092" r:id="rId44"/>
    <p:sldId id="1156" r:id="rId45"/>
    <p:sldId id="1035" r:id="rId46"/>
    <p:sldId id="715" r:id="rId47"/>
    <p:sldId id="1044" r:id="rId48"/>
    <p:sldId id="1088" r:id="rId49"/>
    <p:sldId id="1087" r:id="rId50"/>
    <p:sldId id="1115" r:id="rId51"/>
    <p:sldId id="1153" r:id="rId52"/>
    <p:sldId id="1155" r:id="rId53"/>
    <p:sldId id="1103" r:id="rId54"/>
    <p:sldId id="716" r:id="rId55"/>
    <p:sldId id="1169" r:id="rId56"/>
    <p:sldId id="1170" r:id="rId57"/>
    <p:sldId id="1105" r:id="rId58"/>
    <p:sldId id="1106" r:id="rId59"/>
    <p:sldId id="664" r:id="rId60"/>
    <p:sldId id="1185" r:id="rId61"/>
    <p:sldId id="1090" r:id="rId62"/>
    <p:sldId id="1050" r:id="rId63"/>
    <p:sldId id="1186" r:id="rId64"/>
    <p:sldId id="1187" r:id="rId65"/>
    <p:sldId id="1036" r:id="rId66"/>
    <p:sldId id="1051" r:id="rId67"/>
    <p:sldId id="1188" r:id="rId68"/>
    <p:sldId id="1189" r:id="rId69"/>
    <p:sldId id="1190" r:id="rId70"/>
    <p:sldId id="1191" r:id="rId71"/>
    <p:sldId id="1192" r:id="rId72"/>
    <p:sldId id="1193" r:id="rId73"/>
    <p:sldId id="1194" r:id="rId74"/>
    <p:sldId id="1195" r:id="rId75"/>
    <p:sldId id="1056" r:id="rId76"/>
    <p:sldId id="1057" r:id="rId77"/>
    <p:sldId id="689" r:id="rId78"/>
  </p:sldIdLst>
  <p:sldSz cx="9144000" cy="6858000" type="screen4x3"/>
  <p:notesSz cx="6735763" cy="9866313"/>
  <p:embeddedFontLst>
    <p:embeddedFont>
      <p:font typeface="Dosis" pitchFamily="2" charset="0"/>
      <p:regular r:id="rId80"/>
      <p:bold r:id="rId81"/>
    </p:embeddedFont>
    <p:embeddedFont>
      <p:font typeface="Dosis ExtraBold" pitchFamily="2" charset="0"/>
      <p:bold r:id="rId82"/>
    </p:embeddedFont>
    <p:embeddedFont>
      <p:font typeface="Dosis Medium" pitchFamily="2" charset="0"/>
      <p:regular r:id="rId83"/>
    </p:embeddedFont>
    <p:embeddedFont>
      <p:font typeface="Dosis SemiBold" pitchFamily="2" charset="0"/>
      <p:bold r:id="rId84"/>
    </p:embeddedFont>
    <p:embeddedFont>
      <p:font typeface="Mistral" panose="03090702030407020403" pitchFamily="66" charset="0"/>
      <p:regular r:id="rId8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B5377"/>
    <a:srgbClr val="424D7B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font" Target="fonts/font5.fntdata"/><Relationship Id="rId89" Type="http://schemas.openxmlformats.org/officeDocument/2006/relationships/tableStyles" Target="tableStyles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microsoft.com/office/2018/10/relationships/authors" Target="authors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font" Target="fonts/font4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font" Target="fonts/font2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viewProps" Target="viewProps.xml"/><Relationship Id="rId61" Type="http://schemas.openxmlformats.org/officeDocument/2006/relationships/slide" Target="slides/slide48.xml"/><Relationship Id="rId82" Type="http://schemas.openxmlformats.org/officeDocument/2006/relationships/font" Target="fonts/font3.fntdata"/><Relationship Id="rId19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6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400.png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370.png"/><Relationship Id="rId4" Type="http://schemas.openxmlformats.org/officeDocument/2006/relationships/customXml" Target="../ink/ink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400.png"/><Relationship Id="rId4" Type="http://schemas.openxmlformats.org/officeDocument/2006/relationships/customXml" Target="../ink/ink14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67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6.xml"/><Relationship Id="rId5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0.png"/><Relationship Id="rId7" Type="http://schemas.openxmlformats.org/officeDocument/2006/relationships/customXml" Target="../ink/ink20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9.xml"/><Relationship Id="rId5" Type="http://schemas.openxmlformats.org/officeDocument/2006/relationships/image" Target="../media/image370.png"/><Relationship Id="rId4" Type="http://schemas.openxmlformats.org/officeDocument/2006/relationships/customXml" Target="../ink/ink18.xml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1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2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4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2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2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FFE7114-790F-9D5B-2025-29C39E817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À  gauche - À droite – Derrière - Devant– À côté - Loin.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5EB9B0-1885-29E9-E8F0-F662965C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613185"/>
            <a:ext cx="6480610" cy="45784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F915F4-D5B5-58EC-EC1C-DB20BDBA6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775" y="1613185"/>
            <a:ext cx="1670449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963AC9-5DF0-11AE-4367-C305E2CC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88626C-C871-F584-A945-874056A5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 La recette - Un litre – Un kilo – Cent grammes – Le beurre  - La farine.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ED47833C-A4AE-0B1E-E0E2-049163C5F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7" y="1781835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34E842B3-2BFE-048B-74F8-8644397F4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50" y="1779230"/>
            <a:ext cx="1313649" cy="1649770"/>
          </a:xfrm>
          <a:prstGeom prst="rect">
            <a:avLst/>
          </a:prstGeom>
        </p:spPr>
      </p:pic>
      <p:pic>
        <p:nvPicPr>
          <p:cNvPr id="15" name="Image 14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08CBA23F-ED30-F9CF-3CB7-528C3EB86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66" y="3894688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3C09217-2C20-A8D5-8307-C0A011FFA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38" y="3905218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D4138301-E9A8-2021-6B2D-936F98094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45" y="3894687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15620960-2771-3489-2ECE-EF8B079304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78" y="1779230"/>
            <a:ext cx="1313649" cy="1649770"/>
          </a:xfrm>
          <a:prstGeom prst="rect">
            <a:avLst/>
          </a:prstGeom>
        </p:spPr>
      </p:pic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E0415146-910B-9492-F6FF-3DCCBF03C64F}"/>
              </a:ext>
            </a:extLst>
          </p:cNvPr>
          <p:cNvSpPr txBox="1">
            <a:spLocks/>
          </p:cNvSpPr>
          <p:nvPr/>
        </p:nvSpPr>
        <p:spPr>
          <a:xfrm>
            <a:off x="3816956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litre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524494D7-4DB6-5C0C-FA28-89019711B7B2}"/>
              </a:ext>
            </a:extLst>
          </p:cNvPr>
          <p:cNvSpPr txBox="1">
            <a:spLocks/>
          </p:cNvSpPr>
          <p:nvPr/>
        </p:nvSpPr>
        <p:spPr>
          <a:xfrm>
            <a:off x="1562089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recette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FF5B22EA-4D3F-6B4E-385C-F057E9DCB177}"/>
              </a:ext>
            </a:extLst>
          </p:cNvPr>
          <p:cNvSpPr txBox="1">
            <a:spLocks/>
          </p:cNvSpPr>
          <p:nvPr/>
        </p:nvSpPr>
        <p:spPr>
          <a:xfrm>
            <a:off x="1212980" y="5277176"/>
            <a:ext cx="2053880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Cent grammes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C678912D-A124-EFBE-5831-995904C5EE88}"/>
              </a:ext>
            </a:extLst>
          </p:cNvPr>
          <p:cNvSpPr txBox="1">
            <a:spLocks/>
          </p:cNvSpPr>
          <p:nvPr/>
        </p:nvSpPr>
        <p:spPr>
          <a:xfrm>
            <a:off x="3996454" y="5277176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Le beurre 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8D08377A-6847-C032-ACD4-FEBD8BCB36B5}"/>
              </a:ext>
            </a:extLst>
          </p:cNvPr>
          <p:cNvSpPr txBox="1">
            <a:spLocks/>
          </p:cNvSpPr>
          <p:nvPr/>
        </p:nvSpPr>
        <p:spPr>
          <a:xfrm>
            <a:off x="6180711" y="5311163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farine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B9CFDE22-EDF9-EB0D-CA5C-EA454E5D17B6}"/>
              </a:ext>
            </a:extLst>
          </p:cNvPr>
          <p:cNvSpPr txBox="1">
            <a:spLocks/>
          </p:cNvSpPr>
          <p:nvPr/>
        </p:nvSpPr>
        <p:spPr>
          <a:xfrm>
            <a:off x="6180710" y="3175202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kilo</a:t>
            </a:r>
          </a:p>
        </p:txBody>
      </p:sp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14C7C92-3244-3AEC-8F7C-792F429B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05B5E8D-BA20-E5F8-9C44-8E2B21B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17991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Le sucre </a:t>
            </a:r>
            <a:r>
              <a:rPr lang="fr-FR" dirty="0"/>
              <a:t> - Un sachet de levure - Le lait - La confiture - Des œufs.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C45D445-78AA-2363-8B2F-19F607469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9F7F41F2-337E-BDB8-80D6-26F64E74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D3144954-1129-1534-136D-6473B84D0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B7C49908-56A1-5B3F-A819-860E9DFB7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77B13D65-3BD6-2326-8B50-020D053C3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00073D-E250-519C-95B4-3FB99283A6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13AC4219-11A5-3E6B-261C-0AE24B7D874A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43AAAF87-420C-60E4-AFD6-C7B0C9F15A29}"/>
              </a:ext>
            </a:extLst>
          </p:cNvPr>
          <p:cNvSpPr txBox="1">
            <a:spLocks/>
          </p:cNvSpPr>
          <p:nvPr/>
        </p:nvSpPr>
        <p:spPr>
          <a:xfrm>
            <a:off x="1372878" y="585106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lait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24387C34-62D1-F4A1-218B-A89148B5799F}"/>
              </a:ext>
            </a:extLst>
          </p:cNvPr>
          <p:cNvSpPr txBox="1">
            <a:spLocks/>
          </p:cNvSpPr>
          <p:nvPr/>
        </p:nvSpPr>
        <p:spPr>
          <a:xfrm>
            <a:off x="6153836" y="584523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Des œufs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CDFCFAEB-1BB6-AEE7-F984-A667A92082C6}"/>
              </a:ext>
            </a:extLst>
          </p:cNvPr>
          <p:cNvSpPr txBox="1">
            <a:spLocks/>
          </p:cNvSpPr>
          <p:nvPr/>
        </p:nvSpPr>
        <p:spPr>
          <a:xfrm>
            <a:off x="3773695" y="354690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sucre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4766AFD4-A549-F418-0B46-87BDB9939D51}"/>
              </a:ext>
            </a:extLst>
          </p:cNvPr>
          <p:cNvSpPr txBox="1">
            <a:spLocks/>
          </p:cNvSpPr>
          <p:nvPr/>
        </p:nvSpPr>
        <p:spPr>
          <a:xfrm>
            <a:off x="1544876" y="3550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chocolat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ED69B221-0FE9-6067-D469-779F0E6D3CA4}"/>
              </a:ext>
            </a:extLst>
          </p:cNvPr>
          <p:cNvSpPr txBox="1">
            <a:spLocks/>
          </p:cNvSpPr>
          <p:nvPr/>
        </p:nvSpPr>
        <p:spPr>
          <a:xfrm>
            <a:off x="6153836" y="366445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4608-8C1A-39D3-D21C-061FE7C3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563558-273F-8A2D-DC31-DA95CAC09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6E5F9CA-8537-25B6-926E-7AB6DB08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Le voisin - Grand- Gentil - Rencontrer- Poli.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CA3CAD91-CF6B-D945-B569-8E4E560EF31D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565F88"/>
                </a:solidFill>
                <a:latin typeface="Dosis" pitchFamily="2" charset="0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5E67652A-411E-8B94-9353-665F169E70DE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rgbClr val="565F88"/>
                </a:solidFill>
                <a:latin typeface="Dosis" pitchFamily="2" charset="0"/>
              </a:rPr>
              <a:t>Rencontrer</a:t>
            </a:r>
            <a:endParaRPr lang="fr-MA" sz="2400" b="1" dirty="0">
              <a:solidFill>
                <a:srgbClr val="565F88"/>
              </a:solidFill>
              <a:latin typeface="Dosis" pitchFamily="2" charset="0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22295006-1080-DCC9-EC54-B7C46E8B8BA1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rgbClr val="565F88"/>
                </a:solidFill>
                <a:latin typeface="Dosis" pitchFamily="2" charset="0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46EF76C-F13A-A7F2-8463-D2E1087990C2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Grand</a:t>
            </a:r>
            <a:endParaRPr lang="fr-MA" dirty="0"/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BDCB2BFA-A66E-A1DC-A5CF-9A76140FC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B58EE455-9A33-FF54-6F65-84F09412D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4736C129-2C79-F7A8-2B56-A8E7CFB10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6A89706-F6C7-C0C9-92A6-B6C29A691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B336CD08-A097-CB3E-7DB3-9F0F83799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57633688-DF70-50AC-C5B8-DEF37D537F7C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Gentil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DB62-6227-B75C-CEE3-CEBDDF36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AEAA07A-B5FA-6FD5-419A-098AFD89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0332DE9-F7F8-E0D5-43A4-31C94BBB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B86A890A-9C6C-4C0E-5293-03EDA06EDDB3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66B6060D-C099-E97F-D251-C86AEE466F02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Rencontrer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30BCA69C-747C-5F34-379B-A7E3DD7D9257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34F45890-A156-AF72-AAEB-8BC1549E0777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479ACB01-EC94-AD42-A83E-46923C18A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C5786FAC-BCD5-0455-29BD-333F93DA2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3DBCD650-544C-8492-B69C-1DF680346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125765B-A6F2-8B81-29D8-A99E3D348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43025D55-4B26-F4CF-2464-D581EBCD8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B793C002-9365-07ED-8201-C35544E2938C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F9CF-773F-C6ED-B581-ED771279C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59C63D-6CC9-912C-E7B4-8F22CB91C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7FD6D17-95EF-FF2F-47C3-6DAC837D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2BA23B09-6E76-A147-EC72-356DEA1F13AC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D9CA5018-112A-0EBF-CCA9-BBE41C7A9033}"/>
              </a:ext>
            </a:extLst>
          </p:cNvPr>
          <p:cNvSpPr txBox="1">
            <a:spLocks/>
          </p:cNvSpPr>
          <p:nvPr/>
        </p:nvSpPr>
        <p:spPr>
          <a:xfrm>
            <a:off x="6375253" y="5715343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E498BF11-CE9D-F343-D32C-B6AD2B990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C8A213BC-5FED-F458-FD1A-62CDF76DC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9132B65-6CE1-B678-1FA0-0BCC2BDC8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20" y="4181097"/>
            <a:ext cx="1368812" cy="1548750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93262596-47F7-D451-C9A5-94C27D282CCC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3510366" y="1745791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1CEC2B-F97A-986F-CCA4-F957C28687B3}"/>
              </a:ext>
            </a:extLst>
          </p:cNvPr>
          <p:cNvSpPr txBox="1"/>
          <p:nvPr/>
        </p:nvSpPr>
        <p:spPr>
          <a:xfrm>
            <a:off x="2390435" y="4157197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87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0F82FA-A484-4243-D5A9-E3AE6B3C7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Grand et rencontrer.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6970CA45-55D4-05E8-034C-D9CA20295308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C8C2A8C1-E80E-1E16-CDB0-2104A41078A5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Rencontrer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0C409D24-C971-F1DE-B986-73E02EE02AEB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CBBBBD30-E5BF-298A-13DA-D04E1D6F6EBF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96F470E9-165A-5EAA-CB57-419BCF82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75CC35BD-4B0C-EB99-16E4-11D099E8D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4D5A48F4-36D4-CFE3-D626-FA902151B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0A981B6D-13AB-C87D-1949-8AC29206F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69CC691B-42C7-57A1-236B-0F4937EFD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DC073958-21EA-2F02-D7BB-173BC3E2E8F8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D0B30C-750E-3295-A92A-95E26F5D0891}"/>
              </a:ext>
            </a:extLst>
          </p:cNvPr>
          <p:cNvSpPr/>
          <p:nvPr/>
        </p:nvSpPr>
        <p:spPr>
          <a:xfrm>
            <a:off x="3784407" y="1915531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F0F609-FB99-F9F4-05C6-F649A94F6494}"/>
              </a:ext>
            </a:extLst>
          </p:cNvPr>
          <p:cNvSpPr/>
          <p:nvPr/>
        </p:nvSpPr>
        <p:spPr>
          <a:xfrm>
            <a:off x="2798629" y="4233746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C9AD-EC66-8DA6-B3DC-203764F5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C4BAC6-8B41-C323-DF4F-62397C5D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AD6FC16-CC61-CA52-15C0-5E91F5E2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Maigre- Sympa- Gros- Méchant - Depuis longtemps – Joli.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09BFBAA6-BD68-FD3E-4EFB-54BABFF6EADB}"/>
              </a:ext>
            </a:extLst>
          </p:cNvPr>
          <p:cNvSpPr txBox="1">
            <a:spLocks/>
          </p:cNvSpPr>
          <p:nvPr/>
        </p:nvSpPr>
        <p:spPr>
          <a:xfrm>
            <a:off x="3665267" y="57323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Depuis longtemps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D8AC22F-5E40-DB37-CEBB-1EDE50E5F1C7}"/>
              </a:ext>
            </a:extLst>
          </p:cNvPr>
          <p:cNvSpPr txBox="1">
            <a:spLocks/>
          </p:cNvSpPr>
          <p:nvPr/>
        </p:nvSpPr>
        <p:spPr>
          <a:xfrm>
            <a:off x="6191319" y="343427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Gros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FE71D01-1035-D593-8A0F-D4BD86E8A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A19CDAAF-F484-3D35-2984-9E0E82F45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51EA8CD-1E88-7381-87A1-C2B79E09F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2454EDCA-27F1-0198-E154-E1B966720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E4928B41-0DA8-4AA3-33A5-2FF0E5A4C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0" y="1884920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CBFB8BDD-63B2-0C55-3522-3834ABB99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6" y="4101432"/>
            <a:ext cx="1305202" cy="1484438"/>
          </a:xfrm>
          <a:prstGeom prst="rect">
            <a:avLst/>
          </a:prstGeom>
        </p:spPr>
      </p:pic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BD88CD7A-01DA-6704-6D1C-094D37C4FFE5}"/>
              </a:ext>
            </a:extLst>
          </p:cNvPr>
          <p:cNvSpPr txBox="1">
            <a:spLocks/>
          </p:cNvSpPr>
          <p:nvPr/>
        </p:nvSpPr>
        <p:spPr>
          <a:xfrm>
            <a:off x="6709535" y="569311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rgbClr val="565F88"/>
                </a:solidFill>
                <a:latin typeface="Dosis" pitchFamily="2" charset="0"/>
              </a:rPr>
              <a:t>Joli</a:t>
            </a:r>
            <a:endParaRPr lang="fr-MA" sz="2400" b="1" dirty="0">
              <a:solidFill>
                <a:srgbClr val="565F88"/>
              </a:solidFill>
              <a:latin typeface="Dosis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02DB87C-2EB8-A4FA-2BD2-2115A9094E04}"/>
              </a:ext>
            </a:extLst>
          </p:cNvPr>
          <p:cNvSpPr txBox="1"/>
          <p:nvPr/>
        </p:nvSpPr>
        <p:spPr>
          <a:xfrm>
            <a:off x="1315809" y="3351011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Maigre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D332AC7-E3FE-231C-7EFD-C4C5D091348C}"/>
              </a:ext>
            </a:extLst>
          </p:cNvPr>
          <p:cNvSpPr txBox="1"/>
          <p:nvPr/>
        </p:nvSpPr>
        <p:spPr>
          <a:xfrm>
            <a:off x="1335114" y="5578210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Méchant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62CEC35-9210-184B-A302-5DE80121B5F7}"/>
              </a:ext>
            </a:extLst>
          </p:cNvPr>
          <p:cNvSpPr txBox="1"/>
          <p:nvPr/>
        </p:nvSpPr>
        <p:spPr>
          <a:xfrm>
            <a:off x="3789822" y="3418064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Sympa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373D-F2C9-B3FB-0982-ABEAAC67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421538-E584-392B-B406-FFDAE43BC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8E76195-D55A-6910-87DA-6303B3B3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2B881E4-AF12-DE15-D1D8-D3089F72A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3255D81B-D116-5AD2-6EF2-87FFFE4B1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197C850-E9A4-8B73-E6CB-D581A2065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5608F4EF-4285-3A7C-ECC6-7EDDA173E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E6679C54-C7F9-7EE5-EC25-C437A4DC5C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78" y="1881473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EAD7403A-E95E-4888-E569-823D7C61E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99" y="4101432"/>
            <a:ext cx="1305202" cy="14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68D7-415B-2B25-5F77-1056E9D2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22910B-BA33-90C8-4C34-64C4892DF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F423EB6-51AA-FA25-E744-69ABD8D6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5F0FF8-9F8C-896B-9E3C-A36A36F3A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EA7F4A25-2C3B-E48A-3566-6B39DFE66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DFC3334-4B96-5907-7C4D-A8C4CA2B6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4DFE7018-A519-E962-FAE2-903BF265D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F88FE143-3B36-3FCB-AFFA-76DABE020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9" y="4067245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5362E5C8-70C1-CFD4-D5D1-E7659C9E36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9" y="1871552"/>
            <a:ext cx="1305202" cy="14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8D4E6-7F05-D0DE-4BF4-4577B212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B48B22-8206-50D0-DF89-4C93EA3F3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5BD8DB7-5FED-72BA-891C-1B9880AB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</a:t>
            </a:r>
            <a:r>
              <a:rPr lang="fr-FR" dirty="0"/>
              <a:t>Sympa  et Depuis longtemps.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2259C91-322D-BA0E-C122-E79EFF00B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BCA41145-9CF4-318E-E463-7BCA71E3C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6DF3567-0C4D-3A91-7512-3998216E8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0B9C3DFC-4F75-1CA4-9115-5D7B86AAC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AAC2B866-EE55-DF95-6EBC-1C2086F94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17" y="1871990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44E10978-D189-19FC-AC63-0ACFC4D05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16" y="4093772"/>
            <a:ext cx="1305202" cy="14844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8712EF-340B-A62C-8B2D-4D356D35D633}"/>
              </a:ext>
            </a:extLst>
          </p:cNvPr>
          <p:cNvSpPr/>
          <p:nvPr/>
        </p:nvSpPr>
        <p:spPr>
          <a:xfrm>
            <a:off x="3574256" y="1871990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35E97-EE8D-3811-B86F-2D4F0EA24968}"/>
              </a:ext>
            </a:extLst>
          </p:cNvPr>
          <p:cNvSpPr/>
          <p:nvPr/>
        </p:nvSpPr>
        <p:spPr>
          <a:xfrm>
            <a:off x="3770431" y="4002077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2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lecture.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659779-4B88-2516-533D-D866853F0148}"/>
              </a:ext>
            </a:extLst>
          </p:cNvPr>
          <p:cNvSpPr txBox="1"/>
          <p:nvPr/>
        </p:nvSpPr>
        <p:spPr>
          <a:xfrm>
            <a:off x="1156859" y="2700893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Sami. C’est un homme gros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langue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43CDC3-C1B9-A49E-416E-E50A7D7E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1B1D7B-00C4-293D-0C03-5437CA2172F5}"/>
              </a:ext>
            </a:extLst>
          </p:cNvPr>
          <p:cNvSpPr txBox="1"/>
          <p:nvPr/>
        </p:nvSpPr>
        <p:spPr>
          <a:xfrm>
            <a:off x="1156859" y="2700893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Sami. C’est un homme gros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nt s’appelle le voisin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30F577-6987-002C-A926-2C3CD8B77E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B1F56D-D35A-34F2-426F-B108DCE1BACA}"/>
              </a:ext>
            </a:extLst>
          </p:cNvPr>
          <p:cNvSpPr txBox="1"/>
          <p:nvPr/>
        </p:nvSpPr>
        <p:spPr>
          <a:xfrm>
            <a:off x="1156859" y="2700893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Il s’appelle 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Sami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. C’est un homme g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ros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s’appelle Sami.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576BB91-DBA8-A17D-F9F4-9E6E54205C05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nt s’appelle le voisin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2824E7-5767-6182-89FF-74637B4949B3}"/>
              </a:ext>
            </a:extLst>
          </p:cNvPr>
          <p:cNvSpPr txBox="1"/>
          <p:nvPr/>
        </p:nvSpPr>
        <p:spPr>
          <a:xfrm>
            <a:off x="1156859" y="2700893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 notre quartier, nous avons un voisin très gentil.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Il s’appelle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Sami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C’est un homme g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ros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et souriant. Il parle toujours avec gentillesse.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AFF9-2D40-D253-A9F9-FC744C12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F6A4D4C-6C8B-0D50-8151-8D15C418D4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D66C49F-D0CE-4F31-540B-4B40025A40F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9BB42989-6FFF-86C1-14D4-5258D723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531356-8335-FDBE-9613-FC1C7FA92F7C}"/>
              </a:ext>
            </a:extLst>
          </p:cNvPr>
          <p:cNvSpPr txBox="1"/>
          <p:nvPr/>
        </p:nvSpPr>
        <p:spPr>
          <a:xfrm>
            <a:off x="749391" y="2737608"/>
            <a:ext cx="7645217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 matin, il salue les gens qui vont au travail. Il aide aussi les personnes âgées qui font leurs courses. Hier, il a porté les sacs de la voisine Fatima, qui était fatiguée après le marché.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A3FF1E8-5C3F-10E6-E28B-03BFB09292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57BA-0443-D919-D450-A5996C47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738BCDE-EB82-256C-0DAE-B80ECA3E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8CC06A-DD06-B6E6-7FC9-45D0D43BDB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34456F-0B45-A308-5053-4AF0F8B0F507}"/>
              </a:ext>
            </a:extLst>
          </p:cNvPr>
          <p:cNvSpPr txBox="1"/>
          <p:nvPr/>
        </p:nvSpPr>
        <p:spPr>
          <a:xfrm>
            <a:off x="749391" y="2586461"/>
            <a:ext cx="7645217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 matin, il salue les gens qui vont au travail. Il aide aussi les personnes âgées qui font leurs courses. Hier, il a porté les sacs de la voisine Fatima, qui était fatiguée 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15065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C690C133-967A-DF59-D2C5-133188B6B4E6}"/>
              </a:ext>
            </a:extLst>
          </p:cNvPr>
          <p:cNvSpPr txBox="1"/>
          <p:nvPr/>
        </p:nvSpPr>
        <p:spPr>
          <a:xfrm>
            <a:off x="919263" y="2252615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e fait le voisin le matin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4AC2DFB-1E89-AD11-3142-C340EC60FF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76431"/>
            <a:ext cx="1867161" cy="11812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F58855-6031-FB3C-47F0-732ED4D5A39C}"/>
              </a:ext>
            </a:extLst>
          </p:cNvPr>
          <p:cNvSpPr txBox="1"/>
          <p:nvPr/>
        </p:nvSpPr>
        <p:spPr>
          <a:xfrm>
            <a:off x="749391" y="3103976"/>
            <a:ext cx="7645217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matin, il salue les gens qui vont au travail. Il aide aussi les personnes âgées qui font leurs courses. Hier, il a porté les sacs de la voisine Fatima, qui était fatiguée 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 Le matin, il salue les gens qui vont au travail.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C88C7D-D586-B7A9-EE90-9D8D7251ED7E}"/>
              </a:ext>
            </a:extLst>
          </p:cNvPr>
          <p:cNvSpPr txBox="1"/>
          <p:nvPr/>
        </p:nvSpPr>
        <p:spPr>
          <a:xfrm>
            <a:off x="919263" y="2252615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e fait le voisin le matin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F76668-E700-BE2C-19E8-9AF0196FA1EA}"/>
              </a:ext>
            </a:extLst>
          </p:cNvPr>
          <p:cNvSpPr txBox="1"/>
          <p:nvPr/>
        </p:nvSpPr>
        <p:spPr>
          <a:xfrm>
            <a:off x="749391" y="3103976"/>
            <a:ext cx="7645217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matin, il salue les gens qui vont au travail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 Il aide aussi les personnes âgées qui font leurs courses. Hier, il a porté les sacs de la voisine Fatima, qui était fatiguée après le marché.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questions suivantes.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54223" y="2875060"/>
            <a:ext cx="3173141" cy="2336745"/>
          </a:xfrm>
          <a:prstGeom prst="roundRect">
            <a:avLst>
              <a:gd name="adj" fmla="val 6988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90A7C7-2AC9-7BD5-883C-E138373C8D61}"/>
              </a:ext>
            </a:extLst>
          </p:cNvPr>
          <p:cNvSpPr txBox="1"/>
          <p:nvPr/>
        </p:nvSpPr>
        <p:spPr>
          <a:xfrm>
            <a:off x="4211302" y="2741898"/>
            <a:ext cx="7698211" cy="246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q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s’appelle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est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 ce qu’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aime faire?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CAE6FF6-7133-6E52-E57D-6956CC7B6F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F47FE4-9B15-E6D5-592D-8F57A5C0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CCDA1-A7D8-D353-027F-30E321B4C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son paragraphe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6DF69A-B425-5CD0-5675-ECD336B7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DDAED7-9725-4BB7-8CEE-5BA5C6653B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5EA25-95F2-9BE3-E31B-F44E0C25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DAC0D7-D5CA-0316-780F-175E26551E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50695-49B6-A2EE-9207-2F692322D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3956B-26F5-DD81-BCF5-10DE592F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8D155B-4B4F-E517-9D95-1A8ADE94F844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844DF61-696B-4BDF-A98B-6A351E7F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165AE6-6FFA-B774-6B4D-E5737A0CCB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le garçon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le garçon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B0D77D-22EA-4338-4505-BEA12985F5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5" name="Image 4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1228217-75F1-7517-66F0-99F505A22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5943" r="8584" b="17116"/>
          <a:stretch>
            <a:fillRect/>
          </a:stretch>
        </p:blipFill>
        <p:spPr>
          <a:xfrm>
            <a:off x="3594537" y="3159778"/>
            <a:ext cx="2427891" cy="25473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46A8ABE-0E94-ABA0-C14F-D62436A3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810" y="2540650"/>
            <a:ext cx="1967348" cy="30411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76ADE7-06AF-C6B0-1C4E-77652E405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158" y="2540650"/>
            <a:ext cx="2248707" cy="30001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231E0A-B4FD-4824-B3CB-2CA55D37C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865" y="2540649"/>
            <a:ext cx="2179248" cy="30411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272DAD-D532-19B8-D2C1-1F074D7D4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89" y="2540650"/>
            <a:ext cx="2053295" cy="30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B3F8-67F3-0987-85FB-6E68BAD4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83A14-CB44-7F2D-B9DF-CD022055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fait-il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B3626B6-10BC-775D-F6E4-B4E91CE808F9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fait-il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20F7B8-DED0-BC78-9656-1098B67A3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45E021-6869-24E1-756B-002295C4E2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7" name="Image 6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922D2E4-88C9-F45E-B50B-8D9BCA1C3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5943" r="8584" b="17116"/>
          <a:stretch>
            <a:fillRect/>
          </a:stretch>
        </p:blipFill>
        <p:spPr>
          <a:xfrm>
            <a:off x="4108824" y="3159778"/>
            <a:ext cx="2427891" cy="25473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0397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un paragraphe.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du secret du quartier.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deux premiers épisodes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du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32CB90-FC1D-386D-8603-1B116DC55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317" y="2051975"/>
            <a:ext cx="3281365" cy="33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deuxième épisode une nouvelle fois. Après, on verra le troisième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9E854007-B175-E2D2-12E1-26E353CBB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979" y="2262359"/>
            <a:ext cx="6170041" cy="330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9" name="Lecture offerte 6AP sem4">
            <a:hlinkClick r:id="" action="ppaction://media"/>
            <a:extLst>
              <a:ext uri="{FF2B5EF4-FFF2-40B4-BE49-F238E27FC236}">
                <a16:creationId xmlns:a16="http://schemas.microsoft.com/office/drawing/2014/main" id="{88BA24F6-E768-50A4-3939-FFD33818F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624" r="-1147" b="-428"/>
          <a:stretch>
            <a:fillRect/>
          </a:stretch>
        </p:blipFill>
        <p:spPr>
          <a:xfrm>
            <a:off x="1017932" y="1871165"/>
            <a:ext cx="7381216" cy="40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6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de mon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B4123B2-9C9C-74FA-9355-4D0CF8388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073" y="2323946"/>
            <a:ext cx="5715853" cy="29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e secret de mon quartier - E03 DONE-720p-251116">
            <a:hlinkClick r:id="" action="ppaction://media"/>
            <a:extLst>
              <a:ext uri="{FF2B5EF4-FFF2-40B4-BE49-F238E27FC236}">
                <a16:creationId xmlns:a16="http://schemas.microsoft.com/office/drawing/2014/main" id="{DE197D74-02D7-557E-8720-F893F8950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17" y="2011350"/>
            <a:ext cx="7330966" cy="41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e secret de mon quartier - E03 DONE-720p-251116">
            <a:hlinkClick r:id="" action="ppaction://media"/>
            <a:extLst>
              <a:ext uri="{FF2B5EF4-FFF2-40B4-BE49-F238E27FC236}">
                <a16:creationId xmlns:a16="http://schemas.microsoft.com/office/drawing/2014/main" id="{DE197D74-02D7-557E-8720-F893F8950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17" y="2011350"/>
            <a:ext cx="7330966" cy="41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cherche Yasmine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E72136-22C0-D626-44F7-CAC20332B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453" y="2170309"/>
            <a:ext cx="3739093" cy="367790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40877" y="3719037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6877" y="346703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20877" y="39217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77" y="4993413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2)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46587" y="4991583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020709" y="5584455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b="1" dirty="0">
                <a:solidFill>
                  <a:srgbClr val="565F88"/>
                </a:solidFill>
                <a:latin typeface="Dosis SemiBold" pitchFamily="2" charset="0"/>
              </a:rPr>
              <a:t>Lecture offerte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asmine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cherche monsieur Hassan.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834901" y="1855189"/>
            <a:ext cx="74743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Yasmine cherche monsieur Hassan.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3CE16F4-76D9-F714-62C1-8876275C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92" y="2984311"/>
            <a:ext cx="2752416" cy="27073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9ACAE-A584-E9F4-9008-EDBA41739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8EB1AB3-34F2-4498-B83F-EC815F34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Yasmine au monsieur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A84CDB-98B9-E5DC-BE56-4B5F2A652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CD6526-77DA-45AE-9F4A-A223ABFC9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277" y="2244919"/>
            <a:ext cx="3453446" cy="34471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F2B91-10E0-3E25-0199-56E8EF3F3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9E2FDA3-A1CE-2D83-F0AE-296672E0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ton voisin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5D3A200-EC80-096A-5068-A53CC1A09BCA}"/>
              </a:ext>
            </a:extLst>
          </p:cNvPr>
          <p:cNvSpPr txBox="1">
            <a:spLocks/>
          </p:cNvSpPr>
          <p:nvPr/>
        </p:nvSpPr>
        <p:spPr>
          <a:xfrm>
            <a:off x="834901" y="1855189"/>
            <a:ext cx="74743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ton voisin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6F908B1-76ED-7FF3-1834-099C6A4AD50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E80A445-BC32-71DB-3437-53EFE31F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DA6097D-6357-36FA-5857-399B5C75F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E5642AE-61D6-3A17-1983-8032CFA3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838" y="2984311"/>
            <a:ext cx="3098323" cy="30927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le monsieur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AE9704-5E8F-51D5-C511-6A0F800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54" y="2204592"/>
            <a:ext cx="3611492" cy="35919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est gentil et très généreux.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379779" y="1554863"/>
            <a:ext cx="63844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est gentil et très généreux.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92E4B10-27F4-8471-3335-394C614F8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747" y="2870848"/>
            <a:ext cx="2750504" cy="27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45113-EE78-ECF4-C659-2FD7CA67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1682364-2046-E414-9596-1CEEFB36A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Hassan est vieux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0FAFF1-84A0-0D28-74DC-9379124ED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A7AD3B-F5C5-C108-A34A-86FB3C6CF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622" y="2317531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ED6B-3D05-FF93-8FC7-1BE3FEC5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0418410-004D-4F06-E47E-07CF79B5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Non, il est grand, toujours content et il rit souvent.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73EA6A8-22D1-8971-5403-575C4B114278}"/>
              </a:ext>
            </a:extLst>
          </p:cNvPr>
          <p:cNvSpPr txBox="1">
            <a:spLocks/>
          </p:cNvSpPr>
          <p:nvPr/>
        </p:nvSpPr>
        <p:spPr>
          <a:xfrm>
            <a:off x="1426027" y="1554863"/>
            <a:ext cx="62919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Non, 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i</a:t>
            </a: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 est grand, toujours content et il rit souvent.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B5C54D4-E91C-706B-F4AC-DDCD499D046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BA352C-1CF8-1719-ADFA-B09011514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9CE5C4-2927-9294-7B3F-1FD5983F3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46E9B81-75CE-CAF2-74CC-7E023840C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21" y="2683985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177D2-C6D8-4486-5476-73AB7A34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7BB6069-0C88-CAA2-2A7F-00790ADB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Depuis combien de temps il connait son voisin Hassan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6E4DE7-0E62-F0B7-B3E1-2698A0581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6C8274-E465-EF7F-950F-90B478497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622" y="2317531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EC0A-86F1-6A6D-3B58-BD35DC9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D7F7A09-B247-C19B-3B7C-8C653C31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Depuis plus de vingt ans.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EAF338B-9FFB-BEFA-8DF8-262B4EEE80E3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Depuis plus de vingt ans.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DFAA925-8244-0A12-3607-5734FC7EAEA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DC8FE0B-F5D1-BD62-6EB6-5E661B58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85BC9A6-56AF-323A-CF72-79A0D48BB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C411421-545B-8E64-2865-FEBE8F869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21" y="2683985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8DEB8-817C-1C19-8C79-9DCD4E82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050AC8A-0849-258C-C9EA-6A540F8D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Hassan a acheté tout le sucre, le chocolat et les œufs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5058B8-1986-32DF-F8DE-BE26F6A24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97D0B0-256D-9142-0900-90D0FA5CF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622" y="2317531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</a:t>
            </a:r>
            <a:r>
              <a:rPr lang="fr-FR" dirty="0">
                <a:solidFill>
                  <a:srgbClr val="565F88"/>
                </a:solidFill>
              </a:rPr>
              <a:t>un paragraphe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: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 secret du quartier.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A29DC-6C60-E799-2EED-0DA17BA1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21D1DAA-B2F2-B9DF-52C5-84DABC66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Parce qu’il prépare une surprise.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517DDD8-8BD0-6072-57B0-FAA494697BD3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qu’il prépare une surprise.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19892B8-2D2D-4B0E-CB38-890699FB3A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B4BE76E-2BEA-E775-0FA7-CC2F9B740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7A9369-E026-F05F-488E-148DC4E7E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816EDD9-29F9-F79A-1910-1020E89FC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21" y="2683985"/>
            <a:ext cx="3162755" cy="30460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541AC-6C75-2C60-207D-027A967BC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896CF4B-E311-E874-DC30-D400C4D2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Qu’aperçoit Yasmine à côté de l’épicerie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5383CBE-2D5E-452D-A55C-1D7B119DD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F82325-642E-DED0-D9A2-AD26778A9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148" y="2522483"/>
            <a:ext cx="3483055" cy="2941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B1167-E013-A5C1-75F9-6C7AD4765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5EA9C66-C79A-BB68-9939-D9DCF1F3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aperçoit un camion rouge.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786E219-D0AD-8310-6C42-9D50A6112425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 aperçoit un camion rouge.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9CD72D-BBE8-89BC-9E11-E1188AB843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DF4F082-CAF2-FBB2-8B20-79DE6D01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A6336E-3C45-AD50-610A-19271E0B6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698E473-32BD-FD30-2C76-A454D3441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72" y="2778914"/>
            <a:ext cx="3483055" cy="2941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Yasmine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0DA2ED-2FA8-E199-1DC1-3CA2E478F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75" y="2380593"/>
            <a:ext cx="6305387" cy="32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écrivez trois phrases que vous avez entendues dans l’histoire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586386"/>
            <a:ext cx="6801287" cy="25246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490183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725316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un paragraphe.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4546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L’épicerie – La banque – La poste – La boulangerie –                       Le quartier – En face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26F35D8-7821-FBD9-78F9-922F9E6FB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78" y="1613185"/>
            <a:ext cx="6596444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1411</Words>
  <Application>Microsoft Office PowerPoint</Application>
  <PresentationFormat>Affichage à l'écran (4:3)</PresentationFormat>
  <Paragraphs>203</Paragraphs>
  <Slides>65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65</vt:i4>
      </vt:variant>
    </vt:vector>
  </HeadingPairs>
  <TitlesOfParts>
    <vt:vector size="88" baseType="lpstr">
      <vt:lpstr>Dosis ExtraBold</vt:lpstr>
      <vt:lpstr>Aptos Display</vt:lpstr>
      <vt:lpstr>Calibri</vt:lpstr>
      <vt:lpstr>Mistral</vt:lpstr>
      <vt:lpstr>Wingdings</vt:lpstr>
      <vt:lpstr>Dosis</vt:lpstr>
      <vt:lpstr>Aptos</vt:lpstr>
      <vt:lpstr>Arial</vt:lpstr>
      <vt:lpstr>Dosis SemiBold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L’épicerie – La banque – La poste – La boulangerie –                       Le quartier – En face </vt:lpstr>
      <vt:lpstr>Répétons ensemble : À  gauche - À droite – Derrière - Devant– À côté - Loin.</vt:lpstr>
      <vt:lpstr>Répétons ensemble :  La recette - Un litre – Un kilo – Cent grammes – Le beurre  - La farine. </vt:lpstr>
      <vt:lpstr>Répétons ensemble : Le chocolat – Le sucre  - Un sachet de levure - Le lait - La confiture - Des œufs.</vt:lpstr>
      <vt:lpstr>Nous allons jouer au jeu des mots invisibles. </vt:lpstr>
      <vt:lpstr>Répétons ensemble : Le voisin - Grand- Gentil - Rencontrer- Poli.</vt:lpstr>
      <vt:lpstr>Observez bien les images. Je vais masquer deux images. Qui veut expliquer la consigne en arabe ? </vt:lpstr>
      <vt:lpstr>Quelles sont les images qui manquent ?</vt:lpstr>
      <vt:lpstr>Les deux images qui manquent sont : Grand et rencontrer.</vt:lpstr>
      <vt:lpstr>Nous allons jouer au jeu des mots qui bougent. </vt:lpstr>
      <vt:lpstr>Répétons ensemble : Maigre- Sympa- Gros- Méchant - Depuis longtemps – Joli.</vt:lpstr>
      <vt:lpstr>Observez bien. Je vais faire bouger 2 mots. Qui veut expliquer la consigne en arabe ? </vt:lpstr>
      <vt:lpstr>Quels sont les 2 mots qui ont bougé ? </vt:lpstr>
      <vt:lpstr>Les deux mots qui ont bougé sont : Sympa  et Depuis longtemps.</vt:lpstr>
      <vt:lpstr>Maintenant, nous allons faire de la lecture. Qui veut lire ce paragraphe ? </vt:lpstr>
      <vt:lpstr>Qui veut expliquer ce paragraphe dans sa langue ? </vt:lpstr>
      <vt:lpstr>Qui veut lire la question et y répondre ? </vt:lpstr>
      <vt:lpstr>Il s’appelle Sami.</vt:lpstr>
      <vt:lpstr>Qui veut lire ce paragraphe ? </vt:lpstr>
      <vt:lpstr>Qui veut expliquer ce paragraphe dans sa langue ? </vt:lpstr>
      <vt:lpstr>Qui veut lire la question et y répondre ? </vt:lpstr>
      <vt:lpstr>Présentation PowerPoint</vt:lpstr>
      <vt:lpstr>Prenez vos cahiers. Vous allez écrire un paragraphe en vous posant les questions suivantes.  Je vais circuler entre les rangs pour vous aider. </vt:lpstr>
      <vt:lpstr>Qui veut lire son paragraphe ?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prénom ?</vt:lpstr>
      <vt:lpstr>Quel est ton nom ?</vt:lpstr>
      <vt:lpstr>Tu as quel âge ?</vt:lpstr>
      <vt:lpstr>Comment est le garçon ?</vt:lpstr>
      <vt:lpstr>Que fait-il ?</vt:lpstr>
      <vt:lpstr>Plan de la séance 6</vt:lpstr>
      <vt:lpstr>Nous avons déjà vu les deux premiers épisodes de l’histoire le secret du quartier. Qui veut nous rappeler ce qu’on a vu ?  En français ou dans votre langue. </vt:lpstr>
      <vt:lpstr>On va regarder le deuxième épisode une nouvelle fois. Après, on verra le troisième épisode. Soyez attentifs.</vt:lpstr>
      <vt:lpstr>Lecture de la vidéo.</vt:lpstr>
      <vt:lpstr>Maintenant, nous allons découvrir un nouvel épisode de l’histoire le secret de mon quartier. Est-ce que vous êtes prêts ? Ecoutez bien. </vt:lpstr>
      <vt:lpstr>Lecture de la vidéo.</vt:lpstr>
      <vt:lpstr>Nous allons écouter l’histoire une deuxième fois. Soyez attentifs.</vt:lpstr>
      <vt:lpstr>Lecture de la vidéo.</vt:lpstr>
      <vt:lpstr>Que cherche Yasmine ?</vt:lpstr>
      <vt:lpstr>Yasmine cherche monsieur Hassan.</vt:lpstr>
      <vt:lpstr>Que demande Yasmine au monsieur ?</vt:lpstr>
      <vt:lpstr>Comment est ton voisin ?</vt:lpstr>
      <vt:lpstr>Que répond le monsieur ?  </vt:lpstr>
      <vt:lpstr>Il est gentil et très généreux.</vt:lpstr>
      <vt:lpstr>Est-ce que Hassan est vieux ?  </vt:lpstr>
      <vt:lpstr>Non, il est grand, toujours content et il rit souvent.</vt:lpstr>
      <vt:lpstr>Depuis combien de temps il connait son voisin Hassan ?  </vt:lpstr>
      <vt:lpstr>Depuis plus de vingt ans.</vt:lpstr>
      <vt:lpstr>Pourquoi Hassan a acheté tout le sucre, le chocolat et les œufs ?  </vt:lpstr>
      <vt:lpstr>Parce qu’il prépare une surprise.</vt:lpstr>
      <vt:lpstr>Qu’aperçoit Yasmine à côté de l’épicerie ?  </vt:lpstr>
      <vt:lpstr>Elle aperçoit un camion rouge.</vt:lpstr>
      <vt:lpstr>On va retrouver Yasmine la semaine prochaine pour un nouvel épisode. </vt:lpstr>
      <vt:lpstr>A la maison, écrivez trois phrases que vous avez entendues dans l’histoire.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13</cp:revision>
  <cp:lastPrinted>2025-08-13T10:11:39Z</cp:lastPrinted>
  <dcterms:created xsi:type="dcterms:W3CDTF">2025-08-01T12:31:49Z</dcterms:created>
  <dcterms:modified xsi:type="dcterms:W3CDTF">2025-11-16T22:12:30Z</dcterms:modified>
</cp:coreProperties>
</file>