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8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9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0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4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  <p:sldMasterId id="2147483826" r:id="rId15"/>
  </p:sldMasterIdLst>
  <p:notesMasterIdLst>
    <p:notesMasterId r:id="rId48"/>
  </p:notesMasterIdLst>
  <p:sldIdLst>
    <p:sldId id="257" r:id="rId16"/>
    <p:sldId id="1029" r:id="rId17"/>
    <p:sldId id="951" r:id="rId18"/>
    <p:sldId id="1158" r:id="rId19"/>
    <p:sldId id="798" r:id="rId20"/>
    <p:sldId id="1000" r:id="rId21"/>
    <p:sldId id="1146" r:id="rId22"/>
    <p:sldId id="1147" r:id="rId23"/>
    <p:sldId id="1116" r:id="rId24"/>
    <p:sldId id="1200" r:id="rId25"/>
    <p:sldId id="1117" r:id="rId26"/>
    <p:sldId id="1229" r:id="rId27"/>
    <p:sldId id="1230" r:id="rId28"/>
    <p:sldId id="1231" r:id="rId29"/>
    <p:sldId id="1232" r:id="rId30"/>
    <p:sldId id="1233" r:id="rId31"/>
    <p:sldId id="1234" r:id="rId32"/>
    <p:sldId id="1246" r:id="rId33"/>
    <p:sldId id="1235" r:id="rId34"/>
    <p:sldId id="1247" r:id="rId35"/>
    <p:sldId id="1236" r:id="rId36"/>
    <p:sldId id="1237" r:id="rId37"/>
    <p:sldId id="1238" r:id="rId38"/>
    <p:sldId id="1239" r:id="rId39"/>
    <p:sldId id="1008" r:id="rId40"/>
    <p:sldId id="964" r:id="rId41"/>
    <p:sldId id="1240" r:id="rId42"/>
    <p:sldId id="1242" r:id="rId43"/>
    <p:sldId id="1243" r:id="rId44"/>
    <p:sldId id="1248" r:id="rId45"/>
    <p:sldId id="1249" r:id="rId46"/>
    <p:sldId id="1010" r:id="rId47"/>
  </p:sldIdLst>
  <p:sldSz cx="9144000" cy="6858000" type="screen4x3"/>
  <p:notesSz cx="6735763" cy="9866313"/>
  <p:embeddedFontLst>
    <p:embeddedFont>
      <p:font typeface="Dosis" pitchFamily="2" charset="0"/>
      <p:regular r:id="rId49"/>
      <p:bold r:id="rId50"/>
    </p:embeddedFont>
    <p:embeddedFont>
      <p:font typeface="Dosis ExtraBold" pitchFamily="2" charset="0"/>
      <p:bold r:id="rId51"/>
    </p:embeddedFont>
    <p:embeddedFont>
      <p:font typeface="Dosis Medium" pitchFamily="2" charset="0"/>
      <p:regular r:id="rId52"/>
    </p:embeddedFont>
    <p:embeddedFont>
      <p:font typeface="Dosis SemiBold" pitchFamily="2" charset="0"/>
      <p:bold r:id="rId53"/>
    </p:embeddedFont>
    <p:embeddedFont>
      <p:font typeface="Mistral" panose="03090702030407020403" pitchFamily="66" charset="0"/>
      <p:regular r:id="rId5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4B5377"/>
    <a:srgbClr val="2196B1"/>
    <a:srgbClr val="DEEBF7"/>
    <a:srgbClr val="565F88"/>
    <a:srgbClr val="2AB6D7"/>
    <a:srgbClr val="55B7DE"/>
    <a:srgbClr val="A1A6BC"/>
    <a:srgbClr val="F26553"/>
    <a:srgbClr val="E84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5363" autoAdjust="0"/>
  </p:normalViewPr>
  <p:slideViewPr>
    <p:cSldViewPr snapToGrid="0">
      <p:cViewPr varScale="1">
        <p:scale>
          <a:sx n="61" d="100"/>
          <a:sy n="61" d="100"/>
        </p:scale>
        <p:origin x="1350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font" Target="fonts/font2.fntdata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notesMaster" Target="notesMasters/notesMaster1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microsoft.com/office/2018/10/relationships/authors" Target="authors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font" Target="fonts/font1.fntdata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546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44885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55698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466745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953242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981961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953242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33809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2248818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783246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413922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4167945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4139226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5240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969230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634836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742973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652729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301805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419304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8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7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6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4.jp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9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25/11/2025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78E490-3587-6C7C-1E16-D6291F5BDA8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694861-BBC5-3AF3-0971-805BFC4CF072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015E418-CE1E-BD06-9772-93777659967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F1103E8-F8BB-BA34-32F0-91E45212B9FB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10B104-D619-7057-0BD4-C359B53F092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28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047919-77D6-B122-AB64-C8589FBCCE84}"/>
              </a:ext>
            </a:extLst>
          </p:cNvPr>
          <p:cNvSpPr txBox="1"/>
          <p:nvPr userDrawn="1"/>
        </p:nvSpPr>
        <p:spPr>
          <a:xfrm>
            <a:off x="3100863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1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71EBB01-E104-1EC2-D8AC-885F9080B72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63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6B62E65-0C4D-AFDC-3705-E1D7BEB779CA}"/>
              </a:ext>
            </a:extLst>
          </p:cNvPr>
          <p:cNvSpPr txBox="1"/>
          <p:nvPr userDrawn="1"/>
        </p:nvSpPr>
        <p:spPr>
          <a:xfrm>
            <a:off x="5473707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Activité 2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0.png"/><Relationship Id="rId5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2DCD1F7-8B93-E84D-EE36-8041A2D2DD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FB41-F608-8F2D-B098-EC56907A4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1D38D1B-4091-4956-F6FC-FC94BF2CA9B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E222182F-43E2-BBBB-9BF9-49EF0B2AA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49B22A04-52C5-8216-4D58-05D9D9E833E3}"/>
              </a:ext>
            </a:extLst>
          </p:cNvPr>
          <p:cNvSpPr txBox="1">
            <a:spLocks/>
          </p:cNvSpPr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28AA86D-CCCC-3233-68C6-ED902FB58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050067" y="2025148"/>
            <a:ext cx="2061933" cy="1628814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69E7FA8-4B4A-75D7-7FC4-49E7F29F2B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0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96283E9-77A3-256E-1AAE-B6041222A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t’appelles?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6626C2F-C521-24EE-313B-85F26F7CA61D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3ECAE10-EFDC-4C6F-6EEA-2BE7AF0D8B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F292C8-8A65-41B9-AA16-E5DE156FCF9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808B9-C1D6-6BFF-BDFA-D3AA7DFF3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0B0B02E-CC35-1658-5C60-17EC4BF17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EF204AD-65B7-8242-8600-A7E6BA7E39D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9D1DFFFC-9AB7-7A8D-3FC0-B3B4214C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1ECF53A-73F5-6E08-E0A3-B4186F14444E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nom ?</a:t>
            </a:r>
          </a:p>
        </p:txBody>
      </p:sp>
    </p:spTree>
    <p:extLst>
      <p:ext uri="{BB962C8B-B14F-4D97-AF65-F5344CB8AC3E}">
        <p14:creationId xmlns:p14="http://schemas.microsoft.com/office/powerpoint/2010/main" val="2654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B8E98-4271-F97C-3911-3B870530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F34C8B-9636-5632-A364-580E078BD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370884-F0FC-2BFE-D838-BC5F65D80D2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02DC9BE4-D669-BA75-0E71-EC6D00415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prénom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630386B-AA5A-7F6B-1B49-287E2A7E68EB}"/>
              </a:ext>
            </a:extLst>
          </p:cNvPr>
          <p:cNvSpPr txBox="1">
            <a:spLocks/>
          </p:cNvSpPr>
          <p:nvPr/>
        </p:nvSpPr>
        <p:spPr>
          <a:xfrm>
            <a:off x="1899547" y="3843868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Quel est ton prénom ?</a:t>
            </a:r>
          </a:p>
        </p:txBody>
      </p:sp>
    </p:spTree>
    <p:extLst>
      <p:ext uri="{BB962C8B-B14F-4D97-AF65-F5344CB8AC3E}">
        <p14:creationId xmlns:p14="http://schemas.microsoft.com/office/powerpoint/2010/main" val="288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D5FB1-F690-7A68-E8C5-C93C5F299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55B15C8-ADA0-73EA-A8C4-20CF074D8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FE8126-8224-A9D2-ADED-4A619BDAA7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F977A151-0DE1-2F74-6D5D-AEB860DA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 l’épicerie du quartier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E5A7FBB0-C480-DBBC-D712-62F80EDD838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se trouve l’épicerie du quartier ?</a:t>
            </a:r>
          </a:p>
        </p:txBody>
      </p:sp>
    </p:spTree>
    <p:extLst>
      <p:ext uri="{BB962C8B-B14F-4D97-AF65-F5344CB8AC3E}">
        <p14:creationId xmlns:p14="http://schemas.microsoft.com/office/powerpoint/2010/main" val="81942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7B0D-7425-75E4-27A5-F0E551749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3E2CC21-5C38-23CF-CE7A-951CC249F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8E4946-FFED-3EA3-382F-F99CB6ED10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C3E4DA-54FF-8D23-E5C5-C79F52389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Où se trouve la boulangerie du quartier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46B5DC5-63FB-5E1B-DF37-C5AF5072AC1F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Où se trouve la boulangerie du quartier ?</a:t>
            </a:r>
          </a:p>
        </p:txBody>
      </p:sp>
    </p:spTree>
    <p:extLst>
      <p:ext uri="{BB962C8B-B14F-4D97-AF65-F5344CB8AC3E}">
        <p14:creationId xmlns:p14="http://schemas.microsoft.com/office/powerpoint/2010/main" val="25826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8150B-966D-B6AD-7061-3F913B0EF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44F2E6-617C-1AF4-E95B-EC26B55BB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FECFA9-A316-4886-31D7-ADE843D26D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8AFBCDA-71A9-C938-046E-49183534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quoi tu as besoin pour ton gâteau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24A707D-0A8B-85DA-1C25-A346B518A521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De quoi tu as besoin pour ton gâteau ?</a:t>
            </a:r>
          </a:p>
        </p:txBody>
      </p:sp>
    </p:spTree>
    <p:extLst>
      <p:ext uri="{BB962C8B-B14F-4D97-AF65-F5344CB8AC3E}">
        <p14:creationId xmlns:p14="http://schemas.microsoft.com/office/powerpoint/2010/main" val="62278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D61EDA-6ACE-0349-F5B5-9ACA2127C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717035F-9788-2FD2-F997-AA590679D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7CC4DD3-4B44-7447-66DD-59965FFF322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B997995-803D-15F4-2155-70B4E28B4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Combien voudrais-tu de lait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EB4C298-FF47-781A-0C64-A4B241E3A758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Combien voudrais-tu de lait ?</a:t>
            </a:r>
          </a:p>
        </p:txBody>
      </p:sp>
    </p:spTree>
    <p:extLst>
      <p:ext uri="{BB962C8B-B14F-4D97-AF65-F5344CB8AC3E}">
        <p14:creationId xmlns:p14="http://schemas.microsoft.com/office/powerpoint/2010/main" val="369759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C7DD7-81E0-55D7-6D36-68939B2E1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7FE4EC6-A3A3-0C49-6684-C47D172954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63B899C-91B3-5BE4-EA25-5AA3EBA60B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EF1E248D-A2B7-8EFD-798A-82D1609CB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Combien voudrais-tu de farine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6534536A-D6A5-B8DF-55E7-A075473568A4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Combien voudrais-tu de farine ?</a:t>
            </a:r>
          </a:p>
        </p:txBody>
      </p:sp>
    </p:spTree>
    <p:extLst>
      <p:ext uri="{BB962C8B-B14F-4D97-AF65-F5344CB8AC3E}">
        <p14:creationId xmlns:p14="http://schemas.microsoft.com/office/powerpoint/2010/main" val="411512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F0AC5-9FAB-0C2C-2B91-C0041381A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5EA591-2B9E-6A8C-FEA1-17698B07F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222D6ED-B905-0644-1907-9E5FBC7D3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C305BEAE-AB83-64AE-51F8-F339C68F8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s’appelle ton voisin?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845AEC8F-A7DB-0CE1-CD69-21B7D23CD359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s’appelle ton voisin ?</a:t>
            </a:r>
          </a:p>
        </p:txBody>
      </p:sp>
    </p:spTree>
    <p:extLst>
      <p:ext uri="{BB962C8B-B14F-4D97-AF65-F5344CB8AC3E}">
        <p14:creationId xmlns:p14="http://schemas.microsoft.com/office/powerpoint/2010/main" val="42350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D90E-1EEA-91BF-86B4-0BECAA33E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3956E0F-285B-1B4D-C27C-08051291F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C7BDC51-FF5D-902E-1A57-586FB2F570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AFDC132-A034-B420-6BFB-7EBC964F6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est ton voisin qui habite en face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D5EC7DA9-4732-CA60-818E-9540B98ED609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est ton voisin qui habite en face ?</a:t>
            </a:r>
          </a:p>
        </p:txBody>
      </p:sp>
    </p:spTree>
    <p:extLst>
      <p:ext uri="{BB962C8B-B14F-4D97-AF65-F5344CB8AC3E}">
        <p14:creationId xmlns:p14="http://schemas.microsoft.com/office/powerpoint/2010/main" val="108255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54EC5-4983-792F-B40E-8AB273925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62D225-1E21-B456-4E31-C2D136640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CA614B-893C-631F-F5D4-79759F83F9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12D05792-B41A-23EF-B167-C9627F768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Dans combien de temps tu vas le voir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B0FA9B9F-BE19-F46A-34D4-ACBD4A255A0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Dans combien de temps</a:t>
            </a:r>
          </a:p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vas voir ton voisin ?</a:t>
            </a:r>
          </a:p>
        </p:txBody>
      </p:sp>
    </p:spTree>
    <p:extLst>
      <p:ext uri="{BB962C8B-B14F-4D97-AF65-F5344CB8AC3E}">
        <p14:creationId xmlns:p14="http://schemas.microsoft.com/office/powerpoint/2010/main" val="42641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86535-F96A-0E0D-4787-879873A4B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112B05-92B7-D16E-FFCC-17AA7B145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B1CD5DA-69D8-2574-66C5-A4CF32C5E8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4E9F98A1-5B5E-6A07-9C9F-4E8E4B1C7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Pourquoi tu vas voir ton voisin ?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9AB5D04B-0ECD-F5B8-0416-AEB0384EC96C}"/>
              </a:ext>
            </a:extLst>
          </p:cNvPr>
          <p:cNvSpPr txBox="1">
            <a:spLocks/>
          </p:cNvSpPr>
          <p:nvPr/>
        </p:nvSpPr>
        <p:spPr>
          <a:xfrm>
            <a:off x="736938" y="3843868"/>
            <a:ext cx="7670121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tu vas voir ton voisin ?</a:t>
            </a:r>
          </a:p>
        </p:txBody>
      </p:sp>
    </p:spTree>
    <p:extLst>
      <p:ext uri="{BB962C8B-B14F-4D97-AF65-F5344CB8AC3E}">
        <p14:creationId xmlns:p14="http://schemas.microsoft.com/office/powerpoint/2010/main" val="35010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4E04E-4195-F578-B65E-08E6D7397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558226CF-EF69-9A08-5014-421B4B623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26" y="1624585"/>
            <a:ext cx="3172747" cy="4703318"/>
          </a:xfrm>
          <a:prstGeom prst="rect">
            <a:avLst/>
          </a:prstGeom>
        </p:spPr>
      </p:pic>
      <p:sp>
        <p:nvSpPr>
          <p:cNvPr id="15" name="Titre 3">
            <a:extLst>
              <a:ext uri="{FF2B5EF4-FFF2-40B4-BE49-F238E27FC236}">
                <a16:creationId xmlns:a16="http://schemas.microsoft.com/office/drawing/2014/main" id="{4028D763-82A6-913A-5F00-0C18E140F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29.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1F0C3C-0589-B016-DCB5-B3D0A82E1219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F88DF4B-143C-06D5-43F5-8265F94DB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DCE3513-DD7D-ADA6-7800-9FB2E59229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1D499C1-D72C-C687-9F3B-94A31D603D9A}"/>
              </a:ext>
            </a:extLst>
          </p:cNvPr>
          <p:cNvSpPr/>
          <p:nvPr/>
        </p:nvSpPr>
        <p:spPr>
          <a:xfrm>
            <a:off x="2985626" y="2281795"/>
            <a:ext cx="3021036" cy="159652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70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4A86D-8761-22EA-27C2-45F671D34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F2EB7FC9-0E25-E1A2-26C6-087E27AC4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À tour de rôle, 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hacun pose à l’autre les questions suivantes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Je passe entre les rangs pour vous aider.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347A1A63-F9FA-20CE-1F6F-F0CF505EB15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BF30DF0-BC2C-072C-3D7A-8E2D9254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0BD20F5-D665-6645-5A62-1AF5067A3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C72FE1E-BE26-562A-32CD-EE1ADD93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663030" y="2405386"/>
            <a:ext cx="3070841" cy="204722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DA5BA53-5F29-3423-7A63-D63F8C7529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901" y="2269048"/>
            <a:ext cx="4606943" cy="231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EEE8B-3733-68BD-2BAF-3A7A73A46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8FFB303-06D9-83F6-ED18-6902AC45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3F18F9-BA78-0CBA-47E8-44912CD35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2" y="4042784"/>
            <a:ext cx="6344535" cy="149563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364B865-7311-DE2F-2B9C-7CDF9BC91F83}"/>
              </a:ext>
            </a:extLst>
          </p:cNvPr>
          <p:cNvSpPr txBox="1"/>
          <p:nvPr/>
        </p:nvSpPr>
        <p:spPr>
          <a:xfrm>
            <a:off x="2380260" y="4185526"/>
            <a:ext cx="3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2, </a:t>
            </a: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Activité 2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180DAB7-6646-5A73-5C33-F3A50E8BC88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2BFBA93-2963-08BC-1DA3-469CC5ADD678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D8C0C9-459A-55D8-6D8C-7314D4982E2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itre 53">
              <a:extLst>
                <a:ext uri="{FF2B5EF4-FFF2-40B4-BE49-F238E27FC236}">
                  <a16:creationId xmlns:a16="http://schemas.microsoft.com/office/drawing/2014/main" id="{1B154FB0-B00B-39E6-3DC9-0C91F4952F3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355116EA-4FE2-8E53-B43F-E1AF81F4F4F7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192797" y="3028796"/>
            <a:ext cx="5169321" cy="75565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fr-MA" dirty="0">
                <a:solidFill>
                  <a:schemeClr val="bg1">
                    <a:lumMod val="50000"/>
                  </a:schemeClr>
                </a:solidFill>
              </a:rPr>
              <a:t>Questions en rafale.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C566B6-A7BC-76A4-19B4-275D440E37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>
                <a:solidFill>
                  <a:srgbClr val="424D7B"/>
                </a:solidFill>
              </a:rPr>
              <a:t>Prise de parole.</a:t>
            </a:r>
          </a:p>
        </p:txBody>
      </p:sp>
      <p:pic>
        <p:nvPicPr>
          <p:cNvPr id="37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8424BAA-A47B-4E20-FFE5-6432611FA8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984080"/>
            <a:ext cx="540000" cy="540000"/>
          </a:xfrm>
          <a:prstGeom prst="rect">
            <a:avLst/>
          </a:prstGeom>
          <a:noFill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D828657-A3E8-44BD-A4B3-1F247FD05D1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tretch>
            <a:fillRect/>
          </a:stretch>
        </p:blipFill>
        <p:spPr>
          <a:xfrm>
            <a:off x="7153602" y="2237774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1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30A86AB-BFB2-6904-BF28-51993985E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7066989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vous allez prendre la parole pour parler de votre quartier, de vos achats et de vos voisins. Écoutez bien.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69D04F-E572-490F-3C1A-3BE349D62720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5148736-FF37-0DD4-6F63-4DF9BC377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87070DD-AEF3-B56E-454D-A4D2CB892F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018A23-A088-613A-17A8-6A4B7925C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2698410"/>
            <a:ext cx="2133600" cy="3200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C112AE1-6176-ADA7-3504-98EC6FD54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1909" y="1997302"/>
            <a:ext cx="1219370" cy="13622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EAD60062-E06C-B6AF-3FA3-328ADE8FF9B8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7727FFA-9411-C79E-2EC8-0A2EBFD5EC0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974D8143-D259-B08A-AE77-572571ECE7EF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A794857-7CF9-ECDA-301B-8577779E19BD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6912815-E625-9B39-EE08-05C2D9334281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42D1CE7-62DD-3FDF-0BA4-623BEAA2FD45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</p:spTree>
    <p:extLst>
      <p:ext uri="{BB962C8B-B14F-4D97-AF65-F5344CB8AC3E}">
        <p14:creationId xmlns:p14="http://schemas.microsoft.com/office/powerpoint/2010/main" val="267653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F664-2ABF-A95B-EC29-49C53FB85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C4375F2-CE50-8EAC-9701-86A50FD9D7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D3F2871-AB84-3200-48FC-EC6D5F031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615E0A2-92F1-9BD2-2F44-71E1601F6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D98087D-9127-FE94-A9A4-EA19F6CF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D7A1219-85ED-CF98-3D23-A62C8908DBE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5BA7BE-B4ED-8572-0C59-74C6466975D3}"/>
              </a:ext>
            </a:extLst>
          </p:cNvPr>
          <p:cNvSpPr txBox="1"/>
          <p:nvPr/>
        </p:nvSpPr>
        <p:spPr>
          <a:xfrm>
            <a:off x="1496396" y="2224290"/>
            <a:ext cx="638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arle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ton quartier, de tes achats et de ton voisin.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A2DBB55B-27AB-42E5-4A53-55562953B9F6}"/>
              </a:ext>
            </a:extLst>
          </p:cNvPr>
          <p:cNvSpPr/>
          <p:nvPr/>
        </p:nvSpPr>
        <p:spPr>
          <a:xfrm>
            <a:off x="2281091" y="1658578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2A3BE6-339E-0082-E5A6-07144FF93CEF}"/>
              </a:ext>
            </a:extLst>
          </p:cNvPr>
          <p:cNvSpPr txBox="1"/>
          <p:nvPr/>
        </p:nvSpPr>
        <p:spPr>
          <a:xfrm>
            <a:off x="2521909" y="166747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BDEAEE6-405B-3DCC-6C63-20FF9379C38A}"/>
              </a:ext>
            </a:extLst>
          </p:cNvPr>
          <p:cNvSpPr/>
          <p:nvPr/>
        </p:nvSpPr>
        <p:spPr>
          <a:xfrm>
            <a:off x="4001114" y="1653898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D90221D-7CA5-EBA6-A306-9E713C37C3C4}"/>
              </a:ext>
            </a:extLst>
          </p:cNvPr>
          <p:cNvSpPr txBox="1"/>
          <p:nvPr/>
        </p:nvSpPr>
        <p:spPr>
          <a:xfrm>
            <a:off x="4241932" y="1643547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E32AE9D0-0F9C-B999-C746-EC8C1A543D93}"/>
              </a:ext>
            </a:extLst>
          </p:cNvPr>
          <p:cNvSpPr/>
          <p:nvPr/>
        </p:nvSpPr>
        <p:spPr>
          <a:xfrm>
            <a:off x="5740388" y="1664249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63EA277-8448-BB32-03DA-576B419633B8}"/>
              </a:ext>
            </a:extLst>
          </p:cNvPr>
          <p:cNvSpPr txBox="1"/>
          <p:nvPr/>
        </p:nvSpPr>
        <p:spPr>
          <a:xfrm>
            <a:off x="5981206" y="1653898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E130A73-E7BC-1D79-63C8-F44A538B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1. Je vais vous expliquer la situation. </a:t>
            </a:r>
          </a:p>
        </p:txBody>
      </p:sp>
    </p:spTree>
    <p:extLst>
      <p:ext uri="{BB962C8B-B14F-4D97-AF65-F5344CB8AC3E}">
        <p14:creationId xmlns:p14="http://schemas.microsoft.com/office/powerpoint/2010/main" val="7351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5426D-C701-43F1-0DA9-6F14DDE5E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F1875AC-C5C6-C69F-B641-6396B27150B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7232B3B-BA2B-BFAF-3303-4A2EB9459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85D3369-7975-8D81-EF76-0597425A31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3589ADC-5874-7AE0-7A4A-FC0EF465845B}"/>
              </a:ext>
            </a:extLst>
          </p:cNvPr>
          <p:cNvSpPr/>
          <p:nvPr/>
        </p:nvSpPr>
        <p:spPr>
          <a:xfrm>
            <a:off x="2112377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F8F02B-67E6-1877-E2DB-4B9D9A3FF776}"/>
              </a:ext>
            </a:extLst>
          </p:cNvPr>
          <p:cNvSpPr txBox="1"/>
          <p:nvPr/>
        </p:nvSpPr>
        <p:spPr>
          <a:xfrm>
            <a:off x="2353195" y="165190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6E10B4F-E3FC-77F3-0A17-8E3202FA94F4}"/>
              </a:ext>
            </a:extLst>
          </p:cNvPr>
          <p:cNvSpPr/>
          <p:nvPr/>
        </p:nvSpPr>
        <p:spPr>
          <a:xfrm>
            <a:off x="3832400" y="1638321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D73C21-96FE-4150-E40A-02CC67144453}"/>
              </a:ext>
            </a:extLst>
          </p:cNvPr>
          <p:cNvSpPr txBox="1"/>
          <p:nvPr/>
        </p:nvSpPr>
        <p:spPr>
          <a:xfrm>
            <a:off x="4073218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728C943-383D-6EEF-80D1-6597F0061FE8}"/>
              </a:ext>
            </a:extLst>
          </p:cNvPr>
          <p:cNvSpPr/>
          <p:nvPr/>
        </p:nvSpPr>
        <p:spPr>
          <a:xfrm>
            <a:off x="5571674" y="1648672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DE17633-A274-5C18-2AAB-3B9ED5B4EB67}"/>
              </a:ext>
            </a:extLst>
          </p:cNvPr>
          <p:cNvSpPr txBox="1"/>
          <p:nvPr/>
        </p:nvSpPr>
        <p:spPr>
          <a:xfrm>
            <a:off x="5812492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0DCF09D-D3BB-4D2E-CBE9-9F41F4AFE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959" y="3263100"/>
            <a:ext cx="1825908" cy="27388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4EEEDF4-6DDC-B0E8-B505-ADA39A811D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84529" y="2738649"/>
            <a:ext cx="938876" cy="1048901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FF3DE71-3BF3-EAB6-0F93-ABA33693BC45}"/>
              </a:ext>
            </a:extLst>
          </p:cNvPr>
          <p:cNvSpPr txBox="1"/>
          <p:nvPr/>
        </p:nvSpPr>
        <p:spPr>
          <a:xfrm>
            <a:off x="1496396" y="2224290"/>
            <a:ext cx="6385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Situation : </a:t>
            </a:r>
            <a:r>
              <a:rPr lang="fr-FR" sz="2000" dirty="0">
                <a:solidFill>
                  <a:srgbClr val="5B9BD5">
                    <a:lumMod val="50000"/>
                  </a:srgbClr>
                </a:solidFill>
                <a:latin typeface="Dosis Medium" pitchFamily="2" charset="0"/>
              </a:rPr>
              <a:t>P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arle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 de ton quartier, de tes achats et de ton voisin.</a:t>
            </a:r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id="{82CA5BBB-2288-01CC-3212-1CBB22018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2.  Chacun réfléchit silencieusement à ce qu’il va dire dans sa prise de parole.</a:t>
            </a:r>
          </a:p>
        </p:txBody>
      </p:sp>
    </p:spTree>
    <p:extLst>
      <p:ext uri="{BB962C8B-B14F-4D97-AF65-F5344CB8AC3E}">
        <p14:creationId xmlns:p14="http://schemas.microsoft.com/office/powerpoint/2010/main" val="303163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D47A5-4A02-696C-DB38-FD7914423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7FEA5CD-D86F-95B3-A564-BD1D4854C60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19921AE-C004-ED50-128A-67DC745311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6331F5C-492A-1FEF-FD1C-CBCF5CC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E034C3A-DB86-0535-E3C0-442A80842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Etape 3.  Maintenant, vous allez prendre la parole. Qui veut passer au tableau ?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425F85E-6F16-0B8E-2C48-7454B29F4FFC}"/>
              </a:ext>
            </a:extLst>
          </p:cNvPr>
          <p:cNvSpPr/>
          <p:nvPr/>
        </p:nvSpPr>
        <p:spPr>
          <a:xfrm>
            <a:off x="2601113" y="164300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3F4C90B-4654-6961-2104-97733B0B864E}"/>
              </a:ext>
            </a:extLst>
          </p:cNvPr>
          <p:cNvSpPr txBox="1"/>
          <p:nvPr/>
        </p:nvSpPr>
        <p:spPr>
          <a:xfrm>
            <a:off x="2859783" y="1637595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1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2EF4C6C-675F-ABE7-0961-BD192490638A}"/>
              </a:ext>
            </a:extLst>
          </p:cNvPr>
          <p:cNvSpPr/>
          <p:nvPr/>
        </p:nvSpPr>
        <p:spPr>
          <a:xfrm>
            <a:off x="4321136" y="1638321"/>
            <a:ext cx="1388084" cy="3686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87F4F2-4C45-C548-ACB7-EB5776B35F07}"/>
              </a:ext>
            </a:extLst>
          </p:cNvPr>
          <p:cNvSpPr txBox="1"/>
          <p:nvPr/>
        </p:nvSpPr>
        <p:spPr>
          <a:xfrm>
            <a:off x="4561954" y="1627970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2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6336FA9C-0683-7145-75F2-3C0F52026351}"/>
              </a:ext>
            </a:extLst>
          </p:cNvPr>
          <p:cNvSpPr/>
          <p:nvPr/>
        </p:nvSpPr>
        <p:spPr>
          <a:xfrm>
            <a:off x="6060410" y="1648672"/>
            <a:ext cx="1388084" cy="368606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BD4AAE-0CE2-EE03-DA68-AF022AEF2B13}"/>
              </a:ext>
            </a:extLst>
          </p:cNvPr>
          <p:cNvSpPr txBox="1"/>
          <p:nvPr/>
        </p:nvSpPr>
        <p:spPr>
          <a:xfrm>
            <a:off x="6301228" y="1638321"/>
            <a:ext cx="89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tape 3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4AC5096-6B1B-AF98-1D4E-732A0774047F}"/>
              </a:ext>
            </a:extLst>
          </p:cNvPr>
          <p:cNvSpPr/>
          <p:nvPr/>
        </p:nvSpPr>
        <p:spPr>
          <a:xfrm>
            <a:off x="2589425" y="2813626"/>
            <a:ext cx="5943707" cy="2948883"/>
          </a:xfrm>
          <a:prstGeom prst="roundRect">
            <a:avLst>
              <a:gd name="adj" fmla="val 8792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269AAE6-8801-FEBA-6521-4528E7E9CC91}"/>
              </a:ext>
            </a:extLst>
          </p:cNvPr>
          <p:cNvSpPr txBox="1"/>
          <p:nvPr/>
        </p:nvSpPr>
        <p:spPr>
          <a:xfrm>
            <a:off x="2702917" y="2773854"/>
            <a:ext cx="5943707" cy="294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Demain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, j’irai à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_______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un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lieu].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[ un lieu]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se trouve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un lieu] 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Je voudrais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ـــــــــــ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 un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ingrédient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voudrais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_______ [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u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ne quantité]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de 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_______ [  un ingrédient 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C’est  mon voisin qui habite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ـــــــــــــــــــــ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 [ un lieu ]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Il est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ــــــــــــــــــ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[ une description].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vais le voir dans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______ 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[ un moment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]  </a:t>
            </a:r>
            <a:r>
              <a:rPr lang="fr-FR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pour  </a:t>
            </a:r>
            <a:r>
              <a:rPr lang="fr-FR" b="1" dirty="0">
                <a:solidFill>
                  <a:srgbClr val="5B9BD5">
                    <a:lumMod val="50000"/>
                  </a:srgbClr>
                </a:solidFill>
                <a:latin typeface="Dosis" pitchFamily="2" charset="0"/>
              </a:rPr>
              <a:t>______ [ une action].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64FF5B0-C17A-6BE8-AFFF-22C2DE3E7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73" y="3084852"/>
            <a:ext cx="1865935" cy="279890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98F71F3-FFDD-9560-4E4B-9D8165EFF28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88" y="1963738"/>
            <a:ext cx="1219370" cy="13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41A14-703D-6337-1501-478C8882F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481CFB8-E442-1733-E0EA-682A29C42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5626" y="1624585"/>
            <a:ext cx="3172747" cy="4703318"/>
          </a:xfrm>
          <a:prstGeom prst="rect">
            <a:avLst/>
          </a:prstGeom>
        </p:spPr>
      </p:pic>
      <p:sp>
        <p:nvSpPr>
          <p:cNvPr id="9" name="Titre 3">
            <a:extLst>
              <a:ext uri="{FF2B5EF4-FFF2-40B4-BE49-F238E27FC236}">
                <a16:creationId xmlns:a16="http://schemas.microsoft.com/office/drawing/2014/main" id="{DDF72D3A-3378-2E94-8F09-EE237409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29.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9457F12-F052-E6CB-2127-B9C023E9608C}"/>
              </a:ext>
            </a:extLst>
          </p:cNvPr>
          <p:cNvGrpSpPr/>
          <p:nvPr/>
        </p:nvGrpSpPr>
        <p:grpSpPr>
          <a:xfrm>
            <a:off x="80765" y="643788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07C7848-F46B-FC43-68DB-8C0E45E0E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52E01BA-C461-C259-2DCC-30462A4BB0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A13241E4-780B-74B8-8C31-CACC0A4CF1C1}"/>
              </a:ext>
            </a:extLst>
          </p:cNvPr>
          <p:cNvSpPr/>
          <p:nvPr/>
        </p:nvSpPr>
        <p:spPr>
          <a:xfrm>
            <a:off x="2796441" y="3811049"/>
            <a:ext cx="3456527" cy="251685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834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3B2C9-6BB7-1E6A-402C-7A4B54AA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8">
            <a:extLst>
              <a:ext uri="{FF2B5EF4-FFF2-40B4-BE49-F238E27FC236}">
                <a16:creationId xmlns:a16="http://schemas.microsoft.com/office/drawing/2014/main" id="{EF39C34A-97AC-FFB1-C184-2AE50E067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À tour de rôle, c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hacun parle de son quartier, de ses achats et de son voisin à l’autre comme dans les exemples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F38FC46-139A-2E92-4BCD-DD5E4AF7FE4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A700E05-1296-96AE-D032-CA3ECADED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AED54A7-8FC6-9DD7-72E7-021A72607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6F6C0153-5626-9A25-B699-C57E8FF88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1159" y="2783758"/>
            <a:ext cx="3070841" cy="20472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F132574-1D96-AF7B-08B8-49C89D90D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02" y="2130319"/>
            <a:ext cx="4678394" cy="391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67D0624-BFBC-12EC-0D36-530D60149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999" y="756000"/>
            <a:ext cx="6999613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la maison, lisez et recopiez les paragraphes dans vos cahiers..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Nada-Wave">
            <a:hlinkClick r:id="" action="ppaction://media"/>
            <a:extLst>
              <a:ext uri="{FF2B5EF4-FFF2-40B4-BE49-F238E27FC236}">
                <a16:creationId xmlns:a16="http://schemas.microsoft.com/office/drawing/2014/main" id="{2848A6E2-01EF-BC7D-FB61-79C9611D6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147" y="2261937"/>
            <a:ext cx="2225112" cy="3553537"/>
          </a:xfrm>
          <a:prstGeom prst="rect">
            <a:avLst/>
          </a:prstGeom>
        </p:spPr>
      </p:pic>
      <p:pic>
        <p:nvPicPr>
          <p:cNvPr id="8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1DA975E-A20D-2704-4B3D-0305033893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C4938C-3691-118D-9E81-B28D3EA9A4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719178"/>
            <a:ext cx="3172747" cy="4703318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199FA74C-E512-3F58-0669-DA7449420F72}"/>
              </a:ext>
            </a:extLst>
          </p:cNvPr>
          <p:cNvSpPr/>
          <p:nvPr/>
        </p:nvSpPr>
        <p:spPr>
          <a:xfrm>
            <a:off x="4382815" y="3905642"/>
            <a:ext cx="3456527" cy="2516853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36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09737C9-5AD9-0BC6-B728-F86997004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71" y="1191108"/>
            <a:ext cx="7886700" cy="720000"/>
          </a:xfrm>
        </p:spPr>
        <p:txBody>
          <a:bodyPr/>
          <a:lstStyle/>
          <a:p>
            <a:r>
              <a:rPr lang="fr-MA" sz="3200">
                <a:solidFill>
                  <a:srgbClr val="424D7B"/>
                </a:solidFill>
              </a:rPr>
              <a:t>Contenu de la semaine </a:t>
            </a:r>
            <a:endParaRPr lang="fr-MA" sz="3200" dirty="0">
              <a:solidFill>
                <a:srgbClr val="424D7B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A102EB-E371-0B3E-BA97-A3276E7EC0A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0C6BF0C-0CC0-3327-BEB0-CF583B98B48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E69ECA-F4E6-7D1E-6B82-458AE2E4B0B3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188D8EA-339E-700C-3A2F-8ED9EFF01D23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6C55D29E-410F-2471-D8F4-FDFFDE01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92" y="2439372"/>
            <a:ext cx="1931694" cy="31059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DD7375-A870-3BA8-783F-DC79FDD8D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986" y="2439372"/>
            <a:ext cx="2088217" cy="310596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DB6B97-7E0A-22FD-C84F-028863592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4247" y="2439372"/>
            <a:ext cx="2088217" cy="318670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B18E3A14-BBDF-2CE6-486F-2583867B4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2770" y="2439372"/>
            <a:ext cx="1948938" cy="310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89567" y="415610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05567" y="390410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1645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3245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796457" y="26584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772" y="1068650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 de révision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789567" y="242966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05567" y="217766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69567" y="2628951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D821F4D-459F-10F8-037F-9FC307E61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238" y="3870484"/>
            <a:ext cx="3828620" cy="1365622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36762" y="4349217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891548" y="3868654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4DDBFF-D324-3E3C-39D9-A0E8D4DE4E9D}"/>
              </a:ext>
            </a:extLst>
          </p:cNvPr>
          <p:cNvSpPr txBox="1"/>
          <p:nvPr/>
        </p:nvSpPr>
        <p:spPr>
          <a:xfrm>
            <a:off x="958147" y="4563103"/>
            <a:ext cx="38314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</a:t>
            </a:r>
            <a:r>
              <a:rPr lang="fr-FR" sz="1600" b="1" dirty="0">
                <a:solidFill>
                  <a:srgbClr val="565F88"/>
                </a:solidFill>
                <a:latin typeface="Dosis SemiBold" pitchFamily="2" charset="0"/>
              </a:rPr>
              <a:t>orales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E19C4005-4A51-DD46-6175-E7EA3F0C24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MA" dirty="0"/>
              <a:t>Prise de parole.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B8AE1112-EE82-8B56-B589-D5C05675E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398" y="119395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507B2C7-53CF-9049-FD6D-F2417308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376667"/>
            <a:ext cx="6246795" cy="134993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/>
        </p:nvSpPr>
        <p:spPr>
          <a:xfrm>
            <a:off x="2275014" y="2506852"/>
            <a:ext cx="1445650" cy="350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 Activité 1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BE1566B-D585-7E21-D244-BCFCE70B9FA4}"/>
              </a:ext>
            </a:extLst>
          </p:cNvPr>
          <p:cNvSpPr txBox="1">
            <a:spLocks/>
          </p:cNvSpPr>
          <p:nvPr/>
        </p:nvSpPr>
        <p:spPr>
          <a:xfrm>
            <a:off x="2203199" y="2851086"/>
            <a:ext cx="534526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Questions en rafale.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84BFEE-BBD8-4BF3-2434-8540C33B07CE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A7B19E7-13CC-B9C4-EEF2-A555D5EB6D8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0832FF2-03F4-4292-2A21-4B531E2A6D0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7400D3D8-5C43-2B92-8B4D-1650CB15D2C6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2" name="Espace réservé pour une image  10">
            <a:extLst>
              <a:ext uri="{FF2B5EF4-FFF2-40B4-BE49-F238E27FC236}">
                <a16:creationId xmlns:a16="http://schemas.microsoft.com/office/drawing/2014/main" id="{3A3BE96B-F106-41BC-29A1-EAA31D27A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78464" y="3788874"/>
            <a:ext cx="540000" cy="540000"/>
          </a:xfrm>
          <a:prstGeom prst="rect">
            <a:avLst/>
          </a:prstGeom>
          <a:noFill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F0002C7-1E42-8691-D136-BCC3284EEA4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3041" y="2081429"/>
            <a:ext cx="850846" cy="8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938783"/>
            <a:ext cx="6535427" cy="169628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442335" y="3244973"/>
            <a:ext cx="63871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lang="fr-FR" sz="2200" b="1" kern="0" dirty="0">
                <a:solidFill>
                  <a:srgbClr val="2196B1"/>
                </a:solidFill>
                <a:latin typeface="Dosis Medium" pitchFamily="2" charset="0"/>
                <a:cs typeface="Calibri" panose="020F0502020204030204" pitchFamily="34" charset="0"/>
              </a:rPr>
              <a:t>R</a:t>
            </a:r>
            <a:r>
              <a:rPr kumimoji="0" lang="fr-FR" sz="2200" b="1" i="0" u="none" strike="noStrike" kern="0" cap="none" spc="0" normalizeH="0" baseline="0" noProof="0" dirty="0" err="1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épondre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 à l’oral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aux questions.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Prendre la parole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pour partager des informations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.</a:t>
            </a:r>
            <a:endParaRPr kumimoji="0" lang="fr-FR" sz="22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490221" y="4987460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94525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/>
              <a:t>Bonjour les enfants. Aujourd’hui, nous allons commencer une nouvelle séance de révision.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8">
            <a:extLst>
              <a:ext uri="{FF2B5EF4-FFF2-40B4-BE49-F238E27FC236}">
                <a16:creationId xmlns:a16="http://schemas.microsoft.com/office/drawing/2014/main" id="{B3685A86-1543-9B75-7BAB-3B0181DAD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BC8F6A0-8824-A8E0-B940-24F99064F88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3AC1C78A-C28E-791B-EDB1-E6ECBFC9B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4AF809-437E-0619-048F-098AC9B567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2E2815-338B-2319-D8D2-E92145711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7F64394-F29E-6738-BE7E-5336CF5A0106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5428AAE-EF40-A2AC-EDC9-F59C9DCBAE7E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C51085-6595-C5B9-D7F2-D395C76EDFF1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7977</TotalTime>
  <Words>713</Words>
  <Application>Microsoft Office PowerPoint</Application>
  <PresentationFormat>Affichage à l'écran (4:3)</PresentationFormat>
  <Paragraphs>102</Paragraphs>
  <Slides>32</Slides>
  <Notes>2</Notes>
  <HiddenSlides>0</HiddenSlides>
  <MMClips>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32</vt:i4>
      </vt:variant>
    </vt:vector>
  </HeadingPairs>
  <TitlesOfParts>
    <vt:vector size="57" baseType="lpstr">
      <vt:lpstr>Arial</vt:lpstr>
      <vt:lpstr>Mistral</vt:lpstr>
      <vt:lpstr>Calibri</vt:lpstr>
      <vt:lpstr>Dosis ExtraBold</vt:lpstr>
      <vt:lpstr>Dosis Medium</vt:lpstr>
      <vt:lpstr>Wingdings</vt:lpstr>
      <vt:lpstr>Dosis SemiBold</vt:lpstr>
      <vt:lpstr>Aptos</vt:lpstr>
      <vt:lpstr>Dosis</vt:lpstr>
      <vt:lpstr>Aptos Display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2_Env-Enseignant</vt:lpstr>
      <vt:lpstr>5_New Voc_01-Livret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de révision</vt:lpstr>
      <vt:lpstr>Plan de la séance 1</vt:lpstr>
      <vt:lpstr>Présentation PowerPoint</vt:lpstr>
      <vt:lpstr>Bonjour les enfants. Aujourd’hui, nous allons commencer une nouvelle séance de révision. Soyez attentifs.</vt:lpstr>
      <vt:lpstr>Maintenant, c’est l’activité des questions en rafales. Je vais désigner des élèves au hasard pour répondre. Tenez-vous prêts. </vt:lpstr>
      <vt:lpstr>Comment ça va ? </vt:lpstr>
      <vt:lpstr>Comment tu t’appelles?</vt:lpstr>
      <vt:lpstr>Quel est ton nom ?</vt:lpstr>
      <vt:lpstr>Quel est ton prénom ?</vt:lpstr>
      <vt:lpstr>Où se trouve l’épicerie du quartier ?</vt:lpstr>
      <vt:lpstr>Où se trouve la boulangerie du quartier ?</vt:lpstr>
      <vt:lpstr>De quoi tu as besoin pour ton gâteau ?</vt:lpstr>
      <vt:lpstr>Combien voudrais-tu de lait ?</vt:lpstr>
      <vt:lpstr>Combien voudrais-tu de farine ?</vt:lpstr>
      <vt:lpstr>Comment s’appelle ton voisin?</vt:lpstr>
      <vt:lpstr>Comment est ton voisin qui habite en face ?</vt:lpstr>
      <vt:lpstr>Dans combien de temps tu vas le voir ?</vt:lpstr>
      <vt:lpstr>Pourquoi tu vas voir ton voisin ?</vt:lpstr>
      <vt:lpstr>Prenez vos livrets à la page 29.</vt:lpstr>
      <vt:lpstr>Maintenant, tout le monde participe. À tour de rôle, chacun pose à l’autre les questions suivantes. Je passe entre les rangs pour vous aider.</vt:lpstr>
      <vt:lpstr>Plan de la séance</vt:lpstr>
      <vt:lpstr>Maintenant, vous allez prendre la parole pour parler de votre quartier, de vos achats et de vos voisins. Écoutez bien.</vt:lpstr>
      <vt:lpstr>Etape 1. Je vais vous expliquer la situation. </vt:lpstr>
      <vt:lpstr>Etape 2.  Chacun réfléchit silencieusement à ce qu’il va dire dans sa prise de parole.</vt:lpstr>
      <vt:lpstr>Etape 3.  Maintenant, vous allez prendre la parole. Qui veut passer au tableau ? </vt:lpstr>
      <vt:lpstr>Prenez vos livrets à la page 29.</vt:lpstr>
      <vt:lpstr>Maintenant, tout le monde participe. À tour de rôle, chacun parle de son quartier, de ses achats et de son voisin à l’autre comme dans les exemples.</vt:lpstr>
      <vt:lpstr>La séance d’aujourd’hui est terminée. À la maison, lisez et recopiez les paragraphes dans vos cahiers..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Adam Hakim</dc:creator>
  <cp:lastModifiedBy>KHALID.RAMNI</cp:lastModifiedBy>
  <cp:revision>21</cp:revision>
  <cp:lastPrinted>2025-08-13T10:11:39Z</cp:lastPrinted>
  <dcterms:created xsi:type="dcterms:W3CDTF">2025-08-01T12:31:49Z</dcterms:created>
  <dcterms:modified xsi:type="dcterms:W3CDTF">2025-11-25T17:21:45Z</dcterms:modified>
</cp:coreProperties>
</file>