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6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7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8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9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10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11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13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14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5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2" r:id="rId1"/>
    <p:sldMasterId id="2147483746" r:id="rId2"/>
    <p:sldMasterId id="2147483754" r:id="rId3"/>
    <p:sldMasterId id="2147483766" r:id="rId4"/>
    <p:sldMasterId id="2147483773" r:id="rId5"/>
    <p:sldMasterId id="2147483693" r:id="rId6"/>
    <p:sldMasterId id="2147483697" r:id="rId7"/>
    <p:sldMasterId id="2147483711" r:id="rId8"/>
    <p:sldMasterId id="2147483720" r:id="rId9"/>
    <p:sldMasterId id="2147483729" r:id="rId10"/>
    <p:sldMasterId id="2147483798" r:id="rId11"/>
    <p:sldMasterId id="2147483808" r:id="rId12"/>
    <p:sldMasterId id="2147483818" r:id="rId13"/>
    <p:sldMasterId id="2147483826" r:id="rId14"/>
    <p:sldMasterId id="2147483831" r:id="rId15"/>
    <p:sldMasterId id="2147483843" r:id="rId16"/>
  </p:sldMasterIdLst>
  <p:notesMasterIdLst>
    <p:notesMasterId r:id="rId73"/>
  </p:notesMasterIdLst>
  <p:sldIdLst>
    <p:sldId id="257" r:id="rId17"/>
    <p:sldId id="1029" r:id="rId18"/>
    <p:sldId id="951" r:id="rId19"/>
    <p:sldId id="1158" r:id="rId20"/>
    <p:sldId id="798" r:id="rId21"/>
    <p:sldId id="1000" r:id="rId22"/>
    <p:sldId id="1146" r:id="rId23"/>
    <p:sldId id="1147" r:id="rId24"/>
    <p:sldId id="1116" r:id="rId25"/>
    <p:sldId id="1200" r:id="rId26"/>
    <p:sldId id="1250" r:id="rId27"/>
    <p:sldId id="1251" r:id="rId28"/>
    <p:sldId id="1117" r:id="rId29"/>
    <p:sldId id="1229" r:id="rId30"/>
    <p:sldId id="1256" r:id="rId31"/>
    <p:sldId id="1257" r:id="rId32"/>
    <p:sldId id="1230" r:id="rId33"/>
    <p:sldId id="1231" r:id="rId34"/>
    <p:sldId id="1232" r:id="rId35"/>
    <p:sldId id="1233" r:id="rId36"/>
    <p:sldId id="1234" r:id="rId37"/>
    <p:sldId id="1258" r:id="rId38"/>
    <p:sldId id="1259" r:id="rId39"/>
    <p:sldId id="1260" r:id="rId40"/>
    <p:sldId id="1261" r:id="rId41"/>
    <p:sldId id="1262" r:id="rId42"/>
    <p:sldId id="1263" r:id="rId43"/>
    <p:sldId id="1264" r:id="rId44"/>
    <p:sldId id="1265" r:id="rId45"/>
    <p:sldId id="1008" r:id="rId46"/>
    <p:sldId id="964" r:id="rId47"/>
    <p:sldId id="1266" r:id="rId48"/>
    <p:sldId id="1267" r:id="rId49"/>
    <p:sldId id="1284" r:id="rId50"/>
    <p:sldId id="1242" r:id="rId51"/>
    <p:sldId id="1285" r:id="rId52"/>
    <p:sldId id="1286" r:id="rId53"/>
    <p:sldId id="1287" r:id="rId54"/>
    <p:sldId id="1292" r:id="rId55"/>
    <p:sldId id="1293" r:id="rId56"/>
    <p:sldId id="1296" r:id="rId57"/>
    <p:sldId id="1297" r:id="rId58"/>
    <p:sldId id="1270" r:id="rId59"/>
    <p:sldId id="1271" r:id="rId60"/>
    <p:sldId id="1300" r:id="rId61"/>
    <p:sldId id="1275" r:id="rId62"/>
    <p:sldId id="1301" r:id="rId63"/>
    <p:sldId id="1302" r:id="rId64"/>
    <p:sldId id="1277" r:id="rId65"/>
    <p:sldId id="1306" r:id="rId66"/>
    <p:sldId id="1307" r:id="rId67"/>
    <p:sldId id="1308" r:id="rId68"/>
    <p:sldId id="1303" r:id="rId69"/>
    <p:sldId id="1304" r:id="rId70"/>
    <p:sldId id="1305" r:id="rId71"/>
    <p:sldId id="1010" r:id="rId72"/>
  </p:sldIdLst>
  <p:sldSz cx="9144000" cy="6858000" type="screen4x3"/>
  <p:notesSz cx="6735763" cy="9866313"/>
  <p:embeddedFontLst>
    <p:embeddedFont>
      <p:font typeface="Dosis" pitchFamily="2" charset="0"/>
      <p:regular r:id="rId74"/>
      <p:bold r:id="rId75"/>
    </p:embeddedFont>
    <p:embeddedFont>
      <p:font typeface="Dosis ExtraBold" pitchFamily="2" charset="0"/>
      <p:bold r:id="rId76"/>
    </p:embeddedFont>
    <p:embeddedFont>
      <p:font typeface="Dosis Medium" pitchFamily="2" charset="0"/>
      <p:regular r:id="rId77"/>
    </p:embeddedFont>
    <p:embeddedFont>
      <p:font typeface="Dosis SemiBold" pitchFamily="2" charset="0"/>
      <p:bold r:id="rId78"/>
    </p:embeddedFont>
    <p:embeddedFont>
      <p:font typeface="Mistral" panose="03090702030407020403" pitchFamily="66" charset="0"/>
      <p:regular r:id="rId79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24D7B"/>
    <a:srgbClr val="A1A6BC"/>
    <a:srgbClr val="4B5377"/>
    <a:srgbClr val="2196B1"/>
    <a:srgbClr val="DEEBF7"/>
    <a:srgbClr val="565F88"/>
    <a:srgbClr val="2AB6D7"/>
    <a:srgbClr val="55B7DE"/>
    <a:srgbClr val="F26553"/>
    <a:srgbClr val="E842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882" autoAdjust="0"/>
    <p:restoredTop sz="95363" autoAdjust="0"/>
  </p:normalViewPr>
  <p:slideViewPr>
    <p:cSldViewPr snapToGrid="0">
      <p:cViewPr varScale="1">
        <p:scale>
          <a:sx n="61" d="100"/>
          <a:sy n="61" d="100"/>
        </p:scale>
        <p:origin x="1350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0.xml"/><Relationship Id="rId21" Type="http://schemas.openxmlformats.org/officeDocument/2006/relationships/slide" Target="slides/slide5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63" Type="http://schemas.openxmlformats.org/officeDocument/2006/relationships/slide" Target="slides/slide47.xml"/><Relationship Id="rId68" Type="http://schemas.openxmlformats.org/officeDocument/2006/relationships/slide" Target="slides/slide52.xml"/><Relationship Id="rId84" Type="http://schemas.microsoft.com/office/2018/10/relationships/authors" Target="authors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53" Type="http://schemas.openxmlformats.org/officeDocument/2006/relationships/slide" Target="slides/slide37.xml"/><Relationship Id="rId58" Type="http://schemas.openxmlformats.org/officeDocument/2006/relationships/slide" Target="slides/slide42.xml"/><Relationship Id="rId74" Type="http://schemas.openxmlformats.org/officeDocument/2006/relationships/font" Target="fonts/font1.fntdata"/><Relationship Id="rId79" Type="http://schemas.openxmlformats.org/officeDocument/2006/relationships/font" Target="fonts/font6.fntdata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5.xml"/><Relationship Id="rId82" Type="http://schemas.openxmlformats.org/officeDocument/2006/relationships/theme" Target="theme/theme1.xml"/><Relationship Id="rId19" Type="http://schemas.openxmlformats.org/officeDocument/2006/relationships/slide" Target="slides/slide3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56" Type="http://schemas.openxmlformats.org/officeDocument/2006/relationships/slide" Target="slides/slide40.xml"/><Relationship Id="rId64" Type="http://schemas.openxmlformats.org/officeDocument/2006/relationships/slide" Target="slides/slide48.xml"/><Relationship Id="rId69" Type="http://schemas.openxmlformats.org/officeDocument/2006/relationships/slide" Target="slides/slide53.xml"/><Relationship Id="rId77" Type="http://schemas.openxmlformats.org/officeDocument/2006/relationships/font" Target="fonts/font4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5.xml"/><Relationship Id="rId72" Type="http://schemas.openxmlformats.org/officeDocument/2006/relationships/slide" Target="slides/slide56.xml"/><Relationship Id="rId80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59" Type="http://schemas.openxmlformats.org/officeDocument/2006/relationships/slide" Target="slides/slide43.xml"/><Relationship Id="rId67" Type="http://schemas.openxmlformats.org/officeDocument/2006/relationships/slide" Target="slides/slide51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54" Type="http://schemas.openxmlformats.org/officeDocument/2006/relationships/slide" Target="slides/slide38.xml"/><Relationship Id="rId62" Type="http://schemas.openxmlformats.org/officeDocument/2006/relationships/slide" Target="slides/slide46.xml"/><Relationship Id="rId70" Type="http://schemas.openxmlformats.org/officeDocument/2006/relationships/slide" Target="slides/slide54.xml"/><Relationship Id="rId75" Type="http://schemas.openxmlformats.org/officeDocument/2006/relationships/font" Target="fonts/font2.fntdata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Relationship Id="rId57" Type="http://schemas.openxmlformats.org/officeDocument/2006/relationships/slide" Target="slides/slide4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slide" Target="slides/slide36.xml"/><Relationship Id="rId60" Type="http://schemas.openxmlformats.org/officeDocument/2006/relationships/slide" Target="slides/slide44.xml"/><Relationship Id="rId65" Type="http://schemas.openxmlformats.org/officeDocument/2006/relationships/slide" Target="slides/slide49.xml"/><Relationship Id="rId73" Type="http://schemas.openxmlformats.org/officeDocument/2006/relationships/notesMaster" Target="notesMasters/notesMaster1.xml"/><Relationship Id="rId78" Type="http://schemas.openxmlformats.org/officeDocument/2006/relationships/font" Target="fonts/font5.fntdata"/><Relationship Id="rId8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39" Type="http://schemas.openxmlformats.org/officeDocument/2006/relationships/slide" Target="slides/slide23.xml"/><Relationship Id="rId34" Type="http://schemas.openxmlformats.org/officeDocument/2006/relationships/slide" Target="slides/slide18.xml"/><Relationship Id="rId50" Type="http://schemas.openxmlformats.org/officeDocument/2006/relationships/slide" Target="slides/slide34.xml"/><Relationship Id="rId55" Type="http://schemas.openxmlformats.org/officeDocument/2006/relationships/slide" Target="slides/slide39.xml"/><Relationship Id="rId76" Type="http://schemas.openxmlformats.org/officeDocument/2006/relationships/font" Target="fonts/font3.fntdata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3.xml"/><Relationship Id="rId24" Type="http://schemas.openxmlformats.org/officeDocument/2006/relationships/slide" Target="slides/slide8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66" Type="http://schemas.openxmlformats.org/officeDocument/2006/relationships/slide" Target="slides/slide5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26/11/2025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1546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Layouts/_rels/slideLayout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9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90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406341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409213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151983" y="4063411"/>
            <a:ext cx="1720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 offerte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43370" y="444826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49369" y="389341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255902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266715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175651" y="2576914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Révision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51983" y="294223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31723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2366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2584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26/11/2025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0098939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26/11/2025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296921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26/11/2025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3891965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26/11/2025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8488753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26/11/2025</a:t>
            </a:fld>
            <a:endParaRPr lang="fr-M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5043591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26/11/2025</a:t>
            </a:fld>
            <a:endParaRPr lang="fr-M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1041541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26/11/2025</a:t>
            </a:fld>
            <a:endParaRPr lang="fr-M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5160110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26/11/2025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8568944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26/11/2025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84593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777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26/11/2025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1121345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26/11/2025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6079336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15206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654764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51687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70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Écrit :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7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8094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70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Écrit :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3129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6185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Écrit : Point de langue 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70720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0902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1871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1457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6782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21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466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246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0116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blipFill dpi="0" rotWithShape="1">
          <a:blip r:embed="rId2">
            <a:lum/>
          </a:blip>
          <a:srcRect/>
          <a:stretch>
            <a:fillRect t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49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816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594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7165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5713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4791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464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9496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798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927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3836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60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4441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166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918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0119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2370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663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89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6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723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11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4612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9160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637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2324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3934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030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459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9896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991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197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701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4843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8707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773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5638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744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48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2317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7269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8291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3072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803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017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263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5630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5683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1782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8537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0036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5224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383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6270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Présentation du vocabulaire 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Exploitation du vocabulaire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Activités de vocabulaire sur livret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229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Présentation du vocabulaire </a:t>
            </a:r>
          </a:p>
          <a:p>
            <a:pPr lvl="0"/>
            <a:r>
              <a:rPr lang="fr-FR" dirty="0"/>
              <a:t>Exploitation du vocabulaire</a:t>
            </a:r>
          </a:p>
          <a:p>
            <a:pPr lvl="0"/>
            <a:r>
              <a:rPr lang="fr-FR" dirty="0"/>
              <a:t>Activités de vocabulaire sur livret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58242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448852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55698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466745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1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953242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981961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953242"/>
            <a:ext cx="1184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Activité 2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338096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2248818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783246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3643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181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 1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40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6849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4139226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4167945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4139226"/>
            <a:ext cx="12266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Activité 2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52408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969230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634836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742973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652729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1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301805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419304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4650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227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2035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5249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4385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8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7.xml"/><Relationship Id="rId9" Type="http://schemas.openxmlformats.org/officeDocument/2006/relationships/theme" Target="../theme/theme10.xml"/><Relationship Id="rId14" Type="http://schemas.openxmlformats.org/officeDocument/2006/relationships/image" Target="../media/image18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76.xml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image" Target="../media/image9.jpg"/><Relationship Id="rId5" Type="http://schemas.openxmlformats.org/officeDocument/2006/relationships/slideLayout" Target="../slideLayouts/slideLayout85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theme" Target="../theme/theme13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5" Type="http://schemas.openxmlformats.org/officeDocument/2006/relationships/slideLayout" Target="../slideLayouts/slideLayout94.xml"/><Relationship Id="rId4" Type="http://schemas.openxmlformats.org/officeDocument/2006/relationships/slideLayout" Target="../slideLayouts/slideLayout93.xml"/><Relationship Id="rId9" Type="http://schemas.openxmlformats.org/officeDocument/2006/relationships/image" Target="../media/image4.jp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99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9.jpg"/><Relationship Id="rId5" Type="http://schemas.openxmlformats.org/officeDocument/2006/relationships/theme" Target="../theme/theme14.xml"/><Relationship Id="rId4" Type="http://schemas.openxmlformats.org/officeDocument/2006/relationships/slideLayout" Target="../slideLayouts/slideLayout100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theme" Target="../theme/theme16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5.xml"/><Relationship Id="rId9" Type="http://schemas.openxmlformats.org/officeDocument/2006/relationships/image" Target="../media/image4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9.jp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28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9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5.xml"/><Relationship Id="rId9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3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image" Target="../media/image14.jpg"/><Relationship Id="rId2" Type="http://schemas.openxmlformats.org/officeDocument/2006/relationships/slideLayout" Target="../slideLayouts/slideLayout39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1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52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1.xml"/><Relationship Id="rId9" Type="http://schemas.openxmlformats.org/officeDocument/2006/relationships/theme" Target="../theme/theme8.xml"/><Relationship Id="rId14" Type="http://schemas.openxmlformats.org/officeDocument/2006/relationships/image" Target="../media/image18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0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9.xml"/><Relationship Id="rId9" Type="http://schemas.openxmlformats.org/officeDocument/2006/relationships/theme" Target="../theme/theme9.xml"/><Relationship Id="rId14" Type="http://schemas.openxmlformats.org/officeDocument/2006/relationships/image" Target="../media/image1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84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68284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3272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5979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2805812" y="209734"/>
            <a:ext cx="139782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4273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5088222" y="20973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</a:t>
            </a:r>
          </a:p>
        </p:txBody>
      </p:sp>
    </p:spTree>
    <p:extLst>
      <p:ext uri="{BB962C8B-B14F-4D97-AF65-F5344CB8AC3E}">
        <p14:creationId xmlns:p14="http://schemas.microsoft.com/office/powerpoint/2010/main" val="2281050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9863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578E490-3587-6C7C-1E16-D6291F5BDA8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A694861-BBC5-3AF3-0971-805BFC4CF072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1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015E418-CE1E-BD06-9772-93777659967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AF1103E8-F8BB-BA34-32F0-91E45212B9FB}"/>
              </a:ext>
            </a:extLst>
          </p:cNvPr>
          <p:cNvSpPr txBox="1"/>
          <p:nvPr userDrawn="1"/>
        </p:nvSpPr>
        <p:spPr>
          <a:xfrm>
            <a:off x="529139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2</a:t>
            </a:r>
          </a:p>
        </p:txBody>
      </p:sp>
    </p:spTree>
    <p:extLst>
      <p:ext uri="{BB962C8B-B14F-4D97-AF65-F5344CB8AC3E}">
        <p14:creationId xmlns:p14="http://schemas.microsoft.com/office/powerpoint/2010/main" val="702979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D6682A-35AE-4A6A-AAB0-C328489F45FD}" type="datetimeFigureOut">
              <a:rPr lang="fr-MA" smtClean="0"/>
              <a:t>26/11/2025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88433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1814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03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81" r:id="rId7"/>
    <p:sldLayoutId id="2147483753" r:id="rId8"/>
    <p:sldLayoutId id="2147483782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710B104-D619-7057-0BD4-C359B53F092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2863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3047919-77D6-B122-AB64-C8589FBCCE84}"/>
              </a:ext>
            </a:extLst>
          </p:cNvPr>
          <p:cNvSpPr txBox="1"/>
          <p:nvPr userDrawn="1"/>
        </p:nvSpPr>
        <p:spPr>
          <a:xfrm>
            <a:off x="3100863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1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71EBB01-E104-1EC2-D8AC-885F9080B72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75263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6B62E65-0C4D-AFDC-3705-E1D7BEB779CA}"/>
              </a:ext>
            </a:extLst>
          </p:cNvPr>
          <p:cNvSpPr txBox="1"/>
          <p:nvPr userDrawn="1"/>
        </p:nvSpPr>
        <p:spPr>
          <a:xfrm>
            <a:off x="5473707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2</a:t>
            </a:r>
          </a:p>
        </p:txBody>
      </p:sp>
    </p:spTree>
    <p:extLst>
      <p:ext uri="{BB962C8B-B14F-4D97-AF65-F5344CB8AC3E}">
        <p14:creationId xmlns:p14="http://schemas.microsoft.com/office/powerpoint/2010/main" val="196182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02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84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FF78058-0E72-5849-9D36-A9B272F73A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9EA29A3-0D9D-292C-3F41-8A2F8CBFA1A4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DD6D9EB-2A05-8B24-25EF-3CE5176D6E4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EDB7032-2BAF-B5E6-47FD-53CEB5B1CAA8}"/>
              </a:ext>
            </a:extLst>
          </p:cNvPr>
          <p:cNvSpPr txBox="1"/>
          <p:nvPr userDrawn="1"/>
        </p:nvSpPr>
        <p:spPr>
          <a:xfrm>
            <a:off x="529139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65322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Travail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588268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1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38" r:id="rId2"/>
    <p:sldLayoutId id="2147483701" r:id="rId3"/>
    <p:sldLayoutId id="2147483700" r:id="rId4"/>
    <p:sldLayoutId id="2147483739" r:id="rId5"/>
    <p:sldLayoutId id="2147483699" r:id="rId6"/>
    <p:sldLayoutId id="2147483705" r:id="rId7"/>
    <p:sldLayoutId id="2147483706" r:id="rId8"/>
    <p:sldLayoutId id="2147483704" r:id="rId9"/>
    <p:sldLayoutId id="214748374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0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9.xml"/><Relationship Id="rId5" Type="http://schemas.openxmlformats.org/officeDocument/2006/relationships/image" Target="../media/image47.png"/><Relationship Id="rId4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9.xml"/><Relationship Id="rId5" Type="http://schemas.openxmlformats.org/officeDocument/2006/relationships/image" Target="../media/image47.png"/><Relationship Id="rId4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9.xml"/><Relationship Id="rId5" Type="http://schemas.openxmlformats.org/officeDocument/2006/relationships/image" Target="../media/image49.png"/><Relationship Id="rId4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9.xml"/><Relationship Id="rId5" Type="http://schemas.openxmlformats.org/officeDocument/2006/relationships/image" Target="../media/image49.png"/><Relationship Id="rId4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4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4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5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9.xml"/><Relationship Id="rId5" Type="http://schemas.openxmlformats.org/officeDocument/2006/relationships/image" Target="../media/image51.png"/><Relationship Id="rId4" Type="http://schemas.openxmlformats.org/officeDocument/2006/relationships/image" Target="../media/image4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5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5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9.xml"/><Relationship Id="rId5" Type="http://schemas.openxmlformats.org/officeDocument/2006/relationships/image" Target="../media/image51.png"/><Relationship Id="rId4" Type="http://schemas.openxmlformats.org/officeDocument/2006/relationships/image" Target="../media/image4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5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9.xml"/><Relationship Id="rId5" Type="http://schemas.openxmlformats.org/officeDocument/2006/relationships/image" Target="../media/image51.png"/><Relationship Id="rId4" Type="http://schemas.openxmlformats.org/officeDocument/2006/relationships/image" Target="../media/image4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5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5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4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3.png"/><Relationship Id="rId5" Type="http://schemas.openxmlformats.org/officeDocument/2006/relationships/image" Target="../media/image36.png"/><Relationship Id="rId4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3.xml"/><Relationship Id="rId5" Type="http://schemas.openxmlformats.org/officeDocument/2006/relationships/image" Target="../media/image33.png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media" Target="../media/media2.mp4"/><Relationship Id="rId7" Type="http://schemas.openxmlformats.org/officeDocument/2006/relationships/image" Target="../media/image3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4.png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2.mp4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9B2476E-3A87-318A-C813-7C6EAA6AD1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5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28FB41-F608-8F2D-B098-EC56907A46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DC0F4259-8E9D-CBAC-196D-78A72022F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0468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à voix haute ? </a:t>
            </a:r>
          </a:p>
        </p:txBody>
      </p:sp>
      <p:pic>
        <p:nvPicPr>
          <p:cNvPr id="6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C15E475E-5456-7498-F298-E33BAA20CC3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8D8D6570-B653-2A92-5776-9113ABBDDB10}"/>
              </a:ext>
            </a:extLst>
          </p:cNvPr>
          <p:cNvSpPr txBox="1"/>
          <p:nvPr/>
        </p:nvSpPr>
        <p:spPr>
          <a:xfrm>
            <a:off x="164787" y="2517212"/>
            <a:ext cx="8814425" cy="1823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000" b="1" dirty="0">
                <a:ln w="0"/>
                <a:solidFill>
                  <a:srgbClr val="424D7B"/>
                </a:solidFill>
                <a:latin typeface="Dosis SemiBold" pitchFamily="2" charset="0"/>
              </a:rPr>
              <a:t>q</a:t>
            </a:r>
            <a:r>
              <a:rPr kumimoji="0" lang="fr-FR" sz="4000" b="1" i="0" u="none" strike="noStrike" kern="1200" cap="none" spc="0" normalizeH="0" baseline="0" noProof="0" dirty="0" err="1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uart</a:t>
            </a:r>
            <a:r>
              <a:rPr kumimoji="0" lang="fr-FR" sz="4000" b="1" i="0" u="none" strike="noStrike" kern="1200" cap="none" spc="0" normalizeH="0" baseline="0" noProof="0" dirty="0" err="1">
                <a:ln w="0"/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ier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     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épic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ier      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cah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ier      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pan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ier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mai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s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on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</a:rPr>
              <a:t>      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cho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s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e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</a:rPr>
              <a:t>      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organi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s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</a:rPr>
              <a:t>er    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rai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s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in</a:t>
            </a:r>
          </a:p>
        </p:txBody>
      </p:sp>
    </p:spTree>
    <p:extLst>
      <p:ext uri="{BB962C8B-B14F-4D97-AF65-F5344CB8AC3E}">
        <p14:creationId xmlns:p14="http://schemas.microsoft.com/office/powerpoint/2010/main" val="306920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BC6B12-79BD-3921-6D0F-AB0AE2B9F6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AF79CCA8-02A4-EE75-931A-B0745DCE8C1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DD9F969D-D39A-59FE-30BE-43C4D6F0A1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2FDB674-E615-C331-F76F-A26C0F104C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5ED758D0-6636-AAD0-7775-CC9D09A4C5BB}"/>
              </a:ext>
            </a:extLst>
          </p:cNvPr>
          <p:cNvSpPr txBox="1"/>
          <p:nvPr/>
        </p:nvSpPr>
        <p:spPr>
          <a:xfrm>
            <a:off x="164787" y="2517212"/>
            <a:ext cx="8814425" cy="1823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gent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il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             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out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il            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fus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il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march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            nag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er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       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2AB6D7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n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ez</a:t>
            </a:r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0E678CE2-389A-2114-022F-014DA7932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ces mots en silence.</a:t>
            </a:r>
          </a:p>
        </p:txBody>
      </p:sp>
    </p:spTree>
    <p:extLst>
      <p:ext uri="{BB962C8B-B14F-4D97-AF65-F5344CB8AC3E}">
        <p14:creationId xmlns:p14="http://schemas.microsoft.com/office/powerpoint/2010/main" val="196114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80772D-AFB9-FCFA-E69A-0B1555C952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A2CD98C6-A1F0-7595-0CB5-BF1C92D13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0468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à voix haute ? </a:t>
            </a:r>
          </a:p>
        </p:txBody>
      </p:sp>
      <p:pic>
        <p:nvPicPr>
          <p:cNvPr id="6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930516B-1F03-B9E9-BB12-2AA28D4ADF9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DEDF7D6-D14A-1B8F-7104-6448F30B649D}"/>
              </a:ext>
            </a:extLst>
          </p:cNvPr>
          <p:cNvSpPr txBox="1"/>
          <p:nvPr/>
        </p:nvSpPr>
        <p:spPr>
          <a:xfrm>
            <a:off x="164787" y="2517212"/>
            <a:ext cx="8814425" cy="1823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gent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il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             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out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il            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fus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il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march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            nag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er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       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2AB6D7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n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ez</a:t>
            </a:r>
          </a:p>
        </p:txBody>
      </p:sp>
    </p:spTree>
    <p:extLst>
      <p:ext uri="{BB962C8B-B14F-4D97-AF65-F5344CB8AC3E}">
        <p14:creationId xmlns:p14="http://schemas.microsoft.com/office/powerpoint/2010/main" val="3242117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768325-CE2C-1A80-29DB-30D2923D2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6927B3ED-4D71-EE46-061A-D106B9DF6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ces phrases silencieusement. 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E5BED81F-8D54-7D01-2A00-8A2B7EEFD2F7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EEB12AF4-0B14-BA04-BB17-D01396437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4D2E2AB-C2AB-F771-D083-19ED4FB4A4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2" name="ZoneTexte 11">
            <a:extLst>
              <a:ext uri="{FF2B5EF4-FFF2-40B4-BE49-F238E27FC236}">
                <a16:creationId xmlns:a16="http://schemas.microsoft.com/office/drawing/2014/main" id="{5784E6E9-A984-93BE-92C7-710018EE599A}"/>
              </a:ext>
            </a:extLst>
          </p:cNvPr>
          <p:cNvSpPr txBox="1"/>
          <p:nvPr/>
        </p:nvSpPr>
        <p:spPr>
          <a:xfrm>
            <a:off x="818831" y="2205429"/>
            <a:ext cx="8525617" cy="277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30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Ma maison est en face du parc de jeux.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30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La pharmacie est loin de la poste.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30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Je veux acheter du beurre et du lait.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30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Elle voudrait un kilo de farine et un litre de lait.</a:t>
            </a:r>
          </a:p>
        </p:txBody>
      </p:sp>
    </p:spTree>
    <p:extLst>
      <p:ext uri="{BB962C8B-B14F-4D97-AF65-F5344CB8AC3E}">
        <p14:creationId xmlns:p14="http://schemas.microsoft.com/office/powerpoint/2010/main" val="106145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9808B9-C1D6-6BFF-BDFA-D3AA7DFF3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3077CFFB-AE5E-1BA9-2E47-B4D1F3D06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à voix haute ?</a:t>
            </a: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5A5EBE5-5E07-5C98-11A6-EC8741A26A5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C25F90FE-2437-C514-D9BC-9779D96C7DDC}"/>
              </a:ext>
            </a:extLst>
          </p:cNvPr>
          <p:cNvSpPr txBox="1"/>
          <p:nvPr/>
        </p:nvSpPr>
        <p:spPr>
          <a:xfrm>
            <a:off x="818831" y="2205429"/>
            <a:ext cx="8525617" cy="277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30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Ma maison est en face du parc de jeux.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30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La pharmacie est loin de la poste.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30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Je veux acheter du beurre et du lait.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30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Elle voudrait un kilo de farine et un litre de lait.</a:t>
            </a:r>
          </a:p>
        </p:txBody>
      </p:sp>
    </p:spTree>
    <p:extLst>
      <p:ext uri="{BB962C8B-B14F-4D97-AF65-F5344CB8AC3E}">
        <p14:creationId xmlns:p14="http://schemas.microsoft.com/office/powerpoint/2010/main" val="265488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222BBB-10FC-25F3-151E-B25A2306A2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410005F-3638-237A-5B9B-D42B96E59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ces phrases silencieusement. 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B513584F-146B-074D-E2A9-361EDBDB9082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AEA22BB5-D05B-53E7-2347-5211B08AFC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6904369-46DE-87AE-376D-76C2908DB4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2" name="ZoneTexte 11">
            <a:extLst>
              <a:ext uri="{FF2B5EF4-FFF2-40B4-BE49-F238E27FC236}">
                <a16:creationId xmlns:a16="http://schemas.microsoft.com/office/drawing/2014/main" id="{46E399E1-11BD-F547-4122-CAE32360C718}"/>
              </a:ext>
            </a:extLst>
          </p:cNvPr>
          <p:cNvSpPr txBox="1"/>
          <p:nvPr/>
        </p:nvSpPr>
        <p:spPr>
          <a:xfrm>
            <a:off x="818831" y="2236960"/>
            <a:ext cx="8525617" cy="277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30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C’est mon voisin qui habite près de la poste .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30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Ma voisine est grande et maigre. 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30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Elle est très gentille.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30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Nous allons le voir dans une heure pour l’aider.</a:t>
            </a:r>
          </a:p>
        </p:txBody>
      </p:sp>
    </p:spTree>
    <p:extLst>
      <p:ext uri="{BB962C8B-B14F-4D97-AF65-F5344CB8AC3E}">
        <p14:creationId xmlns:p14="http://schemas.microsoft.com/office/powerpoint/2010/main" val="328429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C3BC81-0202-738A-2C62-893AC8A12F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DD975053-E32F-1008-1119-30020A464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à voix haute ?</a:t>
            </a: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65ACA844-9784-AAE7-6C3D-DBEACC08054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391EFEB-57E8-3B71-C212-E3D4ADC7E4EB}"/>
              </a:ext>
            </a:extLst>
          </p:cNvPr>
          <p:cNvSpPr txBox="1"/>
          <p:nvPr/>
        </p:nvSpPr>
        <p:spPr>
          <a:xfrm>
            <a:off x="818831" y="2236960"/>
            <a:ext cx="8525617" cy="277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30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C’est mon voisin qui habite près de la poste .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30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Ma voisine est grande et maigre. 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30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Elle est très gentille.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30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Nous allons le voir dans une heure pour l’aider.</a:t>
            </a:r>
          </a:p>
        </p:txBody>
      </p:sp>
    </p:spTree>
    <p:extLst>
      <p:ext uri="{BB962C8B-B14F-4D97-AF65-F5344CB8AC3E}">
        <p14:creationId xmlns:p14="http://schemas.microsoft.com/office/powerpoint/2010/main" val="346496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9B8E98-4271-F97C-3911-3B8705307F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17A21CBC-D0BD-0F65-CADC-AF2DA0BB56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9827" y="2651734"/>
            <a:ext cx="4544346" cy="2694638"/>
          </a:xfrm>
          <a:prstGeom prst="rect">
            <a:avLst/>
          </a:prstGeom>
        </p:spPr>
      </p:pic>
      <p:sp>
        <p:nvSpPr>
          <p:cNvPr id="8" name="Titre 5">
            <a:extLst>
              <a:ext uri="{FF2B5EF4-FFF2-40B4-BE49-F238E27FC236}">
                <a16:creationId xmlns:a16="http://schemas.microsoft.com/office/drawing/2014/main" id="{61CC9B79-48A1-8970-0997-851FD509B5F2}"/>
              </a:ext>
            </a:extLst>
          </p:cNvPr>
          <p:cNvSpPr txBox="1">
            <a:spLocks/>
          </p:cNvSpPr>
          <p:nvPr/>
        </p:nvSpPr>
        <p:spPr>
          <a:xfrm>
            <a:off x="1664400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Observez cette image et lisez la question. Je vais vous proposer des réponses.  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43CCCAF-9CA2-94E1-B04A-3FDFDF5F07E2}"/>
              </a:ext>
            </a:extLst>
          </p:cNvPr>
          <p:cNvSpPr txBox="1"/>
          <p:nvPr/>
        </p:nvSpPr>
        <p:spPr>
          <a:xfrm>
            <a:off x="1851985" y="1871701"/>
            <a:ext cx="5440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Où se trouve la poste ?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E5428C1D-5FF3-F28A-1E60-48F1BB7E7EF5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5AFED31F-4790-7979-3C8C-D88A1F5ED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EEB5EEA-FE1C-3639-7136-3FD20B02BB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805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3D5FB1-F690-7A68-E8C5-C93C5F2991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3">
            <a:extLst>
              <a:ext uri="{FF2B5EF4-FFF2-40B4-BE49-F238E27FC236}">
                <a16:creationId xmlns:a16="http://schemas.microsoft.com/office/drawing/2014/main" id="{1BF7FFAD-FC57-999B-7B52-097DC049D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38114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ardoises.</a:t>
            </a:r>
          </a:p>
        </p:txBody>
      </p:sp>
      <p:pic>
        <p:nvPicPr>
          <p:cNvPr id="7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87B462CD-F3AB-CC07-70BF-35E76E23B3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EB632A12-BAC2-496A-C054-2F57A3D5B880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1E6C61DC-9E25-5EC3-8FDF-F03AE3F0F2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4E00A46-8442-B35C-BFDD-156557BB8F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1942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D37B0D-7425-75E4-27A5-F0E5517499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813CF57F-D665-C02E-C668-77DE7272CEC8}"/>
              </a:ext>
            </a:extLst>
          </p:cNvPr>
          <p:cNvSpPr txBox="1">
            <a:spLocks/>
          </p:cNvSpPr>
          <p:nvPr/>
        </p:nvSpPr>
        <p:spPr>
          <a:xfrm>
            <a:off x="1664400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Ecrivez le numéro de la bonne réponse sur votre ardoise (1, 2, 3 ou 4).  </a:t>
            </a:r>
          </a:p>
        </p:txBody>
      </p:sp>
      <p:pic>
        <p:nvPicPr>
          <p:cNvPr id="7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2E4295B3-E54A-E9F5-FBA6-A27C467D24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0550" y="688623"/>
            <a:ext cx="837795" cy="83779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86EC473-79B0-D6C5-8616-0666A58F17AC}"/>
              </a:ext>
            </a:extLst>
          </p:cNvPr>
          <p:cNvSpPr txBox="1"/>
          <p:nvPr/>
        </p:nvSpPr>
        <p:spPr>
          <a:xfrm>
            <a:off x="352653" y="2979167"/>
            <a:ext cx="5440029" cy="20601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La poste est à côté de la banque.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La poste est à côté du parc.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La poste est en face de l’école.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La poste est grande.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9A9270B-2773-4358-9D32-7D65184C18EE}"/>
              </a:ext>
            </a:extLst>
          </p:cNvPr>
          <p:cNvSpPr txBox="1"/>
          <p:nvPr/>
        </p:nvSpPr>
        <p:spPr>
          <a:xfrm>
            <a:off x="724699" y="2283310"/>
            <a:ext cx="5440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Où se trouve la poste ?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F0CA119-99FF-CE2D-D77C-7255B3A4ED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6544" y="2747594"/>
            <a:ext cx="3864902" cy="229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61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48150B-966D-B6AD-7061-3F913B0EF4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3">
            <a:extLst>
              <a:ext uri="{FF2B5EF4-FFF2-40B4-BE49-F238E27FC236}">
                <a16:creationId xmlns:a16="http://schemas.microsoft.com/office/drawing/2014/main" id="{DD68060C-6C86-0114-920D-60C6009EC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38114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p:pic>
        <p:nvPicPr>
          <p:cNvPr id="7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C2E51EA-A140-E22F-7DE2-2C6C81F887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2DAE5403-D964-59DD-40A2-36CE78130291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0E68BAE5-FFBF-DFF7-11C3-AD559D6D9B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AED651F4-DD74-1D28-58C1-1D9F6E8726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2278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D61EDA-6ACE-0349-F5B5-9ACA2127C7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05E9CA76-B9FF-B55E-AA9A-E2A4A5CB2E14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38C42113-FF86-53FD-7BFC-AB98CD34F5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FD2FFE6-636F-9CFF-9C86-1669EFC537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0" name="Titre 5">
            <a:extLst>
              <a:ext uri="{FF2B5EF4-FFF2-40B4-BE49-F238E27FC236}">
                <a16:creationId xmlns:a16="http://schemas.microsoft.com/office/drawing/2014/main" id="{5D5D6B12-8B6C-8099-EB69-C53BE727FC77}"/>
              </a:ext>
            </a:extLst>
          </p:cNvPr>
          <p:cNvSpPr txBox="1">
            <a:spLocks/>
          </p:cNvSpPr>
          <p:nvPr/>
        </p:nvSpPr>
        <p:spPr>
          <a:xfrm>
            <a:off x="1664400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La bonne réponse est : « La poste est en face de l’école.». Qui veut lire et expliquer la réponse ?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51A0C0E-FBD7-6D74-C884-AB9469758DEB}"/>
              </a:ext>
            </a:extLst>
          </p:cNvPr>
          <p:cNvSpPr txBox="1"/>
          <p:nvPr/>
        </p:nvSpPr>
        <p:spPr>
          <a:xfrm>
            <a:off x="352653" y="2979167"/>
            <a:ext cx="5440029" cy="20601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La poste est à côté de la banque.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La poste est à côté du parc.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La poste est en face de l’école.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La poste est grande.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01564ED-047D-F67B-28BC-CC7D682D285E}"/>
              </a:ext>
            </a:extLst>
          </p:cNvPr>
          <p:cNvSpPr txBox="1"/>
          <p:nvPr/>
        </p:nvSpPr>
        <p:spPr>
          <a:xfrm>
            <a:off x="724699" y="2283310"/>
            <a:ext cx="5440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Où se trouve la poste ?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C56E5219-23C0-5D6D-B7A8-2F1455565D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6544" y="2747594"/>
            <a:ext cx="3864902" cy="229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59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F89984-7A3C-CFA2-12F0-F9773D56EB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5">
            <a:extLst>
              <a:ext uri="{FF2B5EF4-FFF2-40B4-BE49-F238E27FC236}">
                <a16:creationId xmlns:a16="http://schemas.microsoft.com/office/drawing/2014/main" id="{5382F041-B1C0-82D4-1855-4BB6A578423A}"/>
              </a:ext>
            </a:extLst>
          </p:cNvPr>
          <p:cNvSpPr txBox="1">
            <a:spLocks/>
          </p:cNvSpPr>
          <p:nvPr/>
        </p:nvSpPr>
        <p:spPr>
          <a:xfrm>
            <a:off x="1664400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Observez cette image et lisez la question. Je vais vous proposer des réponses.  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55CE3C3-44C4-94E6-A2A3-388A45E48EF8}"/>
              </a:ext>
            </a:extLst>
          </p:cNvPr>
          <p:cNvSpPr txBox="1"/>
          <p:nvPr/>
        </p:nvSpPr>
        <p:spPr>
          <a:xfrm>
            <a:off x="555502" y="1871701"/>
            <a:ext cx="80329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Comment est ta voisine qui habite en face ?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3005819D-D2D0-0C87-DFDB-A7995A4FCC07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42BFD3A5-6534-B139-D31E-D128E8AC73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9485B99-1729-4654-7D85-4D253057DA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73080B00-ECCD-AA21-5C37-6EC3DB6D6A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9651" y="2877237"/>
            <a:ext cx="4004697" cy="2534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52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16E20C-0783-5E34-FAC5-A45D0AC9CD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3CAF44C7-A375-5C99-539C-AC0266E5222F}"/>
              </a:ext>
            </a:extLst>
          </p:cNvPr>
          <p:cNvSpPr txBox="1">
            <a:spLocks/>
          </p:cNvSpPr>
          <p:nvPr/>
        </p:nvSpPr>
        <p:spPr>
          <a:xfrm>
            <a:off x="1664400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Ecrivez le numéro de la bonne réponse sur votre ardoise (1, 2, 3 ou 4).  </a:t>
            </a:r>
          </a:p>
        </p:txBody>
      </p:sp>
      <p:pic>
        <p:nvPicPr>
          <p:cNvPr id="7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2BB6C3B-718D-3C73-82C8-2DF257D9E5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0550" y="688623"/>
            <a:ext cx="837795" cy="83779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3382733-86B9-F12D-7E96-B7F536DF37FB}"/>
              </a:ext>
            </a:extLst>
          </p:cNvPr>
          <p:cNvSpPr txBox="1"/>
          <p:nvPr/>
        </p:nvSpPr>
        <p:spPr>
          <a:xfrm>
            <a:off x="360550" y="3028815"/>
            <a:ext cx="6615707" cy="18812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3038" marR="0" lvl="0" indent="-173038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Ma voisine Salima, qui habite en face, a dix ans.</a:t>
            </a:r>
          </a:p>
          <a:p>
            <a:pPr marL="173038" marR="0" lvl="0" indent="-173038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Ma voisine, qui habite en face, joue avec son frère.</a:t>
            </a:r>
          </a:p>
          <a:p>
            <a:pPr marL="173038" marR="0" lvl="0" indent="-173038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Ma voisine, qui habite en face, est gentille.</a:t>
            </a:r>
          </a:p>
          <a:p>
            <a:pPr marL="173038" marR="0" lvl="0" indent="-173038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Ma voisine, qui habite en face, est en deuxième année.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14EEEE1-0A6D-6675-B6BF-DDCF0DD81B55}"/>
              </a:ext>
            </a:extLst>
          </p:cNvPr>
          <p:cNvSpPr txBox="1"/>
          <p:nvPr/>
        </p:nvSpPr>
        <p:spPr>
          <a:xfrm>
            <a:off x="-129970" y="2329780"/>
            <a:ext cx="6839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Comment est ta voisine qui habite en face ?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88091D4-01D5-53F4-F011-62EE68FEAB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4998" y="3041891"/>
            <a:ext cx="2658452" cy="168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59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235A37-3DE7-AA2D-E820-A3F0A0AA34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3">
            <a:extLst>
              <a:ext uri="{FF2B5EF4-FFF2-40B4-BE49-F238E27FC236}">
                <a16:creationId xmlns:a16="http://schemas.microsoft.com/office/drawing/2014/main" id="{7F13D74F-7F16-58AA-69E0-7C10DAA15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38114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p:pic>
        <p:nvPicPr>
          <p:cNvPr id="7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B31FC24-5B60-8578-8C0E-9000079460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96360F11-8240-897F-F050-E8F888117EDF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7385C77E-5C35-7EC1-56C6-32EBB04EA4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727F3C1-0D2C-6029-F374-BFC17697B4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5873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D32610-CDE7-B2BC-3D7B-74B9FE0BDC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4EBFF21D-04DA-4759-FC3B-13E403DB463D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EBB7DA85-8BB3-6332-6408-8FFD7C1A3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DF268C5-B0AF-6989-6AD9-535722F7D6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0" name="Titre 5">
            <a:extLst>
              <a:ext uri="{FF2B5EF4-FFF2-40B4-BE49-F238E27FC236}">
                <a16:creationId xmlns:a16="http://schemas.microsoft.com/office/drawing/2014/main" id="{C39388D8-448A-B463-B0D4-41DC2CD0665A}"/>
              </a:ext>
            </a:extLst>
          </p:cNvPr>
          <p:cNvSpPr txBox="1">
            <a:spLocks/>
          </p:cNvSpPr>
          <p:nvPr/>
        </p:nvSpPr>
        <p:spPr>
          <a:xfrm>
            <a:off x="1664400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La bonne réponse est : « Ma voisine, qui habite en face, est gentille. ». Qui veut lire et expliquer la réponse ?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FB98748-FC2D-DA26-72F9-843BC8BE0DDE}"/>
              </a:ext>
            </a:extLst>
          </p:cNvPr>
          <p:cNvSpPr txBox="1"/>
          <p:nvPr/>
        </p:nvSpPr>
        <p:spPr>
          <a:xfrm>
            <a:off x="360550" y="3028815"/>
            <a:ext cx="6615707" cy="18812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3038" marR="0" lvl="0" indent="-173038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Ma voisine Salima, qui habite en face, a dix ans.</a:t>
            </a:r>
          </a:p>
          <a:p>
            <a:pPr marL="173038" marR="0" lvl="0" indent="-173038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Ma voisine, qui habite en face, joue avec son frère.</a:t>
            </a:r>
          </a:p>
          <a:p>
            <a:pPr marL="173038" marR="0" lvl="0" indent="-173038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Ma voisine, qui habite en face, est gentille.</a:t>
            </a:r>
          </a:p>
          <a:p>
            <a:pPr marL="173038" marR="0" lvl="0" indent="-173038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Ma voisine, qui habite en face, est en deuxième année.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D79043B-5809-C7A5-871F-EF965E8332F8}"/>
              </a:ext>
            </a:extLst>
          </p:cNvPr>
          <p:cNvSpPr txBox="1"/>
          <p:nvPr/>
        </p:nvSpPr>
        <p:spPr>
          <a:xfrm>
            <a:off x="-129970" y="2329780"/>
            <a:ext cx="6839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Comment est ta voisine qui habite en face ?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5D15C58-D8C9-ABC3-C699-8FABF68FFD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4998" y="3041891"/>
            <a:ext cx="2658452" cy="168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04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E72D9B-6F2B-347F-8F93-5DD3BD8E46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5">
            <a:extLst>
              <a:ext uri="{FF2B5EF4-FFF2-40B4-BE49-F238E27FC236}">
                <a16:creationId xmlns:a16="http://schemas.microsoft.com/office/drawing/2014/main" id="{29C1C0F9-0217-838C-5A68-39A2097168DB}"/>
              </a:ext>
            </a:extLst>
          </p:cNvPr>
          <p:cNvSpPr txBox="1">
            <a:spLocks/>
          </p:cNvSpPr>
          <p:nvPr/>
        </p:nvSpPr>
        <p:spPr>
          <a:xfrm>
            <a:off x="1664400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Observez cette image et lisez la question. Je vais vous proposer des réponses.  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7413621-D67C-D153-BF17-9986FEDE453F}"/>
              </a:ext>
            </a:extLst>
          </p:cNvPr>
          <p:cNvSpPr txBox="1"/>
          <p:nvPr/>
        </p:nvSpPr>
        <p:spPr>
          <a:xfrm>
            <a:off x="555502" y="1871701"/>
            <a:ext cx="80329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Combien Samira voudrait-elle de sucre ?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4888A348-B413-716D-ACF0-90ED0783E529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E9F24347-5C3A-8B07-990A-AB64F42141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A82DFE76-AB43-0F83-EF6F-7C1691A78F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3916D8F5-50E1-D300-A9EB-63B2F6A9A2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7094" y="2877237"/>
            <a:ext cx="3989811" cy="241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85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F2DA66-781A-C22F-1B63-3D8373E2F2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1C6868EB-3442-858F-D376-EB26C2B2DA8C}"/>
              </a:ext>
            </a:extLst>
          </p:cNvPr>
          <p:cNvSpPr txBox="1">
            <a:spLocks/>
          </p:cNvSpPr>
          <p:nvPr/>
        </p:nvSpPr>
        <p:spPr>
          <a:xfrm>
            <a:off x="1664400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Ecrivez le numéro de la bonne réponse sur votre ardoise (1, 2, 3 ou 4).  </a:t>
            </a:r>
          </a:p>
        </p:txBody>
      </p:sp>
      <p:pic>
        <p:nvPicPr>
          <p:cNvPr id="7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C6F45F1-9A01-C986-8B10-40C3C0013F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0550" y="688623"/>
            <a:ext cx="837795" cy="83779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2FE7E80B-D746-DE27-E4C5-FA6C1AA5FC9E}"/>
              </a:ext>
            </a:extLst>
          </p:cNvPr>
          <p:cNvSpPr txBox="1"/>
          <p:nvPr/>
        </p:nvSpPr>
        <p:spPr>
          <a:xfrm>
            <a:off x="360550" y="3028815"/>
            <a:ext cx="6615707" cy="18812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1325" marR="0" lvl="0" indent="-441325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Samira voudrait un litre de lait.</a:t>
            </a:r>
          </a:p>
          <a:p>
            <a:pPr marL="441325" marR="0" lvl="0" indent="-441325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Samira veut acheter du lait.</a:t>
            </a:r>
          </a:p>
          <a:p>
            <a:pPr marL="441325" indent="-441325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000" dirty="0">
                <a:solidFill>
                  <a:prstClr val="black"/>
                </a:solidFill>
                <a:latin typeface="Dosis Medium" pitchFamily="2" charset="0"/>
              </a:rPr>
              <a:t>Samira veut acheter du sucre.</a:t>
            </a:r>
          </a:p>
          <a:p>
            <a:pPr marL="441325" marR="0" lvl="0" indent="-441325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Samira voudrait un kilo de sucre.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3BCC917-C362-BA99-0D28-F98E21B461E4}"/>
              </a:ext>
            </a:extLst>
          </p:cNvPr>
          <p:cNvSpPr txBox="1"/>
          <p:nvPr/>
        </p:nvSpPr>
        <p:spPr>
          <a:xfrm>
            <a:off x="-129970" y="2329780"/>
            <a:ext cx="6839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Combien Samira voudrait-elle de sucre ?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4F8E309-1E8D-9C4B-922C-67ED4346B5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7758" y="2791445"/>
            <a:ext cx="3555692" cy="215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250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15E528-AD16-C7DF-7AA5-4F83233872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3">
            <a:extLst>
              <a:ext uri="{FF2B5EF4-FFF2-40B4-BE49-F238E27FC236}">
                <a16:creationId xmlns:a16="http://schemas.microsoft.com/office/drawing/2014/main" id="{6241B7BB-B8AD-4B55-A342-16AD07DD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38114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p:pic>
        <p:nvPicPr>
          <p:cNvPr id="7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AD334E2-0BA5-12FA-B816-179EDAD217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3C596CDD-4E34-A631-1BAE-30223D17128D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935BCB6F-DB34-C2F3-38A0-6E0323AB17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9F73EDF-8804-B4BA-13FD-632C2B8427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0482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FE6304-2277-9D55-2972-0AAC596F66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DD278D44-1A6C-86C5-FBA7-A8182B94865A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021A09E-7CA9-046D-5AFF-2362B9A93B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EF00867-D3DD-0928-F8E7-352A9CEC88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0" name="Titre 5">
            <a:extLst>
              <a:ext uri="{FF2B5EF4-FFF2-40B4-BE49-F238E27FC236}">
                <a16:creationId xmlns:a16="http://schemas.microsoft.com/office/drawing/2014/main" id="{4E7112B4-3D4B-6B23-ECE1-952C38CBF5BE}"/>
              </a:ext>
            </a:extLst>
          </p:cNvPr>
          <p:cNvSpPr txBox="1">
            <a:spLocks/>
          </p:cNvSpPr>
          <p:nvPr/>
        </p:nvSpPr>
        <p:spPr>
          <a:xfrm>
            <a:off x="1664400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La bonne réponse est : « Samira voudrait un kilo de sucre. ». Qui veut lire et expliquer la réponse ?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193048F-983D-EF5E-1BEE-B78DCD6967BF}"/>
              </a:ext>
            </a:extLst>
          </p:cNvPr>
          <p:cNvSpPr txBox="1"/>
          <p:nvPr/>
        </p:nvSpPr>
        <p:spPr>
          <a:xfrm>
            <a:off x="360550" y="3028815"/>
            <a:ext cx="6615707" cy="18812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1325" marR="0" lvl="0" indent="-441325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Samira voudrait un litre de lait.</a:t>
            </a:r>
          </a:p>
          <a:p>
            <a:pPr marL="441325" marR="0" lvl="0" indent="-441325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Samira veut acheter du lait.</a:t>
            </a:r>
          </a:p>
          <a:p>
            <a:pPr marL="441325" indent="-441325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000" dirty="0">
                <a:solidFill>
                  <a:prstClr val="black"/>
                </a:solidFill>
                <a:latin typeface="Dosis Medium" pitchFamily="2" charset="0"/>
              </a:rPr>
              <a:t>Samira veut acheter du sucre.</a:t>
            </a:r>
          </a:p>
          <a:p>
            <a:pPr marL="441325" marR="0" lvl="0" indent="-441325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Samira voudrait un kilo de sucre.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8857A6D-4B8D-9FD9-D7FD-84DF974FF5CE}"/>
              </a:ext>
            </a:extLst>
          </p:cNvPr>
          <p:cNvSpPr txBox="1"/>
          <p:nvPr/>
        </p:nvSpPr>
        <p:spPr>
          <a:xfrm>
            <a:off x="-129970" y="2329780"/>
            <a:ext cx="6839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Combien Samira voudrait-elle de sucre ?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AEF3991E-F5BF-010C-C918-46D9CBF965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7758" y="2791445"/>
            <a:ext cx="3555692" cy="215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88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A4634621-90A1-9097-64FE-7E7C31F05198}"/>
              </a:ext>
            </a:extLst>
          </p:cNvPr>
          <p:cNvSpPr/>
          <p:nvPr/>
        </p:nvSpPr>
        <p:spPr>
          <a:xfrm>
            <a:off x="4870382" y="2369548"/>
            <a:ext cx="3732659" cy="5974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B7D7D3B8-245B-822C-D89F-57F16AFB6C1C}"/>
              </a:ext>
            </a:extLst>
          </p:cNvPr>
          <p:cNvSpPr/>
          <p:nvPr/>
        </p:nvSpPr>
        <p:spPr>
          <a:xfrm>
            <a:off x="413887" y="2387067"/>
            <a:ext cx="4129238" cy="5974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D3080D14-66A9-CA0D-439E-A1B3E6C783A7}"/>
              </a:ext>
            </a:extLst>
          </p:cNvPr>
          <p:cNvSpPr/>
          <p:nvPr/>
        </p:nvSpPr>
        <p:spPr>
          <a:xfrm>
            <a:off x="4870383" y="3091197"/>
            <a:ext cx="3804812" cy="2405146"/>
          </a:xfrm>
          <a:prstGeom prst="roundRect">
            <a:avLst>
              <a:gd name="adj" fmla="val 7549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60614691-22DC-9AA0-152D-DA42CC19D203}"/>
              </a:ext>
            </a:extLst>
          </p:cNvPr>
          <p:cNvSpPr/>
          <p:nvPr/>
        </p:nvSpPr>
        <p:spPr>
          <a:xfrm>
            <a:off x="413886" y="3062321"/>
            <a:ext cx="4177364" cy="2405146"/>
          </a:xfrm>
          <a:prstGeom prst="roundRect">
            <a:avLst>
              <a:gd name="adj" fmla="val 8768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75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00ACA4"/>
                </a:solidFill>
              </a:rPr>
              <a:t>Pictogrammes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D7F8747-B10C-6688-D210-416D6A40CC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576" y="3078508"/>
            <a:ext cx="1486736" cy="1384473"/>
          </a:xfrm>
          <a:prstGeom prst="rect">
            <a:avLst/>
          </a:prstGeom>
        </p:spPr>
      </p:pic>
      <p:pic>
        <p:nvPicPr>
          <p:cNvPr id="13" name="Espace réservé pour une image  15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576EB041-A14E-90C1-A5C4-7A06A89AD8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25" b="15661"/>
          <a:stretch>
            <a:fillRect/>
          </a:stretch>
        </p:blipFill>
        <p:spPr>
          <a:xfrm>
            <a:off x="5200940" y="3286180"/>
            <a:ext cx="1577821" cy="104631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C47101B-F13B-CD1D-3895-14656856602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593" b="11327"/>
          <a:stretch>
            <a:fillRect/>
          </a:stretch>
        </p:blipFill>
        <p:spPr>
          <a:xfrm>
            <a:off x="2810222" y="3216327"/>
            <a:ext cx="1393969" cy="1256076"/>
          </a:xfrm>
          <a:prstGeom prst="ellipse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31ABA83-526D-4C40-5DE7-2F8664623E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4521" y="3436723"/>
            <a:ext cx="1060039" cy="622773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ABAB9CF9-583C-D22B-6FBC-E36FC04EFCAA}"/>
              </a:ext>
            </a:extLst>
          </p:cNvPr>
          <p:cNvSpPr txBox="1"/>
          <p:nvPr/>
        </p:nvSpPr>
        <p:spPr>
          <a:xfrm>
            <a:off x="1538878" y="2479140"/>
            <a:ext cx="21435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parle 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EEDC8D4-2152-B186-D017-39DEE08AF553}"/>
              </a:ext>
            </a:extLst>
          </p:cNvPr>
          <p:cNvSpPr txBox="1"/>
          <p:nvPr/>
        </p:nvSpPr>
        <p:spPr>
          <a:xfrm>
            <a:off x="5593605" y="2445506"/>
            <a:ext cx="2319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Diffusion d’un média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F59506D7-037B-F526-4725-21B6D96C861C}"/>
              </a:ext>
            </a:extLst>
          </p:cNvPr>
          <p:cNvSpPr txBox="1"/>
          <p:nvPr/>
        </p:nvSpPr>
        <p:spPr>
          <a:xfrm>
            <a:off x="701736" y="4673649"/>
            <a:ext cx="1906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Expliquer, donner une consigne 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717ABA6-30A3-FAAD-8DCF-BAB1B7E96E98}"/>
              </a:ext>
            </a:extLst>
          </p:cNvPr>
          <p:cNvSpPr txBox="1"/>
          <p:nvPr/>
        </p:nvSpPr>
        <p:spPr>
          <a:xfrm>
            <a:off x="5068728" y="4558145"/>
            <a:ext cx="1822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Média en cours de diffusion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81339EE9-67AA-00E9-E9C0-BC51E26AF252}"/>
              </a:ext>
            </a:extLst>
          </p:cNvPr>
          <p:cNvSpPr txBox="1"/>
          <p:nvPr/>
        </p:nvSpPr>
        <p:spPr>
          <a:xfrm>
            <a:off x="3085923" y="4692898"/>
            <a:ext cx="1079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Désigner un élève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E1B8BBA3-D7E9-F5F2-CBC2-8C40C40505DA}"/>
              </a:ext>
            </a:extLst>
          </p:cNvPr>
          <p:cNvSpPr txBox="1"/>
          <p:nvPr/>
        </p:nvSpPr>
        <p:spPr>
          <a:xfrm>
            <a:off x="6882099" y="4435623"/>
            <a:ext cx="18229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 du média. Passer au slide suivant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1B844839-3AA5-297E-59E2-1EB658425B9D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B135D9E-2FAB-347F-3571-811EEE99CC1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66D98C7-2DB6-372A-8B32-B3318DC2381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itre 53">
              <a:extLst>
                <a:ext uri="{FF2B5EF4-FFF2-40B4-BE49-F238E27FC236}">
                  <a16:creationId xmlns:a16="http://schemas.microsoft.com/office/drawing/2014/main" id="{3A63E897-CFDB-F535-82EA-814C1B4ABA90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489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FEEE8B-3733-68BD-2BAF-3A7A73A46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58FFB303-06D9-83F6-ED18-6902AC45D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D3F18F9-BA78-0CBA-47E8-44912CD35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9732" y="4042784"/>
            <a:ext cx="6344535" cy="1495634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3364B865-7311-DE2F-2B9C-7CDF9BC91F83}"/>
              </a:ext>
            </a:extLst>
          </p:cNvPr>
          <p:cNvSpPr txBox="1"/>
          <p:nvPr/>
        </p:nvSpPr>
        <p:spPr>
          <a:xfrm>
            <a:off x="2380260" y="4185526"/>
            <a:ext cx="3375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2, </a:t>
            </a: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Activité 2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9180DAB7-6646-5A73-5C33-F3A50E8BC88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2BFBA93-2963-08BC-1DA3-469CC5ADD678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5D8C0C9-459A-55D8-6D8C-7314D4982E26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itre 53">
              <a:extLst>
                <a:ext uri="{FF2B5EF4-FFF2-40B4-BE49-F238E27FC236}">
                  <a16:creationId xmlns:a16="http://schemas.microsoft.com/office/drawing/2014/main" id="{1B154FB0-B00B-39E6-3DC9-0C91F4952F3A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355116EA-4FE2-8E53-B43F-E1AF81F4F4F7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2192797" y="3028796"/>
            <a:ext cx="5169321" cy="75565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Lecture de mots.</a:t>
            </a:r>
          </a:p>
          <a:p>
            <a:pPr>
              <a:lnSpc>
                <a:spcPct val="150000"/>
              </a:lnSpc>
              <a:defRPr/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Lecture et compréhension de phrases.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DC566B6-A7BC-76A4-19B4-275D440E37B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dirty="0">
                <a:solidFill>
                  <a:srgbClr val="424D7B"/>
                </a:solidFill>
              </a:rPr>
              <a:t>Lecture et compréhension  de texte.</a:t>
            </a:r>
          </a:p>
        </p:txBody>
      </p:sp>
      <p:pic>
        <p:nvPicPr>
          <p:cNvPr id="37" name="Espace réservé pour une image  36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58424BAA-A47B-4E20-FFE5-6432611FA8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98796" y="3984080"/>
            <a:ext cx="540000" cy="540000"/>
          </a:xfrm>
          <a:prstGeom prst="rect">
            <a:avLst/>
          </a:prstGeom>
          <a:noFill/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8D828657-A3E8-44BD-A4B3-1F247FD05D1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tretch>
            <a:fillRect/>
          </a:stretch>
        </p:blipFill>
        <p:spPr>
          <a:xfrm>
            <a:off x="7153602" y="2237774"/>
            <a:ext cx="850846" cy="85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41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re 3">
            <a:extLst>
              <a:ext uri="{FF2B5EF4-FFF2-40B4-BE49-F238E27FC236}">
                <a16:creationId xmlns:a16="http://schemas.microsoft.com/office/drawing/2014/main" id="{2DDB52E5-C691-5107-4CA8-E4EDF683B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nous allons faire de la lecture. </a:t>
            </a:r>
          </a:p>
        </p:txBody>
      </p: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BA87C2CA-4554-E570-A82C-00EEEC635CB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7D8E4B1D-491A-A931-A01A-A0F0BCCCF2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3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CE58DCD-66F8-B78C-4886-FD08D45CCC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2E04A594-F6CE-A286-DF82-D20E8B0687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1846" y="2290811"/>
            <a:ext cx="4532297" cy="302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53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1EAA40-4A63-0027-00AD-EC82A19E18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2D5AF5F9-73CD-49BB-4F7B-076027548B5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B5442971-DB15-4BB2-58B1-BA687102E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le texte silencieusement sur votre livret. 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1809D5A-C38B-A9A7-1456-C5C8FEE8C1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380" y="2138157"/>
            <a:ext cx="7193240" cy="3963843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92657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465E32-835D-DED6-7B82-FE370B7188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3">
            <a:extLst>
              <a:ext uri="{FF2B5EF4-FFF2-40B4-BE49-F238E27FC236}">
                <a16:creationId xmlns:a16="http://schemas.microsoft.com/office/drawing/2014/main" id="{71E2085E-BD13-6012-03A0-F6A73BCC5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le texte ? Je vais désigner plusieurs élèves. Chacun va lire un passage. </a:t>
            </a:r>
          </a:p>
        </p:txBody>
      </p:sp>
      <p:pic>
        <p:nvPicPr>
          <p:cNvPr id="6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B1DDE35-2043-0741-51C7-BFAE476154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3C69B655-5181-FECD-36B2-E022F7AEF1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380" y="2268514"/>
            <a:ext cx="7193240" cy="3963843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70298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F3C262-E40E-01D1-2434-FD2D5737E8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B06E4416-0B2A-C73A-6C47-FF09112D69C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0A5948A1-7AA4-92CC-0015-643138B209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EABA6B2-33EA-6A34-7C09-E1F0CD0675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9" name="Titre 3">
            <a:extLst>
              <a:ext uri="{FF2B5EF4-FFF2-40B4-BE49-F238E27FC236}">
                <a16:creationId xmlns:a16="http://schemas.microsoft.com/office/drawing/2014/main" id="{6CF6F4FE-22BA-6AF8-321B-752F8A148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ardoises. On va répondre à des questions de compréhension. </a:t>
            </a:r>
          </a:p>
        </p:txBody>
      </p:sp>
      <p:pic>
        <p:nvPicPr>
          <p:cNvPr id="10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851B8EF-15D0-0249-A035-610559F45F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256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75426D-C701-43F1-0DA9-6F14DDE5E9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31DD5619-DF80-81C3-947C-A4848F3B83F0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C8615DA6-86C1-1A76-06E1-43D8AC6225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F3959D2-405B-1906-BF61-FA439B544A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itre 5">
            <a:extLst>
              <a:ext uri="{FF2B5EF4-FFF2-40B4-BE49-F238E27FC236}">
                <a16:creationId xmlns:a16="http://schemas.microsoft.com/office/drawing/2014/main" id="{5D906FDB-1CEF-BBA9-A845-D4975E2E7B28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La classe de 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S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ami organise une grande fête. Écrivez vrai ou faux sur vos ardoises. Cherchez la réponse dans le texte.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FA0335E-3901-E8FF-DC89-4455D546ADFE}"/>
              </a:ext>
            </a:extLst>
          </p:cNvPr>
          <p:cNvSpPr txBox="1"/>
          <p:nvPr/>
        </p:nvSpPr>
        <p:spPr>
          <a:xfrm>
            <a:off x="6164317" y="1577153"/>
            <a:ext cx="1487442" cy="4962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osis "/>
                <a:ea typeface="+mn-ea"/>
                <a:cs typeface="+mn-cs"/>
              </a:rPr>
              <a:t>Vrai ou </a:t>
            </a:r>
            <a:r>
              <a:rPr lang="fr-FR" sz="2000" b="1" dirty="0">
                <a:solidFill>
                  <a:srgbClr val="0070C0"/>
                </a:solidFill>
                <a:latin typeface="Dosis "/>
              </a:rPr>
              <a:t>f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osis "/>
                <a:ea typeface="+mn-ea"/>
                <a:cs typeface="+mn-cs"/>
              </a:rPr>
              <a:t>aux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6676BAB0-67F2-10BC-7716-E4CB980ADA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2241" y="1676439"/>
            <a:ext cx="4582164" cy="46679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8BB4413-F09F-3D03-8BA3-94A3711927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901" y="2395481"/>
            <a:ext cx="7193240" cy="3963843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03163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338206-AFDE-ACF0-C2D4-3D3FDF7A0F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40C60034-0B01-AFB0-E4BE-FCD5725ABA1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E1EE88AF-1E73-5172-3E8C-DB79D74343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4953E0F-0001-5B96-7CCE-4DC744EC2F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itre 5">
            <a:extLst>
              <a:ext uri="{FF2B5EF4-FFF2-40B4-BE49-F238E27FC236}">
                <a16:creationId xmlns:a16="http://schemas.microsoft.com/office/drawing/2014/main" id="{FAC78153-0068-734C-FD70-8B782C663E95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Levez vos ardoises. La bonne 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réponse est : faux.  La  classe de Sami organise </a:t>
            </a:r>
          </a:p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un goûter collectif.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4001874-25D3-3EAC-AA11-22328568663A}"/>
              </a:ext>
            </a:extLst>
          </p:cNvPr>
          <p:cNvSpPr txBox="1"/>
          <p:nvPr/>
        </p:nvSpPr>
        <p:spPr>
          <a:xfrm>
            <a:off x="6074405" y="1624017"/>
            <a:ext cx="1487442" cy="4962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 dirty="0">
                <a:solidFill>
                  <a:srgbClr val="C00000"/>
                </a:solidFill>
                <a:latin typeface="Dosis "/>
              </a:rPr>
              <a:t>F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"/>
                <a:ea typeface="+mn-ea"/>
                <a:cs typeface="+mn-cs"/>
              </a:rPr>
              <a:t>aux 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19F30F6-7A69-AAB3-0D8B-70262CBF00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2241" y="1676439"/>
            <a:ext cx="4582164" cy="46679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8AB175E-5C37-3301-2B40-F03D77FC6A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901" y="2395481"/>
            <a:ext cx="7193240" cy="3963843"/>
          </a:xfrm>
          <a:prstGeom prst="round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20951A5-58BD-6358-6BB7-23CD73DDD865}"/>
              </a:ext>
            </a:extLst>
          </p:cNvPr>
          <p:cNvSpPr/>
          <p:nvPr/>
        </p:nvSpPr>
        <p:spPr>
          <a:xfrm>
            <a:off x="2102297" y="3884805"/>
            <a:ext cx="3730944" cy="22999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5070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1C07FD-B44A-4DF3-D879-F908F294E0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959F22EE-6567-2849-0A1D-36E80E57E59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B8796A03-927F-8D2F-1516-A739230AF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FC8CCDF-FB65-7E1F-DF1A-C62F444843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itre 5">
            <a:extLst>
              <a:ext uri="{FF2B5EF4-FFF2-40B4-BE49-F238E27FC236}">
                <a16:creationId xmlns:a16="http://schemas.microsoft.com/office/drawing/2014/main" id="{CCCF3035-7B75-0830-7B64-DA71ECE428FD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Sami va voir Jalal pour jouer avec lui. Écrivez vrai ou faux sur vos ardoises. Cherchez </a:t>
            </a:r>
          </a:p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la réponse dans le texte.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712297E-785F-5D17-E7C8-8486B85DAB56}"/>
              </a:ext>
            </a:extLst>
          </p:cNvPr>
          <p:cNvSpPr txBox="1"/>
          <p:nvPr/>
        </p:nvSpPr>
        <p:spPr>
          <a:xfrm>
            <a:off x="5694849" y="1576719"/>
            <a:ext cx="2490951" cy="4962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osis "/>
                <a:ea typeface="+mn-ea"/>
                <a:cs typeface="+mn-cs"/>
              </a:rPr>
              <a:t>Vrai ou </a:t>
            </a:r>
            <a:r>
              <a:rPr lang="fr-FR" sz="2000" b="1" dirty="0">
                <a:solidFill>
                  <a:srgbClr val="0070C0"/>
                </a:solidFill>
                <a:latin typeface="Dosis "/>
              </a:rPr>
              <a:t>f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osis "/>
                <a:ea typeface="+mn-ea"/>
                <a:cs typeface="+mn-cs"/>
              </a:rPr>
              <a:t>aux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68A7D27-9F4F-2BF6-20BF-768BC4BFE3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901" y="2395481"/>
            <a:ext cx="7193240" cy="3963843"/>
          </a:xfrm>
          <a:prstGeom prst="round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5C010AB-DC55-01B0-426F-91BC6469A9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1333" y="1549435"/>
            <a:ext cx="4382112" cy="66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99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D18882-FFC6-E183-B834-9B227C451D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FC38B0BD-0A06-F6A3-6AF5-BBEFB86ED55F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7316CAFD-DC85-11AD-74C2-BBB38B9539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21EF2BA-D734-A041-E2DE-349C927822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itre 5">
            <a:extLst>
              <a:ext uri="{FF2B5EF4-FFF2-40B4-BE49-F238E27FC236}">
                <a16:creationId xmlns:a16="http://schemas.microsoft.com/office/drawing/2014/main" id="{5C23F75F-B00E-6065-3074-19D7F3C01A89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Levez les ardoises. La bonne réponse est : faux. Sami va voir Jalal pour le consoler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.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F2A97C5-BF6C-2421-8857-B2086D28D574}"/>
              </a:ext>
            </a:extLst>
          </p:cNvPr>
          <p:cNvSpPr txBox="1"/>
          <p:nvPr/>
        </p:nvSpPr>
        <p:spPr>
          <a:xfrm>
            <a:off x="5101333" y="1787197"/>
            <a:ext cx="1487442" cy="4962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 dirty="0">
                <a:solidFill>
                  <a:srgbClr val="C00000"/>
                </a:solidFill>
                <a:latin typeface="Dosis "/>
              </a:rPr>
              <a:t>F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"/>
                <a:ea typeface="+mn-ea"/>
                <a:cs typeface="+mn-cs"/>
              </a:rPr>
              <a:t>aux 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40046C1-8D6B-57DE-AD64-AB47A4AD7B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901" y="2395481"/>
            <a:ext cx="7193240" cy="3963843"/>
          </a:xfrm>
          <a:prstGeom prst="round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1539CB0-D8B7-E568-8E44-397BBE987C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1333" y="1549435"/>
            <a:ext cx="4382112" cy="66684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A564E9D-7874-674B-5950-43B2894774E1}"/>
              </a:ext>
            </a:extLst>
          </p:cNvPr>
          <p:cNvSpPr/>
          <p:nvPr/>
        </p:nvSpPr>
        <p:spPr>
          <a:xfrm rot="10800000" flipH="1" flipV="1">
            <a:off x="4256690" y="5584325"/>
            <a:ext cx="2538248" cy="49629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0579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8FF0FF-DAA6-C390-872F-A1A58F04A4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26BFFA11-7E48-3786-331D-AA79AF3DF35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EA674E5C-D39D-C741-58B7-6B24CDE3E7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B281A20-43DB-EAA8-E6CA-C6D654CEEF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itre 5">
            <a:extLst>
              <a:ext uri="{FF2B5EF4-FFF2-40B4-BE49-F238E27FC236}">
                <a16:creationId xmlns:a16="http://schemas.microsoft.com/office/drawing/2014/main" id="{3715B967-76CB-1F21-7CAB-704801F9BFD2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Relevez dans le texte le synonyme de « 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magnifique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 ». Écrivez la réponse sur vos ardoises.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F262C7F-FA7E-B87A-24C5-30C640E9B18F}"/>
              </a:ext>
            </a:extLst>
          </p:cNvPr>
          <p:cNvSpPr txBox="1"/>
          <p:nvPr/>
        </p:nvSpPr>
        <p:spPr>
          <a:xfrm>
            <a:off x="2133489" y="1702038"/>
            <a:ext cx="4877022" cy="657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dirty="0">
                <a:latin typeface="Dosis SemiBold" pitchFamily="2" charset="0"/>
              </a:rPr>
              <a:t>Magnifique = …………… 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Dosis SemiBold" pitchFamily="2" charset="0"/>
              </a:rPr>
              <a:t> 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8A28136-FC61-2920-F173-A7EFA4293A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901" y="2395481"/>
            <a:ext cx="7193240" cy="3963843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57926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D09737C9-5AD9-0BC6-B728-F86997004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571" y="1191108"/>
            <a:ext cx="7886700" cy="720000"/>
          </a:xfrm>
        </p:spPr>
        <p:txBody>
          <a:bodyPr/>
          <a:lstStyle/>
          <a:p>
            <a:r>
              <a:rPr lang="fr-MA" sz="3200">
                <a:solidFill>
                  <a:srgbClr val="424D7B"/>
                </a:solidFill>
              </a:rPr>
              <a:t>Contenu de la semaine </a:t>
            </a:r>
            <a:endParaRPr lang="fr-MA" sz="3200" dirty="0">
              <a:solidFill>
                <a:srgbClr val="424D7B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84A102EB-E371-0B3E-BA97-A3276E7EC0AF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0C6BF0C-0CC0-3327-BEB0-CF583B98B48E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E69ECA-F4E6-7D1E-6B82-458AE2E4B0B3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A188D8EA-339E-700C-3A2F-8ED9EFF01D23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6C55D29E-410F-2471-D8F4-FDFFDE01FE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644" y="2610440"/>
            <a:ext cx="1746672" cy="280846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3DD7375-A870-3BA8-783F-DC79FDD8D2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5564" y="2610440"/>
            <a:ext cx="1888385" cy="2808735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B18E3A14-BBDF-2CE6-486F-2583867B4D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2682" y="2562934"/>
            <a:ext cx="1762435" cy="280873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04EE188-CCB4-E651-D70C-F75254BBE8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0445" y="2562934"/>
            <a:ext cx="1888385" cy="2903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82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79B31B-AC6C-7227-80FE-8DFD2B3CC7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C5694B1-7341-AEEB-410C-88B306B5735E}"/>
              </a:ext>
            </a:extLst>
          </p:cNvPr>
          <p:cNvSpPr txBox="1"/>
          <p:nvPr/>
        </p:nvSpPr>
        <p:spPr>
          <a:xfrm>
            <a:off x="2984824" y="1624017"/>
            <a:ext cx="3195256" cy="657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dirty="0">
                <a:latin typeface="Dosis SemiBold" pitchFamily="2" charset="0"/>
              </a:rPr>
              <a:t>Magnifique  = …………… 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Dosis SemiBold" pitchFamily="2" charset="0"/>
              </a:rPr>
              <a:t>  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5C93221E-5A3F-9DFE-4388-82724E0E9BED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BCC30C32-F992-3C4A-0C29-AC48844967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AAA5D71-B1F0-8FCB-73A4-C90C6B34B8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itre 5">
            <a:extLst>
              <a:ext uri="{FF2B5EF4-FFF2-40B4-BE49-F238E27FC236}">
                <a16:creationId xmlns:a16="http://schemas.microsoft.com/office/drawing/2014/main" id="{3D11F10B-64F5-3531-EB86-AD17020E29E5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Levez les ardoises. La bonne réponse est : beau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.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5EF2459-D181-2C3D-B224-73159380AF98}"/>
              </a:ext>
            </a:extLst>
          </p:cNvPr>
          <p:cNvSpPr txBox="1"/>
          <p:nvPr/>
        </p:nvSpPr>
        <p:spPr>
          <a:xfrm>
            <a:off x="4819781" y="1573656"/>
            <a:ext cx="1487442" cy="657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dirty="0">
                <a:solidFill>
                  <a:srgbClr val="C00000"/>
                </a:solidFill>
                <a:latin typeface="Dosis SemiBold" pitchFamily="2" charset="0"/>
              </a:rPr>
              <a:t>Beau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</a:rPr>
              <a:t> 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E57F3A6-91B8-238E-341F-79CCFD78A9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901" y="2395481"/>
            <a:ext cx="7193240" cy="3963843"/>
          </a:xfrm>
          <a:prstGeom prst="round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25E76C1-7CB6-E2F2-3D21-DD68E087FA32}"/>
              </a:ext>
            </a:extLst>
          </p:cNvPr>
          <p:cNvSpPr/>
          <p:nvPr/>
        </p:nvSpPr>
        <p:spPr>
          <a:xfrm>
            <a:off x="2366515" y="2692808"/>
            <a:ext cx="507948" cy="40784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5990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73FE4F-D4F7-0166-3A1E-B3391D37F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F765196D-6CB8-FE30-BED4-275BC7A1BB1D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9C3B6427-8B4A-8018-76A6-554C3CE558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E353200-638F-014C-DFC2-A213C7E11A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itre 5">
            <a:extLst>
              <a:ext uri="{FF2B5EF4-FFF2-40B4-BE49-F238E27FC236}">
                <a16:creationId xmlns:a16="http://schemas.microsoft.com/office/drawing/2014/main" id="{9AD09F6D-A77C-961D-9132-7B7FFA381C33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Relevez dans le texte le 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contraire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 de « 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heureux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 ». Écrivez la réponse sur vos ardoises.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C9E37FE-22CF-2AAD-8E40-C5F1F7E84EF7}"/>
              </a:ext>
            </a:extLst>
          </p:cNvPr>
          <p:cNvSpPr txBox="1"/>
          <p:nvPr/>
        </p:nvSpPr>
        <p:spPr>
          <a:xfrm>
            <a:off x="2133489" y="1528612"/>
            <a:ext cx="4877022" cy="657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dirty="0">
                <a:latin typeface="Dosis SemiBold" pitchFamily="2" charset="0"/>
              </a:rPr>
              <a:t>Heureux ≠ …………… 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Dosis SemiBold" pitchFamily="2" charset="0"/>
              </a:rPr>
              <a:t> 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29FB861-8633-CA9F-4FF7-26266FBABD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901" y="2363949"/>
            <a:ext cx="7193240" cy="3963843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81646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9E8BAF-5627-6310-C347-D8CDD8AFFB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9202EFD2-69B2-CC92-7720-99FEF62D8B6C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76D16B3E-5895-E961-7E15-5DE3FD9216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0FE4083-00A6-0DA2-F1E4-FF6B21EA08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itre 5">
            <a:extLst>
              <a:ext uri="{FF2B5EF4-FFF2-40B4-BE49-F238E27FC236}">
                <a16:creationId xmlns:a16="http://schemas.microsoft.com/office/drawing/2014/main" id="{4D7EC7C1-5CC6-C074-2BBC-2F4156573A0C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Levez les ardoises. La bonne réponse est : triste.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69004E7-FF06-4B34-C7FC-B602162E9C10}"/>
              </a:ext>
            </a:extLst>
          </p:cNvPr>
          <p:cNvSpPr txBox="1"/>
          <p:nvPr/>
        </p:nvSpPr>
        <p:spPr>
          <a:xfrm>
            <a:off x="4576977" y="1526550"/>
            <a:ext cx="1513489" cy="657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dirty="0">
                <a:solidFill>
                  <a:srgbClr val="C00000"/>
                </a:solidFill>
                <a:latin typeface="Dosis SemiBold" pitchFamily="2" charset="0"/>
              </a:rPr>
              <a:t>Triste </a:t>
            </a: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8EAAB9C-1DED-E8F2-D6E5-2F36F3FB63F5}"/>
              </a:ext>
            </a:extLst>
          </p:cNvPr>
          <p:cNvSpPr txBox="1"/>
          <p:nvPr/>
        </p:nvSpPr>
        <p:spPr>
          <a:xfrm>
            <a:off x="3053533" y="1557106"/>
            <a:ext cx="3036933" cy="657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dirty="0">
                <a:latin typeface="Dosis SemiBold" pitchFamily="2" charset="0"/>
              </a:rPr>
              <a:t>Heureux ≠ …………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Dosis SemiBold" pitchFamily="2" charset="0"/>
              </a:rPr>
              <a:t> 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A55C373-EC94-DB2C-7AE6-70B2F06D55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901" y="2395481"/>
            <a:ext cx="7193240" cy="3963843"/>
          </a:xfrm>
          <a:prstGeom prst="round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A5A17F3-5DCF-70B7-E8F2-78CA9F6BA34C}"/>
              </a:ext>
            </a:extLst>
          </p:cNvPr>
          <p:cNvSpPr/>
          <p:nvPr/>
        </p:nvSpPr>
        <p:spPr>
          <a:xfrm>
            <a:off x="3821527" y="5601750"/>
            <a:ext cx="498225" cy="40784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98207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B90F50-817A-C92B-C8B4-33AAFBDF44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ACF27C23-0703-3333-E956-A576CF3F5A30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504DC215-1AE3-56D1-D8D8-B5243F7139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145FBFD-FFEC-7680-63B1-72F6F03071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6" name="Titre 3">
            <a:extLst>
              <a:ext uri="{FF2B5EF4-FFF2-40B4-BE49-F238E27FC236}">
                <a16:creationId xmlns:a16="http://schemas.microsoft.com/office/drawing/2014/main" id="{965E8E67-B24C-11F8-3DCE-797ACF0D5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cahiers.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7C0A0D2-4CBF-4F1E-A446-E37A43F32A7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219045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AB8B6C-0FC7-ABC2-F25D-33592FC44B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0F81BF0B-0B5B-A9EC-9962-4C946647EAB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8409642F-6860-3C36-2ABF-80FCF64805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8047408-CF0E-A36F-1F9C-689486668E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5" name="Titre 3">
            <a:extLst>
              <a:ext uri="{FF2B5EF4-FFF2-40B4-BE49-F238E27FC236}">
                <a16:creationId xmlns:a16="http://schemas.microsoft.com/office/drawing/2014/main" id="{10347596-CEBA-0A46-E5EA-821F0D2AF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Répondez à cette question sur vos cahiers. Je vais passer entre les rangs pour vous aider.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F2DAADB-0565-6B27-30A8-E1E3C0FB6A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901" y="2395481"/>
            <a:ext cx="7193240" cy="3963843"/>
          </a:xfrm>
          <a:prstGeom prst="round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0DAD2CE-A0A3-E5C7-E1A9-0DD04BDD1D8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51772" b="73453"/>
          <a:stretch>
            <a:fillRect/>
          </a:stretch>
        </p:blipFill>
        <p:spPr>
          <a:xfrm>
            <a:off x="2750332" y="1640856"/>
            <a:ext cx="3643335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02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AAD65E-F993-7A46-9F9A-E9219FD6F4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3">
            <a:extLst>
              <a:ext uri="{FF2B5EF4-FFF2-40B4-BE49-F238E27FC236}">
                <a16:creationId xmlns:a16="http://schemas.microsoft.com/office/drawing/2014/main" id="{7F79E546-E09E-3ECB-7FBE-ECC392BB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sa réponse ?</a:t>
            </a:r>
          </a:p>
        </p:txBody>
      </p:sp>
      <p:pic>
        <p:nvPicPr>
          <p:cNvPr id="14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62957D24-3AA9-1C27-F78A-6EE8DA6711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EA1C31ED-E6E5-5BA7-80D7-2DD44045609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859906" y="3133552"/>
            <a:ext cx="3424188" cy="2521619"/>
          </a:xfrm>
          <a:prstGeom prst="roundRect">
            <a:avLst>
              <a:gd name="adj" fmla="val 6988"/>
            </a:avLst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AE831D57-283A-A4A8-35DE-DC18A82C727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1772" b="73453"/>
          <a:stretch>
            <a:fillRect/>
          </a:stretch>
        </p:blipFill>
        <p:spPr>
          <a:xfrm>
            <a:off x="2323184" y="1875103"/>
            <a:ext cx="4497632" cy="755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9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09B52E-A7DA-2665-890A-11F9735426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>
            <a:extLst>
              <a:ext uri="{FF2B5EF4-FFF2-40B4-BE49-F238E27FC236}">
                <a16:creationId xmlns:a16="http://schemas.microsoft.com/office/drawing/2014/main" id="{092E679E-2C05-340B-B7A1-6B65C4AB899C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CF4625FB-5B6D-5CC0-F642-C51A1EC08B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6D4011D-ED9E-1BED-75B2-64114DF6A7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3784FFAD-62BD-1D17-E37E-831B3A22C72B}"/>
              </a:ext>
            </a:extLst>
          </p:cNvPr>
          <p:cNvSpPr txBox="1"/>
          <p:nvPr/>
        </p:nvSpPr>
        <p:spPr>
          <a:xfrm>
            <a:off x="850634" y="3230405"/>
            <a:ext cx="7442729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"/>
                <a:ea typeface="+mn-ea"/>
                <a:cs typeface="+mn-cs"/>
              </a:rPr>
              <a:t>Les voisins se dirigent vers l’épicerie de monsieur Hamid. 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4183755F-0ECD-5578-8385-51A167287FB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CBEA1A57-8BCE-7D78-BA52-8081D07A05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8062DA25-8A23-996E-8E2E-A93556E35C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8" name="Titre 3">
            <a:extLst>
              <a:ext uri="{FF2B5EF4-FFF2-40B4-BE49-F238E27FC236}">
                <a16:creationId xmlns:a16="http://schemas.microsoft.com/office/drawing/2014/main" id="{343BC9B7-6661-3115-01D2-2EF336BCC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7102144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question est : où ? Je cherche un lieu dans le texte. La réponse  est : « Les voisins se dirigent vers l’épicerie de monsieur Hamid. »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AF05959-8802-7460-E832-120B94AF381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1772" b="73453"/>
          <a:stretch>
            <a:fillRect/>
          </a:stretch>
        </p:blipFill>
        <p:spPr>
          <a:xfrm>
            <a:off x="2376276" y="2236154"/>
            <a:ext cx="4391447" cy="73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96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A525FD-6B48-B7D6-280F-1AB15C13DA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86D2A5A9-4F8D-61A9-AE20-9C19BAB8D6B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C2B0C53E-6DC8-EA43-4122-BF46BFD466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8C0339E-5A30-C227-2ABC-4F01DCC226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5" name="Titre 3">
            <a:extLst>
              <a:ext uri="{FF2B5EF4-FFF2-40B4-BE49-F238E27FC236}">
                <a16:creationId xmlns:a16="http://schemas.microsoft.com/office/drawing/2014/main" id="{708558D9-8007-EA01-D98C-03F992E79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Répondez à cette question sur vos cahiers. Je vais passer entre les rangs pour vous aider.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0A3AECD-61CB-83C5-04D7-18E65DDC1E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901" y="2395481"/>
            <a:ext cx="7193240" cy="3963843"/>
          </a:xfrm>
          <a:prstGeom prst="round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8576078-233F-B5E4-C5AA-3CF7299EFDD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209" t="20750" r="32061" b="52703"/>
          <a:stretch>
            <a:fillRect/>
          </a:stretch>
        </p:blipFill>
        <p:spPr>
          <a:xfrm>
            <a:off x="1997904" y="1624017"/>
            <a:ext cx="5148192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43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59BED0-E975-BFF4-FA46-375F781EA2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3">
            <a:extLst>
              <a:ext uri="{FF2B5EF4-FFF2-40B4-BE49-F238E27FC236}">
                <a16:creationId xmlns:a16="http://schemas.microsoft.com/office/drawing/2014/main" id="{D0D33B2A-54CF-4573-A16A-546D9EB78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sa réponse ?</a:t>
            </a:r>
          </a:p>
        </p:txBody>
      </p:sp>
      <p:pic>
        <p:nvPicPr>
          <p:cNvPr id="14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7EEDC48-840B-0B69-63E8-4D2C140317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915044E-0620-41D4-AC23-B800CD34DB5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859906" y="3133552"/>
            <a:ext cx="3424188" cy="2521619"/>
          </a:xfrm>
          <a:prstGeom prst="roundRect">
            <a:avLst>
              <a:gd name="adj" fmla="val 6988"/>
            </a:avLst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AA8C6BB-468D-CB0A-30C0-0185F81B696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209" t="20750" r="32061" b="52703"/>
          <a:stretch>
            <a:fillRect/>
          </a:stretch>
        </p:blipFill>
        <p:spPr>
          <a:xfrm>
            <a:off x="1997904" y="1944776"/>
            <a:ext cx="5148192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996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D86AA6-59FF-1547-0858-33FCDF2642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5">
            <a:extLst>
              <a:ext uri="{FF2B5EF4-FFF2-40B4-BE49-F238E27FC236}">
                <a16:creationId xmlns:a16="http://schemas.microsoft.com/office/drawing/2014/main" id="{6ABF79AA-4C9E-304A-2724-9B4790E902A9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La question est : 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 que vend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? Je cherche des aliments ou des produits dans le texte. La réponse est Il vend du lait, du pain, des fruits et du fromage.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FD45BFD0-F4E4-EEA1-695A-932D947B411B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0EEB4BED-DB28-312E-FCB7-2919D804FD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AE303FD3-8CEA-E14E-1CBE-21AF57C46F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AF7C2131-92C8-3864-5374-11D996FA2F09}"/>
              </a:ext>
            </a:extLst>
          </p:cNvPr>
          <p:cNvSpPr txBox="1"/>
          <p:nvPr/>
        </p:nvSpPr>
        <p:spPr>
          <a:xfrm>
            <a:off x="1021969" y="3504335"/>
            <a:ext cx="7100060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"/>
                <a:ea typeface="+mn-ea"/>
                <a:cs typeface="+mn-cs"/>
              </a:rPr>
              <a:t>Il vend du lait, du pain, des fruits et du fromage.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6D7AE57-61C0-EE02-BD08-A6805A76DF4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209" t="20750" r="32061" b="52703"/>
          <a:stretch>
            <a:fillRect/>
          </a:stretch>
        </p:blipFill>
        <p:spPr>
          <a:xfrm>
            <a:off x="1323503" y="2349230"/>
            <a:ext cx="6496993" cy="77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58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4789567" y="4156106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5005567" y="3904106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89520A0F-6357-5518-6C05-8C7A31290014}"/>
              </a:ext>
            </a:extLst>
          </p:cNvPr>
          <p:cNvSpPr/>
          <p:nvPr/>
        </p:nvSpPr>
        <p:spPr>
          <a:xfrm>
            <a:off x="616457" y="242966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rganigramme : Terminateur 38">
            <a:extLst>
              <a:ext uri="{FF2B5EF4-FFF2-40B4-BE49-F238E27FC236}">
                <a16:creationId xmlns:a16="http://schemas.microsoft.com/office/drawing/2014/main" id="{6841D22E-7F63-0123-DE78-6B7D3949BFF3}"/>
              </a:ext>
            </a:extLst>
          </p:cNvPr>
          <p:cNvSpPr/>
          <p:nvPr/>
        </p:nvSpPr>
        <p:spPr>
          <a:xfrm>
            <a:off x="832457" y="217766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38A13D4-E9E5-6277-73ED-BAC95D25BA9D}"/>
              </a:ext>
            </a:extLst>
          </p:cNvPr>
          <p:cNvSpPr txBox="1">
            <a:spLocks/>
          </p:cNvSpPr>
          <p:nvPr/>
        </p:nvSpPr>
        <p:spPr>
          <a:xfrm>
            <a:off x="796457" y="26584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de vocabulaire</a:t>
            </a:r>
          </a:p>
        </p:txBody>
      </p:sp>
      <p:sp>
        <p:nvSpPr>
          <p:cNvPr id="8" name="Titre 30">
            <a:extLst>
              <a:ext uri="{FF2B5EF4-FFF2-40B4-BE49-F238E27FC236}">
                <a16:creationId xmlns:a16="http://schemas.microsoft.com/office/drawing/2014/main" id="{E7505BF1-9FB3-A3D9-F1AE-40542186D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2" y="1068650"/>
            <a:ext cx="7886700" cy="720000"/>
          </a:xfrm>
        </p:spPr>
        <p:txBody>
          <a:bodyPr/>
          <a:lstStyle/>
          <a:p>
            <a:r>
              <a:rPr lang="fr-MA" sz="3200" dirty="0"/>
              <a:t>Organisation de la semaine de révision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397D6792-77EF-964B-8655-3B3059F55CA8}"/>
              </a:ext>
            </a:extLst>
          </p:cNvPr>
          <p:cNvSpPr/>
          <p:nvPr/>
        </p:nvSpPr>
        <p:spPr>
          <a:xfrm>
            <a:off x="616457" y="4149929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rganigramme : Terminateur 2">
            <a:extLst>
              <a:ext uri="{FF2B5EF4-FFF2-40B4-BE49-F238E27FC236}">
                <a16:creationId xmlns:a16="http://schemas.microsoft.com/office/drawing/2014/main" id="{5658D257-978F-A594-EEA1-56A5EF90062C}"/>
              </a:ext>
            </a:extLst>
          </p:cNvPr>
          <p:cNvSpPr/>
          <p:nvPr/>
        </p:nvSpPr>
        <p:spPr>
          <a:xfrm>
            <a:off x="832457" y="3897929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42" name="Espace réservé du texte 5">
            <a:extLst>
              <a:ext uri="{FF2B5EF4-FFF2-40B4-BE49-F238E27FC236}">
                <a16:creationId xmlns:a16="http://schemas.microsoft.com/office/drawing/2014/main" id="{F17D042A-9C0B-3691-ABA9-FFC53DBA5F5E}"/>
              </a:ext>
            </a:extLst>
          </p:cNvPr>
          <p:cNvSpPr txBox="1">
            <a:spLocks/>
          </p:cNvSpPr>
          <p:nvPr/>
        </p:nvSpPr>
        <p:spPr>
          <a:xfrm>
            <a:off x="796457" y="4349217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</a:t>
            </a:r>
            <a:r>
              <a:rPr lang="fr-FR" sz="1600" dirty="0"/>
              <a:t>orales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FFE98D44-242C-B857-A26E-6C7163C42EFF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188F2D0-04BB-A251-DD36-D1B8EDEBD6A0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C9464FC-2A84-044F-BACA-8005915C7C3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76D3DCA5-D411-2F51-DEC5-EBA796C6E078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2D821F4D-459F-10F8-037F-9FC307E61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9567" y="2137874"/>
            <a:ext cx="3828620" cy="1365622"/>
          </a:xfrm>
          <a:prstGeom prst="rect">
            <a:avLst/>
          </a:prstGeom>
        </p:spPr>
      </p:pic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A5E18E04-36C4-DDBA-D36A-2F6CAF012C20}"/>
              </a:ext>
            </a:extLst>
          </p:cNvPr>
          <p:cNvSpPr txBox="1">
            <a:spLocks/>
          </p:cNvSpPr>
          <p:nvPr/>
        </p:nvSpPr>
        <p:spPr>
          <a:xfrm>
            <a:off x="5036762" y="4349217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d’écriture</a:t>
            </a:r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62AFBE96-6D58-CF0A-14F1-9A0AB1FC361F}"/>
              </a:ext>
            </a:extLst>
          </p:cNvPr>
          <p:cNvSpPr/>
          <p:nvPr/>
        </p:nvSpPr>
        <p:spPr>
          <a:xfrm>
            <a:off x="4993877" y="2136044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B4DDBFF-D324-3E3C-39D9-A0E8D4DE4E9D}"/>
              </a:ext>
            </a:extLst>
          </p:cNvPr>
          <p:cNvSpPr txBox="1"/>
          <p:nvPr/>
        </p:nvSpPr>
        <p:spPr>
          <a:xfrm>
            <a:off x="5161976" y="2830493"/>
            <a:ext cx="38314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de lecture</a:t>
            </a:r>
          </a:p>
        </p:txBody>
      </p:sp>
    </p:spTree>
    <p:extLst>
      <p:ext uri="{BB962C8B-B14F-4D97-AF65-F5344CB8AC3E}">
        <p14:creationId xmlns:p14="http://schemas.microsoft.com/office/powerpoint/2010/main" val="219122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473EB1-8736-9DE8-0E57-35AC0C4A2E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A684E37-2BE2-697C-9418-0C301120FB2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2CB1C4CD-882C-CD25-BF07-424A547E34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80C5EB0-EC69-C157-2C7A-9784EBA01D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5" name="Titre 3">
            <a:extLst>
              <a:ext uri="{FF2B5EF4-FFF2-40B4-BE49-F238E27FC236}">
                <a16:creationId xmlns:a16="http://schemas.microsoft.com/office/drawing/2014/main" id="{6CAD76B0-0C90-E41A-CFF4-BBB85F4D8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Répondez à cette question sur vos cahiers. Je vais passer entre les rangs pour vous aider.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3934DC3-8B91-9690-6BCF-CF8714D72B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901" y="2474311"/>
            <a:ext cx="7193240" cy="3963843"/>
          </a:xfrm>
          <a:prstGeom prst="round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34818AD-4BE6-C75A-0A47-D61198C110C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626" t="76353" r="1439" b="1288"/>
          <a:stretch>
            <a:fillRect/>
          </a:stretch>
        </p:blipFill>
        <p:spPr>
          <a:xfrm>
            <a:off x="685052" y="1880034"/>
            <a:ext cx="7492937" cy="515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325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0C4BBB-7A95-7FFA-BD80-6C304C07BC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3">
            <a:extLst>
              <a:ext uri="{FF2B5EF4-FFF2-40B4-BE49-F238E27FC236}">
                <a16:creationId xmlns:a16="http://schemas.microsoft.com/office/drawing/2014/main" id="{7BE068A8-A39D-EC3D-F40A-9D577B708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sa réponse ?</a:t>
            </a:r>
          </a:p>
        </p:txBody>
      </p:sp>
      <p:pic>
        <p:nvPicPr>
          <p:cNvPr id="14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0B4A33C-F6FC-D66E-DAD9-64B446552B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89ECAD2-4451-55B3-6642-9484139CDBC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859906" y="3133552"/>
            <a:ext cx="3424188" cy="2521619"/>
          </a:xfrm>
          <a:prstGeom prst="roundRect">
            <a:avLst>
              <a:gd name="adj" fmla="val 6988"/>
            </a:avLst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29D0110-1532-7AF0-B76C-9BFC1CFAD2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626" t="76353" r="1439" b="1288"/>
          <a:stretch>
            <a:fillRect/>
          </a:stretch>
        </p:blipFill>
        <p:spPr>
          <a:xfrm>
            <a:off x="825531" y="1993052"/>
            <a:ext cx="7492937" cy="515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254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427A81-B0B3-B61B-2AAF-DF80FE6882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5">
            <a:extLst>
              <a:ext uri="{FF2B5EF4-FFF2-40B4-BE49-F238E27FC236}">
                <a16:creationId xmlns:a16="http://schemas.microsoft.com/office/drawing/2014/main" id="{66CC44F7-527D-01F9-B74F-19BEF235A2A7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La question est : Pourquoi ? Je cherche une 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raison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dans le texte. La réponse </a:t>
            </a:r>
          </a:p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est : Ils vont chez monsieur Hamid pour acheter du jus, des gâteaux et des biscuits.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F6503232-91B6-9931-0DEA-39B25A4D50A3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8587B166-34BB-8133-9651-CBB760A0C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66E712C2-D388-ED80-F990-2F4F91A3F5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4E3A0E2B-0BFB-0245-A190-8F0EBBE292B7}"/>
              </a:ext>
            </a:extLst>
          </p:cNvPr>
          <p:cNvSpPr txBox="1"/>
          <p:nvPr/>
        </p:nvSpPr>
        <p:spPr>
          <a:xfrm>
            <a:off x="1466192" y="3390345"/>
            <a:ext cx="6211614" cy="11310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"/>
                <a:ea typeface="+mn-ea"/>
                <a:cs typeface="+mn-cs"/>
              </a:rPr>
              <a:t>Ils vont chez monsieur Hamid pour acheter du jus, des gâteaux et des biscuits.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91BF430-E3A0-CC2D-3EF3-9B4D101DD52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626" t="76353" r="1439" b="1288"/>
          <a:stretch>
            <a:fillRect/>
          </a:stretch>
        </p:blipFill>
        <p:spPr>
          <a:xfrm>
            <a:off x="825531" y="2386669"/>
            <a:ext cx="7492937" cy="515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53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0FB9D9-82A4-EE61-6A21-1C834390EA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82BB3A1E-0951-553E-7294-B4F1FC0E9BD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5EC6F351-4CCD-44BE-34BF-414DBAD505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1D00D1B-6B35-A538-7CE7-070E7141AC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5" name="Titre 3">
            <a:extLst>
              <a:ext uri="{FF2B5EF4-FFF2-40B4-BE49-F238E27FC236}">
                <a16:creationId xmlns:a16="http://schemas.microsoft.com/office/drawing/2014/main" id="{683969BB-A5C6-9583-4736-F9602653A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55336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Répondez à cette question sur vos cahiers. Je vais passer entre les rangs pour vous aider.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EECF092-A39D-4C15-EC2C-3D80B5DC93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901" y="2395481"/>
            <a:ext cx="7193240" cy="3963843"/>
          </a:xfrm>
          <a:prstGeom prst="round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27050E2-4D20-9588-C306-AC90EAB3F2F9}"/>
              </a:ext>
            </a:extLst>
          </p:cNvPr>
          <p:cNvSpPr txBox="1"/>
          <p:nvPr/>
        </p:nvSpPr>
        <p:spPr>
          <a:xfrm>
            <a:off x="1890923" y="1562383"/>
            <a:ext cx="5634147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Dosis SemiBold" pitchFamily="2" charset="0"/>
              </a:rPr>
              <a:t>Pourquoi Sami va voir son ami Jalal</a:t>
            </a:r>
            <a:r>
              <a:rPr lang="fr-FR" sz="2400" b="1" dirty="0">
                <a:latin typeface="Dosis SemiBold" pitchFamily="2" charset="0"/>
              </a:rPr>
              <a:t> ?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96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9E428F-07D9-ED9B-9DEC-BA302D4DDD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3">
            <a:extLst>
              <a:ext uri="{FF2B5EF4-FFF2-40B4-BE49-F238E27FC236}">
                <a16:creationId xmlns:a16="http://schemas.microsoft.com/office/drawing/2014/main" id="{92499A86-FCC7-2D90-2C74-1F5417174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sa réponse ?</a:t>
            </a:r>
          </a:p>
        </p:txBody>
      </p:sp>
      <p:pic>
        <p:nvPicPr>
          <p:cNvPr id="14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9CF9367-FC91-9673-C8FB-3836FA00A5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7130DB5-C1AA-9347-AF37-CBFC8B5AF1D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859906" y="3133552"/>
            <a:ext cx="3424188" cy="2521619"/>
          </a:xfrm>
          <a:prstGeom prst="roundRect">
            <a:avLst>
              <a:gd name="adj" fmla="val 6988"/>
            </a:avLst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A8167DF-BF8A-A546-7EE5-E1C84402EF41}"/>
              </a:ext>
            </a:extLst>
          </p:cNvPr>
          <p:cNvSpPr txBox="1"/>
          <p:nvPr/>
        </p:nvSpPr>
        <p:spPr>
          <a:xfrm>
            <a:off x="1754926" y="1962235"/>
            <a:ext cx="5634147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Dosis SemiBold" pitchFamily="2" charset="0"/>
              </a:rPr>
              <a:t>Pourquoi Sami va voir son ami Jalal</a:t>
            </a:r>
            <a:r>
              <a:rPr lang="fr-FR" sz="2400" b="1" dirty="0">
                <a:latin typeface="Dosis SemiBold" pitchFamily="2" charset="0"/>
              </a:rPr>
              <a:t> ?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13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F732C6-A05D-8F4D-F629-6636E6E5FF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5">
            <a:extLst>
              <a:ext uri="{FF2B5EF4-FFF2-40B4-BE49-F238E27FC236}">
                <a16:creationId xmlns:a16="http://schemas.microsoft.com/office/drawing/2014/main" id="{87BFE73B-4A48-FFCC-9BD8-7CF8F35F9E81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La question est : Pourquoi ? Je cherche une raison dans le texte. La réponse est : </a:t>
            </a:r>
          </a:p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Il va le voir pour le consoler.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2BACF8F8-E5C8-A068-4FD2-CC362CCF462C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728011C9-840B-C209-C678-94CF235371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BF05C94-B493-6CC7-353F-F4AB862914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B2DB91D1-71D0-DF44-C69B-9B92E929B444}"/>
              </a:ext>
            </a:extLst>
          </p:cNvPr>
          <p:cNvSpPr txBox="1"/>
          <p:nvPr/>
        </p:nvSpPr>
        <p:spPr>
          <a:xfrm>
            <a:off x="1511749" y="3342290"/>
            <a:ext cx="5634147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"/>
                <a:ea typeface="+mn-ea"/>
                <a:cs typeface="+mn-cs"/>
              </a:rPr>
              <a:t>Il va le voir pour le consoler.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C2CC391-89E7-5759-EF1E-9BC59D5E3085}"/>
              </a:ext>
            </a:extLst>
          </p:cNvPr>
          <p:cNvSpPr txBox="1"/>
          <p:nvPr/>
        </p:nvSpPr>
        <p:spPr>
          <a:xfrm>
            <a:off x="1890923" y="2319128"/>
            <a:ext cx="5634147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Dosis SemiBold" pitchFamily="2" charset="0"/>
              </a:rPr>
              <a:t>Pourquoi Sami va voir son ami Jalal</a:t>
            </a:r>
            <a:r>
              <a:rPr lang="fr-FR" sz="2400" b="1" dirty="0">
                <a:latin typeface="Dosis SemiBold" pitchFamily="2" charset="0"/>
              </a:rPr>
              <a:t> ?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26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D833421-6109-23CB-0B1C-3C75B4CD18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6227" y="1588169"/>
            <a:ext cx="3653115" cy="4554107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467D0624-BFBC-12EC-0D36-530D60149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6999613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séance d’aujourd’hui est terminée. À la maison, relisez et faites l’activité 5.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Nada-Wave">
            <a:hlinkClick r:id="" action="ppaction://media"/>
            <a:extLst>
              <a:ext uri="{FF2B5EF4-FFF2-40B4-BE49-F238E27FC236}">
                <a16:creationId xmlns:a16="http://schemas.microsoft.com/office/drawing/2014/main" id="{2848A6E2-01EF-BC7D-FB61-79C9611D60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8147" y="2261937"/>
            <a:ext cx="2225112" cy="3553537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199FA74C-E512-3F58-0669-DA7449420F72}"/>
              </a:ext>
            </a:extLst>
          </p:cNvPr>
          <p:cNvSpPr/>
          <p:nvPr/>
        </p:nvSpPr>
        <p:spPr>
          <a:xfrm>
            <a:off x="4284520" y="5439103"/>
            <a:ext cx="3456527" cy="703173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B24319A-2A09-7C5C-89F3-F76A6962BD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81"/>
          <a:stretch>
            <a:fillRect/>
          </a:stretch>
        </p:blipFill>
        <p:spPr>
          <a:xfrm>
            <a:off x="69048" y="575254"/>
            <a:ext cx="1393241" cy="102429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7136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E19C4005-4A51-DD46-6175-E7EA3F0C246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MA" dirty="0"/>
              <a:t>Lecture et compréhension  de texte.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B8AE1112-EE82-8B56-B589-D5C05675E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1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507B2C7-53CF-9049-FD6D-F24173083DA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38977" y="2376667"/>
            <a:ext cx="6246795" cy="1349939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/>
        </p:nvSpPr>
        <p:spPr>
          <a:xfrm>
            <a:off x="2275014" y="2506852"/>
            <a:ext cx="1445650" cy="350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1.  Activité 1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8BE1566B-D585-7E21-D244-BCFCE70B9FA4}"/>
              </a:ext>
            </a:extLst>
          </p:cNvPr>
          <p:cNvSpPr txBox="1">
            <a:spLocks/>
          </p:cNvSpPr>
          <p:nvPr/>
        </p:nvSpPr>
        <p:spPr>
          <a:xfrm>
            <a:off x="2203199" y="2851086"/>
            <a:ext cx="534526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de mots.</a:t>
            </a:r>
          </a:p>
          <a:p>
            <a:pPr marL="266700" marR="0" lvl="0" indent="-266700" algn="l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lang="fr-MA" dirty="0">
                <a:solidFill>
                  <a:srgbClr val="565F88"/>
                </a:solidFill>
              </a:rPr>
              <a:t>Lecture et compréhension de phrases</a:t>
            </a: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.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AB84BFEE-BBD8-4BF3-2434-8540C33B07CE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A7B19E7-13CC-B9C4-EEF2-A555D5EB6D8C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0832FF2-03F4-4292-2A21-4B531E2A6D0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id="{7400D3D8-5C43-2B92-8B4D-1650CB15D2C6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2" name="Espace réservé pour une image  10">
            <a:extLst>
              <a:ext uri="{FF2B5EF4-FFF2-40B4-BE49-F238E27FC236}">
                <a16:creationId xmlns:a16="http://schemas.microsoft.com/office/drawing/2014/main" id="{3A3BE96B-F106-41BC-29A1-EAA31D27AC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78464" y="3788874"/>
            <a:ext cx="540000" cy="540000"/>
          </a:xfrm>
          <a:prstGeom prst="rect">
            <a:avLst/>
          </a:prstGeom>
          <a:noFill/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F0002C7-1E42-8691-D136-BCC3284EEA4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23041" y="2081429"/>
            <a:ext cx="850846" cy="85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3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4A62B7-773B-6F25-D285-83EF85460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129EC6FD-3DA6-FDDB-7C25-BAD76E1196E0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F63D64A-3E30-A9AD-6949-0FBE0C271D8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82AD792-F4DC-3FB0-FA02-537B6BA7895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DFE5E6E7-F254-6047-08F5-66C70F7C4684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8" name="Titre 1">
            <a:extLst>
              <a:ext uri="{FF2B5EF4-FFF2-40B4-BE49-F238E27FC236}">
                <a16:creationId xmlns:a16="http://schemas.microsoft.com/office/drawing/2014/main" id="{93E0FB99-4246-286D-20E2-2B18452C4298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74B2A10-15A9-8282-CED3-93E92DD6F21F}"/>
              </a:ext>
            </a:extLst>
          </p:cNvPr>
          <p:cNvSpPr/>
          <p:nvPr/>
        </p:nvSpPr>
        <p:spPr>
          <a:xfrm>
            <a:off x="1294077" y="2938783"/>
            <a:ext cx="6535427" cy="169628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8E5EDCA6-A7AE-F91C-375E-03A3F662A750}"/>
              </a:ext>
            </a:extLst>
          </p:cNvPr>
          <p:cNvSpPr txBox="1"/>
          <p:nvPr/>
        </p:nvSpPr>
        <p:spPr>
          <a:xfrm>
            <a:off x="666394" y="1755389"/>
            <a:ext cx="78112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Au terme de cette séance de révision, l’enseignant doit vérifier qu’au moins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80% des élèves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sont capables de : </a:t>
            </a:r>
            <a:endParaRPr kumimoji="0" lang="ar-MA" sz="24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Medium" pitchFamily="2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5746AB9A-7886-DD60-98B7-1FF83C8176F0}"/>
              </a:ext>
            </a:extLst>
          </p:cNvPr>
          <p:cNvSpPr txBox="1"/>
          <p:nvPr/>
        </p:nvSpPr>
        <p:spPr>
          <a:xfrm>
            <a:off x="1442335" y="3244973"/>
            <a:ext cx="638716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lang="fr-FR" sz="2200" b="1" kern="0" dirty="0">
                <a:solidFill>
                  <a:srgbClr val="2196B1"/>
                </a:solidFill>
                <a:latin typeface="Dosis Medium" pitchFamily="2" charset="0"/>
                <a:cs typeface="Calibri" panose="020F0502020204030204" pitchFamily="34" charset="0"/>
              </a:rPr>
              <a:t>Lire et comprendre 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des phrases.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Lire et comprendre 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un texte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.</a:t>
            </a:r>
            <a:endParaRPr kumimoji="0" lang="fr-FR" sz="22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18C8C5DC-7BDC-A408-9DE6-5E9ECC078095}"/>
              </a:ext>
            </a:extLst>
          </p:cNvPr>
          <p:cNvSpPr txBox="1"/>
          <p:nvPr/>
        </p:nvSpPr>
        <p:spPr>
          <a:xfrm>
            <a:off x="1490221" y="4987460"/>
            <a:ext cx="6143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* Si ce taux n’est pas atteint, il convient de mettre en place des actions de remédiation, collectives ou individuelles. </a:t>
            </a:r>
          </a:p>
        </p:txBody>
      </p:sp>
    </p:spTree>
    <p:extLst>
      <p:ext uri="{BB962C8B-B14F-4D97-AF65-F5344CB8AC3E}">
        <p14:creationId xmlns:p14="http://schemas.microsoft.com/office/powerpoint/2010/main" val="394525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76A4C6-0615-4F6F-AB64-975F8AC4A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MA" dirty="0"/>
              <a:t>Bonjour les enfants. Aujourd’hui, nous allons commencer une nouvelle séance de révision. Soyez attentifs.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D6B75884-FDA7-3C30-D664-B0E9FFEE8DE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EA0C3709-4680-5424-D4BD-97BFC2F14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51DB144-9999-2761-71C6-6FD60EF25E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F6F75F5E-0F4F-58AD-F00C-F11EB85EF9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E1114E01-4699-1BC6-B605-BBCF6562EB24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</p:spPr>
      </p:pic>
    </p:spTree>
    <p:extLst>
      <p:ext uri="{BB962C8B-B14F-4D97-AF65-F5344CB8AC3E}">
        <p14:creationId xmlns:p14="http://schemas.microsoft.com/office/powerpoint/2010/main" val="428135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FBC8F6A0-8824-A8E0-B940-24F99064F88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3AC1C78A-C28E-791B-EDB1-E6ECBFC9B2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24AF809-437E-0619-048F-098AC9B567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480173E4-66E7-B1D0-1907-2F4EBAD961B9}"/>
              </a:ext>
            </a:extLst>
          </p:cNvPr>
          <p:cNvSpPr txBox="1"/>
          <p:nvPr/>
        </p:nvSpPr>
        <p:spPr>
          <a:xfrm>
            <a:off x="164787" y="2517212"/>
            <a:ext cx="8814425" cy="1823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000" b="1" dirty="0">
                <a:ln w="0"/>
                <a:solidFill>
                  <a:srgbClr val="424D7B"/>
                </a:solidFill>
                <a:latin typeface="Dosis SemiBold" pitchFamily="2" charset="0"/>
              </a:rPr>
              <a:t>q</a:t>
            </a:r>
            <a:r>
              <a:rPr kumimoji="0" lang="fr-FR" sz="4000" b="1" i="0" u="none" strike="noStrike" kern="1200" cap="none" spc="0" normalizeH="0" baseline="0" noProof="0" dirty="0" err="1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uart</a:t>
            </a:r>
            <a:r>
              <a:rPr kumimoji="0" lang="fr-FR" sz="4000" b="1" i="0" u="none" strike="noStrike" kern="1200" cap="none" spc="0" normalizeH="0" baseline="0" noProof="0" dirty="0" err="1">
                <a:ln w="0"/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ier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     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épic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ier      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cah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ier      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pan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ier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mai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s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on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</a:rPr>
              <a:t>      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cho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s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e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</a:rPr>
              <a:t>      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organi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s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</a:rPr>
              <a:t>er    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rai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s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in</a:t>
            </a:r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23A08F53-50A4-72DC-AE00-25A0CB1BD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ces mots en silence.</a:t>
            </a:r>
          </a:p>
        </p:txBody>
      </p:sp>
    </p:spTree>
    <p:extLst>
      <p:ext uri="{BB962C8B-B14F-4D97-AF65-F5344CB8AC3E}">
        <p14:creationId xmlns:p14="http://schemas.microsoft.com/office/powerpoint/2010/main" val="150508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Vocab_04- Entrainement 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3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2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5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6.xml><?xml version="1.0" encoding="utf-8"?>
<a:theme xmlns:a="http://schemas.openxmlformats.org/drawingml/2006/main" name="3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 offer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Vocab_01- 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Vocab_03- Appropr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8188</TotalTime>
  <Words>1451</Words>
  <Application>Microsoft Office PowerPoint</Application>
  <PresentationFormat>Affichage à l'écran (4:3)</PresentationFormat>
  <Paragraphs>168</Paragraphs>
  <Slides>56</Slides>
  <Notes>2</Notes>
  <HiddenSlides>0</HiddenSlides>
  <MMClips>3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16</vt:i4>
      </vt:variant>
      <vt:variant>
        <vt:lpstr>Titres des diapositives</vt:lpstr>
      </vt:variant>
      <vt:variant>
        <vt:i4>56</vt:i4>
      </vt:variant>
    </vt:vector>
  </HeadingPairs>
  <TitlesOfParts>
    <vt:vector size="83" baseType="lpstr">
      <vt:lpstr>Aptos Display</vt:lpstr>
      <vt:lpstr>Dosis Medium</vt:lpstr>
      <vt:lpstr>Calibri</vt:lpstr>
      <vt:lpstr>Mistral</vt:lpstr>
      <vt:lpstr>Wingdings</vt:lpstr>
      <vt:lpstr>Dosis ExtraBold</vt:lpstr>
      <vt:lpstr>Aptos</vt:lpstr>
      <vt:lpstr>Arial</vt:lpstr>
      <vt:lpstr>Dosis</vt:lpstr>
      <vt:lpstr>Dosis SemiBold</vt:lpstr>
      <vt:lpstr>Dosis </vt:lpstr>
      <vt:lpstr>2_Conception personnalisée</vt:lpstr>
      <vt:lpstr>00_Env-Enseignant</vt:lpstr>
      <vt:lpstr>Révision</vt:lpstr>
      <vt:lpstr>lecture offerte</vt:lpstr>
      <vt:lpstr>4_New Voc_01-Livret</vt:lpstr>
      <vt:lpstr>Conception personnalisée</vt:lpstr>
      <vt:lpstr>Vocab_01- Présentation</vt:lpstr>
      <vt:lpstr>Vocab_02- Mémorisation</vt:lpstr>
      <vt:lpstr>Vocab_03- Appropriation</vt:lpstr>
      <vt:lpstr>Vocab_04- Entrainement livret</vt:lpstr>
      <vt:lpstr>1_Env-Enseignant</vt:lpstr>
      <vt:lpstr>3_Lecture</vt:lpstr>
      <vt:lpstr>2_Env-Enseignant</vt:lpstr>
      <vt:lpstr>5_New Voc_01-Livret</vt:lpstr>
      <vt:lpstr>Thème Office</vt:lpstr>
      <vt:lpstr>3_Env-Enseignant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 de révision</vt:lpstr>
      <vt:lpstr>Plan de la séance 1</vt:lpstr>
      <vt:lpstr>Présentation PowerPoint</vt:lpstr>
      <vt:lpstr>Bonjour les enfants. Aujourd’hui, nous allons commencer une nouvelle séance de révision. Soyez attentifs.</vt:lpstr>
      <vt:lpstr>Lisez ces mots en silence.</vt:lpstr>
      <vt:lpstr>Qui veut lire à voix haute ? </vt:lpstr>
      <vt:lpstr>Lisez ces mots en silence.</vt:lpstr>
      <vt:lpstr>Qui veut lire à voix haute ? </vt:lpstr>
      <vt:lpstr>Lisez ces phrases silencieusement. </vt:lpstr>
      <vt:lpstr>Qui veut lire à voix haute ?</vt:lpstr>
      <vt:lpstr>Lisez ces phrases silencieusement. </vt:lpstr>
      <vt:lpstr>Qui veut lire à voix haute ?</vt:lpstr>
      <vt:lpstr>Présentation PowerPoint</vt:lpstr>
      <vt:lpstr>Prenez vos ardoises.</vt:lpstr>
      <vt:lpstr>Présentation PowerPoint</vt:lpstr>
      <vt:lpstr>Levez vos ardoises. </vt:lpstr>
      <vt:lpstr>Présentation PowerPoint</vt:lpstr>
      <vt:lpstr>Présentation PowerPoint</vt:lpstr>
      <vt:lpstr>Présentation PowerPoint</vt:lpstr>
      <vt:lpstr>Levez vos ardoises. </vt:lpstr>
      <vt:lpstr>Présentation PowerPoint</vt:lpstr>
      <vt:lpstr>Présentation PowerPoint</vt:lpstr>
      <vt:lpstr>Présentation PowerPoint</vt:lpstr>
      <vt:lpstr>Levez vos ardoises. </vt:lpstr>
      <vt:lpstr>Présentation PowerPoint</vt:lpstr>
      <vt:lpstr>Plan de la séance</vt:lpstr>
      <vt:lpstr>Maintenant, nous allons faire de la lecture. </vt:lpstr>
      <vt:lpstr>Lisez le texte silencieusement sur votre livret.  </vt:lpstr>
      <vt:lpstr>Qui veut lire le texte ? Je vais désigner plusieurs élèves. Chacun va lire un passage. </vt:lpstr>
      <vt:lpstr>Prenez vos ardoises. On va répondre à des questions de compréhension.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Prenez vos cahiers.</vt:lpstr>
      <vt:lpstr>Répondez à cette question sur vos cahiers. Je vais passer entre les rangs pour vous aider. </vt:lpstr>
      <vt:lpstr>Qui veut lire sa réponse ?</vt:lpstr>
      <vt:lpstr>La question est : où ? Je cherche un lieu dans le texte. La réponse  est : « Les voisins se dirigent vers l’épicerie de monsieur Hamid. »</vt:lpstr>
      <vt:lpstr>Répondez à cette question sur vos cahiers. Je vais passer entre les rangs pour vous aider. </vt:lpstr>
      <vt:lpstr>Qui veut lire sa réponse ?</vt:lpstr>
      <vt:lpstr>Présentation PowerPoint</vt:lpstr>
      <vt:lpstr>Répondez à cette question sur vos cahiers. Je vais passer entre les rangs pour vous aider. </vt:lpstr>
      <vt:lpstr>Qui veut lire sa réponse ?</vt:lpstr>
      <vt:lpstr>Présentation PowerPoint</vt:lpstr>
      <vt:lpstr>Répondez à cette question sur vos cahiers. Je vais passer entre les rangs pour vous aider. </vt:lpstr>
      <vt:lpstr>Qui veut lire sa réponse ?</vt:lpstr>
      <vt:lpstr>Présentation PowerPoint</vt:lpstr>
      <vt:lpstr>La séance d’aujourd’hui est terminée. À la maison, relisez et faites l’activité 5.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Adam Hakim</dc:creator>
  <cp:lastModifiedBy>KHALID.RAMNI</cp:lastModifiedBy>
  <cp:revision>32</cp:revision>
  <cp:lastPrinted>2025-08-13T10:11:39Z</cp:lastPrinted>
  <dcterms:created xsi:type="dcterms:W3CDTF">2025-08-01T12:31:49Z</dcterms:created>
  <dcterms:modified xsi:type="dcterms:W3CDTF">2025-11-26T11:49:26Z</dcterms:modified>
</cp:coreProperties>
</file>