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98" r:id="rId11"/>
    <p:sldMasterId id="2147483808" r:id="rId12"/>
    <p:sldMasterId id="2147483818" r:id="rId13"/>
    <p:sldMasterId id="2147483826" r:id="rId14"/>
    <p:sldMasterId id="2147483831" r:id="rId15"/>
    <p:sldMasterId id="2147483843" r:id="rId16"/>
  </p:sldMasterIdLst>
  <p:notesMasterIdLst>
    <p:notesMasterId r:id="rId71"/>
  </p:notesMasterIdLst>
  <p:sldIdLst>
    <p:sldId id="257" r:id="rId17"/>
    <p:sldId id="1029" r:id="rId18"/>
    <p:sldId id="951" r:id="rId19"/>
    <p:sldId id="1347" r:id="rId20"/>
    <p:sldId id="798" r:id="rId21"/>
    <p:sldId id="1000" r:id="rId22"/>
    <p:sldId id="1146" r:id="rId23"/>
    <p:sldId id="1147" r:id="rId24"/>
    <p:sldId id="1309" r:id="rId25"/>
    <p:sldId id="1116" r:id="rId26"/>
    <p:sldId id="1200" r:id="rId27"/>
    <p:sldId id="1250" r:id="rId28"/>
    <p:sldId id="1310" r:id="rId29"/>
    <p:sldId id="1311" r:id="rId30"/>
    <p:sldId id="1312" r:id="rId31"/>
    <p:sldId id="1313" r:id="rId32"/>
    <p:sldId id="1314" r:id="rId33"/>
    <p:sldId id="1315" r:id="rId34"/>
    <p:sldId id="1316" r:id="rId35"/>
    <p:sldId id="1317" r:id="rId36"/>
    <p:sldId id="1318" r:id="rId37"/>
    <p:sldId id="1319" r:id="rId38"/>
    <p:sldId id="1320" r:id="rId39"/>
    <p:sldId id="1321" r:id="rId40"/>
    <p:sldId id="1322" r:id="rId41"/>
    <p:sldId id="1323" r:id="rId42"/>
    <p:sldId id="1324" r:id="rId43"/>
    <p:sldId id="1325" r:id="rId44"/>
    <p:sldId id="1326" r:id="rId45"/>
    <p:sldId id="1327" r:id="rId46"/>
    <p:sldId id="1328" r:id="rId47"/>
    <p:sldId id="1329" r:id="rId48"/>
    <p:sldId id="1330" r:id="rId49"/>
    <p:sldId id="1334" r:id="rId50"/>
    <p:sldId id="1335" r:id="rId51"/>
    <p:sldId id="1336" r:id="rId52"/>
    <p:sldId id="1337" r:id="rId53"/>
    <p:sldId id="1338" r:id="rId54"/>
    <p:sldId id="1339" r:id="rId55"/>
    <p:sldId id="1340" r:id="rId56"/>
    <p:sldId id="1341" r:id="rId57"/>
    <p:sldId id="1342" r:id="rId58"/>
    <p:sldId id="1343" r:id="rId59"/>
    <p:sldId id="1344" r:id="rId60"/>
    <p:sldId id="1345" r:id="rId61"/>
    <p:sldId id="1346" r:id="rId62"/>
    <p:sldId id="1008" r:id="rId63"/>
    <p:sldId id="964" r:id="rId64"/>
    <p:sldId id="1266" r:id="rId65"/>
    <p:sldId id="1331" r:id="rId66"/>
    <p:sldId id="1267" r:id="rId67"/>
    <p:sldId id="1332" r:id="rId68"/>
    <p:sldId id="1333" r:id="rId69"/>
    <p:sldId id="1010" r:id="rId70"/>
  </p:sldIdLst>
  <p:sldSz cx="9144000" cy="6858000" type="screen4x3"/>
  <p:notesSz cx="6735763" cy="9866313"/>
  <p:embeddedFontLst>
    <p:embeddedFont>
      <p:font typeface="Dosis" pitchFamily="2" charset="0"/>
      <p:regular r:id="rId72"/>
      <p:bold r:id="rId73"/>
    </p:embeddedFont>
    <p:embeddedFont>
      <p:font typeface="Dosis ExtraBold" pitchFamily="2" charset="0"/>
      <p:bold r:id="rId74"/>
    </p:embeddedFont>
    <p:embeddedFont>
      <p:font typeface="Dosis Medium" pitchFamily="2" charset="0"/>
      <p:regular r:id="rId75"/>
    </p:embeddedFont>
    <p:embeddedFont>
      <p:font typeface="Dosis SemiBold" pitchFamily="2" charset="0"/>
      <p:bold r:id="rId76"/>
    </p:embeddedFont>
    <p:embeddedFont>
      <p:font typeface="Mistral" panose="03090702030407020403" pitchFamily="66" charset="0"/>
      <p:regular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424D7B"/>
    <a:srgbClr val="A1A6BC"/>
    <a:srgbClr val="4B5377"/>
    <a:srgbClr val="DEEBF7"/>
    <a:srgbClr val="565F88"/>
    <a:srgbClr val="2AB6D7"/>
    <a:srgbClr val="55B7DE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font" Target="fonts/font3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microsoft.com/office/2018/10/relationships/authors" Target="author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font" Target="fonts/font1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font" Target="fonts/font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09893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692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8919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48875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4359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104154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16011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56894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459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1213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07933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52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476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68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09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12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07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90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843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81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1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AE4C31-9273-F6EF-8990-8F0A36AFC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1174C1-C317-BCC1-D335-797B910ECAB5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Demain tu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 __________________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à l’école.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3FD4BB8-2D68-465B-70BD-21D41865801E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es allé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CEFCE26-DE68-0C13-57AB-B33DE5963F25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iras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902431F0-1C98-0657-A3F6-AC79305B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49C1FFE-FDBD-85B1-4DCC-382F35318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CD264B6-9B50-7285-0F51-C89668F5EBC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1CBF83C-95F9-8F05-0D23-AE8DC3C25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4F18632-A6CE-2A63-B67A-677382E3E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C6B12-79BD-3921-6D0F-AB0AE2B9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F79CCA8-02A4-EE75-931A-B0745DCE8C1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D9F969D-D39A-59FE-30BE-43C4D6F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FDB674-E615-C331-F76F-A26C0F10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0E678CE2-389A-2114-022F-014DA793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A2DB48-4FA5-0CD6-EBDE-94DCD1EB171D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Demain tu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 iras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à l’école.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A5DC48C-D798-98B2-E249-0A443020FA0B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</a:rPr>
              <a:t>es allé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654E4EB-E14F-CB2E-2B09-A90CEA5481BA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iras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56DD3-79A8-A8CB-5D35-5951E187B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D800E4C-5D75-4B1F-ACEC-AAFA3228248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12FA023-696D-F45D-2BD6-C34A42EE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81A8299-F81C-3852-2202-72A23CA4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584792D4-7CBE-0A8E-EB83-0DD328AF1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C14388B-3489-E78E-0214-DEAA292BE141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La semaine prochaine, nous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à la plage.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2CA4BEA-F283-6369-94EC-8588A01A2A3A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irons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3FF5DAA-50F7-22E0-E97D-B1F35F828873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sommes allés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97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7AB2B-74C5-3718-60F0-900FF4C9B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B817CE58-0718-FBA7-F2F0-F6F6169A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67E6368-0B17-D46F-8287-E179A5146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9E6408D8-CEC9-C7E0-E599-635331137F9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25B3DA0-B6DA-BBA9-F5BE-D29B09137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3ED289C-9BC2-CBB1-6792-E57483387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8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81FD8-D88C-74AD-0DFB-DAA524CF8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3B744A8-A12F-224B-A6A4-C93834E551F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AB07945-F362-4C9B-A8CF-D940B838A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8ED0EE-3880-1482-81EE-805344938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7D674E66-5C98-B71C-AF5A-1E6487454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la réponse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65ADD5D-3756-DE4B-B564-51C00F877683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La semaine prochaine, nous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 irons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à la plage.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A36623A-4D69-CA5F-A742-E588460DA6F2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irons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59925A-BAE1-EC54-463E-1C1A9343B303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rial" panose="020B0604020202020204" pitchFamily="34" charset="0"/>
              </a:rPr>
              <a:t>sommes allés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4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7C12E-ABE0-E56D-398F-9ABA3EF1D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C66FAF8-3733-F886-1B6D-53D4D0294F2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6C6A234-7D7F-3C17-1AF9-F9AFA669E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FFEC24-403A-BEE3-FF46-1B9A5986A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22DCB634-BFE5-5ADA-7AC6-E9C5EB344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DFCCE2-9B0D-0A72-EAED-04B0FC846732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un kilo de Farine.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1554AEA-57FB-1D97-9A6A-E50A7A7D38B0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voudriez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1B24718-AEAA-BC85-88D6-546C4370A80C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voudrions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FA42E-597B-8AD7-3E60-698C68CDA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15206157-7F23-841E-9BE6-CBE4B4B0E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A32B100-7B59-9253-55ED-57A5C908A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CF74A9D6-EFC5-BFB4-510F-C0D1A622E2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61F16AA-492D-D60F-8DB1-00331888D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DC872B5-5F47-E8E9-38F5-8F0A21EC34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56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8B9DE-47DE-EE29-6252-ED89BBC22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9769505-404E-61A3-1D0F-29DE9FC14A5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8428B49-B5A4-2DFD-E06A-C29BD8D71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C0E146C-3739-59EA-7B50-DA493C76C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9B1E3FC7-34DA-9797-8B22-F43D6E22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E4E52DE-50A8-787C-45FC-E82C0DE316A0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voudrions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un kilo de Farine.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14C94B3-8853-458D-67E6-DA297EEB8265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rial" panose="020B0604020202020204" pitchFamily="34" charset="0"/>
              </a:rPr>
              <a:t>voudriez 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C964A4E-65BE-DF79-EEF3-EE3FF9A11369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voudrions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1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B895F-C37A-468B-C40D-DDBCF2CAD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C4FE5AE-6A22-99FA-B5F5-51A37844F77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E9635CA-9A34-6E19-A866-51441BB8A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5F9BB1F-69F7-16F6-5DC8-932810064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B29216D0-721A-7BDF-D67B-65727C19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76048E-FB0F-5BCE-6ECD-276395CB41C4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Ils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un litre de lait.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ACED1BD-E472-B8C1-DDEE-196E085DBCC2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voudraient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5654229-1B0D-C4EB-0CE6-601CB8288AD5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voudrait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7763A-5C85-5189-6245-254833AD0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F5100B7C-0649-62AE-7518-8D15052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A43A8F-2C35-5BD6-4DA1-53746C4FA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BF94F08B-4AC0-1388-615F-AA1586AF212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4284DAC-756F-7315-9BB7-8D6847C7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BACB96C-5146-BC1C-3C10-CEE604D27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3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B38F-197B-2D66-391E-E3E801A81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04E3262-DD5C-CCA7-AF6D-B3D434A6219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9AB46E7-7037-72F2-6E66-8C793B3FF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59DF8F-31A9-7E72-4B80-D8F3F9670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EFF06F90-88EF-1177-0FB0-D5586CE5E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6FB63E-F13C-A129-C6DC-4A5E6D6CF094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Ils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voudraient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un litre de lait.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8C9DFE-D3DC-3B47-BE37-71783ECD206C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voudraient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38345D3-69FC-383A-ECBB-A43B69A41CEE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voudrait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2306C-5F79-2698-AADA-73B3667DD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980472C-C4D8-9DC3-E373-B69EA89074A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5A41D4C-113B-9C66-CCC5-7F9A256CE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9070D80-E4EC-80B1-D93D-0210E8388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9954A99E-7CBA-C087-838F-6540B31BC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0768CFC-72CE-40AE-10FE-FA1EE0306AA7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La maison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E17D546-C43A-8D26-050C-B8431B1F1EAE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jolie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659076E-FB46-2A2E-71CA-3C7005AF1B14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joli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57F23-4800-C92A-4DA7-609AEB210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386D71D9-4D11-E5B3-D452-960B2CE4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F23B3F-B1A8-0568-4C89-EEB4390B1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C7499A6A-4AE0-11FF-D02A-8B78CFA6712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FC5BFDE-9B9E-5018-1EC3-1D2785AB3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AFCBA6C-DFF9-BC63-64DA-E2F7AF373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49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FE3D6-7C17-39ED-6F33-8672F9C4B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64D3418-41BF-08FE-E83B-B5EBB842148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A684923-64D3-F944-1858-4F6431F0D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CFA722-36C4-71F9-66E1-613CEE003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F5C84D4B-510D-B35C-230F-2F32EFBA5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D69CED-1FE5-600B-CD02-61E9EC7A68A8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La maison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jolie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37773A7-3E53-BBDB-0B5D-AC9B4CDEDFCB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jolie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F7409A-5931-E50F-B87F-70956B1E7874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rial" panose="020B0604020202020204" pitchFamily="34" charset="0"/>
              </a:rPr>
              <a:t>joli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2DC8C-8C08-69EE-62E5-D79B9067B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0A6B928F-BC6C-6855-2D26-B6AEC027850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E1B561C-3BB4-D2B9-1B65-08BC98485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5F6050-4475-6680-4E28-EA941CA09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EF229D75-405F-8111-AF9C-97BD173F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225516-9986-0176-BBC6-3E4B785FC4C7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Les chiens de Jalal sont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78C6654-775B-CE4E-87F1-368858C26FB5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méchants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0F5EC05-5A59-C7BD-6232-FBA04D2B5468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méchantes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274F4-090B-AE1C-42E0-D5B2645DE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4D494487-9E5C-9C99-4572-7676779E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C80E50-AA3A-29C1-E171-79D72528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711ECD58-7542-1F73-81E8-7E51047A7BB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322201E-D1B0-58C7-45E6-03756147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0945B2-BB61-6F52-0D4A-D17385258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3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976D6-4024-B886-8AE3-BDC6920C7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8C423A0-D9AE-133B-7A8C-9EF20B23AE6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63EA9CB-379B-DAFB-8E56-EDDFD7B36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5610663-FA69-2694-2AB3-D9E704477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679F7F80-6B3E-1360-CD7D-AA0EFBF1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F37113-FEE6-C452-83A4-18B31E5DFE0D}"/>
              </a:ext>
            </a:extLst>
          </p:cNvPr>
          <p:cNvSpPr txBox="1"/>
          <p:nvPr/>
        </p:nvSpPr>
        <p:spPr>
          <a:xfrm>
            <a:off x="425827" y="3201562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Les chiens de Jalal sont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méchants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ACBAC71-1A04-316A-7838-BF3D6432D921}"/>
              </a:ext>
            </a:extLst>
          </p:cNvPr>
          <p:cNvSpPr/>
          <p:nvPr/>
        </p:nvSpPr>
        <p:spPr>
          <a:xfrm>
            <a:off x="1876097" y="2141572"/>
            <a:ext cx="2160589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méchants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7604A0A-E3CC-2C54-701E-1CA5AE9CB447}"/>
              </a:ext>
            </a:extLst>
          </p:cNvPr>
          <p:cNvSpPr/>
          <p:nvPr/>
        </p:nvSpPr>
        <p:spPr>
          <a:xfrm>
            <a:off x="4870833" y="2141572"/>
            <a:ext cx="2160588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rial" panose="020B0604020202020204" pitchFamily="34" charset="0"/>
              </a:rPr>
              <a:t>méchantes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7E3C5-5E42-7130-9FFC-2302C1AD1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911EE323-43CB-A847-4055-AD3E5997842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7DD4ED2-4225-C2CB-7942-B59EFA060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239008-19FB-5A68-4D2E-1EF995560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911F4E24-225B-F6A6-65C7-33EC81B7E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D8543A-403A-78B3-81D7-EFF2040BDDDD}"/>
              </a:ext>
            </a:extLst>
          </p:cNvPr>
          <p:cNvSpPr txBox="1"/>
          <p:nvPr/>
        </p:nvSpPr>
        <p:spPr>
          <a:xfrm>
            <a:off x="495186" y="3201562"/>
            <a:ext cx="81536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J’ai rendez-vous avec mon ami à 19h. Il est 18h.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 rendez-vous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91D90C2-8E2E-C9A8-362F-796903AB8DEF}"/>
              </a:ext>
            </a:extLst>
          </p:cNvPr>
          <p:cNvSpPr/>
          <p:nvPr/>
        </p:nvSpPr>
        <p:spPr>
          <a:xfrm>
            <a:off x="1261238" y="2141572"/>
            <a:ext cx="3059223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une heure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85E82E9-8B61-2499-16B4-8E48AB7EFB61}"/>
              </a:ext>
            </a:extLst>
          </p:cNvPr>
          <p:cNvSpPr/>
          <p:nvPr/>
        </p:nvSpPr>
        <p:spPr>
          <a:xfrm>
            <a:off x="4996957" y="2141572"/>
            <a:ext cx="3059222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une demi-heure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09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76792-487F-0AE0-5F01-99CBF32B9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A692BBC8-94A3-A2A4-D352-553131020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EEB0AA2-F0B5-CB91-518A-60CE8B0B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49F59A10-1C95-10E1-506D-1E43CEFE756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7E662A0-616A-8F17-F779-4B1AAFEB2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3C19DC-DAEE-FF3F-62D9-B0943400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74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1467D-885D-DBAC-E674-F8AE79EF5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9B1C0726-0701-18F8-D783-840AD4CC3D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253854C-5B45-347B-1154-51B6A6E86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5F5D6E8-28DD-BD8D-924B-A0FE57071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36F1123E-AFBA-5A7E-9D47-9A8BC589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01BD5AF-7B95-82E4-0E29-6E15B2C83980}"/>
              </a:ext>
            </a:extLst>
          </p:cNvPr>
          <p:cNvSpPr txBox="1"/>
          <p:nvPr/>
        </p:nvSpPr>
        <p:spPr>
          <a:xfrm>
            <a:off x="495186" y="3201562"/>
            <a:ext cx="81536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J’ai rendez-vous avec mon ami à 19h. Il est 18h.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 rendez-vous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dans une heure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E000F87-6ED3-E74E-5ECA-C0616E1EFCAA}"/>
              </a:ext>
            </a:extLst>
          </p:cNvPr>
          <p:cNvSpPr/>
          <p:nvPr/>
        </p:nvSpPr>
        <p:spPr>
          <a:xfrm>
            <a:off x="1261238" y="2141572"/>
            <a:ext cx="3059223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une heure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C023F74-DEA9-9DE1-F161-2F936F97FA9A}"/>
              </a:ext>
            </a:extLst>
          </p:cNvPr>
          <p:cNvSpPr/>
          <p:nvPr/>
        </p:nvSpPr>
        <p:spPr>
          <a:xfrm>
            <a:off x="4996957" y="2141572"/>
            <a:ext cx="3059222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rial" panose="020B0604020202020204" pitchFamily="34" charset="0"/>
              </a:rPr>
              <a:t>dans une demi-heure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F46B9-B94D-F4F6-09F5-66AB3A5A4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97F046C7-0148-D296-766B-00D58B9FEEC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73EFFD7-2B68-DF88-3D11-F3EEDCB42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7A7F545-612C-7504-6D62-0BC22611B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AC687545-C476-12AF-486A-0FA09170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phrase en silence. Écrivez la bonne réponse sur vos ardoises.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C1DAAE-7291-1953-C4AC-527CB5327D7E}"/>
              </a:ext>
            </a:extLst>
          </p:cNvPr>
          <p:cNvSpPr txBox="1"/>
          <p:nvPr/>
        </p:nvSpPr>
        <p:spPr>
          <a:xfrm>
            <a:off x="920143" y="3185796"/>
            <a:ext cx="81536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Je joue un match demain.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 match est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__________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3C2DE90-8473-686A-785B-29AF965BB6CD}"/>
              </a:ext>
            </a:extLst>
          </p:cNvPr>
          <p:cNvSpPr/>
          <p:nvPr/>
        </p:nvSpPr>
        <p:spPr>
          <a:xfrm>
            <a:off x="1261238" y="2141572"/>
            <a:ext cx="3059223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un jour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D39D5BF-2309-170A-139D-0BB6CEEA6FD3}"/>
              </a:ext>
            </a:extLst>
          </p:cNvPr>
          <p:cNvSpPr/>
          <p:nvPr/>
        </p:nvSpPr>
        <p:spPr>
          <a:xfrm>
            <a:off x="4996957" y="2141572"/>
            <a:ext cx="3059222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une semaine</a:t>
            </a:r>
            <a:endParaRPr lang="fr-MA" sz="24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7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6D664-B2E0-1AD3-0983-B22ED31BE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3">
            <a:extLst>
              <a:ext uri="{FF2B5EF4-FFF2-40B4-BE49-F238E27FC236}">
                <a16:creationId xmlns:a16="http://schemas.microsoft.com/office/drawing/2014/main" id="{DAFBF18A-EC06-281C-025A-E69F726F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0911389-1CB4-E5F7-5D56-FDF382156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57941EF9-C9B7-8F79-CB55-2666D2DD779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AEBF374-4F95-A5C5-639F-47B3948A8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4B307F-4392-7C1D-F185-67C528340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963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A5DEA-C168-0968-A0BD-E8E4316E1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6EFD9BE-9860-AA78-E40C-3CF87D0BC2C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E25B28D-85BA-2AE4-6CCB-74885A3FB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CEB868D-1FF6-DDBE-30FC-A05042651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5A2EBE3F-3F0F-61F4-8BC9-9ADA5197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Qui veut expliquer la réponse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65A8A5-9A15-8D1C-640F-1B474900585D}"/>
              </a:ext>
            </a:extLst>
          </p:cNvPr>
          <p:cNvSpPr txBox="1"/>
          <p:nvPr/>
        </p:nvSpPr>
        <p:spPr>
          <a:xfrm>
            <a:off x="920143" y="3185796"/>
            <a:ext cx="81536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Je joue un match demain.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 match est 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dans un jour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DA0893A-82A4-2EE7-AFDF-862E1ED27DC1}"/>
              </a:ext>
            </a:extLst>
          </p:cNvPr>
          <p:cNvSpPr/>
          <p:nvPr/>
        </p:nvSpPr>
        <p:spPr>
          <a:xfrm>
            <a:off x="1261238" y="2141572"/>
            <a:ext cx="3059223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dans un jour </a:t>
            </a:r>
            <a:endParaRPr lang="fr-MA" sz="2400" b="1" dirty="0">
              <a:solidFill>
                <a:srgbClr val="C6C6C6"/>
              </a:solidFill>
              <a:latin typeface="Dosis SemiBold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ABA8922-A5CC-30DD-0003-44F2D32D0069}"/>
              </a:ext>
            </a:extLst>
          </p:cNvPr>
          <p:cNvSpPr/>
          <p:nvPr/>
        </p:nvSpPr>
        <p:spPr>
          <a:xfrm>
            <a:off x="4996957" y="2141572"/>
            <a:ext cx="3059222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rial" panose="020B0604020202020204" pitchFamily="34" charset="0"/>
              </a:rPr>
              <a:t>dans une semaine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5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342DD-10FB-E2F6-82B2-3128AFB48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D23E10C-51FB-1DE7-3057-00A44420C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0AD9C61-C71D-9789-4327-1EDB7C3136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667B03-0E68-6B1C-1EAB-581976C81D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A254A52-1689-E418-E46B-F2DD76ED0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305AE70-86B3-65B5-76E8-AEC8AC724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11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D72D1-97F3-EDC3-F498-62E6964C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9990B8BC-7F62-8BAE-60F5-15E89AEDC6C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C90F48E-1334-D3CA-04E1-1AD0AAE44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5B8BD6C-70BE-49B2-4483-EECC0B6B4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914DFBE-1392-570C-7EEA-2C07342C1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000" y="2043378"/>
            <a:ext cx="6840000" cy="278828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0D13BDEA-546C-5063-551C-9BAF5A3C1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Transformez la phrase suivante comme dans l’exemple. Écrivez la réponse sur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vos cahiers.</a:t>
            </a:r>
          </a:p>
        </p:txBody>
      </p:sp>
    </p:spTree>
    <p:extLst>
      <p:ext uri="{BB962C8B-B14F-4D97-AF65-F5344CB8AC3E}">
        <p14:creationId xmlns:p14="http://schemas.microsoft.com/office/powerpoint/2010/main" val="37834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77479-B51B-16A5-87D3-546D0B927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69E889D-D3A9-5CB5-8AFC-246774F5D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109A1E-E319-68D2-E15B-BED35AC458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2FEC994E-263F-00A0-8363-FDB4DEDABC8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F74A411-EBDB-63DC-658B-B174B24CD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9356B30-4B28-6022-3747-1CB948A16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29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21514-2289-4C7A-E606-FCBE62296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E4DA7202-7489-CBEA-82FA-0F8F6B11D87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80B72C7-B583-F0A3-4CA3-B779D6DB7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C835843-0E5F-73E8-F068-1FF4E8170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230A2170-D9F3-4D96-7054-7CC3DB27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Qui veut expliquer la réponse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382BB8-F59A-53FB-36D4-612F8B56B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000" y="2043378"/>
            <a:ext cx="6840000" cy="278828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BEA8BE3-8741-59DC-ED6B-8B40FF19A639}"/>
              </a:ext>
            </a:extLst>
          </p:cNvPr>
          <p:cNvSpPr txBox="1"/>
          <p:nvPr/>
        </p:nvSpPr>
        <p:spPr>
          <a:xfrm>
            <a:off x="2363326" y="3917035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 parc est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derrière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le café.</a:t>
            </a:r>
          </a:p>
        </p:txBody>
      </p:sp>
    </p:spTree>
    <p:extLst>
      <p:ext uri="{BB962C8B-B14F-4D97-AF65-F5344CB8AC3E}">
        <p14:creationId xmlns:p14="http://schemas.microsoft.com/office/powerpoint/2010/main" val="15600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33E23-8FCD-C2BD-5F88-372FD6EEE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96DFD81-79FA-E2FA-FF2C-67B2C08F985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542BB24-F285-2C56-CBDC-217032552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DEBB3FB-584C-0CEF-D3A7-9616F7C2C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2FB5A1A-67A8-B7FF-BACE-8D1292D35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89" y="2283638"/>
            <a:ext cx="5556221" cy="229072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C5748BD-612B-6145-92D8-C0CE57FB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Transformez la phrase suivante comme dans l’exemple. Écrivez la réponse sur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vos cahiers.</a:t>
            </a:r>
          </a:p>
        </p:txBody>
      </p:sp>
    </p:spTree>
    <p:extLst>
      <p:ext uri="{BB962C8B-B14F-4D97-AF65-F5344CB8AC3E}">
        <p14:creationId xmlns:p14="http://schemas.microsoft.com/office/powerpoint/2010/main" val="237485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7C8BE-F8F8-CF6A-EA73-F4412211D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D220E0E7-3DCE-5398-5726-DF74AC18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D604A3F-16B8-5FFB-873C-12C11E89F0E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83F92965-4A20-BFA0-FBAE-18668F4F081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A50E51D-D1E4-F24C-360B-4EF50D77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44A528-0655-1815-F368-17AE52D90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58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71" y="1191108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C55D29E-410F-2471-D8F4-FDFFDE01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44" y="2610440"/>
            <a:ext cx="1746672" cy="28084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DD7375-A870-3BA8-783F-DC79FDD8D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564" y="2610440"/>
            <a:ext cx="1888385" cy="280873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18E3A14-BBDF-2CE6-486F-2583867B4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682" y="2562934"/>
            <a:ext cx="1762435" cy="28087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04EE188-CCB4-E651-D70C-F75254BBE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0445" y="2562934"/>
            <a:ext cx="1888385" cy="290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8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0B247-4D13-36D6-18AC-B8A6297A7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670146C-49A6-498B-7797-49849D5E7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9" y="2283638"/>
            <a:ext cx="5556221" cy="229072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4115A0E9-CFBC-C2ED-4765-0AD612DBA4B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90F7EE0-1C58-84D8-DDF9-00842B678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12E5447-C6A5-D6E5-2D2F-9F9D919FE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1B11E87B-D75F-E103-ED55-101838A6F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1E657D-5832-D403-8CB8-444A18700584}"/>
              </a:ext>
            </a:extLst>
          </p:cNvPr>
          <p:cNvSpPr txBox="1"/>
          <p:nvPr/>
        </p:nvSpPr>
        <p:spPr>
          <a:xfrm>
            <a:off x="2647105" y="3835697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Amine voudrait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un litre d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’eau.</a:t>
            </a:r>
          </a:p>
        </p:txBody>
      </p:sp>
    </p:spTree>
    <p:extLst>
      <p:ext uri="{BB962C8B-B14F-4D97-AF65-F5344CB8AC3E}">
        <p14:creationId xmlns:p14="http://schemas.microsoft.com/office/powerpoint/2010/main" val="14728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945D2-74A2-948C-9856-1C18AF29A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E880FFC-7B23-A613-BC1B-D2F4CA488DA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5538096-F653-DC5E-6770-707CD5AB4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9CF21C3-8A35-F4B7-0A83-512FAD5CF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137BD0B-9B52-8CED-A35B-66D2BE87E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133" y="2194211"/>
            <a:ext cx="5801733" cy="246957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F1FD3C3-849E-1712-02C8-39656870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Transformez la phrase suivante comme dans l’exemple. Écrivez la réponse sur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vos cahiers.</a:t>
            </a:r>
          </a:p>
        </p:txBody>
      </p:sp>
    </p:spTree>
    <p:extLst>
      <p:ext uri="{BB962C8B-B14F-4D97-AF65-F5344CB8AC3E}">
        <p14:creationId xmlns:p14="http://schemas.microsoft.com/office/powerpoint/2010/main" val="12654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68148-D51A-53B1-72E2-FCB92FF89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7E9037B7-37BD-C379-0440-C278A65F5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5940440-FB4C-1312-792E-ACB4C7E84D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1E80A95-D8DA-55B3-125E-10F5AFCCA03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DD47675-D557-7C14-2A65-6CBED7E9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C9C6DB-2F0B-62FA-FF0A-D73F43658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23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B1C9A-F1FA-7F05-73A4-1DC268EA0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0700AF1-B83C-52E3-44F2-6E1DC8CCE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56"/>
          <a:stretch>
            <a:fillRect/>
          </a:stretch>
        </p:blipFill>
        <p:spPr>
          <a:xfrm>
            <a:off x="1671133" y="2194211"/>
            <a:ext cx="5801733" cy="210024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4F78C69F-73C0-AA11-271B-BB3FE5B4BE1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06032AD-9AB4-E992-8377-511F6DE54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C29EC00-567D-7E94-370F-FD66FC707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CF19B14D-66BF-F9C1-7E40-7FB07733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9CE292-B7C2-5502-7A87-5E13E6168A00}"/>
              </a:ext>
            </a:extLst>
          </p:cNvPr>
          <p:cNvSpPr txBox="1"/>
          <p:nvPr/>
        </p:nvSpPr>
        <p:spPr>
          <a:xfrm>
            <a:off x="990372" y="4142496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C’est mon ami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qui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joue avec moi dans le parc.</a:t>
            </a:r>
          </a:p>
        </p:txBody>
      </p:sp>
    </p:spTree>
    <p:extLst>
      <p:ext uri="{BB962C8B-B14F-4D97-AF65-F5344CB8AC3E}">
        <p14:creationId xmlns:p14="http://schemas.microsoft.com/office/powerpoint/2010/main" val="4516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053F-6FD1-C9E7-3258-EE6BC3F84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85997AE-954E-4E6F-5F73-46F88C41949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9C3505B-66D6-BF16-52BB-9C1D955A2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5080743-2818-65E5-3E94-243A56BEB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5F2BEEF-B9BB-52C0-14E4-E6147D188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21" y="2138575"/>
            <a:ext cx="7115157" cy="258084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189C0A0-98A8-6AB0-F052-2C0BCEC0B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Transformez la phrase suivante comme dans l’exemple. Écrivez la réponse sur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vos cahiers.</a:t>
            </a:r>
          </a:p>
        </p:txBody>
      </p:sp>
    </p:spTree>
    <p:extLst>
      <p:ext uri="{BB962C8B-B14F-4D97-AF65-F5344CB8AC3E}">
        <p14:creationId xmlns:p14="http://schemas.microsoft.com/office/powerpoint/2010/main" val="20467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AE723-6CAB-8EF8-EFC6-42634D79C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B360407F-612E-77A5-1C39-2F96995F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BC16E28-A537-856D-025B-23B0C51E82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E227744-0007-00FC-FE11-AAAB9577AD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7EED8D8-48A0-23AF-B0A6-3E9E2AB5D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E09AFA0-ACE0-55D2-61D7-590750180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0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082C4-A062-45B9-C7C6-66A398E54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40CE402-300E-71E0-5FD7-87C36EE05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21" y="2138575"/>
            <a:ext cx="7115157" cy="258084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1D846987-4A20-AF02-E995-3C82B206E2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7602E60-1879-CEE0-D172-C474777FA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D1FF1AB-C298-FA16-EB24-3268BA63C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395F1740-7BD1-7DBC-B1A7-CBBCCC3B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Qui veut expliquer la réponse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15F856-F9BB-37FC-3E17-3F87162A14E5}"/>
              </a:ext>
            </a:extLst>
          </p:cNvPr>
          <p:cNvSpPr txBox="1"/>
          <p:nvPr/>
        </p:nvSpPr>
        <p:spPr>
          <a:xfrm>
            <a:off x="2456565" y="3764124"/>
            <a:ext cx="815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Karima </a:t>
            </a:r>
            <a:r>
              <a:rPr lang="fr-FR" sz="3200" b="1" dirty="0">
                <a:solidFill>
                  <a:srgbClr val="2196B1"/>
                </a:solidFill>
                <a:latin typeface="Dosis SemiBold" pitchFamily="2" charset="0"/>
                <a:cs typeface="Arial" panose="020B0604020202020204" pitchFamily="34" charset="0"/>
              </a:rPr>
              <a:t>les 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invite.</a:t>
            </a:r>
          </a:p>
        </p:txBody>
      </p:sp>
    </p:spTree>
    <p:extLst>
      <p:ext uri="{BB962C8B-B14F-4D97-AF65-F5344CB8AC3E}">
        <p14:creationId xmlns:p14="http://schemas.microsoft.com/office/powerpoint/2010/main" val="2568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Points de langue.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>
                <a:solidFill>
                  <a:srgbClr val="424D7B"/>
                </a:solidFill>
              </a:rPr>
              <a:t>Écrire un texte</a:t>
            </a:r>
            <a:r>
              <a:rPr lang="fr-FR" dirty="0">
                <a:solidFill>
                  <a:srgbClr val="424D7B"/>
                </a:solidFill>
              </a:rPr>
              <a:t>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3BDC3F-71EA-9D53-C4E5-4600C5FD0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07" y="1891738"/>
            <a:ext cx="4611786" cy="3074524"/>
          </a:xfrm>
          <a:prstGeom prst="rect">
            <a:avLst/>
          </a:prstGeom>
        </p:spPr>
      </p:pic>
      <p:sp>
        <p:nvSpPr>
          <p:cNvPr id="27" name="Titre 3">
            <a:extLst>
              <a:ext uri="{FF2B5EF4-FFF2-40B4-BE49-F238E27FC236}">
                <a16:creationId xmlns:a16="http://schemas.microsoft.com/office/drawing/2014/main" id="{2DDB52E5-C691-5107-4CA8-E4EDF68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écrire un texte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A87C2CA-4554-E570-A82C-00EEEC635C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D8E4B1D-491A-A931-A01A-A0F0BCCC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CE58DCD-66F8-B78C-4886-FD08D45CC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EAA40-4A63-0027-00AD-EC82A19E1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8FF4982-FCE4-F80E-6584-48BF1F75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BD2586-0013-D3A3-59E0-1CD3548224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55EC7E9-3287-3A25-01A2-68E7EB860E6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6B68536-CD1C-6C41-2198-0C41F5559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75FA0D0-3B56-D19E-9D5F-9996E7CA8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65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7545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63545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16457" y="41499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32457" y="38979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796457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dirty="0"/>
              <a:t>orales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545" y="3864307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94740" y="2622774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855" y="38624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135835" y="4575291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FD145-BC5B-498F-D134-636D147D9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D3A6139C-70B3-A503-F075-2C9D06B5F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écrire un paragraphe en vous posant les questions ci-dessous.  Je vais circuler entre les rangs pour vous aider.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41E654C-B73F-3593-1C54-8C16F0C8C9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27E35C7-C224-A7D4-2C18-3DC71898F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F2BAF3-7469-2B35-23A5-D371B1B0A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5EDD274-3BF4-A847-D83E-57377F31A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455" y="2637820"/>
            <a:ext cx="5621090" cy="183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3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65E32-835D-DED6-7B82-FE370B71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1DDE35-2043-0741-51C7-BFAE47615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66948F9-5059-ABB4-1967-09B423E2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FAE8A2-C1D2-8B65-4581-8B929006DB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787114" y="1806341"/>
            <a:ext cx="2824413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27029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5EE8C-7A80-D54B-1243-01C3F0F58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BED52F6C-46D3-3CE7-D078-D030A847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écrire un nouveau paragraphe en vous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posant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les questions ci-dessous.  Je vais circuler entre les rangs pour vous aider.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FEB30A-A0E8-C10C-7DBB-BC9B1A556828}"/>
              </a:ext>
            </a:extLst>
          </p:cNvPr>
          <p:cNvSpPr txBox="1"/>
          <p:nvPr/>
        </p:nvSpPr>
        <p:spPr>
          <a:xfrm>
            <a:off x="1736855" y="2623684"/>
            <a:ext cx="5670290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1. C’est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qui ? </a:t>
            </a: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2. Il est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comment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3.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Dans combien de temps 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je vais le voir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  <a:p>
            <a:pPr defTabSz="457200">
              <a:lnSpc>
                <a:spcPct val="15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4.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Pourquoi </a:t>
            </a:r>
            <a:r>
              <a:rPr lang="fr-FR" sz="2400" b="1" dirty="0">
                <a:solidFill>
                  <a:srgbClr val="4B5377"/>
                </a:solidFill>
                <a:latin typeface="Dosis SemiBold" pitchFamily="2" charset="0"/>
              </a:rPr>
              <a:t>je vais le voir ?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E8AAD95-FF13-0895-84D6-B0D59503680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D83010C-166E-F41E-9F0C-0885D9336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507D683-88D4-CD79-134B-7AA1BE35C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92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0C6D4-A1AF-17B6-8909-60578B2A8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5C31AE-99C9-3E8E-6681-5A7FD3FB3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5C9AB62-C85E-79E0-F4E6-D94701E9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A57599-571D-D679-F219-C4728661F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787114" y="1806341"/>
            <a:ext cx="2824413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98106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905A53C-51CB-96FC-648D-C1ADD5690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659" y="1599548"/>
            <a:ext cx="2942168" cy="473338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l’activité 3.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4514342" y="5099283"/>
            <a:ext cx="3456527" cy="100271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24319A-2A09-7C5C-89F3-F76A6962B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Écrire un texte.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Points de langue.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correctement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aux exercices de langue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175EC-9550-5BE9-3E15-8F66B162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A688C45-9595-94CE-B283-C8B1A8D995D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948DCAD-7FDE-302B-721A-E1BDF6F14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420F0F-8D59-F62D-4E19-020D504ED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13">
            <a:extLst>
              <a:ext uri="{FF2B5EF4-FFF2-40B4-BE49-F238E27FC236}">
                <a16:creationId xmlns:a16="http://schemas.microsoft.com/office/drawing/2014/main" id="{321154DF-1219-7729-8B6B-611DEFCCF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9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DF659F-9D52-C4D1-37F6-FBD6C4537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8212</TotalTime>
  <Words>898</Words>
  <Application>Microsoft Office PowerPoint</Application>
  <PresentationFormat>Affichage à l'écran (4:3)</PresentationFormat>
  <Paragraphs>146</Paragraphs>
  <Slides>54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54</vt:i4>
      </vt:variant>
    </vt:vector>
  </HeadingPairs>
  <TitlesOfParts>
    <vt:vector size="80" baseType="lpstr">
      <vt:lpstr>Arial</vt:lpstr>
      <vt:lpstr>Mistral</vt:lpstr>
      <vt:lpstr>Calibri</vt:lpstr>
      <vt:lpstr>Dosis Medium</vt:lpstr>
      <vt:lpstr>Dosis SemiBold</vt:lpstr>
      <vt:lpstr>Wingdings</vt:lpstr>
      <vt:lpstr>Aptos</vt:lpstr>
      <vt:lpstr>Dosis ExtraBold</vt:lpstr>
      <vt:lpstr>Aptos Display</vt:lpstr>
      <vt:lpstr>Dosis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Thème Office</vt:lpstr>
      <vt:lpstr>3_Env-Enseignant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Prenez vos ardoises.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 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Lisez la phrase en silence. Écrivez la bonne réponse sur vos ardoises.</vt:lpstr>
      <vt:lpstr>Levez vos ardoises. </vt:lpstr>
      <vt:lpstr>Corrigez. Qui veut expliquer la réponse ?</vt:lpstr>
      <vt:lpstr>Prenez vos cahiers. </vt:lpstr>
      <vt:lpstr>Transformez la phrase suivante comme dans l’exemple. Écrivez la réponse sur  vos cahiers.</vt:lpstr>
      <vt:lpstr>Qui veut lire sa phrase ?</vt:lpstr>
      <vt:lpstr>Corrigez. Qui veut expliquer la réponse ?</vt:lpstr>
      <vt:lpstr>Transformez la phrase suivante comme dans l’exemple. Écrivez la réponse sur  vos cahiers.</vt:lpstr>
      <vt:lpstr>Qui veut lire sa phrase ?</vt:lpstr>
      <vt:lpstr>Corrigez. Qui veut expliquer la réponse ?</vt:lpstr>
      <vt:lpstr>Transformez la phrase suivante comme dans l’exemple. Écrivez la réponse sur  vos cahiers.</vt:lpstr>
      <vt:lpstr>Qui veut lire sa phrase ?</vt:lpstr>
      <vt:lpstr>Corrigez. Qui veut expliquer la réponse ?</vt:lpstr>
      <vt:lpstr>Transformez la phrase suivante comme dans l’exemple. Écrivez la réponse sur  vos cahiers.</vt:lpstr>
      <vt:lpstr>Qui veut lire sa phrase ?</vt:lpstr>
      <vt:lpstr>Corrigez. Qui veut expliquer la réponse ?</vt:lpstr>
      <vt:lpstr>Plan de la séance</vt:lpstr>
      <vt:lpstr>Maintenant, nous allons écrire un texte. </vt:lpstr>
      <vt:lpstr>Prenez vos cahiers. </vt:lpstr>
      <vt:lpstr>Vous allez écrire un paragraphe en vous posant les questions ci-dessous.  Je vais circuler entre les rangs pour vous aider. </vt:lpstr>
      <vt:lpstr>Qui veut lire son paragraphe ? </vt:lpstr>
      <vt:lpstr>Vous allez écrire un nouveau paragraphe en vous posant les questions ci-dessous.  Je vais circuler entre les rangs pour vous aider. </vt:lpstr>
      <vt:lpstr>Qui veut lire son paragraphe ? </vt:lpstr>
      <vt:lpstr>La séance d’aujourd’hui est terminée. À la maison, faites l’activité 3.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33</cp:revision>
  <cp:lastPrinted>2025-08-13T10:11:39Z</cp:lastPrinted>
  <dcterms:created xsi:type="dcterms:W3CDTF">2025-08-01T12:31:49Z</dcterms:created>
  <dcterms:modified xsi:type="dcterms:W3CDTF">2025-11-26T16:56:38Z</dcterms:modified>
</cp:coreProperties>
</file>