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31"/>
  </p:notesMasterIdLst>
  <p:sldIdLst>
    <p:sldId id="256" r:id="rId18"/>
    <p:sldId id="798" r:id="rId19"/>
    <p:sldId id="1256" r:id="rId20"/>
    <p:sldId id="1255" r:id="rId21"/>
    <p:sldId id="1252" r:id="rId22"/>
    <p:sldId id="1257" r:id="rId23"/>
    <p:sldId id="1260" r:id="rId24"/>
    <p:sldId id="1147" r:id="rId25"/>
    <p:sldId id="1258" r:id="rId26"/>
    <p:sldId id="1231" r:id="rId27"/>
    <p:sldId id="1259" r:id="rId28"/>
    <p:sldId id="1261" r:id="rId29"/>
    <p:sldId id="689" r:id="rId30"/>
  </p:sldIdLst>
  <p:sldSz cx="9144000" cy="6858000" type="screen4x3"/>
  <p:notesSz cx="6735763" cy="9866313"/>
  <p:embeddedFontLst>
    <p:embeddedFont>
      <p:font typeface="Dosis" pitchFamily="2" charset="0"/>
      <p:regular r:id="rId32"/>
      <p:bold r:id="rId33"/>
    </p:embeddedFont>
    <p:embeddedFont>
      <p:font typeface="Dosis ExtraBold" pitchFamily="2" charset="0"/>
      <p:bold r:id="rId34"/>
    </p:embeddedFont>
    <p:embeddedFont>
      <p:font typeface="Dosis Medium" pitchFamily="2" charset="0"/>
      <p:regular r:id="rId35"/>
      <p:bold r:id="rId36"/>
    </p:embeddedFont>
    <p:embeddedFont>
      <p:font typeface="Dosis SemiBold" pitchFamily="2" charset="0"/>
      <p:regular r:id="rId37"/>
      <p:bold r:id="rId38"/>
    </p:embeddedFont>
    <p:embeddedFont>
      <p:font typeface="Mistral" panose="03090702030407020403" pitchFamily="66" charset="0"/>
      <p:regular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font" Target="fonts/font8.fntdata"/><Relationship Id="rId21" Type="http://schemas.openxmlformats.org/officeDocument/2006/relationships/slide" Target="slides/slide4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notesMaster" Target="notesMasters/notesMaster1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2.mp4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9ECBFD7-752F-4188-542F-4C79F620D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4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 :  loin de  – la poste– le beurre – cent grammes  - poli–  grand – appeler – rencontrer - joli– maigre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</a:t>
            </a:r>
          </a:p>
        </p:txBody>
      </p:sp>
      <p:pic>
        <p:nvPicPr>
          <p:cNvPr id="23" name="Image 22" descr="Une image contenant dessin humoristique, Dessin animé, fille, Animation&#10;&#10;Le contenu généré par l’IA peut être incorrect.">
            <a:extLst>
              <a:ext uri="{FF2B5EF4-FFF2-40B4-BE49-F238E27FC236}">
                <a16:creationId xmlns:a16="http://schemas.microsoft.com/office/drawing/2014/main" id="{FE2B5F82-738E-F14B-907D-262AC7CC2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78" y="2052241"/>
            <a:ext cx="1254277" cy="1370577"/>
          </a:xfrm>
          <a:prstGeom prst="rect">
            <a:avLst/>
          </a:prstGeom>
        </p:spPr>
      </p:pic>
      <p:pic>
        <p:nvPicPr>
          <p:cNvPr id="24" name="Image 23" descr="Une image contenant chaussures, habits, garçon, illustration&#10;&#10;Le contenu généré par l’IA peut être incorrect.">
            <a:extLst>
              <a:ext uri="{FF2B5EF4-FFF2-40B4-BE49-F238E27FC236}">
                <a16:creationId xmlns:a16="http://schemas.microsoft.com/office/drawing/2014/main" id="{CB28BE5E-BCA5-4BA3-5B2F-1F89D6EA6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1" y="3932722"/>
            <a:ext cx="1358476" cy="148443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A58793C-986F-5BA3-F489-25F58E198D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3355" t="1" b="65265"/>
          <a:stretch>
            <a:fillRect/>
          </a:stretch>
        </p:blipFill>
        <p:spPr>
          <a:xfrm>
            <a:off x="5434158" y="2000691"/>
            <a:ext cx="1672759" cy="14470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1CF3296-798F-005D-8969-D803CCF1FC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0022" t="47262"/>
          <a:stretch>
            <a:fillRect/>
          </a:stretch>
        </p:blipFill>
        <p:spPr>
          <a:xfrm>
            <a:off x="6856027" y="3641009"/>
            <a:ext cx="1804298" cy="2242559"/>
          </a:xfrm>
          <a:prstGeom prst="rect">
            <a:avLst/>
          </a:prstGeom>
        </p:spPr>
      </p:pic>
      <p:pic>
        <p:nvPicPr>
          <p:cNvPr id="4" name="Image 3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900E2616-1B75-36FE-A3C2-3CC1C9D8E3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43" y="3890579"/>
            <a:ext cx="1313649" cy="1649770"/>
          </a:xfrm>
          <a:prstGeom prst="rect">
            <a:avLst/>
          </a:prstGeom>
        </p:spPr>
      </p:pic>
      <p:pic>
        <p:nvPicPr>
          <p:cNvPr id="5" name="Image 4" descr="Une image contenant laitier, nourriture, fromages, dessert&#10;&#10;Le contenu généré par l’IA peut être incorrect.">
            <a:extLst>
              <a:ext uri="{FF2B5EF4-FFF2-40B4-BE49-F238E27FC236}">
                <a16:creationId xmlns:a16="http://schemas.microsoft.com/office/drawing/2014/main" id="{0E44F647-0C61-66B1-56BC-92F23A4D4D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850" y="2017314"/>
            <a:ext cx="1313649" cy="1649770"/>
          </a:xfrm>
          <a:prstGeom prst="rect">
            <a:avLst/>
          </a:prstGeom>
        </p:spPr>
      </p:pic>
      <p:pic>
        <p:nvPicPr>
          <p:cNvPr id="6" name="Image 5" descr="Une image contenant chaussures, sport, personne, garçon&#10;&#10;Le contenu généré par l’IA peut être incorrect.">
            <a:extLst>
              <a:ext uri="{FF2B5EF4-FFF2-40B4-BE49-F238E27FC236}">
                <a16:creationId xmlns:a16="http://schemas.microsoft.com/office/drawing/2014/main" id="{A537A872-48AD-CD46-084D-4B3422486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67" y="2070159"/>
            <a:ext cx="1378772" cy="1566492"/>
          </a:xfrm>
          <a:prstGeom prst="rect">
            <a:avLst/>
          </a:prstGeom>
        </p:spPr>
      </p:pic>
      <p:pic>
        <p:nvPicPr>
          <p:cNvPr id="7" name="Image 6" descr="Une image contenant Véhicule terrestre, véhicul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8F9D9C44-F5B5-A8B4-9642-9B56BC4994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87" y="3941089"/>
            <a:ext cx="1368812" cy="1548750"/>
          </a:xfrm>
          <a:prstGeom prst="rect">
            <a:avLst/>
          </a:prstGeom>
        </p:spPr>
      </p:pic>
      <p:pic>
        <p:nvPicPr>
          <p:cNvPr id="9" name="Image 8" descr="Une image contenant vase, fleur, Art floral, Fleurs coupées&#10;&#10;Le contenu généré par l’IA peut être incorrect.">
            <a:extLst>
              <a:ext uri="{FF2B5EF4-FFF2-40B4-BE49-F238E27FC236}">
                <a16:creationId xmlns:a16="http://schemas.microsoft.com/office/drawing/2014/main" id="{628642FD-6C43-244D-EE83-2ECA45C44B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44" y="3941089"/>
            <a:ext cx="1426107" cy="1603534"/>
          </a:xfrm>
          <a:prstGeom prst="rect">
            <a:avLst/>
          </a:prstGeom>
        </p:spPr>
      </p:pic>
      <p:pic>
        <p:nvPicPr>
          <p:cNvPr id="17" name="Image 16" descr="Une image contenant chaussures, garçon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430BC74-521A-764E-E640-063EBEFEBA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6" y="2070159"/>
            <a:ext cx="1364685" cy="154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F636-8E8D-D487-A4D9-137F52F3A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E4F698E-7334-4D79-0B0C-4CBEB991A11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B03C75-B45E-0084-A075-1AF8A83C53E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43809E-25CE-0DAB-0D35-19C769479DA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93413121-EC4B-A27B-2357-C258389B455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3041FC79-D349-FEED-0D2B-6671C17BE3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2967335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O2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Comprendre, à l’oral, des phrases.</a:t>
            </a:r>
          </a:p>
        </p:txBody>
      </p:sp>
    </p:spTree>
    <p:extLst>
      <p:ext uri="{BB962C8B-B14F-4D97-AF65-F5344CB8AC3E}">
        <p14:creationId xmlns:p14="http://schemas.microsoft.com/office/powerpoint/2010/main" val="39577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7671B-53CF-3727-B45F-900DED4A1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148AC99B-ADF1-D98B-0837-34BD39C1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64674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phrases  et tu vas me montrer les images qui correspondent :  J’habite à côté de l'école. Je vais à la boulangerie pour acheter du pain.  Ma voisine habite à côté du parc de jeux. Elle est triste parce que sa famille va déménager. Je vais la voir pour la consoler.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2411528-97A5-B8D0-B5E2-68BC63B6FD2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2473347-C23E-2610-B5E1-E063B6BE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B29CF74-0D07-D7F5-757D-94AF87067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7EE52939-BA0D-9C31-45BD-1A71D34523A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289078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03017C-38B2-3136-1678-86C33EF432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000" b="67586"/>
          <a:stretch>
            <a:fillRect/>
          </a:stretch>
        </p:blipFill>
        <p:spPr>
          <a:xfrm>
            <a:off x="3277384" y="1912043"/>
            <a:ext cx="2646270" cy="1688709"/>
          </a:xfrm>
          <a:prstGeom prst="round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FCEF465-D3C3-0A37-B5CB-41156FD884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00" b="67586"/>
          <a:stretch>
            <a:fillRect/>
          </a:stretch>
        </p:blipFill>
        <p:spPr>
          <a:xfrm>
            <a:off x="4727377" y="3982825"/>
            <a:ext cx="2460172" cy="1569951"/>
          </a:xfrm>
          <a:prstGeom prst="round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D1F5E9-AC1F-DAB9-9865-B7BCE8984F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772" b="7298"/>
          <a:stretch>
            <a:fillRect/>
          </a:stretch>
        </p:blipFill>
        <p:spPr>
          <a:xfrm>
            <a:off x="834901" y="1912043"/>
            <a:ext cx="2080376" cy="1718774"/>
          </a:xfrm>
          <a:prstGeom prst="round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22D015C-5BAC-849C-5BF7-EDFB9B8946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037" b="5037"/>
          <a:stretch>
            <a:fillRect/>
          </a:stretch>
        </p:blipFill>
        <p:spPr>
          <a:xfrm>
            <a:off x="6265642" y="1859331"/>
            <a:ext cx="1843814" cy="1632161"/>
          </a:xfrm>
          <a:prstGeom prst="round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4AE480-FE74-F8E9-82B7-118001B55B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649" t="45977" r="3648" b="5037"/>
          <a:stretch>
            <a:fillRect/>
          </a:stretch>
        </p:blipFill>
        <p:spPr>
          <a:xfrm>
            <a:off x="2283436" y="3982824"/>
            <a:ext cx="1943802" cy="15699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111614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A1C1B9-0384-A35F-B7EF-1D6CA1DD3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537" y="1844565"/>
            <a:ext cx="4524925" cy="42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D914B7-11B4-C99F-7594-C8FF77523B07}"/>
              </a:ext>
            </a:extLst>
          </p:cNvPr>
          <p:cNvSpPr/>
          <p:nvPr/>
        </p:nvSpPr>
        <p:spPr>
          <a:xfrm>
            <a:off x="681640" y="195556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8C60E6C0-08DC-BADD-D493-297CF79734A1}"/>
              </a:ext>
            </a:extLst>
          </p:cNvPr>
          <p:cNvSpPr/>
          <p:nvPr/>
        </p:nvSpPr>
        <p:spPr>
          <a:xfrm>
            <a:off x="897640" y="170356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59CF4CE-0650-2300-8F18-9F878CFFF586}"/>
              </a:ext>
            </a:extLst>
          </p:cNvPr>
          <p:cNvSpPr/>
          <p:nvPr/>
        </p:nvSpPr>
        <p:spPr>
          <a:xfrm>
            <a:off x="834251" y="213346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E5655227-560D-7D7E-4C93-E71A1653EE8D}"/>
              </a:ext>
            </a:extLst>
          </p:cNvPr>
          <p:cNvSpPr txBox="1">
            <a:spLocks/>
          </p:cNvSpPr>
          <p:nvPr/>
        </p:nvSpPr>
        <p:spPr>
          <a:xfrm>
            <a:off x="897640" y="215484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/>
              <a:t>CO1 – CO2 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CEECE38-197D-8A80-0139-E998E777F602}"/>
              </a:ext>
            </a:extLst>
          </p:cNvPr>
          <p:cNvSpPr/>
          <p:nvPr/>
        </p:nvSpPr>
        <p:spPr>
          <a:xfrm>
            <a:off x="6816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84C4CABF-500F-083D-748D-01696F6AFABC}"/>
              </a:ext>
            </a:extLst>
          </p:cNvPr>
          <p:cNvSpPr/>
          <p:nvPr/>
        </p:nvSpPr>
        <p:spPr>
          <a:xfrm>
            <a:off x="8976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2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 – LC1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E418D51A-1A95-4C26-34F2-0036C6E0CE8E}"/>
              </a:ext>
            </a:extLst>
          </p:cNvPr>
          <p:cNvSpPr txBox="1">
            <a:spLocks/>
          </p:cNvSpPr>
          <p:nvPr/>
        </p:nvSpPr>
        <p:spPr>
          <a:xfrm>
            <a:off x="897640" y="3692869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PO1-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PO2 – PO3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PE1 – PE2 – OL1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1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CO1 et CO2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1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223453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2648" y="2505670"/>
            <a:ext cx="380805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31, de lire le texte et de répondre aux questions de compréhension.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F19876-4C69-8567-0C3F-DC148F013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438" y="1215844"/>
            <a:ext cx="3019023" cy="46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80F8CA-9E32-43B4-9801-C9178885702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202b3bc9-e036-45c7-aea0-06aec8cd7a4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8189</TotalTime>
  <Words>451</Words>
  <Application>Microsoft Office PowerPoint</Application>
  <PresentationFormat>Affichage à l'écran (4:3)</PresentationFormat>
  <Paragraphs>44</Paragraphs>
  <Slides>13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13</vt:i4>
      </vt:variant>
    </vt:vector>
  </HeadingPairs>
  <TitlesOfParts>
    <vt:vector size="35" baseType="lpstr">
      <vt:lpstr>Dosis</vt:lpstr>
      <vt:lpstr>Dosis Medium</vt:lpstr>
      <vt:lpstr>Calibri</vt:lpstr>
      <vt:lpstr>Mistral</vt:lpstr>
      <vt:lpstr>Wingdings</vt:lpstr>
      <vt:lpstr>Dosis ExtraBold</vt:lpstr>
      <vt:lpstr>Dosis SemiBold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 :  loin de  – la poste– le beurre – cent grammes  - poli–  grand – appeler – rencontrer - joli– maigre</vt:lpstr>
      <vt:lpstr>Présentation PowerPoint</vt:lpstr>
      <vt:lpstr>Regarde les images. Je vais te dire des phrases  et tu vas me montrer les images qui correspondent :  J’habite à côté de l'école. Je vais à la boulangerie pour acheter du pain.  Ma voisine habite à côté du parc de jeux. Elle est triste parce que sa famille va déménager. Je vais la voir pour la consoler.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KHALID.RAMNI</cp:lastModifiedBy>
  <cp:revision>44</cp:revision>
  <cp:lastPrinted>2025-08-13T10:11:39Z</cp:lastPrinted>
  <dcterms:created xsi:type="dcterms:W3CDTF">2025-08-01T12:31:49Z</dcterms:created>
  <dcterms:modified xsi:type="dcterms:W3CDTF">2025-12-01T16:40:05Z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