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4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6" r:id="rId15"/>
  </p:sldMasterIdLst>
  <p:notesMasterIdLst>
    <p:notesMasterId r:id="rId53"/>
  </p:notesMasterIdLst>
  <p:sldIdLst>
    <p:sldId id="257" r:id="rId16"/>
    <p:sldId id="1029" r:id="rId17"/>
    <p:sldId id="951" r:id="rId18"/>
    <p:sldId id="1319" r:id="rId19"/>
    <p:sldId id="1106" r:id="rId20"/>
    <p:sldId id="799" r:id="rId21"/>
    <p:sldId id="917" r:id="rId22"/>
    <p:sldId id="899" r:id="rId23"/>
    <p:sldId id="953" r:id="rId24"/>
    <p:sldId id="1101" r:id="rId25"/>
    <p:sldId id="1102" r:id="rId26"/>
    <p:sldId id="1103" r:id="rId27"/>
    <p:sldId id="1104" r:id="rId28"/>
    <p:sldId id="850" r:id="rId29"/>
    <p:sldId id="800" r:id="rId30"/>
    <p:sldId id="1011" r:id="rId31"/>
    <p:sldId id="1088" r:id="rId32"/>
    <p:sldId id="1089" r:id="rId33"/>
    <p:sldId id="1086" r:id="rId34"/>
    <p:sldId id="1040" r:id="rId35"/>
    <p:sldId id="1087" r:id="rId36"/>
    <p:sldId id="1012" r:id="rId37"/>
    <p:sldId id="1010" r:id="rId38"/>
    <p:sldId id="995" r:id="rId39"/>
    <p:sldId id="1006" r:id="rId40"/>
    <p:sldId id="1007" r:id="rId41"/>
    <p:sldId id="1008" r:id="rId42"/>
    <p:sldId id="1009" r:id="rId43"/>
    <p:sldId id="1013" r:id="rId44"/>
    <p:sldId id="1098" r:id="rId45"/>
    <p:sldId id="1097" r:id="rId46"/>
    <p:sldId id="1016" r:id="rId47"/>
    <p:sldId id="1091" r:id="rId48"/>
    <p:sldId id="1092" r:id="rId49"/>
    <p:sldId id="1094" r:id="rId50"/>
    <p:sldId id="1095" r:id="rId51"/>
    <p:sldId id="1105" r:id="rId52"/>
  </p:sldIdLst>
  <p:sldSz cx="9144000" cy="6858000" type="screen4x3"/>
  <p:notesSz cx="6735763" cy="9866313"/>
  <p:embeddedFontLst>
    <p:embeddedFont>
      <p:font typeface="Dosis" pitchFamily="2" charset="0"/>
      <p:regular r:id="rId54"/>
      <p:bold r:id="rId55"/>
    </p:embeddedFont>
    <p:embeddedFont>
      <p:font typeface="Dosis ExtraBold" pitchFamily="2" charset="0"/>
      <p:bold r:id="rId56"/>
    </p:embeddedFont>
    <p:embeddedFont>
      <p:font typeface="Dosis Medium" pitchFamily="2" charset="0"/>
      <p:regular r:id="rId57"/>
      <p:bold r:id="rId58"/>
    </p:embeddedFont>
    <p:embeddedFont>
      <p:font typeface="Dosis SemiBold" pitchFamily="2" charset="0"/>
      <p:regular r:id="rId59"/>
      <p:bold r:id="rId6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B5377"/>
    <a:srgbClr val="424D7B"/>
    <a:srgbClr val="565F88"/>
    <a:srgbClr val="F26553"/>
    <a:srgbClr val="E84234"/>
    <a:srgbClr val="2AB6D7"/>
    <a:srgbClr val="55B7DE"/>
    <a:srgbClr val="A1A6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04E780-3298-40C8-952D-85D514ACD18E}" v="19" dt="2025-12-12T05:48:56.8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3246" autoAdjust="0"/>
  </p:normalViewPr>
  <p:slideViewPr>
    <p:cSldViewPr snapToGrid="0">
      <p:cViewPr varScale="1">
        <p:scale>
          <a:sx n="57" d="100"/>
          <a:sy n="57" d="100"/>
        </p:scale>
        <p:origin x="1698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font" Target="fonts/font2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microsoft.com/office/2018/10/relationships/authors" Target="authors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font" Target="fonts/font3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font" Target="fonts/font6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font" Target="fonts/font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font" Target="fonts/font4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font" Target="fonts/font7.fntdata"/><Relationship Id="rId65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B53E9-10A7-4137-8756-2E7D33D1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A5F3F9-032C-F460-8565-49C8E28F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D33519-585A-132D-1FBC-B9DB7AA9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97B9B9-70DA-D487-8EF4-5E2A3F1D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3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82863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46293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34806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53992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6862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77392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87950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003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22200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4040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1208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6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564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375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4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11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1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16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30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502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6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00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26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90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31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01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32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597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3312000" y="209732"/>
            <a:ext cx="16756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672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919095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93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301852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66" y="183180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312000" y="143758"/>
            <a:ext cx="1575884" cy="30612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8" y="1793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094447" y="14210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2.xml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customXml" Target="../ink/ink1.xml"/><Relationship Id="rId9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4.xml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customXml" Target="../ink/ink3.xml"/><Relationship Id="rId9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02.xml"/><Relationship Id="rId6" Type="http://schemas.openxmlformats.org/officeDocument/2006/relationships/customXml" Target="../ink/ink6.xml"/><Relationship Id="rId5" Type="http://schemas.openxmlformats.org/officeDocument/2006/relationships/image" Target="../media/image43.png"/><Relationship Id="rId10" Type="http://schemas.openxmlformats.org/officeDocument/2006/relationships/image" Target="../media/image15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5.png"/><Relationship Id="rId5" Type="http://schemas.openxmlformats.org/officeDocument/2006/relationships/image" Target="../media/image44.png"/><Relationship Id="rId4" Type="http://schemas.openxmlformats.org/officeDocument/2006/relationships/customXml" Target="../ink/ink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60F6F7F-0A8B-F30B-F6F1-5C41C25D0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Maintenant, on va prendre la parole pour parler de nos préférences et justifier nos choix. On va le faire en 3 étapes. Soyez attentifs.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133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EBF673-CA48-54F2-C500-8202278540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4480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9737" y="2932176"/>
            <a:ext cx="938876" cy="1048901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9C739D9-B66F-2C37-5732-685B5B53352F}"/>
              </a:ext>
            </a:extLst>
          </p:cNvPr>
          <p:cNvSpPr txBox="1"/>
          <p:nvPr/>
        </p:nvSpPr>
        <p:spPr>
          <a:xfrm>
            <a:off x="1496396" y="2224290"/>
            <a:ext cx="6385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ta matière préférée à l’école, de tes dessins animés préférés  et de ton sport préféré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4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A8010F-2E65-02A8-5FEA-FE97CE4861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587479-9A48-1893-579F-7A71D4671B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5959" y="32631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CA2B40-E049-BBD3-8A73-8CC92E95B1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529" y="2738649"/>
            <a:ext cx="938876" cy="104890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05AC4AC-A6BD-5AAB-B0D7-70DE53D5913E}"/>
              </a:ext>
            </a:extLst>
          </p:cNvPr>
          <p:cNvSpPr txBox="1"/>
          <p:nvPr/>
        </p:nvSpPr>
        <p:spPr>
          <a:xfrm>
            <a:off x="1496396" y="2224290"/>
            <a:ext cx="6385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ta matière préférée à l’école, de tes dessins animés préférés  et de ton sport préféré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60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C’est à vous de prendre la parole maintenant.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1CC3156-B956-ABD5-CD11-98ABC7D87BA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DA64FF-C6D7-D1E9-ACA2-FB2C9BCA6B9F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395BEAC-E1A9-9564-1098-75165AE930A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E03357-2DD3-17C9-76ED-10AE634AF3B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4C67F0D-33FF-B67B-9C66-4913C701DE0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49B6CC-72B3-D822-61F6-07F9AD09D83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2426CF-FCA6-26B8-B0DA-AB1132B32623}"/>
              </a:ext>
            </a:extLst>
          </p:cNvPr>
          <p:cNvSpPr/>
          <p:nvPr/>
        </p:nvSpPr>
        <p:spPr>
          <a:xfrm>
            <a:off x="2633708" y="2982689"/>
            <a:ext cx="5943707" cy="254422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FEABF5-47E1-2866-E663-64A878BA50E5}"/>
              </a:ext>
            </a:extLst>
          </p:cNvPr>
          <p:cNvSpPr txBox="1"/>
          <p:nvPr/>
        </p:nvSpPr>
        <p:spPr>
          <a:xfrm>
            <a:off x="2868747" y="3118718"/>
            <a:ext cx="5473628" cy="211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[expression d’opinion] 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matière ] 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 la meilleure matière à l’école 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lang="fr-MA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__________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cause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 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dessin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préféré est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 [ dessin animé].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sport préféré est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_______________ [sport].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[sport] 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 moins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_______________ [ description}  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[sport].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DB23505-7DDE-F978-3E57-FC5C530F81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73" y="3084852"/>
            <a:ext cx="1865935" cy="279890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CBCCA6-D377-5BDA-79A8-803AEF4E70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888" y="1963738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74AA325C-FD0E-BEB4-7BA2-581B5A64A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C612AD-F4BD-BF8C-A7DF-E8AAF2ADDC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016453C0-8883-E676-E329-2E3F82ECA2B3}"/>
              </a:ext>
            </a:extLst>
          </p:cNvPr>
          <p:cNvSpPr txBox="1">
            <a:spLocks/>
          </p:cNvSpPr>
          <p:nvPr/>
        </p:nvSpPr>
        <p:spPr>
          <a:xfrm>
            <a:off x="1630124" y="755999"/>
            <a:ext cx="697903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parle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de ses préférences.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EC08884-06F3-79E5-8E35-F02892E4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822264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9541" y="2741046"/>
            <a:ext cx="4960805" cy="756000"/>
          </a:xfrm>
        </p:spPr>
        <p:txBody>
          <a:bodyPr/>
          <a:lstStyle/>
          <a:p>
            <a:r>
              <a:rPr lang="fr-FR" sz="1400" dirty="0"/>
              <a:t>Prendre la parole pour exprimer ses préférences et justifier.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1768" y="3927827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338520" y="426638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un texte.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</a:t>
            </a:r>
            <a:r>
              <a:rPr lang="fr-MA" sz="3600" dirty="0"/>
              <a:t>5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AE77C-363C-4DA0-77B5-42F4F66C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6" y="3422231"/>
            <a:ext cx="895833" cy="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D86E846-8626-701E-6D1A-7A9283113968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CFB5678-62BC-6527-90A4-FC4E75B9567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C1E07B-DE0D-006A-A22D-453390CF18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itre 53">
              <a:extLst>
                <a:ext uri="{FF2B5EF4-FFF2-40B4-BE49-F238E27FC236}">
                  <a16:creationId xmlns:a16="http://schemas.microsoft.com/office/drawing/2014/main" id="{268CD912-A6D7-7595-250B-7BEFE55E071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283F7-AEF4-F3F0-0A58-97311FD22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031CA-1EE0-7506-60ED-464606FF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 texte silencieusement. Après, on va faire une dictée.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AD6E56-214C-8243-3287-28ABB584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54E1336-BBB7-C327-3D59-F3C586C16408}"/>
              </a:ext>
            </a:extLst>
          </p:cNvPr>
          <p:cNvSpPr txBox="1"/>
          <p:nvPr/>
        </p:nvSpPr>
        <p:spPr>
          <a:xfrm>
            <a:off x="1134533" y="2435587"/>
            <a:ext cx="6840000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Pour moi, les maths sont la meilleure matière à l’école parce que je voudrais devenir ingénieur. Je trouve que l’histoire est très utile parce qu’elle nous fait découvrir notre passé.</a:t>
            </a:r>
          </a:p>
        </p:txBody>
      </p:sp>
    </p:spTree>
    <p:extLst>
      <p:ext uri="{BB962C8B-B14F-4D97-AF65-F5344CB8AC3E}">
        <p14:creationId xmlns:p14="http://schemas.microsoft.com/office/powerpoint/2010/main" val="14270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44163-24C1-DA89-4DA1-FF0C556D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A3591D9-8E32-02B8-971B-BBAD2368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Tenez-vous prêts. La dictée va commencer 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E5A5A9-74C1-3CF4-B10E-306C7D9D81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27846" y="2425566"/>
            <a:ext cx="4410903" cy="3248250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8BBB4A-A07C-519B-6126-6FDA71FD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 Première lecture.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C67BB9B-D6A6-126A-3106-AF992B72B192}"/>
              </a:ext>
            </a:extLst>
          </p:cNvPr>
          <p:cNvGrpSpPr/>
          <p:nvPr/>
        </p:nvGrpSpPr>
        <p:grpSpPr>
          <a:xfrm>
            <a:off x="2404571" y="1927470"/>
            <a:ext cx="4000902" cy="3847145"/>
            <a:chOff x="2571549" y="1742173"/>
            <a:chExt cx="4000902" cy="38471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74F1A75-301E-024B-E5AC-993540B9D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4E3EED-3A65-2992-A0E6-2E2F46650A52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Dictée N5 sem 3">
            <a:hlinkClick r:id="" action="ppaction://media"/>
            <a:extLst>
              <a:ext uri="{FF2B5EF4-FFF2-40B4-BE49-F238E27FC236}">
                <a16:creationId xmlns:a16="http://schemas.microsoft.com/office/drawing/2014/main" id="{F58DF474-3BD2-E963-E6BE-D2789B3D8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19461" y="791012"/>
            <a:ext cx="541976" cy="5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 Deuxième lecture. 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90BA2CA-4425-6CB9-91F2-5CE3DCEE8752}"/>
              </a:ext>
            </a:extLst>
          </p:cNvPr>
          <p:cNvGrpSpPr/>
          <p:nvPr/>
        </p:nvGrpSpPr>
        <p:grpSpPr>
          <a:xfrm>
            <a:off x="2571549" y="1742173"/>
            <a:ext cx="4000902" cy="3847145"/>
            <a:chOff x="2571549" y="1742173"/>
            <a:chExt cx="4000902" cy="38471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5F1334F-D6C7-63DF-A329-A41169C0D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B9F784D-67F0-F982-D745-EFBC82CC2113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Dictée N5 sem 3">
            <a:hlinkClick r:id="" action="ppaction://media"/>
            <a:extLst>
              <a:ext uri="{FF2B5EF4-FFF2-40B4-BE49-F238E27FC236}">
                <a16:creationId xmlns:a16="http://schemas.microsoft.com/office/drawing/2014/main" id="{AE7F4E48-CEF2-6FD1-F732-EC685C8B9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19461" y="791012"/>
            <a:ext cx="541976" cy="5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refaire la dictée.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217E19D-20E3-6AFC-B9F9-5CFDACD59BE1}"/>
              </a:ext>
            </a:extLst>
          </p:cNvPr>
          <p:cNvGrpSpPr/>
          <p:nvPr/>
        </p:nvGrpSpPr>
        <p:grpSpPr>
          <a:xfrm>
            <a:off x="2053389" y="2071836"/>
            <a:ext cx="5037221" cy="3358147"/>
            <a:chOff x="2053389" y="2071836"/>
            <a:chExt cx="5037221" cy="3358147"/>
          </a:xfrm>
        </p:grpSpPr>
        <p:sp>
          <p:nvSpPr>
            <p:cNvPr id="9" name="AutoShape 2" descr="Image générée">
              <a:extLst>
                <a:ext uri="{FF2B5EF4-FFF2-40B4-BE49-F238E27FC236}">
                  <a16:creationId xmlns:a16="http://schemas.microsoft.com/office/drawing/2014/main" id="{E9C0A135-94A2-4F1E-43AE-D1894AE154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69BFB7D-24E3-7D86-26EA-3D4BFBD6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53389" y="2071836"/>
              <a:ext cx="5037221" cy="3358147"/>
            </a:xfrm>
            <a:prstGeom prst="roundRect">
              <a:avLst>
                <a:gd name="adj" fmla="val 34983"/>
              </a:avLst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D678423-9804-DD2E-BF2D-56574F576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C8D"/>
                </a:clrFrom>
                <a:clrTo>
                  <a:srgbClr val="FFCC8D">
                    <a:alpha val="0"/>
                  </a:srgbClr>
                </a:clrTo>
              </a:clrChange>
            </a:blip>
            <a:srcRect l="32225" t="46810" r="53016" b="43097"/>
            <a:stretch>
              <a:fillRect/>
            </a:stretch>
          </p:blipFill>
          <p:spPr>
            <a:xfrm>
              <a:off x="5823283" y="2974206"/>
              <a:ext cx="310843" cy="189296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5BFFC18-A1C6-9D8A-51DF-1F148E4DF173}"/>
              </a:ext>
            </a:extLst>
          </p:cNvPr>
          <p:cNvSpPr/>
          <p:nvPr/>
        </p:nvSpPr>
        <p:spPr>
          <a:xfrm>
            <a:off x="2568340" y="1956332"/>
            <a:ext cx="2723950" cy="105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58AF2A-AC94-F14C-8043-0DBEFCE6D1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E9F5FD-C74C-7DB2-DB90-BD8EFB26E7BC}"/>
              </a:ext>
            </a:extLst>
          </p:cNvPr>
          <p:cNvSpPr txBox="1"/>
          <p:nvPr/>
        </p:nvSpPr>
        <p:spPr>
          <a:xfrm>
            <a:off x="1134533" y="2435587"/>
            <a:ext cx="6840000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Pour moi, les maths sont la meilleure matière à l’école parce que je voudrais devenir ingénieur. Je trouve que l’histoire est très utile parce qu’elle nous fait découvrir notre passé.</a:t>
            </a:r>
          </a:p>
        </p:txBody>
      </p:sp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0C50C-E761-06C7-B28A-5103A96AE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347E6F-2659-AC86-79A0-95AFA6CA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sa langue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BEF0D5-47D0-DC08-984C-D7868F069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8E0EFB9-C9B5-F5AB-226B-2DE5DC59CB3F}"/>
              </a:ext>
            </a:extLst>
          </p:cNvPr>
          <p:cNvSpPr txBox="1"/>
          <p:nvPr/>
        </p:nvSpPr>
        <p:spPr>
          <a:xfrm>
            <a:off x="1134533" y="2435587"/>
            <a:ext cx="6840000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Pour moi, les maths sont la meilleure matière à l’école parce que je voudrais devenir ingénieur. Je trouve que l’histoire est très utile parce qu’elle nous fait découvrir notre passé.</a:t>
            </a:r>
          </a:p>
        </p:txBody>
      </p:sp>
    </p:spTree>
    <p:extLst>
      <p:ext uri="{BB962C8B-B14F-4D97-AF65-F5344CB8AC3E}">
        <p14:creationId xmlns:p14="http://schemas.microsoft.com/office/powerpoint/2010/main" val="48352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B6786-8B16-4FAB-24EE-95BF5865A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B708EE-A5D5-5B4B-E3DF-38612865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067" y="756000"/>
            <a:ext cx="702866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écrire un paragraphe semblable en commençant par l’expression : à mon avis….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6727DF-67F2-6C04-87E6-006852C09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6E561A-2BC3-A2F5-6023-35A6FA1DBD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0579" y="2054719"/>
            <a:ext cx="4122842" cy="27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8EFE7-FA24-5B75-86BA-FAEB2D1F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6C5016-4834-C47B-D0E9-4091A4BF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44000" cy="61200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commence par me poser une question : Quelle est la meilleure matière à l’école ?  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5552CF-EAAC-13FA-C57B-3AE4347E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7B4038E-9551-928D-A633-AEDCF59830EC}"/>
              </a:ext>
            </a:extLst>
          </p:cNvPr>
          <p:cNvSpPr txBox="1"/>
          <p:nvPr/>
        </p:nvSpPr>
        <p:spPr>
          <a:xfrm>
            <a:off x="1025235" y="2938481"/>
            <a:ext cx="71350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Quelle est la meilleure </a:t>
            </a:r>
            <a:r>
              <a:rPr lang="fr-FR" sz="3200" b="1" dirty="0">
                <a:solidFill>
                  <a:srgbClr val="4B5377"/>
                </a:solidFill>
                <a:latin typeface="Dosis SemiBold" pitchFamily="2" charset="0"/>
              </a:rPr>
              <a:t>matière à l’école ?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C07A2-1B2B-59B8-9E20-22B96C2AE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69CF0-AD90-1CBB-7057-B6E00B716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0" y="755999"/>
            <a:ext cx="7028667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y a plusieurs réponses possibles. Une réponse peut être : À mon avis, la meilleure matière à l’école est le français.   Mais je peux dire aussi :  À mon avis, la meilleure matière à l’école est l’histoire.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A03B22-47B8-BA5A-48F3-CD377F29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F9475A-A158-F0A1-9628-6D2C78F8DACB}"/>
              </a:ext>
            </a:extLst>
          </p:cNvPr>
          <p:cNvSpPr txBox="1"/>
          <p:nvPr/>
        </p:nvSpPr>
        <p:spPr>
          <a:xfrm>
            <a:off x="1317451" y="2388218"/>
            <a:ext cx="6509097" cy="1650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3600" b="1" dirty="0">
                <a:solidFill>
                  <a:schemeClr val="tx2"/>
                </a:solidFill>
                <a:latin typeface="Dosis SemiBold" pitchFamily="2" charset="0"/>
              </a:rPr>
              <a:t>À mon avis, la meilleure matière à l’école est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le français</a:t>
            </a:r>
            <a:r>
              <a:rPr lang="fr-FR" sz="3600" b="1" dirty="0">
                <a:latin typeface="Dosis SemiBold" pitchFamily="2" charset="0"/>
              </a:rPr>
              <a:t>. 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94B75-BA1E-547A-C0DE-0004739A2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B3A35-367C-4BE0-66B1-C208041E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5999"/>
            <a:ext cx="702633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Après, je me pose une autre question « pourquoi je pense cela ? »  Qui veut me donner des propositions ? Levez la main.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485ED4-14E7-0587-9D08-F1DF92A53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A102E5-D02E-C57E-5083-8F4DD0B8A139}"/>
              </a:ext>
            </a:extLst>
          </p:cNvPr>
          <p:cNvSpPr txBox="1"/>
          <p:nvPr/>
        </p:nvSpPr>
        <p:spPr>
          <a:xfrm>
            <a:off x="723333" y="2834103"/>
            <a:ext cx="7697333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Pourquoi 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je pense cela ?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2B3A4-A5B8-610C-D084-9AAAB9988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7C09EF-B119-04F4-7D31-D59469C1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 parce que je voudrais devenir écrivain.. Mais je peux dire aussi : parce que j’aime lire des textes.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2492AA-D392-4B12-018D-6E72B3FD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AF4604A-E3F9-D048-379F-4C3F2BBC9B52}"/>
              </a:ext>
            </a:extLst>
          </p:cNvPr>
          <p:cNvSpPr txBox="1"/>
          <p:nvPr/>
        </p:nvSpPr>
        <p:spPr>
          <a:xfrm>
            <a:off x="1317451" y="2388218"/>
            <a:ext cx="6509097" cy="248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3600" b="1" dirty="0">
                <a:solidFill>
                  <a:schemeClr val="tx2"/>
                </a:solidFill>
                <a:latin typeface="Dosis SemiBold" pitchFamily="2" charset="0"/>
              </a:rPr>
              <a:t>À mon avis, la meilleure matière à l’école est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3600" b="1" dirty="0">
                <a:solidFill>
                  <a:schemeClr val="tx2"/>
                </a:solidFill>
                <a:latin typeface="Dosis SemiBold" pitchFamily="2" charset="0"/>
              </a:rPr>
              <a:t>parce que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je voudrais devenir écrivain.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0E877-89DE-B8BC-48C9-BC2C9F21A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F212FD-F11C-2BA8-F9E4-5637DCEB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Ensuite, je me pose une autre question. Comment je trouve les sciences ? 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041AFE-D372-9B97-BD65-EBD6CF4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21DA3C-E3E2-E661-3D82-393C1A891936}"/>
              </a:ext>
            </a:extLst>
          </p:cNvPr>
          <p:cNvSpPr txBox="1"/>
          <p:nvPr/>
        </p:nvSpPr>
        <p:spPr>
          <a:xfrm>
            <a:off x="1025235" y="2938481"/>
            <a:ext cx="71350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200" dirty="0">
                <a:solidFill>
                  <a:srgbClr val="00ACA4"/>
                </a:solidFill>
                <a:latin typeface="Dosis SemiBold" pitchFamily="2" charset="0"/>
              </a:rPr>
              <a:t>Comment je trouve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les sciences </a:t>
            </a:r>
            <a:r>
              <a:rPr lang="fr-F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?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412F8-8D8C-A045-7689-2ADD8B9A3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CF5C3-4771-340A-884D-77761F88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Je trouve que les sciences sont utiles.  Mais je peux aussi dire : Je trouve que les sciences sont amusantes.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442D92-C757-7976-11EE-CA969924D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AA0F7B3-4A6D-31E6-E735-551B270E4872}"/>
              </a:ext>
            </a:extLst>
          </p:cNvPr>
          <p:cNvSpPr txBox="1"/>
          <p:nvPr/>
        </p:nvSpPr>
        <p:spPr>
          <a:xfrm>
            <a:off x="1239529" y="2130567"/>
            <a:ext cx="6664942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À mon avis,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parce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je voudrais devenir écrivain.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Je trouve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les sciences sont utiles.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5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 (e)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4CDF0-A6F9-63C0-30A9-00BD7E845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0E19E2-553F-36B0-96D2-2515F272C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Ensuite, je me pose une autre question :  Pourquoi ?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AFBE5DE-3178-42EE-A017-B428C6926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3C4E0D3-A588-66A4-BCA7-5E21C7AC14EA}"/>
              </a:ext>
            </a:extLst>
          </p:cNvPr>
          <p:cNvSpPr txBox="1"/>
          <p:nvPr/>
        </p:nvSpPr>
        <p:spPr>
          <a:xfrm>
            <a:off x="532033" y="2690336"/>
            <a:ext cx="807993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Pourquoi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ABB2B-8680-D83E-B862-FBA762F69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BC11E1-9D68-159B-0D92-FED189C5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parce qu’elle nous aide à trouver des solutions.  Mais je peux aussi dire : parce qu’on teste beaucoup de choses.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5FE9DF4-2A13-6B8D-465F-C5806249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8670B05-4B14-BA75-7590-7CAF34D7E2EF}"/>
              </a:ext>
            </a:extLst>
          </p:cNvPr>
          <p:cNvSpPr txBox="1"/>
          <p:nvPr/>
        </p:nvSpPr>
        <p:spPr>
          <a:xfrm>
            <a:off x="1239529" y="2130567"/>
            <a:ext cx="6664942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À mon avis,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parce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je voudrais devenir écrivain.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Je trouve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les sciences sont utiles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parce qu’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elles nous aident à trouver des solutions.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3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C9037-8D8C-7420-A292-3BAB2126F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AE3A0-7A77-8275-84E7-87D81F94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peux écrire mon paragraphe complet.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C269DC3-0734-C489-8E8B-7519389EE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88755EF-9BEE-ABD8-E202-3B4037D828C4}"/>
              </a:ext>
            </a:extLst>
          </p:cNvPr>
          <p:cNvSpPr txBox="1"/>
          <p:nvPr/>
        </p:nvSpPr>
        <p:spPr>
          <a:xfrm>
            <a:off x="1239529" y="2130567"/>
            <a:ext cx="6664942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À mon avis,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parce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je voudrais devenir écrivain.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Je trouve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les sciences sont utiles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parce qu’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elles nous aident à trouver des solutions.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9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C4E7F-021F-1FFC-7287-F38400994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9549E5-9498-3582-F795-37DF958D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Retenez bien. Pour écrire le paragraphe, je me suis posé les questions suivantes :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3CAA82A-F2A5-3162-510A-64E0D9C1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15728D1-9E44-C206-7012-AB124E815AB1}"/>
              </a:ext>
            </a:extLst>
          </p:cNvPr>
          <p:cNvSpPr txBox="1"/>
          <p:nvPr/>
        </p:nvSpPr>
        <p:spPr>
          <a:xfrm>
            <a:off x="1167070" y="2239397"/>
            <a:ext cx="6718091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Quelle est la meilleure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matière à l’école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</a:t>
            </a:r>
            <a:r>
              <a:rPr lang="fr-FR" sz="28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je pense cela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</a:t>
            </a:r>
            <a:r>
              <a:rPr kumimoji="0" lang="fr-FR" sz="2800" b="1" i="0" u="none" strike="noStrike" kern="1200" cap="none" spc="0" normalizeH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</a:t>
            </a:r>
            <a:r>
              <a:rPr lang="fr-FR" sz="28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trouve les sciences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Pourquoi</a:t>
            </a:r>
            <a:r>
              <a:rPr lang="fr-FR" sz="28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355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un paragraphe en vous posant les mêmes questions.  Je vais circuler entre les rangs pour vous aider.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3E930D-7ABF-1AD4-01C4-A112A211F6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724699" y="2812311"/>
            <a:ext cx="2296944" cy="1691502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75B7EF-D2AC-8BCD-8752-E256876B7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03541A9-2E79-1952-AAD6-16D3AFCBEC7C}"/>
              </a:ext>
            </a:extLst>
          </p:cNvPr>
          <p:cNvSpPr txBox="1"/>
          <p:nvPr/>
        </p:nvSpPr>
        <p:spPr>
          <a:xfrm>
            <a:off x="3402270" y="2622529"/>
            <a:ext cx="6718091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b="1" dirty="0">
                <a:solidFill>
                  <a:srgbClr val="00ACA4"/>
                </a:solidFill>
                <a:latin typeface="Dosis SemiBold" pitchFamily="2" charset="0"/>
              </a:rPr>
              <a:t>Quelle est la meilleure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matière à l’école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</a:t>
            </a:r>
            <a:r>
              <a:rPr lang="fr-FR" sz="2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je pense cela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</a:t>
            </a:r>
            <a:r>
              <a:rPr lang="fr-FR" sz="2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trouve les sciences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b="1" dirty="0">
                <a:solidFill>
                  <a:srgbClr val="00ACA4"/>
                </a:solidFill>
                <a:latin typeface="Dosis SemiBold" pitchFamily="2" charset="0"/>
              </a:rPr>
              <a:t>Pourquoi</a:t>
            </a:r>
            <a:r>
              <a:rPr lang="fr-FR" sz="2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2889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92BAB-1624-4899-587F-E9E663578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FC8CD87-8B9F-CF8B-540C-9B7DB10E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son paragraphe ?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FFD1E87-ED62-FC07-BFD5-20AB7491E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6AC52B-768A-75F3-4286-F808D5622C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>
          <a:xfrm>
            <a:off x="2787114" y="1806341"/>
            <a:ext cx="2824413" cy="3765884"/>
          </a:xfrm>
          <a:prstGeom prst="roundRect">
            <a:avLst>
              <a:gd name="adj" fmla="val 29622"/>
            </a:avLst>
          </a:prstGeom>
        </p:spPr>
      </p:pic>
    </p:spTree>
    <p:extLst>
      <p:ext uri="{BB962C8B-B14F-4D97-AF65-F5344CB8AC3E}">
        <p14:creationId xmlns:p14="http://schemas.microsoft.com/office/powerpoint/2010/main" val="180290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55795-983E-BBF6-1811-6FC4C219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7700" y="1422400"/>
            <a:ext cx="2717800" cy="506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C2B5D613-32AB-C64C-1CE5-2F47B07B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écrire un autre paragraphe sur votre cahier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54D7A90-61BD-987B-3FE8-81F56C72DD26}"/>
              </a:ext>
            </a:extLst>
          </p:cNvPr>
          <p:cNvSpPr/>
          <p:nvPr/>
        </p:nvSpPr>
        <p:spPr>
          <a:xfrm>
            <a:off x="2997093" y="5147734"/>
            <a:ext cx="3197895" cy="119960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B565B9-D78D-0058-4FE3-ECE8214A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8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55795-983E-BBF6-1811-6FC4C219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2B5D613-32AB-C64C-1CE5-2F47B07B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1DE21FE7-04B5-9388-F121-EAF5887FB9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573693" y="2168994"/>
            <a:ext cx="1996613" cy="3549535"/>
          </a:xfrm>
          <a:prstGeom prst="rect">
            <a:avLst/>
          </a:prstGeom>
        </p:spPr>
      </p:pic>
      <p:pic>
        <p:nvPicPr>
          <p:cNvPr id="4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DCA9922-AD8A-A41B-224D-1680738B7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06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284F3-D799-44A3-6890-E12EECD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5B14CB7-DF56-F9ED-81ED-1C41AA2D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C4A71E-6CBA-61F0-8C68-CBC8C764F059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ADEC6A7-04DF-1F3C-3B87-BC6897C22AC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B39C44-A888-992B-8DCA-081AFF191A8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C43B02B-4BDC-E85A-7757-30C42AF40C2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BE758C5B-F433-136D-8F8E-EA8A8829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3" y="2416630"/>
            <a:ext cx="2016509" cy="267194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2396" y="2532053"/>
            <a:ext cx="1697038" cy="249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5218" y="2553064"/>
            <a:ext cx="1348049" cy="227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3554" y="2629408"/>
            <a:ext cx="1608666" cy="223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5688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(fluidité)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1)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3B0A203-BE29-E955-7502-CB25154D7C78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6629BD-3580-2994-C40B-0C6F424B622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4A04DD-1559-9F22-2691-2AA65052239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BD95F10D-0CC6-C679-F6C1-AC6F9486A1C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A67E90E4-2E36-0201-BC24-929737FD7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3457337"/>
            <a:ext cx="3828620" cy="135952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1658F6B-1565-05A1-9E64-F681A91A6C5B}"/>
              </a:ext>
            </a:extLst>
          </p:cNvPr>
          <p:cNvSpPr txBox="1"/>
          <p:nvPr/>
        </p:nvSpPr>
        <p:spPr>
          <a:xfrm>
            <a:off x="5059251" y="4079405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13" name="Organigramme : Terminateur 12">
            <a:extLst>
              <a:ext uri="{FF2B5EF4-FFF2-40B4-BE49-F238E27FC236}">
                <a16:creationId xmlns:a16="http://schemas.microsoft.com/office/drawing/2014/main" id="{73F422DC-5F82-3E46-1978-D01E0B3E5E7C}"/>
              </a:ext>
            </a:extLst>
          </p:cNvPr>
          <p:cNvSpPr/>
          <p:nvPr/>
        </p:nvSpPr>
        <p:spPr>
          <a:xfrm>
            <a:off x="4951350" y="348208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31429A2-9C4A-3DA7-E40C-28D80259F19F}"/>
              </a:ext>
            </a:extLst>
          </p:cNvPr>
          <p:cNvSpPr/>
          <p:nvPr/>
        </p:nvSpPr>
        <p:spPr>
          <a:xfrm>
            <a:off x="4735350" y="220251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5690D11F-319A-148C-2A95-80613A142204}"/>
              </a:ext>
            </a:extLst>
          </p:cNvPr>
          <p:cNvSpPr/>
          <p:nvPr/>
        </p:nvSpPr>
        <p:spPr>
          <a:xfrm>
            <a:off x="4951350" y="195051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589F9940-EB89-75B5-F288-1CFDB009595B}"/>
              </a:ext>
            </a:extLst>
          </p:cNvPr>
          <p:cNvSpPr txBox="1">
            <a:spLocks/>
          </p:cNvSpPr>
          <p:nvPr/>
        </p:nvSpPr>
        <p:spPr>
          <a:xfrm>
            <a:off x="4915350" y="240521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>
                <a:tab pos="2506663" algn="l"/>
              </a:tabLst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>
                <a:tab pos="2506663" algn="l"/>
              </a:tabLst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2)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>
                <a:tab pos="2506663" algn="l"/>
              </a:tabLst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DNL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4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D6530E-68DE-A2B9-480C-9C3941EC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198645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Écrire un texte.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199" y="2300287"/>
            <a:ext cx="235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Prise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19602" y="2695829"/>
            <a:ext cx="547419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exprimer ses préférences et justifier.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16796" y="1935719"/>
            <a:ext cx="540000" cy="540000"/>
          </a:xfrm>
          <a:prstGeom prst="rect">
            <a:avLst/>
          </a:prstGeom>
          <a:noFill/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0C5CD2-C847-A7AF-29FD-8B4969478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974" y="3647087"/>
            <a:ext cx="540000" cy="54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C63FCF6-6D92-2819-8A99-139755A08E12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6AFD9-1143-CE49-A11B-2285028BB4A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BBF173-B72D-4EB5-311C-E7E1A179B08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CC63CD-F096-45F5-2666-90C2BABB0681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6DEEF793-A705-420A-2C4F-10D51163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04F33B5-B473-67D6-4A24-0FDAF03BB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40B090C4-BCD9-D3FA-1825-B68D598A7D1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EFDF2E-3DCB-7E67-7E72-36E9061BD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8171188-1B2E-67CE-5D26-EE10849FD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FD0C4CBB-54CE-1745-BECE-79A80B44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parler de nos préférences et justifier nos choix.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50C200-7498-F16D-3F62-B994AA64D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143609-6703-C9A9-BE3A-14FA845818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BF21-3E87-08A8-01ED-95DD0081E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47223FC-B035-7D23-5EB0-487DB697A7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18F34C7E-11CA-4C3C-B337-AFAF842D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875EA0F-5770-3353-C127-8862F5E9B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_P2_W3_S5 (oral)">
            <a:hlinkClick r:id="" action="ppaction://media"/>
            <a:extLst>
              <a:ext uri="{FF2B5EF4-FFF2-40B4-BE49-F238E27FC236}">
                <a16:creationId xmlns:a16="http://schemas.microsoft.com/office/drawing/2014/main" id="{D414A3FA-A338-BAA1-ACE1-645B3EFB2A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800" y="1931400"/>
            <a:ext cx="7414400" cy="41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45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10067</TotalTime>
  <Words>1133</Words>
  <Application>Microsoft Office PowerPoint</Application>
  <PresentationFormat>Affichage à l'écran (4:3)</PresentationFormat>
  <Paragraphs>116</Paragraphs>
  <Slides>37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37</vt:i4>
      </vt:variant>
    </vt:vector>
  </HeadingPairs>
  <TitlesOfParts>
    <vt:vector size="61" baseType="lpstr">
      <vt:lpstr>Calibri</vt:lpstr>
      <vt:lpstr>Dosis ExtraBold</vt:lpstr>
      <vt:lpstr>Aptos</vt:lpstr>
      <vt:lpstr>Arial</vt:lpstr>
      <vt:lpstr>Wingdings</vt:lpstr>
      <vt:lpstr>Dosis Medium</vt:lpstr>
      <vt:lpstr>Dosis</vt:lpstr>
      <vt:lpstr>Dosis SemiBold</vt:lpstr>
      <vt:lpstr>Aptos Display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Thème Office</vt:lpstr>
      <vt:lpstr>2_Oral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apprendre à parler de nos préférences et justifier nos choix.</vt:lpstr>
      <vt:lpstr>Lecture de la vidéo. </vt:lpstr>
      <vt:lpstr>Maintenant, on va prendre la parole pour parler de nos préférences et justifier nos choix. On va le faire en 3 étapes. Soyez attentifs. </vt:lpstr>
      <vt:lpstr>Etape 1. Je vais vous expliquer la situation. </vt:lpstr>
      <vt:lpstr>Etape 2.  Chacun réfléchit silencieusement à ce qu’il va dire dans sa prise de parole.</vt:lpstr>
      <vt:lpstr>Etape 3. C’est à vous de prendre la parole maintenant. Qui veut passer au tableau ? </vt:lpstr>
      <vt:lpstr>Présentation PowerPoint</vt:lpstr>
      <vt:lpstr>Plan de la séance  5 </vt:lpstr>
      <vt:lpstr>Lisez et observez ce texte silencieusement. Après, on va faire une dictée. </vt:lpstr>
      <vt:lpstr>Prenez vos cahiers. Tenez-vous prêts. La dictée va commencer .</vt:lpstr>
      <vt:lpstr>Dictée en cours. Première lecture.</vt:lpstr>
      <vt:lpstr>Dictée en cours. Deuxième lecture. </vt:lpstr>
      <vt:lpstr>Je vais refaire la dictée. </vt:lpstr>
      <vt:lpstr>Corrigez. </vt:lpstr>
      <vt:lpstr>Qui veut expliquer ce paragraphe dans sa langue ? </vt:lpstr>
      <vt:lpstr>Maintenant, on va apprendre à écrire un paragraphe semblable en commençant par l’expression : à mon avis….</vt:lpstr>
      <vt:lpstr>Je commence par me poser une question : Quelle est la meilleure matière à l’école ?  Qui veut me donner des propositions ? Levez la main. </vt:lpstr>
      <vt:lpstr>Il y a plusieurs réponses possibles. Une réponse peut être : À mon avis, la meilleure matière à l’école est le français.   Mais je peux dire aussi :  À mon avis, la meilleure matière à l’école est l’histoire. </vt:lpstr>
      <vt:lpstr>Après, je me pose une autre question « pourquoi je pense cela ? »  Qui veut me donner des propositions ? Levez la main.  </vt:lpstr>
      <vt:lpstr>Une réponse peut être :  parce que je voudrais devenir écrivain.. Mais je peux dire aussi : parce que j’aime lire des textes.</vt:lpstr>
      <vt:lpstr>Ensuite, je me pose une autre question. Comment je trouve les sciences ? Qui veut me donner des propositions ? Levez la main. </vt:lpstr>
      <vt:lpstr>Une réponse peut être : Je trouve que les sciences sont utiles.  Mais je peux aussi dire : Je trouve que les sciences sont amusantes.</vt:lpstr>
      <vt:lpstr>Ensuite, je me pose une autre question :  Pourquoi ? Qui veut me donner des propositions ? Levez la main. </vt:lpstr>
      <vt:lpstr>Une réponse peut être : parce qu’elle nous aide à trouver des solutions.  Mais je peux aussi dire : parce qu’on teste beaucoup de choses.</vt:lpstr>
      <vt:lpstr>Maintenant, je peux écrire mon paragraphe complet.</vt:lpstr>
      <vt:lpstr>Retenez bien. Pour écrire le paragraphe, je me suis posé les questions suivantes : </vt:lpstr>
      <vt:lpstr>Prenez vos cahiers. Vous allez écrire un paragraphe en vous posant les mêmes questions.  Je vais circuler entre les rangs pour vous aider. </vt:lpstr>
      <vt:lpstr>Qui veut lire son paragraphe ? </vt:lpstr>
      <vt:lpstr>Notez les devoirs à faire à la maison. Vous allez écrire un autre paragraphe sur votre cahier.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Adam Hakim</dc:creator>
  <cp:lastModifiedBy>KHALID.RAMNI</cp:lastModifiedBy>
  <cp:revision>36</cp:revision>
  <cp:lastPrinted>2025-08-13T10:11:39Z</cp:lastPrinted>
  <dcterms:created xsi:type="dcterms:W3CDTF">2025-08-01T12:31:49Z</dcterms:created>
  <dcterms:modified xsi:type="dcterms:W3CDTF">2026-01-01T17:29:07Z</dcterms:modified>
</cp:coreProperties>
</file>