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</p:sldMasterIdLst>
  <p:notesMasterIdLst>
    <p:notesMasterId r:id="rId69"/>
  </p:notesMasterIdLst>
  <p:sldIdLst>
    <p:sldId id="257" r:id="rId15"/>
    <p:sldId id="1029" r:id="rId16"/>
    <p:sldId id="951" r:id="rId17"/>
    <p:sldId id="1319" r:id="rId18"/>
    <p:sldId id="798" r:id="rId19"/>
    <p:sldId id="1098" r:id="rId20"/>
    <p:sldId id="1184" r:id="rId21"/>
    <p:sldId id="1147" r:id="rId22"/>
    <p:sldId id="1226" r:id="rId23"/>
    <p:sldId id="1227" r:id="rId24"/>
    <p:sldId id="1159" r:id="rId25"/>
    <p:sldId id="1228" r:id="rId26"/>
    <p:sldId id="1164" r:id="rId27"/>
    <p:sldId id="1165" r:id="rId28"/>
    <p:sldId id="1124" r:id="rId29"/>
    <p:sldId id="1229" r:id="rId30"/>
    <p:sldId id="1230" r:id="rId31"/>
    <p:sldId id="1231" r:id="rId32"/>
    <p:sldId id="1095" r:id="rId33"/>
    <p:sldId id="1232" r:id="rId34"/>
    <p:sldId id="1233" r:id="rId35"/>
    <p:sldId id="1234" r:id="rId36"/>
    <p:sldId id="1235" r:id="rId37"/>
    <p:sldId id="1236" r:id="rId38"/>
    <p:sldId id="1092" r:id="rId39"/>
    <p:sldId id="1156" r:id="rId40"/>
    <p:sldId id="1035" r:id="rId41"/>
    <p:sldId id="715" r:id="rId42"/>
    <p:sldId id="1205" r:id="rId43"/>
    <p:sldId id="1207" r:id="rId44"/>
    <p:sldId id="1206" r:id="rId45"/>
    <p:sldId id="1088" r:id="rId46"/>
    <p:sldId id="1210" r:id="rId47"/>
    <p:sldId id="1211" r:id="rId48"/>
    <p:sldId id="1238" r:id="rId49"/>
    <p:sldId id="1103" r:id="rId50"/>
    <p:sldId id="716" r:id="rId51"/>
    <p:sldId id="1239" r:id="rId52"/>
    <p:sldId id="1217" r:id="rId53"/>
    <p:sldId id="1105" r:id="rId54"/>
    <p:sldId id="1106" r:id="rId55"/>
    <p:sldId id="664" r:id="rId56"/>
    <p:sldId id="1240" r:id="rId57"/>
    <p:sldId id="1218" r:id="rId58"/>
    <p:sldId id="1219" r:id="rId59"/>
    <p:sldId id="1221" r:id="rId60"/>
    <p:sldId id="1242" r:id="rId61"/>
    <p:sldId id="1241" r:id="rId62"/>
    <p:sldId id="1222" r:id="rId63"/>
    <p:sldId id="1223" r:id="rId64"/>
    <p:sldId id="1224" r:id="rId65"/>
    <p:sldId id="1220" r:id="rId66"/>
    <p:sldId id="1214" r:id="rId67"/>
    <p:sldId id="1215" r:id="rId68"/>
  </p:sldIdLst>
  <p:sldSz cx="9144000" cy="6858000" type="screen4x3"/>
  <p:notesSz cx="6735763" cy="9866313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  <p:bold r:id="rId74"/>
    </p:embeddedFont>
    <p:embeddedFont>
      <p:font typeface="Dosis SemiBold" pitchFamily="2" charset="0"/>
      <p:regular r:id="rId75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B5377"/>
    <a:srgbClr val="424D7B"/>
    <a:srgbClr val="565F88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251A3D-6856-4DA1-8089-C648E0B4738A}" v="70" dt="2025-12-13T23:47:17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95363" autoAdjust="0"/>
  </p:normalViewPr>
  <p:slideViewPr>
    <p:cSldViewPr snapToGrid="0">
      <p:cViewPr varScale="1">
        <p:scale>
          <a:sx n="57" d="100"/>
          <a:sy n="57" d="100"/>
        </p:scale>
        <p:origin x="160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microsoft.com/office/2018/10/relationships/authors" Target="authors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microsoft.com/office/2016/11/relationships/changesInfo" Target="changesInfos/changesInfo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undo custSel modSld">
      <pc:chgData name="Hassan Oukessou" userId="2ba0886a528e3cd3" providerId="LiveId" clId="{4B3F8389-75E1-42FB-9919-03C677484F8B}" dt="2025-12-14T00:05:11.755" v="96" actId="207"/>
      <pc:docMkLst>
        <pc:docMk/>
      </pc:docMkLst>
      <pc:sldChg chg="modSp mod">
        <pc:chgData name="Hassan Oukessou" userId="2ba0886a528e3cd3" providerId="LiveId" clId="{4B3F8389-75E1-42FB-9919-03C677484F8B}" dt="2025-12-14T00:05:11.755" v="96" actId="207"/>
        <pc:sldMkLst>
          <pc:docMk/>
          <pc:sldMk cId="1502274348" sldId="689"/>
        </pc:sldMkLst>
        <pc:spChg chg="mod">
          <ac:chgData name="Hassan Oukessou" userId="2ba0886a528e3cd3" providerId="LiveId" clId="{4B3F8389-75E1-42FB-9919-03C677484F8B}" dt="2025-12-14T00:05:11.755" v="96" actId="207"/>
          <ac:spMkLst>
            <pc:docMk/>
            <pc:sldMk cId="1502274348" sldId="689"/>
            <ac:spMk id="2" creationId="{5330B7BA-C657-4500-9080-BFC92F4BC7F6}"/>
          </ac:spMkLst>
        </pc:spChg>
      </pc:sldChg>
      <pc:sldChg chg="modSp mod">
        <pc:chgData name="Hassan Oukessou" userId="2ba0886a528e3cd3" providerId="LiveId" clId="{4B3F8389-75E1-42FB-9919-03C677484F8B}" dt="2025-12-14T00:04:16.369" v="92" actId="20577"/>
        <pc:sldMkLst>
          <pc:docMk/>
          <pc:sldMk cId="2351984578" sldId="716"/>
        </pc:sldMkLst>
        <pc:spChg chg="mod">
          <ac:chgData name="Hassan Oukessou" userId="2ba0886a528e3cd3" providerId="LiveId" clId="{4B3F8389-75E1-42FB-9919-03C677484F8B}" dt="2025-12-14T00:04:16.369" v="92" actId="20577"/>
          <ac:spMkLst>
            <pc:docMk/>
            <pc:sldMk cId="2351984578" sldId="716"/>
            <ac:spMk id="9" creationId="{FC8A6D36-C3AA-5240-7E56-A2A4CF07207D}"/>
          </ac:spMkLst>
        </pc:spChg>
      </pc:sldChg>
      <pc:sldChg chg="modSp mod">
        <pc:chgData name="Hassan Oukessou" userId="2ba0886a528e3cd3" providerId="LiveId" clId="{4B3F8389-75E1-42FB-9919-03C677484F8B}" dt="2025-12-14T00:03:53.365" v="88" actId="20577"/>
        <pc:sldMkLst>
          <pc:docMk/>
          <pc:sldMk cId="2006220512" sldId="1169"/>
        </pc:sldMkLst>
        <pc:spChg chg="mod">
          <ac:chgData name="Hassan Oukessou" userId="2ba0886a528e3cd3" providerId="LiveId" clId="{4B3F8389-75E1-42FB-9919-03C677484F8B}" dt="2025-12-14T00:03:53.365" v="88" actId="20577"/>
          <ac:spMkLst>
            <pc:docMk/>
            <pc:sldMk cId="2006220512" sldId="1169"/>
            <ac:spMk id="5" creationId="{017DAB81-C9E1-66FD-AA70-A73FB1FECDF2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8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2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8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99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6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82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1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0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7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 cstate="print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187491" y="17464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R2VISION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747950" y="177498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874" y="233099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634" y="241965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6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customXml" Target="../ink/ink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customXml" Target="../ink/ink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1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F7C741-D2E0-C92E-5CE4-04449C613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" b="3107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écrivain – découvrir – une expérience – le meilleur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ingénieur -  devenir.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latin typeface="Dosis SemiBold" pitchFamily="2" charset="0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Une expérience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4073B2D-D964-B231-825F-147B9E3AC9F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6BCE526-713A-8580-5E25-C087E52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1D0F6F-7E6D-80B1-2225-F036FCA17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La leçon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L’arabe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Les sciences </a:t>
            </a: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pic>
        <p:nvPicPr>
          <p:cNvPr id="17" name="Image 16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35" y="1876719"/>
            <a:ext cx="1489346" cy="16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59C63D-6CC9-912C-E7B4-8F22CB91C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1106446" y="190753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6084847" y="3769583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Image 12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18" y="1890573"/>
            <a:ext cx="1487599" cy="1627279"/>
          </a:xfrm>
          <a:prstGeom prst="rect">
            <a:avLst/>
          </a:prstGeom>
        </p:spPr>
      </p:pic>
      <p:pic>
        <p:nvPicPr>
          <p:cNvPr id="15" name="Image 14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52" y="1779448"/>
            <a:ext cx="1487599" cy="1627279"/>
          </a:xfrm>
          <a:prstGeom prst="rect">
            <a:avLst/>
          </a:prstGeom>
        </p:spPr>
      </p:pic>
      <p:pic>
        <p:nvPicPr>
          <p:cNvPr id="16" name="Image 15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71" y="4167075"/>
            <a:ext cx="1487598" cy="1627279"/>
          </a:xfrm>
          <a:prstGeom prst="rect">
            <a:avLst/>
          </a:prstGeom>
        </p:spPr>
      </p:pic>
      <p:pic>
        <p:nvPicPr>
          <p:cNvPr id="17" name="Image 16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85" y="4137388"/>
            <a:ext cx="1487598" cy="1627279"/>
          </a:xfrm>
          <a:prstGeom prst="rect">
            <a:avLst/>
          </a:prstGeom>
        </p:spPr>
      </p:pic>
      <p:pic>
        <p:nvPicPr>
          <p:cNvPr id="18" name="Image 17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71" y="4319475"/>
            <a:ext cx="1487598" cy="16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Expliquer et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185DE1-B311-F73C-0826-E7383172B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F128E9-1E5C-0BD8-11D6-B0CDD6608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47" y="4176124"/>
            <a:ext cx="1402668" cy="151765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1" name="Image 10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7" y="1904948"/>
            <a:ext cx="1508166" cy="1535718"/>
          </a:xfrm>
          <a:prstGeom prst="rect">
            <a:avLst/>
          </a:prstGeom>
        </p:spPr>
      </p:pic>
      <p:pic>
        <p:nvPicPr>
          <p:cNvPr id="15" name="Image 14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86" y="1920262"/>
            <a:ext cx="1487599" cy="1627279"/>
          </a:xfrm>
          <a:prstGeom prst="rect">
            <a:avLst/>
          </a:prstGeom>
        </p:spPr>
      </p:pic>
      <p:pic>
        <p:nvPicPr>
          <p:cNvPr id="18" name="Image 17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13" y="1957578"/>
            <a:ext cx="1487599" cy="1627279"/>
          </a:xfrm>
          <a:prstGeom prst="rect">
            <a:avLst/>
          </a:prstGeom>
        </p:spPr>
      </p:pic>
      <p:pic>
        <p:nvPicPr>
          <p:cNvPr id="19" name="Image 18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55" y="4184888"/>
            <a:ext cx="1487598" cy="1627279"/>
          </a:xfrm>
          <a:prstGeom prst="rect">
            <a:avLst/>
          </a:prstGeom>
        </p:spPr>
      </p:pic>
      <p:pic>
        <p:nvPicPr>
          <p:cNvPr id="20" name="Image 1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13" y="4149262"/>
            <a:ext cx="1487598" cy="1627279"/>
          </a:xfrm>
          <a:prstGeom prst="rect">
            <a:avLst/>
          </a:prstGeom>
        </p:spPr>
      </p:pic>
      <p:pic>
        <p:nvPicPr>
          <p:cNvPr id="21" name="Image 20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15" y="4153999"/>
            <a:ext cx="1449693" cy="15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latin typeface="Dosis SemiBold" pitchFamily="2" charset="0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Une expérience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02" y="1893807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08" y="4250454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 qui ont bougé sont :   Découvrir et le meilleur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  <p:pic>
        <p:nvPicPr>
          <p:cNvPr id="17" name="Image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42" y="1841211"/>
            <a:ext cx="1197839" cy="131031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24" name="Image 23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56" y="4250454"/>
            <a:ext cx="1338158" cy="125771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texte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659779-4B88-2516-533D-D866853F0148}"/>
              </a:ext>
            </a:extLst>
          </p:cNvPr>
          <p:cNvSpPr txBox="1"/>
          <p:nvPr/>
        </p:nvSpPr>
        <p:spPr>
          <a:xfrm>
            <a:off x="1054047" y="2023450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expliquer ce texte dans sa langue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3CD045-E9EC-D8F1-02D5-92CE013B0EA3}"/>
              </a:ext>
            </a:extLst>
          </p:cNvPr>
          <p:cNvSpPr txBox="1"/>
          <p:nvPr/>
        </p:nvSpPr>
        <p:spPr>
          <a:xfrm>
            <a:off x="1054047" y="2023450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la question et y répondre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02361" y="2095949"/>
            <a:ext cx="4139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Quelle est la meilleure matière de  Nada ?  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871097-A294-83BF-F6C2-EBFCAD361A27}"/>
              </a:ext>
            </a:extLst>
          </p:cNvPr>
          <p:cNvSpPr txBox="1"/>
          <p:nvPr/>
        </p:nvSpPr>
        <p:spPr>
          <a:xfrm>
            <a:off x="1054047" y="2734644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  <a:latin typeface="Dosis" pitchFamily="2" charset="0"/>
              </a:rPr>
              <a:t>La  meilleure matière de Nada est les mathématiques.  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86651" y="1949923"/>
            <a:ext cx="3999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Quelle est la meilleure matière de Nada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70E245-6FB7-9FC0-813E-41E44DC813BE}"/>
              </a:ext>
            </a:extLst>
          </p:cNvPr>
          <p:cNvSpPr txBox="1"/>
          <p:nvPr/>
        </p:nvSpPr>
        <p:spPr>
          <a:xfrm>
            <a:off x="1054047" y="2463712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</a:t>
            </a:r>
            <a:r>
              <a:rPr lang="fr-FR" sz="2000" dirty="0">
                <a:solidFill>
                  <a:srgbClr val="C00000"/>
                </a:solidFill>
                <a:latin typeface="Dosis SemiBold" charset="0"/>
              </a:rPr>
              <a:t>la meilleure matière, c’est les mathématiques. O</a:t>
            </a: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la question et y répondre ? 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9265" y="1943992"/>
            <a:ext cx="6165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Pourquoi Karim pense que le français est la meilleure matière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B28D75-0EF2-A40D-761A-74615FE09AA6}"/>
              </a:ext>
            </a:extLst>
          </p:cNvPr>
          <p:cNvSpPr txBox="1"/>
          <p:nvPr/>
        </p:nvSpPr>
        <p:spPr>
          <a:xfrm>
            <a:off x="918581" y="2509245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Parce qu’il apprend à lire, à écrire et à discuter avec les gens en français.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5D5188-C6BD-80CE-4526-00B74D4B3656}"/>
              </a:ext>
            </a:extLst>
          </p:cNvPr>
          <p:cNvSpPr/>
          <p:nvPr/>
        </p:nvSpPr>
        <p:spPr>
          <a:xfrm>
            <a:off x="1489265" y="1943992"/>
            <a:ext cx="6165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Pourquoi Karim pense que le français est la meilleure matière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D4C806-30FE-87A3-7A79-0687874108AF}"/>
              </a:ext>
            </a:extLst>
          </p:cNvPr>
          <p:cNvSpPr txBox="1"/>
          <p:nvPr/>
        </p:nvSpPr>
        <p:spPr>
          <a:xfrm>
            <a:off x="1054047" y="2531448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</a:t>
            </a:r>
            <a:r>
              <a:rPr lang="fr-FR" sz="2000" dirty="0">
                <a:solidFill>
                  <a:srgbClr val="C00000"/>
                </a:solidFill>
                <a:latin typeface="Dosis SemiBold" charset="0"/>
              </a:rPr>
              <a:t>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7DE408E-921B-7ADA-1042-DF591B8D3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724699" y="2812311"/>
            <a:ext cx="2296944" cy="1691502"/>
          </a:xfrm>
          <a:prstGeom prst="roundRect">
            <a:avLst>
              <a:gd name="adj" fmla="val 6988"/>
            </a:avLst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15728D1-9E44-C206-7012-AB124E815AB1}"/>
              </a:ext>
            </a:extLst>
          </p:cNvPr>
          <p:cNvSpPr txBox="1"/>
          <p:nvPr/>
        </p:nvSpPr>
        <p:spPr>
          <a:xfrm>
            <a:off x="3548226" y="2622529"/>
            <a:ext cx="5148265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1. </a:t>
            </a: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lang="fr-FR" sz="2000" b="1" dirty="0">
                <a:solidFill>
                  <a:schemeClr val="tx2"/>
                </a:solidFill>
                <a:latin typeface="Dosis SemiBold" pitchFamily="2" charset="0"/>
              </a:rPr>
              <a:t>matière à l’école ?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2, </a:t>
            </a: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Pourquoi je pense cela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?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3.Comment je trouve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[une matière }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4. </a:t>
            </a: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921C32-D51C-3E37-9BAD-28EA147A1802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809BD-6192-DE51-1015-3A4ED8754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3850037-03D3-69B5-7D52-A8088BAD8153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B990D2-E707-5618-119D-94CA7B6C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F63B157-15DC-55B8-37C0-8928020F525B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FDA1EE1-E2E7-D187-7DCD-8582251C8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9D0698-E821-3391-6FE8-219A6070708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24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9A06E-8FA3-4226-0F3A-57F5DD9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33D815D-B003-42C2-CE28-1A83E8A416B4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6A741-14D0-DE62-BCFE-4D38124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31DD1B5-DB48-B035-EFC7-4972E38B7538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953B6D4-4662-FD4E-5000-7B2602930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ED1FD3-2D18-9594-F5F3-05B5B2D1977D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1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0F605-D1DC-AD40-25CB-21CB94DE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6DAA0CD-6D4B-A134-7AFE-40CAF7158859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AC7D32-5696-839C-400E-5891C575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0BCC897-DEEA-27DD-55FF-1281BDE78211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après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D0AAF1-8842-D1A5-B653-7184143DF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377A3E-20A6-84F5-CAB9-22B1C0268964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33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n’aimes pas faire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720436" y="3843868"/>
            <a:ext cx="766156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n’aimes pas faire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D0825A-17F4-041E-4097-4E741C48FE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FF1DB-405C-5C04-6EE2-85F54142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0C890-051C-ABE2-FD98-318FC16D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dessin animé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E73EECA-6E91-604F-C8A7-65F86689DBBD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dessin animé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D6FE2A5-7F62-7C26-8985-1904E692B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381069-0854-B4D7-F3D6-B9D1D760EB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41E21-68A9-2298-0ABE-EAB88232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A0C89-C6D6-594A-81DC-8AA524E9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sport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24FB622-CAFD-E991-3907-D7BB221D59B6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sport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1F7A09-0BEA-9224-7715-9AA7B2083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11794F-3A21-9463-4AAD-EF4E47CABD0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88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A4F8-8035-1A75-73F1-B358EFB77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4633B-1F28-1A97-55A4-E8907FBF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ton avis, quelle est la meilleure matière à l’école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1A253E-FD17-3AF4-E011-B5D19A546139}"/>
              </a:ext>
            </a:extLst>
          </p:cNvPr>
          <p:cNvSpPr txBox="1">
            <a:spLocks/>
          </p:cNvSpPr>
          <p:nvPr/>
        </p:nvSpPr>
        <p:spPr>
          <a:xfrm>
            <a:off x="869713" y="4194864"/>
            <a:ext cx="766228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À ton avis, 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uelle est la meilleure matière à l’école 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3AB68A-F167-05CE-1338-D145F921F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0965E4-048A-4AFE-011F-CFE7E68C625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57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</a:t>
            </a:r>
            <a:r>
              <a:rPr lang="fr-FR" dirty="0">
                <a:solidFill>
                  <a:srgbClr val="565F88"/>
                </a:solidFill>
              </a:rPr>
              <a:t>de « Samir et le fantôme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épisodes 1 et 2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Samir et le fantôme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C4B125E-1F49-F4BC-9EBA-5B3904C4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22" r="12269"/>
          <a:stretch>
            <a:fillRect/>
          </a:stretch>
        </p:blipFill>
        <p:spPr>
          <a:xfrm>
            <a:off x="2201333" y="1980747"/>
            <a:ext cx="515094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deuxième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F102D85-5F9E-9F0D-32E6-F13273CC7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45" y="2113797"/>
            <a:ext cx="7623110" cy="40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FINALE - Samir et le Fantôme - E02 DONE-720p-251220">
            <a:hlinkClick r:id="" action="ppaction://media"/>
            <a:extLst>
              <a:ext uri="{FF2B5EF4-FFF2-40B4-BE49-F238E27FC236}">
                <a16:creationId xmlns:a16="http://schemas.microsoft.com/office/drawing/2014/main" id="{A385FD3B-32D6-3640-40C9-FCDC9A310D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755" y="1980850"/>
            <a:ext cx="7326489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6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E758C5B-F433-136D-8F8E-EA8A8829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3" y="2416630"/>
            <a:ext cx="2016509" cy="267194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2396" y="2532053"/>
            <a:ext cx="1697038" cy="24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218" y="2553064"/>
            <a:ext cx="1348049" cy="227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3554" y="2629408"/>
            <a:ext cx="1608666" cy="223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568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de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Samir et le fantôme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1A0D7D4-0FDF-7560-6870-97C3EBC29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44" y="2020888"/>
            <a:ext cx="7206886" cy="37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Samir et le Fantôme - E03 DONE-720p-251225">
            <a:hlinkClick r:id="" action="ppaction://media"/>
            <a:extLst>
              <a:ext uri="{FF2B5EF4-FFF2-40B4-BE49-F238E27FC236}">
                <a16:creationId xmlns:a16="http://schemas.microsoft.com/office/drawing/2014/main" id="{5C0A803D-335C-9ED1-953A-D592922F7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472" y="1897069"/>
            <a:ext cx="7719461" cy="43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Samir et le Fantôme - E03 DONE-720p-251225">
            <a:hlinkClick r:id="" action="ppaction://media"/>
            <a:extLst>
              <a:ext uri="{FF2B5EF4-FFF2-40B4-BE49-F238E27FC236}">
                <a16:creationId xmlns:a16="http://schemas.microsoft.com/office/drawing/2014/main" id="{5C0A803D-335C-9ED1-953A-D592922F7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472" y="1897069"/>
            <a:ext cx="7719461" cy="43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EE150-D695-344E-7B51-C1644DAE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3338F81-77ED-3190-B458-C5F25CFD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prépare Samir le troisième soir?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EDA46B1-8996-663F-665F-318909431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meubles, dessin humoristique, canapé&#10;&#10;Le contenu généré par l’IA peut être incorrect.">
            <a:extLst>
              <a:ext uri="{FF2B5EF4-FFF2-40B4-BE49-F238E27FC236}">
                <a16:creationId xmlns:a16="http://schemas.microsoft.com/office/drawing/2014/main" id="{F89A37AB-4661-196D-158B-1FD158E1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729"/>
          <a:stretch>
            <a:fillRect/>
          </a:stretch>
        </p:blipFill>
        <p:spPr>
          <a:xfrm>
            <a:off x="3048493" y="2037148"/>
            <a:ext cx="3047013" cy="31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90F7E-15C7-02C8-951B-91592B2CF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E5B1739-C679-1816-188B-01E65B7A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prépare ses cours : sciences, français, arabe et mathématiques.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FF831A7-2507-8EA6-EB8D-269B1AB02A7D}"/>
              </a:ext>
            </a:extLst>
          </p:cNvPr>
          <p:cNvSpPr txBox="1">
            <a:spLocks/>
          </p:cNvSpPr>
          <p:nvPr/>
        </p:nvSpPr>
        <p:spPr>
          <a:xfrm>
            <a:off x="1021074" y="1433290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prépare ses cours : sciences, français, arabe et mathématiques.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AEF780D-B6CE-1613-9F4D-D54363315D2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412FC7B-E331-8F47-DF86-7045A9C5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D9A73D0-671B-5990-DD38-4201A9476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 descr="Une image contenant texte, meubles, dessin humoristique, canapé&#10;&#10;Le contenu généré par l’IA peut être incorrect.">
            <a:extLst>
              <a:ext uri="{FF2B5EF4-FFF2-40B4-BE49-F238E27FC236}">
                <a16:creationId xmlns:a16="http://schemas.microsoft.com/office/drawing/2014/main" id="{F89A37AB-4661-196D-158B-1FD158E1F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729"/>
          <a:stretch>
            <a:fillRect/>
          </a:stretch>
        </p:blipFill>
        <p:spPr>
          <a:xfrm>
            <a:off x="2965366" y="2654665"/>
            <a:ext cx="3047013" cy="31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D6F2-327E-2FDC-C467-7967C400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3BA926-E4B9-B829-CAC2-FD2C5892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apparait près de la fenêtre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48355B-154F-4D54-CD74-8383DBD6D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meubles, Visage humain&#10;&#10;Le contenu généré par l’IA peut être incorrect.">
            <a:extLst>
              <a:ext uri="{FF2B5EF4-FFF2-40B4-BE49-F238E27FC236}">
                <a16:creationId xmlns:a16="http://schemas.microsoft.com/office/drawing/2014/main" id="{82DF310D-B72A-7D9F-2343-1ADAF2C2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22"/>
          <a:stretch>
            <a:fillRect/>
          </a:stretch>
        </p:blipFill>
        <p:spPr>
          <a:xfrm>
            <a:off x="2804423" y="1879600"/>
            <a:ext cx="3535153" cy="37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29DFA-DA42-D541-0958-10088B905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>
            <a:extLst>
              <a:ext uri="{FF2B5EF4-FFF2-40B4-BE49-F238E27FC236}">
                <a16:creationId xmlns:a16="http://schemas.microsoft.com/office/drawing/2014/main" id="{9D2F2D3C-584B-904D-D95F-B64E31CFBB37}"/>
              </a:ext>
            </a:extLst>
          </p:cNvPr>
          <p:cNvSpPr txBox="1">
            <a:spLocks/>
          </p:cNvSpPr>
          <p:nvPr/>
        </p:nvSpPr>
        <p:spPr>
          <a:xfrm>
            <a:off x="1753456" y="771242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Firasse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qui apparait près de la fenêtre.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F49FBC3-7756-16C3-75CB-57553FA01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meubles, Visage humain&#10;&#10;Le contenu généré par l’IA peut être incorrect.">
            <a:extLst>
              <a:ext uri="{FF2B5EF4-FFF2-40B4-BE49-F238E27FC236}">
                <a16:creationId xmlns:a16="http://schemas.microsoft.com/office/drawing/2014/main" id="{7B9DA5F0-77EE-E768-DE85-08F861E1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22"/>
          <a:stretch>
            <a:fillRect/>
          </a:stretch>
        </p:blipFill>
        <p:spPr>
          <a:xfrm>
            <a:off x="2804423" y="2658533"/>
            <a:ext cx="3535153" cy="373481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BC7D2CF-E517-818B-1E9B-EDF2ECE5E0C4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</a:t>
            </a:r>
            <a:r>
              <a:rPr kumimoji="0" lang="fr-FR" sz="2400" b="1" i="0" u="none" strike="noStrike" kern="1200" cap="none" spc="0" normalizeH="0" baseline="0" noProof="0" dirty="0" err="1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qui apparait près de la fenêtre.</a:t>
            </a:r>
          </a:p>
        </p:txBody>
      </p:sp>
    </p:spTree>
    <p:extLst>
      <p:ext uri="{BB962C8B-B14F-4D97-AF65-F5344CB8AC3E}">
        <p14:creationId xmlns:p14="http://schemas.microsoft.com/office/powerpoint/2010/main" val="394556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D6F2-327E-2FDC-C467-7967C400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3BA926-E4B9-B829-CAC2-FD2C5892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meilleure matière pour Firasse?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48355B-154F-4D54-CD74-8383DBD6D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meubles, Visage humain&#10;&#10;Le contenu généré par l’IA peut être incorrect.">
            <a:extLst>
              <a:ext uri="{FF2B5EF4-FFF2-40B4-BE49-F238E27FC236}">
                <a16:creationId xmlns:a16="http://schemas.microsoft.com/office/drawing/2014/main" id="{82DF310D-B72A-7D9F-2343-1ADAF2C2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22"/>
          <a:stretch>
            <a:fillRect/>
          </a:stretch>
        </p:blipFill>
        <p:spPr>
          <a:xfrm>
            <a:off x="2804423" y="1879600"/>
            <a:ext cx="3535153" cy="37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4295D-44EE-F632-C2AE-9731875AA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834649A-69DA-45B9-1497-CC22AA8F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Firasse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il n’y a pas de meilleure matière. Tout dépend de tes préférences et de ce que tu veux devenir.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F27518-D620-F290-B942-7BB3C0518DC5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 Firasse il n’y a pas de meilleure matière. Tout dépend de tes préférences et de ce que tu veux devenir.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2AA5212-79AC-1B92-9AC7-79B4B25ECC1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2D88E0-D0C9-DF83-0542-15AF819F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2F18ABA-2E2F-A95C-A4C9-170865C1F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 descr="Une image contenant texte, meubles, dessin humoristique, canapé&#10;&#10;Le contenu généré par l’IA peut être incorrect.">
            <a:extLst>
              <a:ext uri="{FF2B5EF4-FFF2-40B4-BE49-F238E27FC236}">
                <a16:creationId xmlns:a16="http://schemas.microsoft.com/office/drawing/2014/main" id="{F89A37AB-4661-196D-158B-1FD158E1F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729"/>
          <a:stretch>
            <a:fillRect/>
          </a:stretch>
        </p:blipFill>
        <p:spPr>
          <a:xfrm>
            <a:off x="2840675" y="2731854"/>
            <a:ext cx="3047013" cy="31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40877" y="371903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6877" y="346703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20877" y="39217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77" y="4993413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2)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46587" y="499158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020709" y="558445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8CFFD-297A-4188-50FC-B670F482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49DF88C-54A7-3BCE-731C-70D266DD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aidé Samir à faire ses devoirs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DC4082E-B8A8-168C-E9E9-BE0A4A21D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dessin humoristique, Visage humain&#10;&#10;Le contenu généré par l’IA peut être incorrect.">
            <a:extLst>
              <a:ext uri="{FF2B5EF4-FFF2-40B4-BE49-F238E27FC236}">
                <a16:creationId xmlns:a16="http://schemas.microsoft.com/office/drawing/2014/main" id="{FDFA311D-E120-EDC3-F654-39084D0F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35045" y="1972059"/>
            <a:ext cx="3273909" cy="34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BF203-545F-7F1F-C68E-30D4C8DB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EC5EE9A-67BC-7D0C-573D-0C1B4DCB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Firasse qui a aidé Samir à faire ses devoirs.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FE242C6-172F-5619-9268-2B41CFA4615C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Firasse qui a aidé Samir à faire ses devoirs.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89CE6B-AD6D-D542-B44F-7C6083FE9C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124A13B-CDC3-5E97-A386-94C9FAD6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7677EB3-70CB-4DF4-F937-113339695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Visage humain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7B80743-C93E-75DB-DCEE-B84910DCE7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800" r="50360"/>
          <a:stretch>
            <a:fillRect/>
          </a:stretch>
        </p:blipFill>
        <p:spPr>
          <a:xfrm>
            <a:off x="3119088" y="2744741"/>
            <a:ext cx="2905820" cy="29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94528-ECA4-44FA-853F-1E1166BA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1A669C63-35F8-06B5-D54C-6A82F8C1AE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6031237-3CC2-C709-4E40-CD918DF7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D6F24F1-0E3E-6D19-7356-9976D6040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EACEDC24-79EE-CC0B-EA8D-A1FC8C1D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Samir et Firasse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9C3210-96E2-E439-F4EA-134578826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4" y="2194645"/>
            <a:ext cx="6220690" cy="32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retenues de cette histoire.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789371F-14F6-941F-38B4-FFE34BA6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579" y="2054719"/>
            <a:ext cx="4122842" cy="27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053A9BFA-35A6-F07D-1CA2-7B8344557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C32FBD5-D393-7375-828F-0F4CF03EAA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un paragraphe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:Samir et le fantôme 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454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qui s’achève.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Expliquer – la leçon – les sciences – les mathématiques – l’arabe _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La leçon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L’arabe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Les sciences </a:t>
            </a: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99E088-AF24-9FF0-5D56-F862423F64F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B3FDEE1-C697-00D1-F92C-E1D825E60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4F1455-F1C6-2819-12E3-51C9E34AE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8170</TotalTime>
  <Words>1617</Words>
  <Application>Microsoft Office PowerPoint</Application>
  <PresentationFormat>Affichage à l'écran (4:3)</PresentationFormat>
  <Paragraphs>195</Paragraphs>
  <Slides>54</Slides>
  <Notes>7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54</vt:i4>
      </vt:variant>
    </vt:vector>
  </HeadingPairs>
  <TitlesOfParts>
    <vt:vector size="78" baseType="lpstr">
      <vt:lpstr>Aptos</vt:lpstr>
      <vt:lpstr>Mistral</vt:lpstr>
      <vt:lpstr>Arial</vt:lpstr>
      <vt:lpstr>Dosis</vt:lpstr>
      <vt:lpstr>Wingdings</vt:lpstr>
      <vt:lpstr>Dosis SemiBold</vt:lpstr>
      <vt:lpstr>Dosis Medium</vt:lpstr>
      <vt:lpstr>Aptos Display</vt:lpstr>
      <vt:lpstr>Calibri</vt:lpstr>
      <vt:lpstr>Dosis ExtraBold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4_Lecture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qui s’achève. Soyez attentifs.</vt:lpstr>
      <vt:lpstr>Répétons ensemble : Expliquer – la leçon – les sciences – les mathématiques – l’arabe _ le français.</vt:lpstr>
      <vt:lpstr>Répétons ensemble : un écrivain – découvrir – une expérience – le meilleur  – un ingénieur -  devenir.</vt:lpstr>
      <vt:lpstr>Nous allons jouer au jeu des mots invisibles. </vt:lpstr>
      <vt:lpstr>Observez bien les images. Je vais masquer deux images</vt:lpstr>
      <vt:lpstr>Quelles sont les images qui manquent ?</vt:lpstr>
      <vt:lpstr>Les deux images qui manquent sont : Expliquer et le français.</vt:lpstr>
      <vt:lpstr>Nous allons jouer au jeu des mots qui bougent. </vt:lpstr>
      <vt:lpstr>Observez bien. Je vais faire bouger deux images</vt:lpstr>
      <vt:lpstr>Quelles sont les deux images qui ont bougé ? </vt:lpstr>
      <vt:lpstr>Les deux images  qui ont bougé sont :   Découvrir et le meilleur</vt:lpstr>
      <vt:lpstr>Maintenant, nous allons faire de la lecture. Qui veut lire ce texte ? </vt:lpstr>
      <vt:lpstr>Qui veut expliquer ce texte dans sa langue ? </vt:lpstr>
      <vt:lpstr>Qui veut lire la question et y répondre ? </vt:lpstr>
      <vt:lpstr>La  meilleure matière de Nada est les mathématiques.  </vt:lpstr>
      <vt:lpstr>Qui veut lire la question et y répondre ? </vt:lpstr>
      <vt:lpstr>Parce qu’il apprend à lire, à écrire et à discuter avec les gens en français.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Comment tu t’appelles ? </vt:lpstr>
      <vt:lpstr>Tu as quel âge ? </vt:lpstr>
      <vt:lpstr>Qu’est-ce que tu aimes faire après l’école ?</vt:lpstr>
      <vt:lpstr>Qu’est-ce que tu n’aimes pas faire ?</vt:lpstr>
      <vt:lpstr>Quel est ton dessin animé préféré ? Pourquoi ? </vt:lpstr>
      <vt:lpstr>Quel est ton sport préféré ? Pourquoi ? </vt:lpstr>
      <vt:lpstr>À ton avis, quelle est la meilleure matière à l’école ? Pourquoi ? </vt:lpstr>
      <vt:lpstr>Plan de la séance 6</vt:lpstr>
      <vt:lpstr>Nous avons déjà vu les épisodes 1 et 2 de l’histoire « Samir et le fantôme ». Qui veut nous rappeler ce qu’on a vu ?  En français ou dans votre langue. </vt:lpstr>
      <vt:lpstr>On va  regarder le deuxième épisode une nouvelle fois. Après, on verra le troisième épisode. Soyez attentifs.</vt:lpstr>
      <vt:lpstr>Lecture de la vidéo.</vt:lpstr>
      <vt:lpstr>Maintenant, nous allons découvrir un nouvel épisode de l’histoire de Samir et le fantôme. Est-ce que vous êtes prêts ? Écoutez bien. </vt:lpstr>
      <vt:lpstr>Lecture de la vidéo.</vt:lpstr>
      <vt:lpstr>Nous allons écouter l’histoire une deuxième fois. Soyez attentifs.</vt:lpstr>
      <vt:lpstr>Lecture de la vidéo.</vt:lpstr>
      <vt:lpstr>Que prépare Samir le troisième soir?</vt:lpstr>
      <vt:lpstr>Il prépare ses cours : sciences, français, arabe et mathématiques.</vt:lpstr>
      <vt:lpstr>Qui apparait près de la fenêtre ?</vt:lpstr>
      <vt:lpstr>Présentation PowerPoint</vt:lpstr>
      <vt:lpstr>Quelle est la meilleure matière pour Firasse?</vt:lpstr>
      <vt:lpstr>Pour Firasse il n’y a pas de meilleure matière. Tout dépend de tes préférences et de ce que tu veux devenir.</vt:lpstr>
      <vt:lpstr>Qui a aidé Samir à faire ses devoirs ?</vt:lpstr>
      <vt:lpstr>C’est Firasse qui a aidé Samir à faire ses devoirs.</vt:lpstr>
      <vt:lpstr>On va retrouver Samir et Firasse la semaine prochaine pour un nouvel épisode. </vt:lpstr>
      <vt:lpstr>A la maison, écrivez trois phrases que vous avez retenues de cette histoire.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/>
  <cp:lastModifiedBy>KHALID.RAMNI</cp:lastModifiedBy>
  <cp:revision>32</cp:revision>
  <cp:lastPrinted>2025-08-13T10:11:39Z</cp:lastPrinted>
  <dcterms:created xsi:type="dcterms:W3CDTF">2025-08-01T12:31:49Z</dcterms:created>
  <dcterms:modified xsi:type="dcterms:W3CDTF">2026-01-02T19:12:19Z</dcterms:modified>
</cp:coreProperties>
</file>