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56"/>
  </p:notesMasterIdLst>
  <p:handoutMasterIdLst>
    <p:handoutMasterId r:id="rId57"/>
  </p:handoutMasterIdLst>
  <p:sldIdLst>
    <p:sldId id="779" r:id="rId4"/>
    <p:sldId id="1010" r:id="rId5"/>
    <p:sldId id="738" r:id="rId6"/>
    <p:sldId id="780" r:id="rId7"/>
    <p:sldId id="1011" r:id="rId8"/>
    <p:sldId id="1012" r:id="rId9"/>
    <p:sldId id="1013" r:id="rId10"/>
    <p:sldId id="746" r:id="rId11"/>
    <p:sldId id="766" r:id="rId12"/>
    <p:sldId id="769" r:id="rId13"/>
    <p:sldId id="768" r:id="rId14"/>
    <p:sldId id="810" r:id="rId15"/>
    <p:sldId id="2134806736" r:id="rId16"/>
    <p:sldId id="2134806703" r:id="rId17"/>
    <p:sldId id="2134806704" r:id="rId18"/>
    <p:sldId id="2134806705" r:id="rId19"/>
    <p:sldId id="2134806706" r:id="rId20"/>
    <p:sldId id="2134806707" r:id="rId21"/>
    <p:sldId id="2134806708" r:id="rId22"/>
    <p:sldId id="2134806709" r:id="rId23"/>
    <p:sldId id="2134806710" r:id="rId24"/>
    <p:sldId id="2134806711" r:id="rId25"/>
    <p:sldId id="786" r:id="rId26"/>
    <p:sldId id="812" r:id="rId27"/>
    <p:sldId id="751" r:id="rId28"/>
    <p:sldId id="909" r:id="rId29"/>
    <p:sldId id="1017" r:id="rId30"/>
    <p:sldId id="918" r:id="rId31"/>
    <p:sldId id="849" r:id="rId32"/>
    <p:sldId id="919" r:id="rId33"/>
    <p:sldId id="851" r:id="rId34"/>
    <p:sldId id="2134806701" r:id="rId35"/>
    <p:sldId id="950" r:id="rId36"/>
    <p:sldId id="951" r:id="rId37"/>
    <p:sldId id="952" r:id="rId38"/>
    <p:sldId id="953" r:id="rId39"/>
    <p:sldId id="1018" r:id="rId40"/>
    <p:sldId id="2134806732" r:id="rId41"/>
    <p:sldId id="2134806733" r:id="rId42"/>
    <p:sldId id="2134806734" r:id="rId43"/>
    <p:sldId id="1019" r:id="rId44"/>
    <p:sldId id="848" r:id="rId45"/>
    <p:sldId id="962" r:id="rId46"/>
    <p:sldId id="927" r:id="rId47"/>
    <p:sldId id="928" r:id="rId48"/>
    <p:sldId id="929" r:id="rId49"/>
    <p:sldId id="911" r:id="rId50"/>
    <p:sldId id="935" r:id="rId51"/>
    <p:sldId id="908" r:id="rId52"/>
    <p:sldId id="789" r:id="rId53"/>
    <p:sldId id="937" r:id="rId54"/>
    <p:sldId id="2134806700" r:id="rId55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2B3AE"/>
    <a:srgbClr val="104862"/>
    <a:srgbClr val="FFFEFC"/>
    <a:srgbClr val="106585"/>
    <a:srgbClr val="FC8D00"/>
    <a:srgbClr val="F6BB00"/>
    <a:srgbClr val="00AB9B"/>
    <a:srgbClr val="FFEFB9"/>
    <a:srgbClr val="FAE496"/>
    <a:srgbClr val="4B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88" autoAdjust="0"/>
    <p:restoredTop sz="96290" autoAdjust="0"/>
  </p:normalViewPr>
  <p:slideViewPr>
    <p:cSldViewPr snapToGrid="0">
      <p:cViewPr varScale="1">
        <p:scale>
          <a:sx n="71" d="100"/>
          <a:sy n="71" d="100"/>
        </p:scale>
        <p:origin x="934" y="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30" d="100"/>
          <a:sy n="130" d="100"/>
        </p:scale>
        <p:origin x="411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5C63A-D617-EBB1-EFA2-CD94EE65B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D8891D3-E982-2B13-560A-4BCFEE8D33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377D99-8D54-C0A5-817C-BECF63B214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604D3E-2320-A2AB-66A9-9941D3398E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4455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FB0A2-3F33-2B78-406D-D28A37319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3CA298B-C574-9D5B-33F2-B7A4F04331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E5E57CA-FC68-3B44-31EA-9116FB33A5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E8D7072-192D-F35D-92F7-270B07CC70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43823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F6FFF-D667-6C40-5FB1-32F997F43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683CD18-FF00-53E2-E46F-E75A581E79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B5FECC8-D347-F9D4-AFDB-66FE0833EA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0DCDD0-A163-7988-40AA-52647CB3CD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444100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D9E1F-A949-C0E3-3F69-830D7BA3B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5564CCD-3094-1A58-CCDD-B108EE8807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3E4DCAE-CE95-FB4E-C939-F7DB6B4DA6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539E2BA-E826-6E1B-44BF-CA952C2EAB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24306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EB379-60E6-4DE2-01C1-27B8ABB34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CAAE24D-2A74-568B-FB84-97E93D463D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F8A4F05-DB37-D3A3-E6EE-F302A5D563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A9BD328-BE64-AF82-33D4-DBF51CBB61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282175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6C8AF-AF53-6348-9120-9B6B766DD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13F536F-273B-4437-5A02-55BCECCB9C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D803974-6158-7D50-52DE-2B756327B9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B3D8CE2-C366-9ECF-C623-505AFCBF38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761689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62798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78250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2669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7945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0524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3A734-69F3-9CC2-1D0E-A089DD690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D192D80-2776-1ABB-E447-8FE8EBDEEE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86D79AF-F8A6-CAE5-F8F7-9D3DC13936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0D3A497-2BD4-D1E5-8FA1-8B0CE7E19D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4416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CE93A-A3B4-E14B-25C2-D22E62B42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7A50035-E539-FE40-8AAD-3B5C570F5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8B933B2-55A8-F877-BB30-158EC6438C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FF3797-A4C1-8141-087A-E82EA3DAD5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0467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3D4DD-E9C1-1C1B-342E-B9F1607C3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A1B12CC-A9C4-7001-B654-5B60D6B0C4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7773975-4F0A-8AF1-A82B-7E8206A485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1C732B-48E3-B9C6-6182-3D44E90486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94135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16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99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18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13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18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C97C051-9C21-51CA-1CFA-A8A188306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18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27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65C034A-7343-0FD8-306C-A50449C6B0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0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900" r:id="rId3"/>
    <p:sldLayoutId id="2147483902" r:id="rId4"/>
    <p:sldLayoutId id="214748390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A6F6C51-F874-31A5-B58E-98ED294393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901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8" r:id="rId3"/>
    <p:sldLayoutId id="214748389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gif"/><Relationship Id="rId5" Type="http://schemas.openxmlformats.org/officeDocument/2006/relationships/image" Target="../media/image9.emf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9.gif"/><Relationship Id="rId5" Type="http://schemas.openxmlformats.org/officeDocument/2006/relationships/image" Target="../media/image9.emf"/><Relationship Id="rId4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2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6.mp4"/><Relationship Id="rId7" Type="http://schemas.openxmlformats.org/officeDocument/2006/relationships/image" Target="../media/image2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6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8.xml"/><Relationship Id="rId4" Type="http://schemas.openxmlformats.org/officeDocument/2006/relationships/video" Target="../media/media2.mp4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1216A2-EFBC-D426-3F82-F7E9456A77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المرحلة 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48854" y="864222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sz="36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BDB8D89-C571-AB60-BA52-362E30D340A3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5F478A2-E58A-1BDE-D210-AA6DBC10E684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4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5C74771-F706-F4F5-0EDF-5FAE30BD2537}"/>
              </a:ext>
            </a:extLst>
          </p:cNvPr>
          <p:cNvGrpSpPr/>
          <p:nvPr/>
        </p:nvGrpSpPr>
        <p:grpSpPr>
          <a:xfrm>
            <a:off x="5540053" y="6037179"/>
            <a:ext cx="1184620" cy="288631"/>
            <a:chOff x="5305598" y="5893430"/>
            <a:chExt cx="1184620" cy="288631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FD1FD34B-4B26-BFD6-A119-2526629DB346}"/>
                </a:ext>
              </a:extLst>
            </p:cNvPr>
            <p:cNvSpPr/>
            <p:nvPr/>
          </p:nvSpPr>
          <p:spPr>
            <a:xfrm>
              <a:off x="5305598" y="589343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1257AB0B-A09A-A7FC-5A70-561DA0B7A8A0}"/>
                </a:ext>
              </a:extLst>
            </p:cNvPr>
            <p:cNvSpPr/>
            <p:nvPr/>
          </p:nvSpPr>
          <p:spPr>
            <a:xfrm>
              <a:off x="6221167" y="5893430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2AC47F2-9966-E4A5-9201-B4E8E36AFB9B}"/>
              </a:ext>
            </a:extLst>
          </p:cNvPr>
          <p:cNvGrpSpPr/>
          <p:nvPr/>
        </p:nvGrpSpPr>
        <p:grpSpPr>
          <a:xfrm>
            <a:off x="3954626" y="6021421"/>
            <a:ext cx="1179609" cy="288630"/>
            <a:chOff x="5316959" y="5877672"/>
            <a:chExt cx="1179609" cy="288630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FAA11C50-240F-923B-26A4-2874F749D900}"/>
                </a:ext>
              </a:extLst>
            </p:cNvPr>
            <p:cNvSpPr/>
            <p:nvPr/>
          </p:nvSpPr>
          <p:spPr>
            <a:xfrm>
              <a:off x="5316959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15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A1D6075A-8D9C-27F1-CB27-32DC99EE0E14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75ED181-7F1D-C96D-3C5C-A164FCEE74B6}"/>
              </a:ext>
            </a:extLst>
          </p:cNvPr>
          <p:cNvGrpSpPr/>
          <p:nvPr/>
        </p:nvGrpSpPr>
        <p:grpSpPr>
          <a:xfrm>
            <a:off x="2346477" y="6026560"/>
            <a:ext cx="1190970" cy="288630"/>
            <a:chOff x="5305598" y="5882811"/>
            <a:chExt cx="1190970" cy="28863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DED09AA-724A-789B-59C1-C1765A0F466D}"/>
                </a:ext>
              </a:extLst>
            </p:cNvPr>
            <p:cNvSpPr/>
            <p:nvPr/>
          </p:nvSpPr>
          <p:spPr>
            <a:xfrm>
              <a:off x="5305598" y="588281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D726A75D-6A24-590A-8E6D-56D7347615A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92F9033-0DEC-4565-2940-99E9F1492D28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E7436B40-B623-0999-F20B-2FFCD5783E96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1DB98E70-63DE-1953-E3A1-3A0D5DBC94C0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97212F3-E030-AEED-26DE-F2DD2E6630E7}"/>
              </a:ext>
            </a:extLst>
          </p:cNvPr>
          <p:cNvSpPr/>
          <p:nvPr/>
        </p:nvSpPr>
        <p:spPr>
          <a:xfrm>
            <a:off x="7203343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6BB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S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2BE3F2D-20F7-F44B-60B6-C470C5DF1726}"/>
              </a:ext>
            </a:extLst>
          </p:cNvPr>
          <p:cNvSpPr/>
          <p:nvPr/>
        </p:nvSpPr>
        <p:spPr>
          <a:xfrm>
            <a:off x="8058758" y="6037179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91519" y="938025"/>
            <a:ext cx="740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لحل هذه العمليات. دوّنوا النتيجة فقط في دفاتركم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كما في المثال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383443" y="2680014"/>
              <a:ext cx="14093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5 + 7 = … 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2519021" y="2768475"/>
              <a:ext cx="46599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4122526" y="3879571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3200" b="1" dirty="0">
                  <a:solidFill>
                    <a:schemeClr val="accent1"/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6</a:t>
              </a:r>
              <a:endParaRPr lang="fr-FR" sz="3200" b="1" dirty="0">
                <a:solidFill>
                  <a:schemeClr val="bg2">
                    <a:lumMod val="25000"/>
                  </a:schemeClr>
                </a:solidFill>
                <a:latin typeface="Chalkboard" panose="03050602040202020205" pitchFamily="66" charset="77"/>
                <a:cs typeface="JF Flat Bold" panose="02000500000000000000" pitchFamily="2" charset="-78"/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اُكْتُبُوا فِي </a:t>
              </a:r>
              <a:r>
                <a:rPr lang="ar-S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663664A-1D50-5A7B-AC18-27F86DB603BE}"/>
                  </a:ext>
                </a:extLst>
              </p:cNvPr>
              <p:cNvSpPr/>
              <p:nvPr/>
            </p:nvSpPr>
            <p:spPr>
              <a:xfrm>
                <a:off x="2196051" y="2657451"/>
                <a:ext cx="1739083" cy="466848"/>
              </a:xfrm>
              <a:prstGeom prst="roundRect">
                <a:avLst/>
              </a:prstGeom>
              <a:solidFill>
                <a:srgbClr val="FFEFB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SA" sz="2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𝟏𝟖</m:t>
                      </m:r>
                      <m:r>
                        <a:rPr lang="fr-FR" sz="2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fr-FR" sz="2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b="1" dirty="0"/>
              </a:p>
            </p:txBody>
          </p:sp>
        </mc:Choice>
        <mc:Fallback xmlns=""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663664A-1D50-5A7B-AC18-27F86DB603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6051" y="2657451"/>
                <a:ext cx="1739083" cy="466848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7C7D83C-F6FC-92EA-6486-652280776C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965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muniteur.mp4">
            <a:hlinkClick r:id="" action="ppaction://media"/>
            <a:extLst>
              <a:ext uri="{FF2B5EF4-FFF2-40B4-BE49-F238E27FC236}">
                <a16:creationId xmlns:a16="http://schemas.microsoft.com/office/drawing/2014/main" id="{261E933C-64EA-2EC4-713B-A6EC93E91B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031" y="2079153"/>
            <a:ext cx="7805176" cy="4390412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865200" y="907203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2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9B05EB1-C484-FF5D-2D4B-D61C83BC97F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Picture 89" descr="A screenshot of a video game&#10;&#10;Description automatically generated">
            <a:extLst>
              <a:ext uri="{FF2B5EF4-FFF2-40B4-BE49-F238E27FC236}">
                <a16:creationId xmlns:a16="http://schemas.microsoft.com/office/drawing/2014/main" id="{1EC0716F-AAF5-F50B-C288-86F22A535E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9" y="2524605"/>
            <a:ext cx="7886084" cy="216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8266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59779" y="924503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لديكم دقيقة واحدة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E1AE411-37ED-5C84-896E-14199A5B3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965" y="631391"/>
            <a:ext cx="1008000" cy="1008000"/>
          </a:xfrm>
          <a:prstGeom prst="ellipse">
            <a:avLst/>
          </a:prstGeom>
        </p:spPr>
      </p:pic>
      <p:pic>
        <p:nvPicPr>
          <p:cNvPr id="50" name="Picture 49" descr="A screenshot of a video game&#10;&#10;Description automatically generated">
            <a:extLst>
              <a:ext uri="{FF2B5EF4-FFF2-40B4-BE49-F238E27FC236}">
                <a16:creationId xmlns:a16="http://schemas.microsoft.com/office/drawing/2014/main" id="{8D914A95-EF43-A5D8-220B-41B24B535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43" y="2576935"/>
            <a:ext cx="7883313" cy="216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70863" y="2239767"/>
            <a:ext cx="5075404" cy="2819009"/>
            <a:chOff x="2303654" y="2221113"/>
            <a:chExt cx="4678059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58764" y="3765122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03654" y="3228427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57242" y="3826087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712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8DE9E-914F-1822-2555-6D1C2E346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653093DD-A662-83E3-CD1C-6BAF1433CD12}"/>
                  </a:ext>
                </a:extLst>
              </p:cNvPr>
              <p:cNvSpPr txBox="1"/>
              <p:nvPr/>
            </p:nvSpPr>
            <p:spPr>
              <a:xfrm>
                <a:off x="667673" y="874657"/>
                <a:ext cx="6877769" cy="508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:r>
                  <a:rPr lang="ar-SA" b="1" dirty="0">
                    <a:solidFill>
                      <a:srgbClr val="7F807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سنتذكر كيفية الحصول على مقلوب عدد كسري، لنكتب مقلوب العدد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SA" b="1" i="1" smtClean="0">
                            <a:solidFill>
                              <a:srgbClr val="7F807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b="1" i="1" smtClean="0">
                            <a:solidFill>
                              <a:srgbClr val="7F807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𝟐</m:t>
                        </m:r>
                      </m:num>
                      <m:den>
                        <m:r>
                          <a:rPr lang="fr-FR" b="1" i="1" smtClean="0">
                            <a:solidFill>
                              <a:srgbClr val="7F807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ar-MA" b="1" dirty="0">
                  <a:solidFill>
                    <a:srgbClr val="7F807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653093DD-A662-83E3-CD1C-6BAF1433CD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73" y="874657"/>
                <a:ext cx="6877769" cy="508537"/>
              </a:xfrm>
              <a:prstGeom prst="rect">
                <a:avLst/>
              </a:prstGeom>
              <a:blipFill>
                <a:blip r:embed="rId3"/>
                <a:stretch>
                  <a:fillRect r="-709" b="-35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2ED3371-6A68-EB1E-F3E0-62CD29388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965" y="618691"/>
            <a:ext cx="1008000" cy="1008000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0A0C1C-CAD8-6FBA-DC45-4C0A17CF9ED6}"/>
              </a:ext>
            </a:extLst>
          </p:cNvPr>
          <p:cNvSpPr txBox="1"/>
          <p:nvPr/>
        </p:nvSpPr>
        <p:spPr>
          <a:xfrm>
            <a:off x="4130951" y="3171990"/>
            <a:ext cx="47740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مقلوب العدد</a:t>
            </a:r>
            <a:endParaRPr lang="fr-FR" sz="5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0A2B22-07C6-F445-C6F4-DDF03FF8F9DF}"/>
              </a:ext>
            </a:extLst>
          </p:cNvPr>
          <p:cNvSpPr txBox="1"/>
          <p:nvPr/>
        </p:nvSpPr>
        <p:spPr>
          <a:xfrm>
            <a:off x="3170892" y="2852696"/>
            <a:ext cx="9356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106585"/>
                </a:solidFill>
              </a:rPr>
              <a:t>2</a:t>
            </a:r>
            <a:endParaRPr lang="fr-FR" b="1" dirty="0">
              <a:solidFill>
                <a:srgbClr val="10658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EB11C6-5790-144A-3F2C-AFF9EF8CF250}"/>
              </a:ext>
            </a:extLst>
          </p:cNvPr>
          <p:cNvSpPr txBox="1"/>
          <p:nvPr/>
        </p:nvSpPr>
        <p:spPr>
          <a:xfrm>
            <a:off x="3170891" y="3732883"/>
            <a:ext cx="9356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106585"/>
                </a:solidFill>
              </a:rPr>
              <a:t>5</a:t>
            </a:r>
            <a:endParaRPr lang="fr-FR" b="1" dirty="0">
              <a:solidFill>
                <a:srgbClr val="106585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B84F1C-C175-2500-289B-13A6A7168322}"/>
              </a:ext>
            </a:extLst>
          </p:cNvPr>
          <p:cNvCxnSpPr/>
          <p:nvPr/>
        </p:nvCxnSpPr>
        <p:spPr>
          <a:xfrm>
            <a:off x="2998381" y="3765636"/>
            <a:ext cx="9144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24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B2DD8-E20C-E9CA-18EB-0B4159BD9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009DB1D-433B-C85D-D9E3-461488668691}"/>
              </a:ext>
            </a:extLst>
          </p:cNvPr>
          <p:cNvSpPr txBox="1"/>
          <p:nvPr/>
        </p:nvSpPr>
        <p:spPr>
          <a:xfrm>
            <a:off x="667673" y="874657"/>
            <a:ext cx="6877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للحصول على مقلوب عدد كسري أقلب البسط بالمقام والمقام بالبسط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627B68E-04C5-9379-2AD7-C349E45F5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924" y="4805617"/>
            <a:ext cx="1567035" cy="1454658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9A0D8EA-B45E-0671-920A-E160B5D418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965" y="618691"/>
            <a:ext cx="1008000" cy="1008000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2BA864-47E1-E64C-BB34-81354DEBD670}"/>
              </a:ext>
            </a:extLst>
          </p:cNvPr>
          <p:cNvSpPr txBox="1"/>
          <p:nvPr/>
        </p:nvSpPr>
        <p:spPr>
          <a:xfrm>
            <a:off x="4823342" y="3086100"/>
            <a:ext cx="47740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مقلوب العدد</a:t>
            </a:r>
            <a:endParaRPr lang="fr-FR" sz="5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2C0C9A-7A64-80B6-521A-49D1C6471B2E}"/>
              </a:ext>
            </a:extLst>
          </p:cNvPr>
          <p:cNvSpPr txBox="1"/>
          <p:nvPr/>
        </p:nvSpPr>
        <p:spPr>
          <a:xfrm>
            <a:off x="3887677" y="2731056"/>
            <a:ext cx="9356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106585"/>
                </a:solidFill>
              </a:rPr>
              <a:t>2</a:t>
            </a:r>
            <a:endParaRPr lang="fr-FR" b="1" dirty="0">
              <a:solidFill>
                <a:srgbClr val="106585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5ACEE2-7F38-6BE9-3C03-4543D78767A1}"/>
              </a:ext>
            </a:extLst>
          </p:cNvPr>
          <p:cNvSpPr txBox="1"/>
          <p:nvPr/>
        </p:nvSpPr>
        <p:spPr>
          <a:xfrm>
            <a:off x="3887676" y="3611243"/>
            <a:ext cx="9356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106585"/>
                </a:solidFill>
              </a:rPr>
              <a:t>5</a:t>
            </a:r>
            <a:endParaRPr lang="fr-FR" b="1" dirty="0">
              <a:solidFill>
                <a:srgbClr val="106585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C91BA4-B649-A558-0274-C6898074473E}"/>
              </a:ext>
            </a:extLst>
          </p:cNvPr>
          <p:cNvCxnSpPr/>
          <p:nvPr/>
        </p:nvCxnSpPr>
        <p:spPr>
          <a:xfrm>
            <a:off x="3715166" y="3643996"/>
            <a:ext cx="9144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15EE0D6-BB65-4A24-8F12-9E6823162ED5}"/>
              </a:ext>
            </a:extLst>
          </p:cNvPr>
          <p:cNvSpPr txBox="1"/>
          <p:nvPr/>
        </p:nvSpPr>
        <p:spPr>
          <a:xfrm>
            <a:off x="2703547" y="3086100"/>
            <a:ext cx="914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هو</a:t>
            </a:r>
            <a:endParaRPr lang="fr-FR" sz="5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9F0899-20F5-9628-A498-8A04FA331E9D}"/>
              </a:ext>
            </a:extLst>
          </p:cNvPr>
          <p:cNvSpPr txBox="1"/>
          <p:nvPr/>
        </p:nvSpPr>
        <p:spPr>
          <a:xfrm>
            <a:off x="1865100" y="2766675"/>
            <a:ext cx="9356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C00000"/>
                </a:solidFill>
              </a:rPr>
              <a:t>5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671201-8D06-BEC6-3A24-BDC71ACE4577}"/>
              </a:ext>
            </a:extLst>
          </p:cNvPr>
          <p:cNvSpPr txBox="1"/>
          <p:nvPr/>
        </p:nvSpPr>
        <p:spPr>
          <a:xfrm>
            <a:off x="1865099" y="3646862"/>
            <a:ext cx="9356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C00000"/>
                </a:solidFill>
              </a:rPr>
              <a:t>2</a:t>
            </a:r>
            <a:endParaRPr lang="fr-FR" b="1" dirty="0">
              <a:solidFill>
                <a:srgbClr val="C00000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C843BB7-4A61-1129-F8F0-E6EB11BB9EBF}"/>
              </a:ext>
            </a:extLst>
          </p:cNvPr>
          <p:cNvCxnSpPr/>
          <p:nvPr/>
        </p:nvCxnSpPr>
        <p:spPr>
          <a:xfrm>
            <a:off x="1692589" y="3679615"/>
            <a:ext cx="914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861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F95AB-6427-A315-FCAC-3CBA814A2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A00F0A6-C43E-1E32-7339-54C4CEF30057}"/>
              </a:ext>
            </a:extLst>
          </p:cNvPr>
          <p:cNvSpPr txBox="1"/>
          <p:nvPr/>
        </p:nvSpPr>
        <p:spPr>
          <a:xfrm>
            <a:off x="1252018" y="92543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6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378F70C-BC1D-6BF9-3262-6980EF484B0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7B77C47-C0D0-836D-85AF-C258B572F2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965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407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5471D-698D-CB08-E7A6-6B37CFD3E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EA50467A-C4AC-09C9-6C92-5B8D0C21D13D}"/>
                  </a:ext>
                </a:extLst>
              </p:cNvPr>
              <p:cNvSpPr txBox="1"/>
              <p:nvPr/>
            </p:nvSpPr>
            <p:spPr>
              <a:xfrm>
                <a:off x="674023" y="868422"/>
                <a:ext cx="6877769" cy="508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:r>
                  <a:rPr lang="ar-SA" b="1" dirty="0">
                    <a:solidFill>
                      <a:srgbClr val="7F807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على الألواح، اكتبوا مقلوب العدد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SA" b="1" i="1" smtClean="0">
                            <a:solidFill>
                              <a:srgbClr val="7F807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ar-SA" b="1" i="1" smtClean="0">
                            <a:solidFill>
                              <a:srgbClr val="7F807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𝟖</m:t>
                        </m:r>
                      </m:num>
                      <m:den>
                        <m:r>
                          <a:rPr lang="ar-SA" b="1" i="1" smtClean="0">
                            <a:solidFill>
                              <a:srgbClr val="7F807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ar-SA" b="1" dirty="0">
                    <a:solidFill>
                      <a:srgbClr val="7F807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ar-MA" b="1" dirty="0">
                  <a:solidFill>
                    <a:srgbClr val="7F807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EA50467A-C4AC-09C9-6C92-5B8D0C21D1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023" y="868422"/>
                <a:ext cx="6877769" cy="508537"/>
              </a:xfrm>
              <a:prstGeom prst="rect">
                <a:avLst/>
              </a:prstGeom>
              <a:blipFill>
                <a:blip r:embed="rId3"/>
                <a:stretch>
                  <a:fillRect r="-709" b="-35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A4F3ADE-80D0-3F9F-78F0-B0DCE4B16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965" y="618691"/>
            <a:ext cx="1008000" cy="1008000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F296FC-A3D9-D55A-BE07-5E02AA8B6333}"/>
              </a:ext>
            </a:extLst>
          </p:cNvPr>
          <p:cNvSpPr txBox="1"/>
          <p:nvPr/>
        </p:nvSpPr>
        <p:spPr>
          <a:xfrm>
            <a:off x="4912242" y="3429000"/>
            <a:ext cx="47740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مقلوب العدد</a:t>
            </a:r>
            <a:endParaRPr lang="fr-FR" sz="5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E190AD-1972-C3C1-4241-FF4150F35410}"/>
              </a:ext>
            </a:extLst>
          </p:cNvPr>
          <p:cNvSpPr txBox="1"/>
          <p:nvPr/>
        </p:nvSpPr>
        <p:spPr>
          <a:xfrm>
            <a:off x="3976577" y="3073956"/>
            <a:ext cx="9356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106585"/>
                </a:solidFill>
              </a:rPr>
              <a:t>8</a:t>
            </a:r>
            <a:endParaRPr lang="fr-FR" b="1" dirty="0">
              <a:solidFill>
                <a:srgbClr val="10658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52EADB-8A0D-91AF-CBDD-D2164ECBF819}"/>
              </a:ext>
            </a:extLst>
          </p:cNvPr>
          <p:cNvSpPr txBox="1"/>
          <p:nvPr/>
        </p:nvSpPr>
        <p:spPr>
          <a:xfrm>
            <a:off x="3804065" y="3986896"/>
            <a:ext cx="10116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106585"/>
                </a:solidFill>
              </a:rPr>
              <a:t>10</a:t>
            </a:r>
            <a:endParaRPr lang="fr-FR" b="1" dirty="0">
              <a:solidFill>
                <a:srgbClr val="106585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8732BD5-4034-5480-42FE-012AAAA150B8}"/>
              </a:ext>
            </a:extLst>
          </p:cNvPr>
          <p:cNvCxnSpPr/>
          <p:nvPr/>
        </p:nvCxnSpPr>
        <p:spPr>
          <a:xfrm>
            <a:off x="3804066" y="3986896"/>
            <a:ext cx="9144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987AE93-798D-1A3E-7655-7B3F49176366}"/>
              </a:ext>
            </a:extLst>
          </p:cNvPr>
          <p:cNvSpPr txBox="1"/>
          <p:nvPr/>
        </p:nvSpPr>
        <p:spPr>
          <a:xfrm>
            <a:off x="2792447" y="3429000"/>
            <a:ext cx="914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هو</a:t>
            </a:r>
            <a:endParaRPr lang="fr-FR" sz="5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6D4B40-B3DC-4AD5-7144-F36B676FD0D3}"/>
              </a:ext>
            </a:extLst>
          </p:cNvPr>
          <p:cNvSpPr txBox="1"/>
          <p:nvPr/>
        </p:nvSpPr>
        <p:spPr>
          <a:xfrm>
            <a:off x="1862634" y="3713143"/>
            <a:ext cx="9356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C00000"/>
                </a:solidFill>
              </a:rPr>
              <a:t>…</a:t>
            </a:r>
            <a:endParaRPr lang="fr-FR" b="1" dirty="0">
              <a:solidFill>
                <a:srgbClr val="C00000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E3185B-0C19-C83F-C45E-F9925AFDD6CD}"/>
              </a:ext>
            </a:extLst>
          </p:cNvPr>
          <p:cNvCxnSpPr/>
          <p:nvPr/>
        </p:nvCxnSpPr>
        <p:spPr>
          <a:xfrm>
            <a:off x="1781489" y="4022515"/>
            <a:ext cx="914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361C8E6-7D2C-253D-0CA5-9BFD4FCB572F}"/>
              </a:ext>
            </a:extLst>
          </p:cNvPr>
          <p:cNvSpPr txBox="1"/>
          <p:nvPr/>
        </p:nvSpPr>
        <p:spPr>
          <a:xfrm>
            <a:off x="1827686" y="3004689"/>
            <a:ext cx="9356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C00000"/>
                </a:solidFill>
              </a:rPr>
              <a:t>…</a:t>
            </a:r>
            <a:endParaRPr lang="f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90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5B042-AFAB-27DD-691A-A604D19E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3EB711C-5D60-A814-BAEC-2972AFFB3748}"/>
              </a:ext>
            </a:extLst>
          </p:cNvPr>
          <p:cNvSpPr txBox="1"/>
          <p:nvPr/>
        </p:nvSpPr>
        <p:spPr>
          <a:xfrm>
            <a:off x="1264718" y="92543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6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0EC876F-A09F-25C6-E865-278F2A81D48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F00812B-3AC0-3042-AAA0-42F2BA2346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965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1570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822F9-98DF-6AE5-7F3C-06D97C67D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6F7351E-ED62-3B2C-F9E7-7CFF68166F10}"/>
              </a:ext>
            </a:extLst>
          </p:cNvPr>
          <p:cNvSpPr txBox="1"/>
          <p:nvPr/>
        </p:nvSpPr>
        <p:spPr>
          <a:xfrm>
            <a:off x="623223" y="938025"/>
            <a:ext cx="6877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3659DF2-EF90-50D2-61A6-42BE73DFC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965" y="618691"/>
            <a:ext cx="1008000" cy="1008000"/>
          </a:xfrm>
          <a:prstGeom prst="ellipse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9294B16-3F0D-5509-6188-D680F3907C55}"/>
              </a:ext>
            </a:extLst>
          </p:cNvPr>
          <p:cNvSpPr txBox="1"/>
          <p:nvPr/>
        </p:nvSpPr>
        <p:spPr>
          <a:xfrm>
            <a:off x="4912242" y="3429000"/>
            <a:ext cx="47740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مقلوب العدد</a:t>
            </a:r>
            <a:endParaRPr lang="fr-FR" sz="5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2CE45E-1AA5-0CBB-AA25-B479C55EBA63}"/>
              </a:ext>
            </a:extLst>
          </p:cNvPr>
          <p:cNvSpPr txBox="1"/>
          <p:nvPr/>
        </p:nvSpPr>
        <p:spPr>
          <a:xfrm>
            <a:off x="3976577" y="3073956"/>
            <a:ext cx="9356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106585"/>
                </a:solidFill>
              </a:rPr>
              <a:t>8</a:t>
            </a:r>
            <a:endParaRPr lang="fr-FR" b="1" dirty="0">
              <a:solidFill>
                <a:srgbClr val="106585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1E3FCF-EF00-87CD-CF3E-4FA4966AF56F}"/>
              </a:ext>
            </a:extLst>
          </p:cNvPr>
          <p:cNvSpPr txBox="1"/>
          <p:nvPr/>
        </p:nvSpPr>
        <p:spPr>
          <a:xfrm>
            <a:off x="3782140" y="3954143"/>
            <a:ext cx="12053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106585"/>
                </a:solidFill>
              </a:rPr>
              <a:t>10</a:t>
            </a:r>
            <a:endParaRPr lang="fr-FR" b="1" dirty="0">
              <a:solidFill>
                <a:srgbClr val="106585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5389F62-D903-273A-B070-D2E4F60EE7CD}"/>
              </a:ext>
            </a:extLst>
          </p:cNvPr>
          <p:cNvCxnSpPr/>
          <p:nvPr/>
        </p:nvCxnSpPr>
        <p:spPr>
          <a:xfrm>
            <a:off x="3804066" y="3986896"/>
            <a:ext cx="9144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426B006-FA39-92B0-1D63-26CD80868310}"/>
              </a:ext>
            </a:extLst>
          </p:cNvPr>
          <p:cNvSpPr txBox="1"/>
          <p:nvPr/>
        </p:nvSpPr>
        <p:spPr>
          <a:xfrm>
            <a:off x="2792447" y="3429000"/>
            <a:ext cx="914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هو</a:t>
            </a:r>
            <a:endParaRPr lang="fr-FR" sz="5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8A76D0-713F-AB6E-03CF-4F155E7F8DA4}"/>
              </a:ext>
            </a:extLst>
          </p:cNvPr>
          <p:cNvSpPr txBox="1"/>
          <p:nvPr/>
        </p:nvSpPr>
        <p:spPr>
          <a:xfrm>
            <a:off x="1738401" y="3075103"/>
            <a:ext cx="10322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C00000"/>
                </a:solidFill>
              </a:rPr>
              <a:t>10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3B73C1-B370-44B6-24D0-5A1A6AE996CD}"/>
              </a:ext>
            </a:extLst>
          </p:cNvPr>
          <p:cNvSpPr txBox="1"/>
          <p:nvPr/>
        </p:nvSpPr>
        <p:spPr>
          <a:xfrm>
            <a:off x="1953999" y="3989762"/>
            <a:ext cx="9356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C00000"/>
                </a:solidFill>
              </a:rPr>
              <a:t>8</a:t>
            </a:r>
            <a:endParaRPr lang="fr-FR" b="1" dirty="0">
              <a:solidFill>
                <a:srgbClr val="C00000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7C5E8EF-5F7A-102F-7538-F521391EABBC}"/>
              </a:ext>
            </a:extLst>
          </p:cNvPr>
          <p:cNvCxnSpPr/>
          <p:nvPr/>
        </p:nvCxnSpPr>
        <p:spPr>
          <a:xfrm>
            <a:off x="1781489" y="4022515"/>
            <a:ext cx="914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724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29720-B334-0B8E-2F08-94E9F8163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F5D65919-BE72-C5CD-0ED2-E91BBB22BDC1}"/>
                  </a:ext>
                </a:extLst>
              </p:cNvPr>
              <p:cNvSpPr txBox="1"/>
              <p:nvPr/>
            </p:nvSpPr>
            <p:spPr>
              <a:xfrm>
                <a:off x="667673" y="868422"/>
                <a:ext cx="6877769" cy="508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:r>
                  <a:rPr lang="ar-SA" b="1" dirty="0">
                    <a:solidFill>
                      <a:srgbClr val="7F807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على الألواح، اكتبوا مقلوب العدد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SA" b="1" i="1" smtClean="0">
                            <a:solidFill>
                              <a:srgbClr val="7F807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ar-SA" b="1" i="1" smtClean="0">
                            <a:solidFill>
                              <a:srgbClr val="7F807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𝟒</m:t>
                        </m:r>
                      </m:num>
                      <m:den>
                        <m:r>
                          <a:rPr lang="ar-SA" b="1" i="1" smtClean="0">
                            <a:solidFill>
                              <a:srgbClr val="7F807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ar-SA" b="1" dirty="0">
                    <a:solidFill>
                      <a:srgbClr val="7F807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ar-MA" b="1" dirty="0">
                  <a:solidFill>
                    <a:srgbClr val="7F807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F5D65919-BE72-C5CD-0ED2-E91BBB22BD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73" y="868422"/>
                <a:ext cx="6877769" cy="508537"/>
              </a:xfrm>
              <a:prstGeom prst="rect">
                <a:avLst/>
              </a:prstGeom>
              <a:blipFill>
                <a:blip r:embed="rId3"/>
                <a:stretch>
                  <a:fillRect r="-709" b="-35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3958447-24D2-4E63-8CF2-9C3F125D0B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965" y="618691"/>
            <a:ext cx="1008000" cy="1008000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D0FF63-A39B-7001-4C26-35D366AB01C7}"/>
              </a:ext>
            </a:extLst>
          </p:cNvPr>
          <p:cNvSpPr txBox="1"/>
          <p:nvPr/>
        </p:nvSpPr>
        <p:spPr>
          <a:xfrm>
            <a:off x="4912242" y="3429000"/>
            <a:ext cx="47740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مقلوب العدد</a:t>
            </a:r>
            <a:endParaRPr lang="fr-FR" sz="5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40AC48-BF38-7D50-D4ED-133C5CE10534}"/>
              </a:ext>
            </a:extLst>
          </p:cNvPr>
          <p:cNvSpPr txBox="1"/>
          <p:nvPr/>
        </p:nvSpPr>
        <p:spPr>
          <a:xfrm>
            <a:off x="3879359" y="3073956"/>
            <a:ext cx="9356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106585"/>
                </a:solidFill>
              </a:rPr>
              <a:t>4</a:t>
            </a:r>
            <a:endParaRPr lang="fr-FR" b="1" dirty="0">
              <a:solidFill>
                <a:srgbClr val="10658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6CF040-273D-5B69-44E6-4188918886EF}"/>
              </a:ext>
            </a:extLst>
          </p:cNvPr>
          <p:cNvSpPr txBox="1"/>
          <p:nvPr/>
        </p:nvSpPr>
        <p:spPr>
          <a:xfrm>
            <a:off x="3901283" y="3943514"/>
            <a:ext cx="12053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106585"/>
                </a:solidFill>
              </a:rPr>
              <a:t>7</a:t>
            </a:r>
            <a:endParaRPr lang="fr-FR" b="1" dirty="0">
              <a:solidFill>
                <a:srgbClr val="106585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AAEDA10-7B8C-35DF-A504-04162DFF5239}"/>
              </a:ext>
            </a:extLst>
          </p:cNvPr>
          <p:cNvCxnSpPr/>
          <p:nvPr/>
        </p:nvCxnSpPr>
        <p:spPr>
          <a:xfrm>
            <a:off x="3804066" y="3986896"/>
            <a:ext cx="9144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6E1A4AD-F18C-4B99-76D4-FA9F1A7F3F45}"/>
              </a:ext>
            </a:extLst>
          </p:cNvPr>
          <p:cNvSpPr txBox="1"/>
          <p:nvPr/>
        </p:nvSpPr>
        <p:spPr>
          <a:xfrm>
            <a:off x="2792447" y="3429000"/>
            <a:ext cx="914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هو</a:t>
            </a:r>
            <a:endParaRPr lang="fr-FR" sz="5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680808-63DC-AD8D-34F3-FC556F963A55}"/>
              </a:ext>
            </a:extLst>
          </p:cNvPr>
          <p:cNvSpPr txBox="1"/>
          <p:nvPr/>
        </p:nvSpPr>
        <p:spPr>
          <a:xfrm>
            <a:off x="1832900" y="3073956"/>
            <a:ext cx="10322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C00000"/>
                </a:solidFill>
              </a:rPr>
              <a:t>…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81F676-89AA-F08C-8E12-857C06004E30}"/>
              </a:ext>
            </a:extLst>
          </p:cNvPr>
          <p:cNvSpPr txBox="1"/>
          <p:nvPr/>
        </p:nvSpPr>
        <p:spPr>
          <a:xfrm>
            <a:off x="1862634" y="3713143"/>
            <a:ext cx="9356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C00000"/>
                </a:solidFill>
              </a:rPr>
              <a:t>…</a:t>
            </a:r>
            <a:endParaRPr lang="fr-FR" b="1" dirty="0">
              <a:solidFill>
                <a:srgbClr val="C00000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35DB15-A129-94C9-B42F-E2467516F4B9}"/>
              </a:ext>
            </a:extLst>
          </p:cNvPr>
          <p:cNvCxnSpPr/>
          <p:nvPr/>
        </p:nvCxnSpPr>
        <p:spPr>
          <a:xfrm>
            <a:off x="1781489" y="4022515"/>
            <a:ext cx="914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967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88468-6360-1BD2-1BE8-6DCF6C8F4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122B566-BD57-32B2-DC9E-90FBFF71665F}"/>
              </a:ext>
            </a:extLst>
          </p:cNvPr>
          <p:cNvSpPr txBox="1"/>
          <p:nvPr/>
        </p:nvSpPr>
        <p:spPr>
          <a:xfrm>
            <a:off x="1239318" y="92543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6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6C9C20F-E32F-6788-3953-D6CCCB2A927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9B4A035-3DED-F273-E7BD-297758DA36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965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0988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8FB8C-BA78-0C36-F2C2-52628E3C2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6905E08-4B52-54D8-D31F-1132412BCDBE}"/>
              </a:ext>
            </a:extLst>
          </p:cNvPr>
          <p:cNvSpPr txBox="1"/>
          <p:nvPr/>
        </p:nvSpPr>
        <p:spPr>
          <a:xfrm>
            <a:off x="642273" y="938025"/>
            <a:ext cx="6877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0B0757E-F76A-C4FA-A0CF-0042DFA5C1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965" y="618691"/>
            <a:ext cx="1008000" cy="1008000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0853E4-0E62-5F6F-347C-A7A436CCB7EB}"/>
              </a:ext>
            </a:extLst>
          </p:cNvPr>
          <p:cNvSpPr txBox="1"/>
          <p:nvPr/>
        </p:nvSpPr>
        <p:spPr>
          <a:xfrm>
            <a:off x="4912242" y="3429000"/>
            <a:ext cx="47740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مقلوب العدد</a:t>
            </a:r>
            <a:endParaRPr lang="fr-FR" sz="5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748C07-627D-9DD6-3FBC-5675894563AD}"/>
              </a:ext>
            </a:extLst>
          </p:cNvPr>
          <p:cNvSpPr txBox="1"/>
          <p:nvPr/>
        </p:nvSpPr>
        <p:spPr>
          <a:xfrm>
            <a:off x="3879359" y="3073956"/>
            <a:ext cx="9356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106585"/>
                </a:solidFill>
              </a:rPr>
              <a:t>4</a:t>
            </a:r>
            <a:endParaRPr lang="fr-FR" b="1" dirty="0">
              <a:solidFill>
                <a:srgbClr val="10658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64616B-7133-31B9-6B94-57BFF199AA52}"/>
              </a:ext>
            </a:extLst>
          </p:cNvPr>
          <p:cNvSpPr txBox="1"/>
          <p:nvPr/>
        </p:nvSpPr>
        <p:spPr>
          <a:xfrm>
            <a:off x="3901283" y="3943514"/>
            <a:ext cx="12053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106585"/>
                </a:solidFill>
              </a:rPr>
              <a:t>7</a:t>
            </a:r>
            <a:endParaRPr lang="fr-FR" b="1" dirty="0">
              <a:solidFill>
                <a:srgbClr val="106585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D14C6C-1228-79EF-9B99-DA4069D3D996}"/>
              </a:ext>
            </a:extLst>
          </p:cNvPr>
          <p:cNvCxnSpPr/>
          <p:nvPr/>
        </p:nvCxnSpPr>
        <p:spPr>
          <a:xfrm>
            <a:off x="3804066" y="3986896"/>
            <a:ext cx="9144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8CD332C-E64E-FA20-B446-E0C7D8D62F32}"/>
              </a:ext>
            </a:extLst>
          </p:cNvPr>
          <p:cNvSpPr txBox="1"/>
          <p:nvPr/>
        </p:nvSpPr>
        <p:spPr>
          <a:xfrm>
            <a:off x="2792447" y="3429000"/>
            <a:ext cx="914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هو</a:t>
            </a:r>
            <a:endParaRPr lang="fr-FR" sz="5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24E1DA-D8BE-A782-B59E-5A978BE05C9A}"/>
              </a:ext>
            </a:extLst>
          </p:cNvPr>
          <p:cNvSpPr txBox="1"/>
          <p:nvPr/>
        </p:nvSpPr>
        <p:spPr>
          <a:xfrm>
            <a:off x="2004258" y="3073956"/>
            <a:ext cx="10322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C00000"/>
                </a:solidFill>
              </a:rPr>
              <a:t>7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20C038-2812-5CCC-2F53-4756DECAC8B6}"/>
              </a:ext>
            </a:extLst>
          </p:cNvPr>
          <p:cNvSpPr txBox="1"/>
          <p:nvPr/>
        </p:nvSpPr>
        <p:spPr>
          <a:xfrm>
            <a:off x="1918053" y="3943514"/>
            <a:ext cx="9356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C00000"/>
                </a:solidFill>
              </a:rPr>
              <a:t>4</a:t>
            </a:r>
            <a:endParaRPr lang="fr-FR" b="1" dirty="0">
              <a:solidFill>
                <a:srgbClr val="C00000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459EAF-8228-F951-03E5-A6CA3AFA4765}"/>
              </a:ext>
            </a:extLst>
          </p:cNvPr>
          <p:cNvCxnSpPr/>
          <p:nvPr/>
        </p:nvCxnSpPr>
        <p:spPr>
          <a:xfrm>
            <a:off x="1781489" y="4022515"/>
            <a:ext cx="914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10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C8329EB-267C-1797-2A6B-FE3DC081D1AD}"/>
              </a:ext>
            </a:extLst>
          </p:cNvPr>
          <p:cNvSpPr/>
          <p:nvPr/>
        </p:nvSpPr>
        <p:spPr>
          <a:xfrm>
            <a:off x="1720931" y="2610517"/>
            <a:ext cx="5884432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34BFAB9-F464-04AE-C561-B57273B0B533}"/>
              </a:ext>
            </a:extLst>
          </p:cNvPr>
          <p:cNvSpPr txBox="1"/>
          <p:nvPr/>
        </p:nvSpPr>
        <p:spPr>
          <a:xfrm>
            <a:off x="1818526" y="3580753"/>
            <a:ext cx="5021615" cy="1251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خارج قسمة عدد كسري على عدد كسري.</a:t>
            </a:r>
            <a:endParaRPr lang="en-US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2" name="Image 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A68267D-4976-AE9E-6DBB-FD3FDB9E2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840142" y="3580753"/>
            <a:ext cx="765221" cy="765221"/>
          </a:xfrm>
          <a:prstGeom prst="rect">
            <a:avLst/>
          </a:prstGeom>
        </p:spPr>
      </p:pic>
      <p:sp>
        <p:nvSpPr>
          <p:cNvPr id="8" name="Oval 80">
            <a:extLst>
              <a:ext uri="{FF2B5EF4-FFF2-40B4-BE49-F238E27FC236}">
                <a16:creationId xmlns:a16="http://schemas.microsoft.com/office/drawing/2014/main" id="{7C078692-967A-B16F-C27A-248D87275801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9" name="Flowchart: Alternate Process 54">
            <a:extLst>
              <a:ext uri="{FF2B5EF4-FFF2-40B4-BE49-F238E27FC236}">
                <a16:creationId xmlns:a16="http://schemas.microsoft.com/office/drawing/2014/main" id="{6E2C0E2E-DABA-C2D4-6541-71DDA0A946A0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النمذجة</a:t>
            </a: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3CD9308D-90B3-0CDF-8746-E9A7403DCA3A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6579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0ADCF1-EFE2-5766-A498-D83C6C7F0BB0}"/>
              </a:ext>
            </a:extLst>
          </p:cNvPr>
          <p:cNvSpPr txBox="1"/>
          <p:nvPr/>
        </p:nvSpPr>
        <p:spPr>
          <a:xfrm>
            <a:off x="49200" y="955377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سنتعلم</a:t>
            </a:r>
            <a:r>
              <a:rPr lang="fr-FR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خارج قسمة عدد كسري على عدد كسري.</a:t>
            </a:r>
            <a:endParaRPr lang="en-US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44203C0-5519-D78D-2979-C4C85775F12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AE31468-DBD3-3BFA-9A85-E6D8F30BE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965" y="631391"/>
            <a:ext cx="1008000" cy="1008000"/>
          </a:xfrm>
          <a:prstGeom prst="ellipse">
            <a:avLst/>
          </a:prstGeom>
        </p:spPr>
      </p:pic>
      <p:pic>
        <p:nvPicPr>
          <p:cNvPr id="6" name="Image 4">
            <a:extLst>
              <a:ext uri="{FF2B5EF4-FFF2-40B4-BE49-F238E27FC236}">
                <a16:creationId xmlns:a16="http://schemas.microsoft.com/office/drawing/2014/main" id="{F634CD2D-BA55-9444-A33A-59A3FE8E4A6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311" y="2060965"/>
            <a:ext cx="6919419" cy="411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0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71392" y="882158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عرض فيديو النمذجة  </a:t>
            </a:r>
          </a:p>
        </p:txBody>
      </p:sp>
      <p:pic>
        <p:nvPicPr>
          <p:cNvPr id="5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6769C432-8C0A-1F11-96C0-A6E60CCC9E4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6_P1_S4_L1">
            <a:hlinkClick r:id="" action="ppaction://media"/>
            <a:extLst>
              <a:ext uri="{FF2B5EF4-FFF2-40B4-BE49-F238E27FC236}">
                <a16:creationId xmlns:a16="http://schemas.microsoft.com/office/drawing/2014/main" id="{6A9052FD-BE00-8238-C9D6-03945C9327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1396" y="1804902"/>
            <a:ext cx="7281949" cy="409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FD4DA-F0C9-B1EA-F9DB-0F395DBED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E282070-46D3-213C-6B62-1EB6A2DE778B}"/>
              </a:ext>
            </a:extLst>
          </p:cNvPr>
          <p:cNvSpPr txBox="1"/>
          <p:nvPr/>
        </p:nvSpPr>
        <p:spPr>
          <a:xfrm>
            <a:off x="66211" y="925325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ذ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كرنا بخطوات 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خارج قسمة عدد كسري على عدد كسري؟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E0FAA36-45FF-94F0-3E10-DF399E235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357" y="2204802"/>
            <a:ext cx="6523285" cy="3429297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71FC8CC-D2A6-2213-18C9-E75B40C7F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965" y="6313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779991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ACD56E4-A363-CCC4-7D51-93167F6ACE7E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1D71E0A4-D646-052E-D875-1FB9FB2B846B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1206F1A-3763-83DC-BB1A-D46493403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BDE6BBD-9F78-162A-007A-23FA3E85817E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F0CFDB3B-4499-532C-FACD-FB520E6C5F3B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F6F741DE-ED60-569D-F76B-15E14616A8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6FE5FCA-C82F-034B-97FB-77FF4F73BE02}"/>
                </a:ext>
              </a:extLst>
            </p:cNvPr>
            <p:cNvSpPr txBox="1"/>
            <p:nvPr/>
          </p:nvSpPr>
          <p:spPr>
            <a:xfrm>
              <a:off x="2223570" y="3894870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A4CCD0F-81C6-D726-0D35-54E81152A42E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784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308859" y="948524"/>
            <a:ext cx="7165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سنحسب خارج قسمة العددين الكسريين التاليين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خُطْوَةً خطوة مثل مجد وندى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FEBF6F1-9A53-D301-993D-2FDA43882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965" y="605991"/>
            <a:ext cx="1008000" cy="1008000"/>
          </a:xfrm>
          <a:prstGeom prst="ellipse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D2D405C-BF9F-429A-67AF-54A94DD6E077}"/>
              </a:ext>
            </a:extLst>
          </p:cNvPr>
          <p:cNvGrpSpPr/>
          <p:nvPr/>
        </p:nvGrpSpPr>
        <p:grpSpPr>
          <a:xfrm>
            <a:off x="2601386" y="2679405"/>
            <a:ext cx="3941229" cy="2031326"/>
            <a:chOff x="2658140" y="2307265"/>
            <a:chExt cx="3941229" cy="203132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8398F5-BA0A-744F-5A65-5F30E8030A7D}"/>
                </a:ext>
              </a:extLst>
            </p:cNvPr>
            <p:cNvSpPr txBox="1"/>
            <p:nvPr/>
          </p:nvSpPr>
          <p:spPr>
            <a:xfrm>
              <a:off x="2753833" y="2307265"/>
              <a:ext cx="6592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5</a:t>
              </a:r>
              <a:endParaRPr lang="fr-FR" b="1" dirty="0">
                <a:solidFill>
                  <a:srgbClr val="106585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8B4EF0-19ED-E787-4E6C-32AC5474F5AE}"/>
                </a:ext>
              </a:extLst>
            </p:cNvPr>
            <p:cNvSpPr txBox="1"/>
            <p:nvPr/>
          </p:nvSpPr>
          <p:spPr>
            <a:xfrm>
              <a:off x="2753833" y="3322928"/>
              <a:ext cx="6592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3</a:t>
              </a:r>
              <a:endParaRPr lang="fr-FR" b="1" dirty="0">
                <a:solidFill>
                  <a:srgbClr val="106585"/>
                </a:solidFill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977D9AF-6EFB-C03C-79B5-A8CD22309F59}"/>
                </a:ext>
              </a:extLst>
            </p:cNvPr>
            <p:cNvCxnSpPr/>
            <p:nvPr/>
          </p:nvCxnSpPr>
          <p:spPr>
            <a:xfrm>
              <a:off x="2658140" y="3322928"/>
              <a:ext cx="850604" cy="0"/>
            </a:xfrm>
            <a:prstGeom prst="line">
              <a:avLst/>
            </a:prstGeom>
            <a:ln w="38100">
              <a:solidFill>
                <a:srgbClr val="10658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341736-C32C-2EC3-5FA0-2D68504F0EFC}"/>
                </a:ext>
              </a:extLst>
            </p:cNvPr>
            <p:cNvSpPr txBox="1"/>
            <p:nvPr/>
          </p:nvSpPr>
          <p:spPr>
            <a:xfrm>
              <a:off x="4251299" y="2307265"/>
              <a:ext cx="6592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1</a:t>
              </a:r>
              <a:endParaRPr lang="fr-FR" b="1" dirty="0">
                <a:solidFill>
                  <a:srgbClr val="106585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279028-8817-8AF3-1707-83D690912E09}"/>
                </a:ext>
              </a:extLst>
            </p:cNvPr>
            <p:cNvSpPr txBox="1"/>
            <p:nvPr/>
          </p:nvSpPr>
          <p:spPr>
            <a:xfrm>
              <a:off x="4251299" y="3322928"/>
              <a:ext cx="6592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2</a:t>
              </a:r>
              <a:endParaRPr lang="fr-FR" b="1" dirty="0">
                <a:solidFill>
                  <a:srgbClr val="106585"/>
                </a:solidFill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282EC40-DF68-0B8A-B692-D0DC6649ABEF}"/>
                </a:ext>
              </a:extLst>
            </p:cNvPr>
            <p:cNvCxnSpPr/>
            <p:nvPr/>
          </p:nvCxnSpPr>
          <p:spPr>
            <a:xfrm>
              <a:off x="4155606" y="3322928"/>
              <a:ext cx="850604" cy="0"/>
            </a:xfrm>
            <a:prstGeom prst="line">
              <a:avLst/>
            </a:prstGeom>
            <a:ln w="38100">
              <a:solidFill>
                <a:srgbClr val="10658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DF35BA-AFEB-795E-CADF-F666597804AA}"/>
                </a:ext>
              </a:extLst>
            </p:cNvPr>
            <p:cNvSpPr txBox="1"/>
            <p:nvPr/>
          </p:nvSpPr>
          <p:spPr>
            <a:xfrm>
              <a:off x="5844458" y="2307265"/>
              <a:ext cx="6592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C00000"/>
                  </a:solidFill>
                </a:rPr>
                <a:t>?</a:t>
              </a:r>
              <a:endParaRPr lang="fr-FR" b="1" dirty="0">
                <a:solidFill>
                  <a:srgbClr val="C0000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19067B-89F5-1DC7-9B1B-96900FE756EA}"/>
                </a:ext>
              </a:extLst>
            </p:cNvPr>
            <p:cNvSpPr txBox="1"/>
            <p:nvPr/>
          </p:nvSpPr>
          <p:spPr>
            <a:xfrm>
              <a:off x="5844458" y="3322928"/>
              <a:ext cx="6592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C00000"/>
                  </a:solidFill>
                </a:rPr>
                <a:t>?</a:t>
              </a:r>
              <a:endParaRPr lang="fr-FR" b="1" dirty="0">
                <a:solidFill>
                  <a:srgbClr val="C00000"/>
                </a:solidFill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04A1AED-278B-430D-6F0B-B093B359C59D}"/>
                </a:ext>
              </a:extLst>
            </p:cNvPr>
            <p:cNvCxnSpPr/>
            <p:nvPr/>
          </p:nvCxnSpPr>
          <p:spPr>
            <a:xfrm>
              <a:off x="5748765" y="3322928"/>
              <a:ext cx="850604" cy="0"/>
            </a:xfrm>
            <a:prstGeom prst="line">
              <a:avLst/>
            </a:prstGeom>
            <a:ln w="38100">
              <a:solidFill>
                <a:srgbClr val="10658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39BDDD8-A3A9-3E90-DDE2-DD7F41A0F570}"/>
                </a:ext>
              </a:extLst>
            </p:cNvPr>
            <p:cNvSpPr txBox="1"/>
            <p:nvPr/>
          </p:nvSpPr>
          <p:spPr>
            <a:xfrm>
              <a:off x="3496388" y="2767584"/>
              <a:ext cx="6592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÷</a:t>
              </a:r>
              <a:endParaRPr lang="fr-FR" b="1" dirty="0">
                <a:solidFill>
                  <a:srgbClr val="106585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27E851E-9FF4-07F2-DD15-5D09B8D27801}"/>
                </a:ext>
              </a:extLst>
            </p:cNvPr>
            <p:cNvSpPr txBox="1"/>
            <p:nvPr/>
          </p:nvSpPr>
          <p:spPr>
            <a:xfrm>
              <a:off x="5095725" y="2825728"/>
              <a:ext cx="6592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=</a:t>
              </a:r>
              <a:endParaRPr lang="fr-FR" b="1" dirty="0">
                <a:solidFill>
                  <a:srgbClr val="10658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06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50047-DE88-0C61-40AE-980630187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210C64D1-27A3-57C0-9796-BE2A25BB5E12}"/>
              </a:ext>
            </a:extLst>
          </p:cNvPr>
          <p:cNvSpPr txBox="1"/>
          <p:nvPr/>
        </p:nvSpPr>
        <p:spPr>
          <a:xfrm>
            <a:off x="1092228" y="925696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533E129-D13F-78B2-4FCE-5F16D6F6D2E1}"/>
              </a:ext>
            </a:extLst>
          </p:cNvPr>
          <p:cNvSpPr/>
          <p:nvPr/>
        </p:nvSpPr>
        <p:spPr>
          <a:xfrm>
            <a:off x="5038971" y="2111191"/>
            <a:ext cx="2493000" cy="588569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أحول القسمة إلى ضرب في مقلوب العدد الثاني</a:t>
            </a:r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1B3BD865-6AA4-BA6B-ED5C-6A4A638607AA}"/>
              </a:ext>
            </a:extLst>
          </p:cNvPr>
          <p:cNvSpPr>
            <a:spLocks noChangeAspect="1"/>
          </p:cNvSpPr>
          <p:nvPr/>
        </p:nvSpPr>
        <p:spPr>
          <a:xfrm>
            <a:off x="7553137" y="2185276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1</a:t>
            </a:r>
            <a:endParaRPr lang="fr-MA" sz="3200" b="1" dirty="0"/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74014386-9979-0644-4558-7650698FA28B}"/>
              </a:ext>
            </a:extLst>
          </p:cNvPr>
          <p:cNvSpPr>
            <a:spLocks noChangeAspect="1"/>
          </p:cNvSpPr>
          <p:nvPr/>
        </p:nvSpPr>
        <p:spPr>
          <a:xfrm>
            <a:off x="3475346" y="2218046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2</a:t>
            </a:r>
            <a:endParaRPr lang="fr-MA" sz="3200" b="1" dirty="0"/>
          </a:p>
        </p:txBody>
      </p:sp>
      <p:sp>
        <p:nvSpPr>
          <p:cNvPr id="19" name="Rectangle : coins arrondis 4">
            <a:extLst>
              <a:ext uri="{FF2B5EF4-FFF2-40B4-BE49-F238E27FC236}">
                <a16:creationId xmlns:a16="http://schemas.microsoft.com/office/drawing/2014/main" id="{E06712E9-278D-89B3-431B-38FB476A0B96}"/>
              </a:ext>
            </a:extLst>
          </p:cNvPr>
          <p:cNvSpPr/>
          <p:nvPr/>
        </p:nvSpPr>
        <p:spPr>
          <a:xfrm>
            <a:off x="1163868" y="2113263"/>
            <a:ext cx="2288834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أضرب المقام في المقام والبسط في البسط 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D96929C-9A04-EEA7-9D3A-D6B673BBD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965" y="605991"/>
            <a:ext cx="1008000" cy="1008000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929E1BC-5FC5-24B6-E9B2-23C1EBC83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945" y="3005752"/>
            <a:ext cx="3670110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0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</a:t>
            </a:r>
            <a:r>
              <a:rPr lang="ar-S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الرابع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392567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قسمة الأعداد الكسرية (2)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92567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 : </a:t>
              </a: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وضعيات المقارنة </a:t>
              </a: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  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27739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15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ضرب وقسمة الأعداد الكسرية 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</a:rPr>
                <a:t>مراجعة وتثبيت دروس الأسبوع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2B7FD4B-9013-9523-C4DB-E0D7E6EC6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729" y="2704348"/>
            <a:ext cx="3938021" cy="94082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AF7939E-E87A-0356-E390-6BC853DBC1DB}"/>
              </a:ext>
            </a:extLst>
          </p:cNvPr>
          <p:cNvSpPr txBox="1"/>
          <p:nvPr/>
        </p:nvSpPr>
        <p:spPr>
          <a:xfrm>
            <a:off x="4560133" y="2956874"/>
            <a:ext cx="3444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57200" rtl="1">
              <a:defRPr/>
            </a:pPr>
            <a:r>
              <a:rPr lang="ar-SA" b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قسمة الأعداد الكسرية (1)</a:t>
            </a:r>
            <a:endParaRPr lang="ar-MA" b="1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rganigramme : Terminateur 21">
            <a:extLst>
              <a:ext uri="{FF2B5EF4-FFF2-40B4-BE49-F238E27FC236}">
                <a16:creationId xmlns:a16="http://schemas.microsoft.com/office/drawing/2014/main" id="{39F45A87-C447-713F-DB32-E69BF905D7E8}"/>
              </a:ext>
            </a:extLst>
          </p:cNvPr>
          <p:cNvSpPr/>
          <p:nvPr/>
        </p:nvSpPr>
        <p:spPr>
          <a:xfrm>
            <a:off x="6668703" y="2467458"/>
            <a:ext cx="126762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S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endParaRPr lang="fr-FR" sz="1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C94CA-7E54-0CCF-2831-91289145D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E59A499F-BF40-7C9F-2A69-335FCE0835B3}"/>
              </a:ext>
            </a:extLst>
          </p:cNvPr>
          <p:cNvSpPr txBox="1"/>
          <p:nvPr/>
        </p:nvSpPr>
        <p:spPr>
          <a:xfrm>
            <a:off x="545327" y="886037"/>
            <a:ext cx="6986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حولوا القسمة إلى ضرب في مقلوب العدد الثاني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4193B7D-0913-B398-895B-B916B8A53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965" y="605991"/>
            <a:ext cx="1008000" cy="1008000"/>
          </a:xfrm>
          <a:prstGeom prst="ellipse">
            <a:avLst/>
          </a:prstGeom>
        </p:spPr>
      </p:pic>
      <p:sp>
        <p:nvSpPr>
          <p:cNvPr id="4" name="Rectangle : coins arrondis 7">
            <a:extLst>
              <a:ext uri="{FF2B5EF4-FFF2-40B4-BE49-F238E27FC236}">
                <a16:creationId xmlns:a16="http://schemas.microsoft.com/office/drawing/2014/main" id="{BB09E726-0227-A7F9-ADEA-2F466331EEA6}"/>
              </a:ext>
            </a:extLst>
          </p:cNvPr>
          <p:cNvSpPr/>
          <p:nvPr/>
        </p:nvSpPr>
        <p:spPr>
          <a:xfrm>
            <a:off x="5038971" y="2111191"/>
            <a:ext cx="2493000" cy="588569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أحول القسمة إلى ضرب في مقلوب العدد الثاني</a:t>
            </a:r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F927271D-4DA4-F811-74FA-5365A81F3650}"/>
              </a:ext>
            </a:extLst>
          </p:cNvPr>
          <p:cNvSpPr>
            <a:spLocks noChangeAspect="1"/>
          </p:cNvSpPr>
          <p:nvPr/>
        </p:nvSpPr>
        <p:spPr>
          <a:xfrm>
            <a:off x="7553137" y="2185276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1</a:t>
            </a:r>
            <a:endParaRPr lang="fr-MA" sz="3200" b="1" dirty="0"/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DAB8F00D-0FA5-38BF-B479-97696B333A2D}"/>
              </a:ext>
            </a:extLst>
          </p:cNvPr>
          <p:cNvSpPr>
            <a:spLocks noChangeAspect="1"/>
          </p:cNvSpPr>
          <p:nvPr/>
        </p:nvSpPr>
        <p:spPr>
          <a:xfrm>
            <a:off x="3475346" y="2218046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2</a:t>
            </a:r>
            <a:endParaRPr lang="fr-MA" sz="3200" b="1" dirty="0"/>
          </a:p>
        </p:txBody>
      </p:sp>
      <p:sp>
        <p:nvSpPr>
          <p:cNvPr id="9" name="Rectangle : coins arrondis 4">
            <a:extLst>
              <a:ext uri="{FF2B5EF4-FFF2-40B4-BE49-F238E27FC236}">
                <a16:creationId xmlns:a16="http://schemas.microsoft.com/office/drawing/2014/main" id="{E11EFCA3-AD07-9DE1-B628-CACF9B1DD6E7}"/>
              </a:ext>
            </a:extLst>
          </p:cNvPr>
          <p:cNvSpPr/>
          <p:nvPr/>
        </p:nvSpPr>
        <p:spPr>
          <a:xfrm>
            <a:off x="1163868" y="2113263"/>
            <a:ext cx="2288834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أضرب المقام في المقام والبسط في البسط 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C055735-7E16-3444-A551-D3DE03C44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945" y="2992305"/>
            <a:ext cx="3670110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5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536BE-4D75-1855-D9F2-004FADDCE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97AC48E-AA09-5E10-C458-D727C3524889}"/>
              </a:ext>
            </a:extLst>
          </p:cNvPr>
          <p:cNvSpPr txBox="1"/>
          <p:nvPr/>
        </p:nvSpPr>
        <p:spPr>
          <a:xfrm>
            <a:off x="1242192" y="9253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2FCCFE8-2830-F912-15BD-15CDABAD8C1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5346695-3F6D-0360-5E46-A998BAA88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965" y="6059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7184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10C11-8883-D223-5FA2-99BF082D6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05076FF-33DD-9F92-6552-9D181F169F07}"/>
              </a:ext>
            </a:extLst>
          </p:cNvPr>
          <p:cNvSpPr txBox="1"/>
          <p:nvPr/>
        </p:nvSpPr>
        <p:spPr>
          <a:xfrm>
            <a:off x="819848" y="934557"/>
            <a:ext cx="662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للجواب؟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 : coins arrondis 7">
            <a:extLst>
              <a:ext uri="{FF2B5EF4-FFF2-40B4-BE49-F238E27FC236}">
                <a16:creationId xmlns:a16="http://schemas.microsoft.com/office/drawing/2014/main" id="{E86FF4B6-6140-7270-C8ED-18289AEB3A20}"/>
              </a:ext>
            </a:extLst>
          </p:cNvPr>
          <p:cNvSpPr/>
          <p:nvPr/>
        </p:nvSpPr>
        <p:spPr>
          <a:xfrm>
            <a:off x="5038971" y="2111191"/>
            <a:ext cx="2493000" cy="588569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أحول القسمة إلى ضرب في مقلوب العدد الثاني</a:t>
            </a:r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38373EE8-E6C5-FAEE-8CB5-E5AEDDBFA873}"/>
              </a:ext>
            </a:extLst>
          </p:cNvPr>
          <p:cNvSpPr>
            <a:spLocks noChangeAspect="1"/>
          </p:cNvSpPr>
          <p:nvPr/>
        </p:nvSpPr>
        <p:spPr>
          <a:xfrm>
            <a:off x="7553137" y="2185276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1</a:t>
            </a:r>
            <a:endParaRPr lang="fr-MA" sz="3200" b="1" dirty="0"/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F26D86C4-57C2-37BD-2E10-A04D1B2FECDA}"/>
              </a:ext>
            </a:extLst>
          </p:cNvPr>
          <p:cNvSpPr>
            <a:spLocks noChangeAspect="1"/>
          </p:cNvSpPr>
          <p:nvPr/>
        </p:nvSpPr>
        <p:spPr>
          <a:xfrm>
            <a:off x="3475346" y="2218046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2</a:t>
            </a:r>
            <a:endParaRPr lang="fr-MA" sz="3200" b="1" dirty="0"/>
          </a:p>
        </p:txBody>
      </p:sp>
      <p:sp>
        <p:nvSpPr>
          <p:cNvPr id="9" name="Rectangle : coins arrondis 4">
            <a:extLst>
              <a:ext uri="{FF2B5EF4-FFF2-40B4-BE49-F238E27FC236}">
                <a16:creationId xmlns:a16="http://schemas.microsoft.com/office/drawing/2014/main" id="{301624F5-82D0-FA7A-EC67-E38205F63486}"/>
              </a:ext>
            </a:extLst>
          </p:cNvPr>
          <p:cNvSpPr/>
          <p:nvPr/>
        </p:nvSpPr>
        <p:spPr>
          <a:xfrm>
            <a:off x="1163868" y="2113263"/>
            <a:ext cx="2288834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أضرب المقام في المقام والبسط في البسط 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30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A88C0EC9-FEAE-8E77-A89F-D1F07BF1B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2348" y="665982"/>
            <a:ext cx="1265850" cy="962541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990F003-6A86-134B-0DE0-9DC338B09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763" y="2983340"/>
            <a:ext cx="5840474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6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2C11D-12BA-D8CB-B586-38E7185D7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A92E17A3-1CDA-F9D5-5D79-B721D0F3A476}"/>
              </a:ext>
            </a:extLst>
          </p:cNvPr>
          <p:cNvSpPr txBox="1"/>
          <p:nvPr/>
        </p:nvSpPr>
        <p:spPr>
          <a:xfrm>
            <a:off x="1055409" y="925325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الثانية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5ED65CD-0819-DED7-1285-75790A959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965" y="605991"/>
            <a:ext cx="1008000" cy="1008000"/>
          </a:xfrm>
          <a:prstGeom prst="ellipse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93070A9-5E73-EBE6-F4CB-1E8BFA80D863}"/>
              </a:ext>
            </a:extLst>
          </p:cNvPr>
          <p:cNvSpPr/>
          <p:nvPr/>
        </p:nvSpPr>
        <p:spPr>
          <a:xfrm>
            <a:off x="5038971" y="2111191"/>
            <a:ext cx="2493000" cy="588569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أحول القسمة إلى ضرب في مقلوب العدد الثاني</a:t>
            </a:r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E63A9285-AD7D-9D39-B080-7337F3898A48}"/>
              </a:ext>
            </a:extLst>
          </p:cNvPr>
          <p:cNvSpPr>
            <a:spLocks noChangeAspect="1"/>
          </p:cNvSpPr>
          <p:nvPr/>
        </p:nvSpPr>
        <p:spPr>
          <a:xfrm>
            <a:off x="7553137" y="2185276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1</a:t>
            </a:r>
            <a:endParaRPr lang="fr-MA" sz="3200" b="1" dirty="0"/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C0C3C9C3-45A3-460F-03BD-06182D7D7601}"/>
              </a:ext>
            </a:extLst>
          </p:cNvPr>
          <p:cNvSpPr>
            <a:spLocks noChangeAspect="1"/>
          </p:cNvSpPr>
          <p:nvPr/>
        </p:nvSpPr>
        <p:spPr>
          <a:xfrm>
            <a:off x="3475346" y="2218046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2</a:t>
            </a:r>
            <a:endParaRPr lang="fr-MA" sz="3200" b="1" dirty="0"/>
          </a:p>
        </p:txBody>
      </p:sp>
      <p:sp>
        <p:nvSpPr>
          <p:cNvPr id="13" name="Rectangle : coins arrondis 4">
            <a:extLst>
              <a:ext uri="{FF2B5EF4-FFF2-40B4-BE49-F238E27FC236}">
                <a16:creationId xmlns:a16="http://schemas.microsoft.com/office/drawing/2014/main" id="{CD297266-9C07-C1F1-2CFD-28D4970521A2}"/>
              </a:ext>
            </a:extLst>
          </p:cNvPr>
          <p:cNvSpPr/>
          <p:nvPr/>
        </p:nvSpPr>
        <p:spPr>
          <a:xfrm>
            <a:off x="1163868" y="2113263"/>
            <a:ext cx="2288834" cy="588569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أضرب المقام في المقام والبسط في البسط 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9A6CBD7-C352-7C84-2687-FC99E875B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221" y="3050576"/>
            <a:ext cx="5840474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7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B086E-A1A2-2B9F-5C5F-0F0FA428C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A18DADF5-0AA8-6A5F-05E9-E82DDC19815E}"/>
              </a:ext>
            </a:extLst>
          </p:cNvPr>
          <p:cNvSpPr txBox="1"/>
          <p:nvPr/>
        </p:nvSpPr>
        <p:spPr>
          <a:xfrm>
            <a:off x="1049962" y="925325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اضربوا البسط في البسط والمقام في المقام.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2B8CC9F-AA3B-7353-A6C9-01D26F906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965" y="605991"/>
            <a:ext cx="1008000" cy="1008000"/>
          </a:xfrm>
          <a:prstGeom prst="ellipse">
            <a:avLst/>
          </a:prstGeom>
        </p:spPr>
      </p:pic>
      <p:sp>
        <p:nvSpPr>
          <p:cNvPr id="3" name="Rectangle : coins arrondis 7">
            <a:extLst>
              <a:ext uri="{FF2B5EF4-FFF2-40B4-BE49-F238E27FC236}">
                <a16:creationId xmlns:a16="http://schemas.microsoft.com/office/drawing/2014/main" id="{049157C7-2663-59B1-5056-91BB8B1582B8}"/>
              </a:ext>
            </a:extLst>
          </p:cNvPr>
          <p:cNvSpPr/>
          <p:nvPr/>
        </p:nvSpPr>
        <p:spPr>
          <a:xfrm>
            <a:off x="5038971" y="2111191"/>
            <a:ext cx="2493000" cy="588569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أحول القسمة إلى ضرب في مقلوب العدد الثاني</a:t>
            </a:r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889219BF-C540-8E85-00E0-BCDEC13A4329}"/>
              </a:ext>
            </a:extLst>
          </p:cNvPr>
          <p:cNvSpPr>
            <a:spLocks noChangeAspect="1"/>
          </p:cNvSpPr>
          <p:nvPr/>
        </p:nvSpPr>
        <p:spPr>
          <a:xfrm>
            <a:off x="7553137" y="2185276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1</a:t>
            </a:r>
            <a:endParaRPr lang="fr-MA" sz="3200" b="1" dirty="0"/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8CF075A3-E915-3B5C-5E8D-80998E70A340}"/>
              </a:ext>
            </a:extLst>
          </p:cNvPr>
          <p:cNvSpPr>
            <a:spLocks noChangeAspect="1"/>
          </p:cNvSpPr>
          <p:nvPr/>
        </p:nvSpPr>
        <p:spPr>
          <a:xfrm>
            <a:off x="3475346" y="2218046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2</a:t>
            </a:r>
            <a:endParaRPr lang="fr-MA" sz="3200" b="1" dirty="0"/>
          </a:p>
        </p:txBody>
      </p:sp>
      <p:sp>
        <p:nvSpPr>
          <p:cNvPr id="6" name="Rectangle : coins arrondis 4">
            <a:extLst>
              <a:ext uri="{FF2B5EF4-FFF2-40B4-BE49-F238E27FC236}">
                <a16:creationId xmlns:a16="http://schemas.microsoft.com/office/drawing/2014/main" id="{4F771E39-1C11-2128-BAF8-3F496990F4F3}"/>
              </a:ext>
            </a:extLst>
          </p:cNvPr>
          <p:cNvSpPr/>
          <p:nvPr/>
        </p:nvSpPr>
        <p:spPr>
          <a:xfrm>
            <a:off x="1163868" y="2113263"/>
            <a:ext cx="2288834" cy="588569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أضرب المقام في المقام والبسط في البسط 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2C9934A-641F-6E14-CF16-BBAEDE9DB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598" y="3064022"/>
            <a:ext cx="5840474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1DD09-326C-826B-D0F3-9A17A561E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5B3A4F3-2F5E-A789-48D6-A3C867977808}"/>
              </a:ext>
            </a:extLst>
          </p:cNvPr>
          <p:cNvSpPr txBox="1"/>
          <p:nvPr/>
        </p:nvSpPr>
        <p:spPr>
          <a:xfrm>
            <a:off x="1245668" y="9253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11F0698-BE23-D64C-5871-6B1648F4C7F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65134C5-72A5-4837-0998-C946E76B4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965" y="6059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8657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DD291-5BB9-10F7-8587-C25CEDE70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65F0BA03-925E-9FF8-3F61-37D7966FA164}"/>
              </a:ext>
            </a:extLst>
          </p:cNvPr>
          <p:cNvSpPr txBox="1"/>
          <p:nvPr/>
        </p:nvSpPr>
        <p:spPr>
          <a:xfrm>
            <a:off x="1034621" y="8934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للجواب؟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BFF9E0A-CCCE-6F5D-AF83-AEC4E72C0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965" y="605991"/>
            <a:ext cx="1008000" cy="1008000"/>
          </a:xfrm>
          <a:prstGeom prst="ellipse">
            <a:avLst/>
          </a:prstGeom>
        </p:spPr>
      </p:pic>
      <p:sp>
        <p:nvSpPr>
          <p:cNvPr id="30" name="Rectangle : coins arrondis 7">
            <a:extLst>
              <a:ext uri="{FF2B5EF4-FFF2-40B4-BE49-F238E27FC236}">
                <a16:creationId xmlns:a16="http://schemas.microsoft.com/office/drawing/2014/main" id="{639E7038-1B02-5FDC-8C49-E1BBC608F098}"/>
              </a:ext>
            </a:extLst>
          </p:cNvPr>
          <p:cNvSpPr/>
          <p:nvPr/>
        </p:nvSpPr>
        <p:spPr>
          <a:xfrm>
            <a:off x="5038971" y="2111191"/>
            <a:ext cx="2493000" cy="588569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أحول القسمة إلى ضرب في مقلوب العدد الثاني</a:t>
            </a:r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1" name="Oval 80">
            <a:extLst>
              <a:ext uri="{FF2B5EF4-FFF2-40B4-BE49-F238E27FC236}">
                <a16:creationId xmlns:a16="http://schemas.microsoft.com/office/drawing/2014/main" id="{41E488ED-7FA5-631E-8AB4-EF742EFDB231}"/>
              </a:ext>
            </a:extLst>
          </p:cNvPr>
          <p:cNvSpPr>
            <a:spLocks noChangeAspect="1"/>
          </p:cNvSpPr>
          <p:nvPr/>
        </p:nvSpPr>
        <p:spPr>
          <a:xfrm>
            <a:off x="7553137" y="2185276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1</a:t>
            </a:r>
            <a:endParaRPr lang="fr-MA" sz="3200" b="1" dirty="0"/>
          </a:p>
        </p:txBody>
      </p:sp>
      <p:sp>
        <p:nvSpPr>
          <p:cNvPr id="32" name="Oval 80">
            <a:extLst>
              <a:ext uri="{FF2B5EF4-FFF2-40B4-BE49-F238E27FC236}">
                <a16:creationId xmlns:a16="http://schemas.microsoft.com/office/drawing/2014/main" id="{902A9B42-90C9-F109-A76A-935C1A06CA57}"/>
              </a:ext>
            </a:extLst>
          </p:cNvPr>
          <p:cNvSpPr>
            <a:spLocks noChangeAspect="1"/>
          </p:cNvSpPr>
          <p:nvPr/>
        </p:nvSpPr>
        <p:spPr>
          <a:xfrm>
            <a:off x="3475346" y="2218046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2</a:t>
            </a:r>
            <a:endParaRPr lang="fr-MA" sz="3200" b="1" dirty="0"/>
          </a:p>
        </p:txBody>
      </p:sp>
      <p:sp>
        <p:nvSpPr>
          <p:cNvPr id="33" name="Rectangle : coins arrondis 4">
            <a:extLst>
              <a:ext uri="{FF2B5EF4-FFF2-40B4-BE49-F238E27FC236}">
                <a16:creationId xmlns:a16="http://schemas.microsoft.com/office/drawing/2014/main" id="{BFEADD67-1983-B142-1C9B-540445F6B66C}"/>
              </a:ext>
            </a:extLst>
          </p:cNvPr>
          <p:cNvSpPr/>
          <p:nvPr/>
        </p:nvSpPr>
        <p:spPr>
          <a:xfrm>
            <a:off x="1163868" y="2113263"/>
            <a:ext cx="2288834" cy="588569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أضرب المقام في المقام والبسط في البسط 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C80C4E7-A1A8-6FA7-922D-83FC577E3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49" y="2978857"/>
            <a:ext cx="7547502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3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D4897-DD1A-A2B4-F912-6EFDF9BEC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7D5B023-6348-5762-6A7D-67E3B59168A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30CB808-017E-5A0E-CAA5-963A51B2EA13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63F916C-6B63-F4D6-9A6E-B0074D3695E7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32F4750-78E9-0910-91CF-9DB13DDF2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8477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5FBF0E2-280A-8624-AECC-3BDD9F3C9D40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51E8BA8A-BC9C-FC01-2C59-C0CA67720B34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2AAB3E61-3BF5-6771-D3CA-4B8835854A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D5228F9-8697-B76A-A9C9-1324D40584F1}"/>
                </a:ext>
              </a:extLst>
            </p:cNvPr>
            <p:cNvSpPr txBox="1"/>
            <p:nvPr/>
          </p:nvSpPr>
          <p:spPr>
            <a:xfrm>
              <a:off x="2223569" y="3833315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3CE6AE6-2AD1-5FD8-AE78-2F4D03851350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964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C36F3-6F6C-32DD-61FA-CFE13EC1F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627068E2-58AB-9CB2-5696-B0A78DADC7FC}"/>
              </a:ext>
            </a:extLst>
          </p:cNvPr>
          <p:cNvSpPr txBox="1"/>
          <p:nvPr/>
        </p:nvSpPr>
        <p:spPr>
          <a:xfrm>
            <a:off x="1056969" y="925325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احسبوا خارج قسمة العددين الكسريين التاليين.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CEA69C-07A4-A842-980A-C8F92A740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965" y="605991"/>
            <a:ext cx="1008000" cy="1008000"/>
          </a:xfrm>
          <a:prstGeom prst="ellipse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01E438-6B50-1905-0DA8-A0F99B62B5A8}"/>
              </a:ext>
            </a:extLst>
          </p:cNvPr>
          <p:cNvSpPr txBox="1"/>
          <p:nvPr/>
        </p:nvSpPr>
        <p:spPr>
          <a:xfrm>
            <a:off x="2380305" y="2667247"/>
            <a:ext cx="659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106585"/>
                </a:solidFill>
              </a:rPr>
              <a:t>4</a:t>
            </a:r>
            <a:endParaRPr lang="fr-FR" b="1" dirty="0">
              <a:solidFill>
                <a:srgbClr val="106585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0D6E4F-69FC-D0A8-D099-744A12F5D193}"/>
              </a:ext>
            </a:extLst>
          </p:cNvPr>
          <p:cNvSpPr txBox="1"/>
          <p:nvPr/>
        </p:nvSpPr>
        <p:spPr>
          <a:xfrm>
            <a:off x="2380305" y="3682910"/>
            <a:ext cx="659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106585"/>
                </a:solidFill>
              </a:rPr>
              <a:t>5</a:t>
            </a:r>
            <a:endParaRPr lang="fr-FR" b="1" dirty="0">
              <a:solidFill>
                <a:srgbClr val="106585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D93786-38FD-7DEB-21AA-3547095FF836}"/>
              </a:ext>
            </a:extLst>
          </p:cNvPr>
          <p:cNvCxnSpPr/>
          <p:nvPr/>
        </p:nvCxnSpPr>
        <p:spPr>
          <a:xfrm>
            <a:off x="2284612" y="3682910"/>
            <a:ext cx="850604" cy="0"/>
          </a:xfrm>
          <a:prstGeom prst="line">
            <a:avLst/>
          </a:prstGeom>
          <a:ln w="38100">
            <a:solidFill>
              <a:srgbClr val="10658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D4FFC4D-CE2C-F4F5-1272-32ABC07D0CA2}"/>
              </a:ext>
            </a:extLst>
          </p:cNvPr>
          <p:cNvSpPr txBox="1"/>
          <p:nvPr/>
        </p:nvSpPr>
        <p:spPr>
          <a:xfrm>
            <a:off x="3877771" y="2667247"/>
            <a:ext cx="659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106585"/>
                </a:solidFill>
              </a:rPr>
              <a:t>1</a:t>
            </a:r>
            <a:endParaRPr lang="fr-FR" b="1" dirty="0">
              <a:solidFill>
                <a:srgbClr val="106585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E0F219-EC56-3976-B5B0-2C7B5DD10637}"/>
              </a:ext>
            </a:extLst>
          </p:cNvPr>
          <p:cNvSpPr txBox="1"/>
          <p:nvPr/>
        </p:nvSpPr>
        <p:spPr>
          <a:xfrm>
            <a:off x="3877771" y="3682910"/>
            <a:ext cx="659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106585"/>
                </a:solidFill>
              </a:rPr>
              <a:t>7</a:t>
            </a:r>
            <a:endParaRPr lang="fr-FR" b="1" dirty="0">
              <a:solidFill>
                <a:srgbClr val="106585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4D044DE-3CA8-EAD6-C5FC-09CB305ABD59}"/>
              </a:ext>
            </a:extLst>
          </p:cNvPr>
          <p:cNvCxnSpPr/>
          <p:nvPr/>
        </p:nvCxnSpPr>
        <p:spPr>
          <a:xfrm>
            <a:off x="3782078" y="3682910"/>
            <a:ext cx="850604" cy="0"/>
          </a:xfrm>
          <a:prstGeom prst="line">
            <a:avLst/>
          </a:prstGeom>
          <a:ln w="38100">
            <a:solidFill>
              <a:srgbClr val="10658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DE1A1ED-FCE0-D846-9964-C33DB4D20061}"/>
              </a:ext>
            </a:extLst>
          </p:cNvPr>
          <p:cNvSpPr txBox="1"/>
          <p:nvPr/>
        </p:nvSpPr>
        <p:spPr>
          <a:xfrm>
            <a:off x="3122860" y="3127566"/>
            <a:ext cx="659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106585"/>
                </a:solidFill>
              </a:rPr>
              <a:t>÷</a:t>
            </a:r>
            <a:endParaRPr lang="fr-FR" b="1" dirty="0">
              <a:solidFill>
                <a:srgbClr val="106585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025AA4-36F2-3C99-32BA-4B0973FC64F7}"/>
              </a:ext>
            </a:extLst>
          </p:cNvPr>
          <p:cNvSpPr txBox="1"/>
          <p:nvPr/>
        </p:nvSpPr>
        <p:spPr>
          <a:xfrm>
            <a:off x="4722197" y="3185710"/>
            <a:ext cx="659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106585"/>
                </a:solidFill>
              </a:rPr>
              <a:t>=</a:t>
            </a:r>
            <a:endParaRPr lang="fr-FR" b="1" dirty="0">
              <a:solidFill>
                <a:srgbClr val="106585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53F075-C306-E95B-EC0F-D7C6FAF90BE5}"/>
              </a:ext>
            </a:extLst>
          </p:cNvPr>
          <p:cNvSpPr txBox="1"/>
          <p:nvPr/>
        </p:nvSpPr>
        <p:spPr>
          <a:xfrm>
            <a:off x="5750896" y="3020688"/>
            <a:ext cx="13230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C00000"/>
                </a:solidFill>
              </a:rPr>
              <a:t>…..</a:t>
            </a:r>
            <a:endParaRPr lang="f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63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B510D-BE32-9E1F-A37D-0677D176A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B997807-918A-BB94-9BD3-1B8C41143E80}"/>
              </a:ext>
            </a:extLst>
          </p:cNvPr>
          <p:cNvSpPr txBox="1"/>
          <p:nvPr/>
        </p:nvSpPr>
        <p:spPr>
          <a:xfrm>
            <a:off x="1245668" y="92543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7722C29-1250-8ED2-E33B-88C222B7BEB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082FA30-40A3-B162-020E-0B69F9380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965" y="6059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0691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pen book with text and pictures&#10;&#10;Description automatically generated">
            <a:extLst>
              <a:ext uri="{FF2B5EF4-FFF2-40B4-BE49-F238E27FC236}">
                <a16:creationId xmlns:a16="http://schemas.microsoft.com/office/drawing/2014/main" id="{B6E41817-7090-30C8-9486-0DDABA0D1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78" y="1366378"/>
            <a:ext cx="8593644" cy="572909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149115" y="1077054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252398" y="1366378"/>
            <a:ext cx="8178799" cy="939616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32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قسمة الأعداد الكسرية (1) </a:t>
            </a:r>
            <a:endParaRPr lang="en-US" sz="32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7C3F7-0CA0-8287-9CF7-2681971E6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43B909D5-0A07-78C1-7266-2F89FEF2B91B}"/>
              </a:ext>
            </a:extLst>
          </p:cNvPr>
          <p:cNvSpPr txBox="1"/>
          <p:nvPr/>
        </p:nvSpPr>
        <p:spPr>
          <a:xfrm>
            <a:off x="1088518" y="893059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للجواب؟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693C098-7DEE-E794-E0AE-6C374E414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965" y="605991"/>
            <a:ext cx="1008000" cy="1008000"/>
          </a:xfrm>
          <a:prstGeom prst="ellipse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605F76-C53E-1DF2-07E6-A84277EE14FF}"/>
              </a:ext>
            </a:extLst>
          </p:cNvPr>
          <p:cNvSpPr txBox="1"/>
          <p:nvPr/>
        </p:nvSpPr>
        <p:spPr>
          <a:xfrm>
            <a:off x="2380305" y="2667247"/>
            <a:ext cx="659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106585"/>
                </a:solidFill>
              </a:rPr>
              <a:t>4</a:t>
            </a:r>
            <a:endParaRPr lang="fr-FR" b="1" dirty="0">
              <a:solidFill>
                <a:srgbClr val="106585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C55296-446B-86E3-076C-E3465B50F673}"/>
              </a:ext>
            </a:extLst>
          </p:cNvPr>
          <p:cNvSpPr txBox="1"/>
          <p:nvPr/>
        </p:nvSpPr>
        <p:spPr>
          <a:xfrm>
            <a:off x="2380305" y="3682910"/>
            <a:ext cx="659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106585"/>
                </a:solidFill>
              </a:rPr>
              <a:t>5</a:t>
            </a:r>
            <a:endParaRPr lang="fr-FR" b="1" dirty="0">
              <a:solidFill>
                <a:srgbClr val="106585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B568DC4-A488-ACFA-0E9B-440373D4FF4D}"/>
              </a:ext>
            </a:extLst>
          </p:cNvPr>
          <p:cNvCxnSpPr/>
          <p:nvPr/>
        </p:nvCxnSpPr>
        <p:spPr>
          <a:xfrm>
            <a:off x="2284612" y="3682910"/>
            <a:ext cx="850604" cy="0"/>
          </a:xfrm>
          <a:prstGeom prst="line">
            <a:avLst/>
          </a:prstGeom>
          <a:ln w="38100">
            <a:solidFill>
              <a:srgbClr val="10658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AA0A125-83B7-3788-3D3C-DB76715D9B5A}"/>
              </a:ext>
            </a:extLst>
          </p:cNvPr>
          <p:cNvSpPr txBox="1"/>
          <p:nvPr/>
        </p:nvSpPr>
        <p:spPr>
          <a:xfrm>
            <a:off x="3877771" y="2667247"/>
            <a:ext cx="659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106585"/>
                </a:solidFill>
              </a:rPr>
              <a:t>1</a:t>
            </a:r>
            <a:endParaRPr lang="fr-FR" b="1" dirty="0">
              <a:solidFill>
                <a:srgbClr val="106585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D70460-D89A-7575-8E95-DAA2E23D9624}"/>
              </a:ext>
            </a:extLst>
          </p:cNvPr>
          <p:cNvSpPr txBox="1"/>
          <p:nvPr/>
        </p:nvSpPr>
        <p:spPr>
          <a:xfrm>
            <a:off x="3877771" y="3682910"/>
            <a:ext cx="659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106585"/>
                </a:solidFill>
              </a:rPr>
              <a:t>7</a:t>
            </a:r>
            <a:endParaRPr lang="fr-FR" b="1" dirty="0">
              <a:solidFill>
                <a:srgbClr val="106585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3DC186A-0696-BA02-A296-F3A6DECFB2D3}"/>
              </a:ext>
            </a:extLst>
          </p:cNvPr>
          <p:cNvCxnSpPr/>
          <p:nvPr/>
        </p:nvCxnSpPr>
        <p:spPr>
          <a:xfrm>
            <a:off x="3782078" y="3682910"/>
            <a:ext cx="850604" cy="0"/>
          </a:xfrm>
          <a:prstGeom prst="line">
            <a:avLst/>
          </a:prstGeom>
          <a:ln w="38100">
            <a:solidFill>
              <a:srgbClr val="10658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36ABB52-7692-9805-10D4-3B37763BB790}"/>
              </a:ext>
            </a:extLst>
          </p:cNvPr>
          <p:cNvSpPr txBox="1"/>
          <p:nvPr/>
        </p:nvSpPr>
        <p:spPr>
          <a:xfrm>
            <a:off x="3122860" y="3127566"/>
            <a:ext cx="659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106585"/>
                </a:solidFill>
              </a:rPr>
              <a:t>÷</a:t>
            </a:r>
            <a:endParaRPr lang="fr-FR" b="1" dirty="0">
              <a:solidFill>
                <a:srgbClr val="106585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5812B0-53C0-7C07-5B7E-8FC0A0369579}"/>
              </a:ext>
            </a:extLst>
          </p:cNvPr>
          <p:cNvSpPr txBox="1"/>
          <p:nvPr/>
        </p:nvSpPr>
        <p:spPr>
          <a:xfrm>
            <a:off x="4722197" y="3185710"/>
            <a:ext cx="659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106585"/>
                </a:solidFill>
              </a:rPr>
              <a:t>=</a:t>
            </a:r>
            <a:endParaRPr lang="fr-FR" b="1" dirty="0">
              <a:solidFill>
                <a:srgbClr val="106585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578047-603C-D0B2-4B10-64AA2813BD33}"/>
              </a:ext>
            </a:extLst>
          </p:cNvPr>
          <p:cNvSpPr txBox="1"/>
          <p:nvPr/>
        </p:nvSpPr>
        <p:spPr>
          <a:xfrm>
            <a:off x="5621374" y="2730916"/>
            <a:ext cx="12380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C00000"/>
                </a:solidFill>
              </a:rPr>
              <a:t>28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058AA8-4A61-EEAE-57CD-EB987BCDEF2C}"/>
              </a:ext>
            </a:extLst>
          </p:cNvPr>
          <p:cNvSpPr txBox="1"/>
          <p:nvPr/>
        </p:nvSpPr>
        <p:spPr>
          <a:xfrm>
            <a:off x="5858667" y="3746579"/>
            <a:ext cx="659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C00000"/>
                </a:solidFill>
              </a:rPr>
              <a:t>5</a:t>
            </a:r>
            <a:endParaRPr lang="fr-FR" b="1" dirty="0">
              <a:solidFill>
                <a:srgbClr val="C00000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BDC291B-B3D6-1351-AC02-F2B46D53A114}"/>
              </a:ext>
            </a:extLst>
          </p:cNvPr>
          <p:cNvCxnSpPr>
            <a:cxnSpLocks/>
          </p:cNvCxnSpPr>
          <p:nvPr/>
        </p:nvCxnSpPr>
        <p:spPr>
          <a:xfrm>
            <a:off x="5525682" y="3746579"/>
            <a:ext cx="107831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45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BE35C-66F1-1A2F-4AC6-B9BA56321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E10D8A9-DB16-CBF7-05F4-2C8410949C5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273B50C-9335-DA93-9687-1204C9058202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F38CAFE-44ED-A6B7-2E6B-1230BDF8778A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6504EB3-F4E9-8E2C-FB0C-CF50F2A9B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86061" y="435704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6805480-5775-880A-CC38-F81A23ED1A22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DB2D968D-5867-8185-5E16-7ED2484C2A5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4690F108-5906-32E9-540C-57BA966F10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4A02E33-0F32-46DB-459E-02314E10C41E}"/>
                </a:ext>
              </a:extLst>
            </p:cNvPr>
            <p:cNvSpPr txBox="1"/>
            <p:nvPr/>
          </p:nvSpPr>
          <p:spPr>
            <a:xfrm>
              <a:off x="2223570" y="386409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5F37873C-FBD5-743F-894D-400F5CBB004F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062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pen book with text and pictures&#10;&#10;Description automatically generated">
            <a:extLst>
              <a:ext uri="{FF2B5EF4-FFF2-40B4-BE49-F238E27FC236}">
                <a16:creationId xmlns:a16="http://schemas.microsoft.com/office/drawing/2014/main" id="{FCCE80D1-7BCD-568E-6EB5-4F22CE4B9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11" y="1105544"/>
            <a:ext cx="8593644" cy="5729096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9045" y="920878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39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لحساب الخارج مع الاختزال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F0DEAEB-FD0F-4F22-38BB-32FC3B9146A9}"/>
              </a:ext>
            </a:extLst>
          </p:cNvPr>
          <p:cNvSpPr/>
          <p:nvPr/>
        </p:nvSpPr>
        <p:spPr>
          <a:xfrm>
            <a:off x="2020186" y="2307264"/>
            <a:ext cx="2402958" cy="101009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61797" y="919140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دقائق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4" name="Groupe 8">
            <a:extLst>
              <a:ext uri="{FF2B5EF4-FFF2-40B4-BE49-F238E27FC236}">
                <a16:creationId xmlns:a16="http://schemas.microsoft.com/office/drawing/2014/main" id="{DA71C067-D4DA-3095-8696-251C5831C966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6" name="Image 11">
              <a:extLst>
                <a:ext uri="{FF2B5EF4-FFF2-40B4-BE49-F238E27FC236}">
                  <a16:creationId xmlns:a16="http://schemas.microsoft.com/office/drawing/2014/main" id="{299DB8D1-1F02-B290-CEB6-01418CB1D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ZoneTexte 12">
              <a:extLst>
                <a:ext uri="{FF2B5EF4-FFF2-40B4-BE49-F238E27FC236}">
                  <a16:creationId xmlns:a16="http://schemas.microsoft.com/office/drawing/2014/main" id="{11DE37CC-611E-8E1E-0541-99B3353CA5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1B6A7665-668E-2E25-C884-00DF0325AB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264407" y="2655346"/>
            <a:ext cx="2517796" cy="2517796"/>
          </a:xfrm>
          <a:prstGeom prst="rect">
            <a:avLst/>
          </a:prstGeom>
        </p:spPr>
      </p:pic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E7046C6-13E5-5228-230B-208611D845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5FF3199-FE63-4365-A6CB-A895E0D2C4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97" y="2370276"/>
            <a:ext cx="5902610" cy="319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333955" y="921883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الآن؛ ستشتغلون في ثنائيات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humoristique, sourire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D5A18343-24A4-C7BF-1ECC-1510ADC7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278" y="597666"/>
            <a:ext cx="1017767" cy="1017767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727223-A95A-2016-4F3B-7650FDC66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4623" y="1990640"/>
            <a:ext cx="3768953" cy="376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C431C3-A15C-E82E-F1D7-64EDFBEC32D7}"/>
              </a:ext>
            </a:extLst>
          </p:cNvPr>
          <p:cNvSpPr txBox="1"/>
          <p:nvPr/>
        </p:nvSpPr>
        <p:spPr>
          <a:xfrm>
            <a:off x="333955" y="921883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زميله. تأكدوا أنكم اتبعتم الخطوات بشكل سليم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sourire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D6BA112F-D91B-651A-9F50-64CA528EB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278" y="597666"/>
            <a:ext cx="1017767" cy="1017767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A0CF526-4DD7-D1FE-5AD9-9A77D9648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993" y="2238053"/>
            <a:ext cx="6523285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49731" y="91914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من يشرح لنا كيف توصل للجواب؟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A84D260-BB43-0438-918A-488470D02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31" y="2012812"/>
            <a:ext cx="8126029" cy="3513872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803323E-B47C-2F48-57BC-54100F825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965" y="6059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BE313-6C3A-FF16-A824-9D4D8E5F4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E3A1151-B5A3-6FD0-380B-07D2C72E64D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77D080E-1CF4-F3CF-0215-787E4B7DECDD}"/>
              </a:ext>
            </a:extLst>
          </p:cNvPr>
          <p:cNvGrpSpPr/>
          <p:nvPr/>
        </p:nvGrpSpPr>
        <p:grpSpPr>
          <a:xfrm>
            <a:off x="2226504" y="2449061"/>
            <a:ext cx="4885812" cy="1993283"/>
            <a:chOff x="1974764" y="2436266"/>
            <a:chExt cx="4885812" cy="1993283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763C5590-D997-3FA3-4212-C7A27A9DEBE3}"/>
                </a:ext>
              </a:extLst>
            </p:cNvPr>
            <p:cNvSpPr/>
            <p:nvPr/>
          </p:nvSpPr>
          <p:spPr>
            <a:xfrm>
              <a:off x="1974764" y="2817096"/>
              <a:ext cx="4885812" cy="161245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6A515865-026B-5328-D992-7B9CF3ECD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563351" y="3307385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46FBE6B-CFAD-F35B-6C54-D93FA34DB894}"/>
                </a:ext>
              </a:extLst>
            </p:cNvPr>
            <p:cNvSpPr txBox="1"/>
            <p:nvPr/>
          </p:nvSpPr>
          <p:spPr>
            <a:xfrm>
              <a:off x="1974764" y="3150698"/>
              <a:ext cx="3555109" cy="716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18F89CC6-F1AB-DBD8-5388-B7A604B5ABC0}"/>
                </a:ext>
              </a:extLst>
            </p:cNvPr>
            <p:cNvSpPr/>
            <p:nvPr/>
          </p:nvSpPr>
          <p:spPr>
            <a:xfrm>
              <a:off x="2739708" y="2436266"/>
              <a:ext cx="3030596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9E3DF963-FA84-F466-692A-C5F31A0273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887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88900" y="812225"/>
            <a:ext cx="7434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النشاط على الصفحة 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39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لديكم 5 دقائق.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 و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تدوين ملاحظاتي على كراساتكم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C9100A5-024E-D13E-41A0-E173F8772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9441" y="2227877"/>
            <a:ext cx="2913524" cy="2913524"/>
          </a:xfrm>
          <a:prstGeom prst="rect">
            <a:avLst/>
          </a:prstGeom>
        </p:spPr>
      </p:pic>
      <p:grpSp>
        <p:nvGrpSpPr>
          <p:cNvPr id="10" name="Groupe 8">
            <a:extLst>
              <a:ext uri="{FF2B5EF4-FFF2-40B4-BE49-F238E27FC236}">
                <a16:creationId xmlns:a16="http://schemas.microsoft.com/office/drawing/2014/main" id="{D950C632-10E9-3C9E-83A7-3C7EAFC20102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11" name="Image 11">
              <a:extLst>
                <a:ext uri="{FF2B5EF4-FFF2-40B4-BE49-F238E27FC236}">
                  <a16:creationId xmlns:a16="http://schemas.microsoft.com/office/drawing/2014/main" id="{280DCC48-6B9B-DD35-0BEB-831DA7ACD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ZoneTexte 12">
              <a:extLst>
                <a:ext uri="{FF2B5EF4-FFF2-40B4-BE49-F238E27FC236}">
                  <a16:creationId xmlns:a16="http://schemas.microsoft.com/office/drawing/2014/main" id="{07E67182-CF61-53E3-7724-9F157C7583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DA65B1F-CA17-9749-0E40-CAE6DD06AA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965" y="631391"/>
            <a:ext cx="1008000" cy="1008000"/>
          </a:xfrm>
          <a:prstGeom prst="ellipse">
            <a:avLst/>
          </a:prstGeom>
        </p:spPr>
      </p:pic>
      <p:pic>
        <p:nvPicPr>
          <p:cNvPr id="7" name="Picture 6" descr="A math problems with lines and dots&#10;&#10;Description automatically generated">
            <a:extLst>
              <a:ext uri="{FF2B5EF4-FFF2-40B4-BE49-F238E27FC236}">
                <a16:creationId xmlns:a16="http://schemas.microsoft.com/office/drawing/2014/main" id="{5F8C0FD4-CD85-6CC5-C52E-FD147B6761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47" y="2227877"/>
            <a:ext cx="5048374" cy="338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73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7E0C9-4593-CED6-7BAE-056CFE407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3">
            <a:extLst>
              <a:ext uri="{FF2B5EF4-FFF2-40B4-BE49-F238E27FC236}">
                <a16:creationId xmlns:a16="http://schemas.microsoft.com/office/drawing/2014/main" id="{73C34B53-1926-0D6E-E006-892FC15BACA2}"/>
              </a:ext>
            </a:extLst>
          </p:cNvPr>
          <p:cNvSpPr txBox="1"/>
          <p:nvPr/>
        </p:nvSpPr>
        <p:spPr>
          <a:xfrm>
            <a:off x="862036" y="932516"/>
            <a:ext cx="6550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E7E7727F-EDCD-A377-3D56-C4F9F646B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39" y="1907506"/>
            <a:ext cx="7787380" cy="4488812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A811A62-DA8F-B745-4281-D96BBCB51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965" y="6313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9592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558587" cy="625740"/>
            <a:chOff x="976754" y="4005561"/>
            <a:chExt cx="558587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9" y="416193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558587" cy="628926"/>
            <a:chOff x="976754" y="4706199"/>
            <a:chExt cx="558587" cy="62892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8" y="486109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12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648164" y="547117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1033064" y="339326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10   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933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BCB11401-06A6-5785-B572-2658892BCF65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AE477A77-5C73-9B89-DD2E-6265924474A6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>
                <a:cs typeface="Calibri" panose="020F0502020204030204" pitchFamily="34" charset="0"/>
              </a:rPr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2">
            <a:extLst>
              <a:ext uri="{FF2B5EF4-FFF2-40B4-BE49-F238E27FC236}">
                <a16:creationId xmlns:a16="http://schemas.microsoft.com/office/drawing/2014/main" id="{14BF8E78-AD85-4546-122F-ED679140B808}"/>
              </a:ext>
            </a:extLst>
          </p:cNvPr>
          <p:cNvSpPr txBox="1"/>
          <p:nvPr/>
        </p:nvSpPr>
        <p:spPr>
          <a:xfrm>
            <a:off x="186813" y="950725"/>
            <a:ext cx="7310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الصفحتين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38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39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AEC2883-F35D-06D1-3963-A103ED9AA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965" y="625041"/>
            <a:ext cx="1008000" cy="1008000"/>
          </a:xfrm>
          <a:prstGeom prst="ellipse">
            <a:avLst/>
          </a:prstGeom>
        </p:spPr>
      </p:pic>
      <p:pic>
        <p:nvPicPr>
          <p:cNvPr id="6" name="Picture 5" descr="An open book with text and pictures&#10;&#10;Description automatically generated">
            <a:extLst>
              <a:ext uri="{FF2B5EF4-FFF2-40B4-BE49-F238E27FC236}">
                <a16:creationId xmlns:a16="http://schemas.microsoft.com/office/drawing/2014/main" id="{01479026-4833-4B0F-030B-4F41FB24E4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78" y="1135391"/>
            <a:ext cx="8593644" cy="572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4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33882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65CCD0F-7A4F-1FBB-431E-211EDB5B42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965" y="62504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0534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D462B994-595C-C3CF-264F-2F5C2C414052}"/>
              </a:ext>
            </a:extLst>
          </p:cNvPr>
          <p:cNvSpPr txBox="1"/>
          <p:nvPr/>
        </p:nvSpPr>
        <p:spPr>
          <a:xfrm>
            <a:off x="1024823" y="3836225"/>
            <a:ext cx="61552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SA" sz="28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خارج قسمة عدد كسري على عدد كسري.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16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70863" y="2239767"/>
            <a:ext cx="5075404" cy="2819009"/>
            <a:chOff x="2303654" y="2221113"/>
            <a:chExt cx="4678059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58764" y="3190408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03654" y="3228427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59668" y="3868264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839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98719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سنتابع درس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جديدا مع مجد وندى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965" y="618691"/>
            <a:ext cx="1008000" cy="1008000"/>
          </a:xfrm>
          <a:prstGeom prst="ellipse">
            <a:avLst/>
          </a:prstGeom>
        </p:spPr>
      </p:pic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61BF3648-8015-5D3D-56A0-22F6E4C7E2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AF97EA6B-27FE-8A81-EEDB-757F391BBAE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625143" y="945429"/>
            <a:ext cx="6877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الحساب الذهني. خذوا دفاتر البحث</a:t>
            </a: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4E3E3B2-DAC2-33E4-D912-1F9D1DC9B38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17672</TotalTime>
  <Words>777</Words>
  <Application>Microsoft Office PowerPoint</Application>
  <PresentationFormat>Affichage à l'écran (4:3)</PresentationFormat>
  <Paragraphs>246</Paragraphs>
  <Slides>52</Slides>
  <Notes>18</Notes>
  <HiddenSlides>0</HiddenSlides>
  <MMClips>6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52</vt:i4>
      </vt:variant>
    </vt:vector>
  </HeadingPairs>
  <TitlesOfParts>
    <vt:vector size="63" baseType="lpstr">
      <vt:lpstr>Cambria Math</vt:lpstr>
      <vt:lpstr>DengXian</vt:lpstr>
      <vt:lpstr>Chalkboard</vt:lpstr>
      <vt:lpstr>Effra CC Arbc</vt:lpstr>
      <vt:lpstr>Calibri</vt:lpstr>
      <vt:lpstr>Dosis</vt:lpstr>
      <vt:lpstr>Aptos</vt:lpstr>
      <vt:lpstr>Arial</vt:lpstr>
      <vt:lpstr>2_Conception personnalisée</vt:lpstr>
      <vt:lpstr>Page d'entree</vt:lpstr>
      <vt:lpstr>partie 1</vt:lpstr>
      <vt:lpstr>المرحلة 1</vt:lpstr>
      <vt:lpstr>Présentation PowerPoint</vt:lpstr>
      <vt:lpstr>برمجة الأسبوع الرابع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Mme BTIHAJ</dc:creator>
  <cp:lastModifiedBy>EL HAMDOUNI BTIHAJ</cp:lastModifiedBy>
  <cp:revision>170</cp:revision>
  <cp:lastPrinted>2025-08-13T10:11:39Z</cp:lastPrinted>
  <dcterms:created xsi:type="dcterms:W3CDTF">2025-08-01T12:31:49Z</dcterms:created>
  <dcterms:modified xsi:type="dcterms:W3CDTF">2025-11-16T18:48:50Z</dcterms:modified>
</cp:coreProperties>
</file>