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</p:sldMasterIdLst>
  <p:notesMasterIdLst>
    <p:notesMasterId r:id="rId86"/>
  </p:notesMasterIdLst>
  <p:handoutMasterIdLst>
    <p:handoutMasterId r:id="rId87"/>
  </p:handoutMasterIdLst>
  <p:sldIdLst>
    <p:sldId id="779" r:id="rId4"/>
    <p:sldId id="949" r:id="rId5"/>
    <p:sldId id="738" r:id="rId6"/>
    <p:sldId id="2134806719" r:id="rId7"/>
    <p:sldId id="780" r:id="rId8"/>
    <p:sldId id="973" r:id="rId9"/>
    <p:sldId id="950" r:id="rId10"/>
    <p:sldId id="2134806701" r:id="rId11"/>
    <p:sldId id="2134806628" r:id="rId12"/>
    <p:sldId id="2134806844" r:id="rId13"/>
    <p:sldId id="2134806845" r:id="rId14"/>
    <p:sldId id="2134806847" r:id="rId15"/>
    <p:sldId id="2134806848" r:id="rId16"/>
    <p:sldId id="2134806703" r:id="rId17"/>
    <p:sldId id="2134806957" r:id="rId18"/>
    <p:sldId id="2134806958" r:id="rId19"/>
    <p:sldId id="2134806960" r:id="rId20"/>
    <p:sldId id="2134806959" r:id="rId21"/>
    <p:sldId id="2134806961" r:id="rId22"/>
    <p:sldId id="2134806962" r:id="rId23"/>
    <p:sldId id="2134806963" r:id="rId24"/>
    <p:sldId id="2134806964" r:id="rId25"/>
    <p:sldId id="2134806965" r:id="rId26"/>
    <p:sldId id="2134806966" r:id="rId27"/>
    <p:sldId id="2134806967" r:id="rId28"/>
    <p:sldId id="2134806968" r:id="rId29"/>
    <p:sldId id="2134806969" r:id="rId30"/>
    <p:sldId id="2134806970" r:id="rId31"/>
    <p:sldId id="2134806971" r:id="rId32"/>
    <p:sldId id="2134806973" r:id="rId33"/>
    <p:sldId id="2134806974" r:id="rId34"/>
    <p:sldId id="2134806975" r:id="rId35"/>
    <p:sldId id="2134806987" r:id="rId36"/>
    <p:sldId id="2134806976" r:id="rId37"/>
    <p:sldId id="2134806977" r:id="rId38"/>
    <p:sldId id="2134806978" r:id="rId39"/>
    <p:sldId id="2134806979" r:id="rId40"/>
    <p:sldId id="2134806980" r:id="rId41"/>
    <p:sldId id="2134806988" r:id="rId42"/>
    <p:sldId id="2134806981" r:id="rId43"/>
    <p:sldId id="2134806989" r:id="rId44"/>
    <p:sldId id="2134806983" r:id="rId45"/>
    <p:sldId id="2134806984" r:id="rId46"/>
    <p:sldId id="2134806985" r:id="rId47"/>
    <p:sldId id="2134806986" r:id="rId48"/>
    <p:sldId id="2134806995" r:id="rId49"/>
    <p:sldId id="2134806991" r:id="rId50"/>
    <p:sldId id="2134806992" r:id="rId51"/>
    <p:sldId id="2134806993" r:id="rId52"/>
    <p:sldId id="2134806994" r:id="rId53"/>
    <p:sldId id="2134806996" r:id="rId54"/>
    <p:sldId id="2134806997" r:id="rId55"/>
    <p:sldId id="2134806998" r:id="rId56"/>
    <p:sldId id="2134806999" r:id="rId57"/>
    <p:sldId id="2134807000" r:id="rId58"/>
    <p:sldId id="2134807001" r:id="rId59"/>
    <p:sldId id="2134807002" r:id="rId60"/>
    <p:sldId id="2134807003" r:id="rId61"/>
    <p:sldId id="2134807004" r:id="rId62"/>
    <p:sldId id="2134807005" r:id="rId63"/>
    <p:sldId id="2134807012" r:id="rId64"/>
    <p:sldId id="2134807013" r:id="rId65"/>
    <p:sldId id="2134807014" r:id="rId66"/>
    <p:sldId id="2134807015" r:id="rId67"/>
    <p:sldId id="2134807017" r:id="rId68"/>
    <p:sldId id="2134807018" r:id="rId69"/>
    <p:sldId id="2134807019" r:id="rId70"/>
    <p:sldId id="2134807020" r:id="rId71"/>
    <p:sldId id="2134807021" r:id="rId72"/>
    <p:sldId id="2134807022" r:id="rId73"/>
    <p:sldId id="2134806792" r:id="rId74"/>
    <p:sldId id="2134806791" r:id="rId75"/>
    <p:sldId id="2134806793" r:id="rId76"/>
    <p:sldId id="2134807006" r:id="rId77"/>
    <p:sldId id="2134806874" r:id="rId78"/>
    <p:sldId id="2134807007" r:id="rId79"/>
    <p:sldId id="2134807008" r:id="rId80"/>
    <p:sldId id="2134807009" r:id="rId81"/>
    <p:sldId id="2134807010" r:id="rId82"/>
    <p:sldId id="2134807011" r:id="rId83"/>
    <p:sldId id="2134806699" r:id="rId84"/>
    <p:sldId id="2134806798" r:id="rId85"/>
  </p:sldIdLst>
  <p:sldSz cx="9144000" cy="6858000" type="screen4x3"/>
  <p:notesSz cx="6735763" cy="9866313"/>
  <p:embeddedFontLst>
    <p:embeddedFont>
      <p:font typeface="DengXian" panose="02010600030101010101" pitchFamily="2" charset="-122"/>
      <p:regular r:id="rId88"/>
      <p:bold r:id="rId89"/>
    </p:embeddedFont>
    <p:embeddedFont>
      <p:font typeface="Cambria Math" panose="02040503050406030204" pitchFamily="18" charset="0"/>
      <p:regular r:id="rId90"/>
    </p:embeddedFont>
    <p:embeddedFont>
      <p:font typeface="Dosis" pitchFamily="2" charset="0"/>
      <p:regular r:id="rId91"/>
      <p:bold r:id="rId92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B5050"/>
    <a:srgbClr val="FC8D00"/>
    <a:srgbClr val="FFEFB9"/>
    <a:srgbClr val="FAE496"/>
    <a:srgbClr val="17AB98"/>
    <a:srgbClr val="F6BB00"/>
    <a:srgbClr val="B2B3AE"/>
    <a:srgbClr val="EEB500"/>
    <a:srgbClr val="CCE4A1"/>
    <a:srgbClr val="FFDA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BCD280-F807-4456-BBBC-32895BB08CDE}" v="489" dt="2025-11-30T15:36:07.2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14" autoAdjust="0"/>
    <p:restoredTop sz="96281" autoAdjust="0"/>
  </p:normalViewPr>
  <p:slideViewPr>
    <p:cSldViewPr snapToGrid="0">
      <p:cViewPr varScale="1">
        <p:scale>
          <a:sx n="71" d="100"/>
          <a:sy n="71" d="100"/>
        </p:scale>
        <p:origin x="1310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font" Target="fonts/font2.fntdata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90" Type="http://schemas.openxmlformats.org/officeDocument/2006/relationships/font" Target="fonts/font3.fntdata"/><Relationship Id="rId95" Type="http://schemas.openxmlformats.org/officeDocument/2006/relationships/theme" Target="theme/theme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font" Target="fonts/font1.fntdata"/><Relationship Id="rId91" Type="http://schemas.openxmlformats.org/officeDocument/2006/relationships/font" Target="fonts/font4.fntdata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notesMaster" Target="notesMasters/notesMaster1.xml"/><Relationship Id="rId9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microsoft.com/office/2015/10/relationships/revisionInfo" Target="revisionInfo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handoutMaster" Target="handoutMasters/handoutMaster1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presProps" Target="presProps.xml"/><Relationship Id="rId98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30/11/2025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30/11/2025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81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24070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618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765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42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016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90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A6F6C51-F874-31A5-B58E-98ED294393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902" r:id="rId2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9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gi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8.png"/><Relationship Id="rId4" Type="http://schemas.openxmlformats.org/officeDocument/2006/relationships/image" Target="../media/image1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13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8.png"/><Relationship Id="rId4" Type="http://schemas.openxmlformats.org/officeDocument/2006/relationships/image" Target="../media/image13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13.e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8.png"/><Relationship Id="rId4" Type="http://schemas.openxmlformats.org/officeDocument/2006/relationships/image" Target="../media/image13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13.emf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png"/><Relationship Id="rId4" Type="http://schemas.openxmlformats.org/officeDocument/2006/relationships/image" Target="../media/image13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image" Target="../media/image13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png"/><Relationship Id="rId4" Type="http://schemas.openxmlformats.org/officeDocument/2006/relationships/image" Target="../media/image13.e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png"/><Relationship Id="rId4" Type="http://schemas.openxmlformats.org/officeDocument/2006/relationships/image" Target="../media/image13.e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mp4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2.mp4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mp4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2.mp4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1216A2-EFBC-D426-3F82-F7E9456A77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/>
          <a:lstStyle/>
          <a:p>
            <a: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SA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المرحلة 1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760357" y="883472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SA" sz="36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1BDB8D89-C571-AB60-BA52-362E30D340A3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SA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1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25F478A2-E58A-1BDE-D210-AA6DBC10E684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>
                <a:ea typeface="DengXian" panose="02010600030101010101" pitchFamily="2" charset="-122"/>
              </a:rPr>
              <a:t>6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65C74771-F706-F4F5-0EDF-5FAE30BD2537}"/>
              </a:ext>
            </a:extLst>
          </p:cNvPr>
          <p:cNvGrpSpPr/>
          <p:nvPr/>
        </p:nvGrpSpPr>
        <p:grpSpPr>
          <a:xfrm>
            <a:off x="7301777" y="6021421"/>
            <a:ext cx="1124468" cy="288630"/>
            <a:chOff x="7067322" y="5877672"/>
            <a:chExt cx="1124468" cy="28863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FD1FD34B-4B26-BFD6-A119-2526629DB346}"/>
                </a:ext>
              </a:extLst>
            </p:cNvPr>
            <p:cNvSpPr/>
            <p:nvPr/>
          </p:nvSpPr>
          <p:spPr>
            <a:xfrm>
              <a:off x="7067322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ar-AE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مراجعة (</a:t>
              </a:r>
              <a:r>
                <a:rPr lang="ar-S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1</a:t>
              </a:r>
              <a:r>
                <a:rPr lang="ar-AE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)</a:t>
              </a:r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1257AB0B-A09A-A7FC-5A70-561DA0B7A8A0}"/>
                </a:ext>
              </a:extLst>
            </p:cNvPr>
            <p:cNvSpPr/>
            <p:nvPr/>
          </p:nvSpPr>
          <p:spPr>
            <a:xfrm>
              <a:off x="7922739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A75ED181-7F1D-C96D-3C5C-A164FCEE74B6}"/>
              </a:ext>
            </a:extLst>
          </p:cNvPr>
          <p:cNvGrpSpPr/>
          <p:nvPr/>
        </p:nvGrpSpPr>
        <p:grpSpPr>
          <a:xfrm>
            <a:off x="2412979" y="6021421"/>
            <a:ext cx="1124468" cy="288630"/>
            <a:chOff x="5372100" y="5877672"/>
            <a:chExt cx="1124468" cy="288630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2DED09AA-724A-789B-59C1-C1765A0F466D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ar-S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تمرير الرائز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D726A75D-6A24-590A-8E6D-56D7347615A8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D92F9033-0DEC-4565-2940-99E9F1492D28}"/>
              </a:ext>
            </a:extLst>
          </p:cNvPr>
          <p:cNvGrpSpPr/>
          <p:nvPr/>
        </p:nvGrpSpPr>
        <p:grpSpPr>
          <a:xfrm>
            <a:off x="5464940" y="6021421"/>
            <a:ext cx="1124468" cy="288630"/>
            <a:chOff x="3710448" y="3746377"/>
            <a:chExt cx="1124468" cy="288630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E7436B40-B623-0999-F20B-2FFCD5783E96}"/>
                </a:ext>
              </a:extLst>
            </p:cNvPr>
            <p:cNvSpPr/>
            <p:nvPr/>
          </p:nvSpPr>
          <p:spPr>
            <a:xfrm>
              <a:off x="3710448" y="3746377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ar-AE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مراجعة (</a:t>
              </a:r>
              <a:r>
                <a:rPr lang="ar-S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3</a:t>
              </a:r>
              <a:r>
                <a:rPr lang="ar-AE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)</a:t>
              </a:r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1DB98E70-63DE-1953-E3A1-3A0D5DBC94C0}"/>
                </a:ext>
              </a:extLst>
            </p:cNvPr>
            <p:cNvSpPr/>
            <p:nvPr/>
          </p:nvSpPr>
          <p:spPr>
            <a:xfrm>
              <a:off x="4565865" y="3762136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C129014B-73B7-7BD0-4DF8-C96AFFB1F78E}"/>
              </a:ext>
            </a:extLst>
          </p:cNvPr>
          <p:cNvSpPr/>
          <p:nvPr/>
        </p:nvSpPr>
        <p:spPr>
          <a:xfrm>
            <a:off x="3905386" y="5988990"/>
            <a:ext cx="1258416" cy="288629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ar-SA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rPr>
              <a:t>مراجعة (3)</a:t>
            </a:r>
            <a:endParaRPr lang="fr-FR" sz="1400" b="1" dirty="0">
              <a:solidFill>
                <a:schemeClr val="bg1"/>
              </a:solidFill>
              <a:latin typeface="Effra CC Arbc" panose="020B0503020203020204" pitchFamily="34" charset="-78"/>
              <a:cs typeface="Effra CC Arbc" panose="020B0503020203020204" pitchFamily="34" charset="-78"/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46D91575-986D-4855-2B76-9B4B480F8D78}"/>
              </a:ext>
            </a:extLst>
          </p:cNvPr>
          <p:cNvSpPr/>
          <p:nvPr/>
        </p:nvSpPr>
        <p:spPr>
          <a:xfrm>
            <a:off x="4894751" y="6004749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E0D5ABF-EF98-F79E-7022-6DA1755EBE24}"/>
              </a:ext>
            </a:extLst>
          </p:cNvPr>
          <p:cNvGrpSpPr/>
          <p:nvPr/>
        </p:nvGrpSpPr>
        <p:grpSpPr>
          <a:xfrm>
            <a:off x="717755" y="6005205"/>
            <a:ext cx="1222903" cy="272414"/>
            <a:chOff x="7846153" y="6855859"/>
            <a:chExt cx="1222903" cy="272414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2410C3DD-4113-4403-562E-0DE59A12819F}"/>
                </a:ext>
              </a:extLst>
            </p:cNvPr>
            <p:cNvSpPr/>
            <p:nvPr/>
          </p:nvSpPr>
          <p:spPr>
            <a:xfrm>
              <a:off x="7846153" y="6855859"/>
              <a:ext cx="1222903" cy="272414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ar-S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تصحيح الرائز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05A59D75-4D02-ED66-0440-7F05627FCC89}"/>
                </a:ext>
              </a:extLst>
            </p:cNvPr>
            <p:cNvSpPr/>
            <p:nvPr/>
          </p:nvSpPr>
          <p:spPr>
            <a:xfrm>
              <a:off x="8800005" y="6871618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22222E-6 -4.07407E-6 L -0.0934 -0.0004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7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mph" presetSubtype="2" repeatCount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8D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1D047A-2928-4EA7-DC02-E29634015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683DBE6D-5E9C-52C4-8BEF-888868E722E4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174B535F-2360-8EA8-C6BB-CDE8F5E7C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31F44C5C-9854-FCE3-1B54-0DE701F62838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1F26BCBD-052E-34B7-3050-76140E9BDD69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C71DBDBB-51AC-0F08-2660-180798425984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253E65A2-7FDA-AC32-3E3A-B02FF55416C4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084F53A3-4489-2DBB-EC4D-01C74D66A802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6ED276D0-6039-0041-1F94-C0B2727BF3C6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38C38886-DBDD-427C-57E4-F4ED41BCC08F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A128008A-2742-25DC-82F9-D11E1F5073C7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75192E0B-393E-44E8-4381-BE7615061A76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38A1CD28-669B-DFE7-E099-DAB5443A137F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7" name="TextBox 8">
            <a:extLst>
              <a:ext uri="{FF2B5EF4-FFF2-40B4-BE49-F238E27FC236}">
                <a16:creationId xmlns:a16="http://schemas.microsoft.com/office/drawing/2014/main" id="{17A4F488-E740-4306-6E7B-296934BE3F54}"/>
              </a:ext>
            </a:extLst>
          </p:cNvPr>
          <p:cNvSpPr txBox="1"/>
          <p:nvPr/>
        </p:nvSpPr>
        <p:spPr>
          <a:xfrm>
            <a:off x="3188527" y="5759620"/>
            <a:ext cx="2523604" cy="14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7"/>
              </a:lnSpc>
              <a:spcBef>
                <a:spcPct val="0"/>
              </a:spcBef>
            </a:pPr>
            <a:r>
              <a:rPr lang="en-US" sz="841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81F66F3-333B-7BEC-C30A-AD8FE53BCD01}"/>
              </a:ext>
            </a:extLst>
          </p:cNvPr>
          <p:cNvSpPr txBox="1"/>
          <p:nvPr/>
        </p:nvSpPr>
        <p:spPr>
          <a:xfrm>
            <a:off x="667673" y="874657"/>
            <a:ext cx="68777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MA" sz="2000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سنبدأ الحساب الذهني. خذوا دفاتر البحث</a:t>
            </a: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2EC1CBEE-9956-5BA1-7846-CF466012D8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23641" y="787778"/>
            <a:ext cx="757857" cy="74426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55CA6E4-8143-E103-B47B-30C53461052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239135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57A54B-1352-CA36-AE05-9D855379BD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DB0E71A4-E3ED-2A34-B50E-1BCE13ABAD6E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9C15BAA6-E235-4D5F-5D30-A8AF52595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9096A33A-14BA-731D-91EF-D49F50B871C2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F1F481B7-6D90-2C55-9C83-AC651E84FAA9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95C6F737-CBFA-67BA-2CE0-472698AE241B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890A0B21-E1F0-399F-0E43-3017652D332E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8378E8ED-DD36-9C15-10CC-DAA752EE5DF3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538CC49B-2E57-B0F6-7260-CA5D5EF79000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731D986D-72E9-7FB9-1F23-FA029411C7BD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49432D2C-338D-5D78-9681-F990ED461288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6D7F00AA-6E1E-8642-0913-A8DDBC7AF9FA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ACB07C66-AA20-FC3B-E019-AEBC3AE21067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7" name="TextBox 8">
            <a:extLst>
              <a:ext uri="{FF2B5EF4-FFF2-40B4-BE49-F238E27FC236}">
                <a16:creationId xmlns:a16="http://schemas.microsoft.com/office/drawing/2014/main" id="{C041E032-16D2-2754-B083-AAC7DED9ACAE}"/>
              </a:ext>
            </a:extLst>
          </p:cNvPr>
          <p:cNvSpPr txBox="1"/>
          <p:nvPr/>
        </p:nvSpPr>
        <p:spPr>
          <a:xfrm>
            <a:off x="3188527" y="5759620"/>
            <a:ext cx="2523604" cy="14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7"/>
              </a:lnSpc>
              <a:spcBef>
                <a:spcPct val="0"/>
              </a:spcBef>
            </a:pPr>
            <a:r>
              <a:rPr lang="en-US" sz="841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D3ACDEB-AA6A-4CCA-8BB6-6105F91C8D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C6357A8-2C09-EEFB-EF71-829B6A052EF3}"/>
              </a:ext>
            </a:extLst>
          </p:cNvPr>
          <p:cNvSpPr txBox="1"/>
          <p:nvPr/>
        </p:nvSpPr>
        <p:spPr>
          <a:xfrm>
            <a:off x="142875" y="881801"/>
            <a:ext cx="7402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دقيقة واحدة لحل هذه العمليات. دوّنوا النتيجة فقط في دفاتركم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كما في المثال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A93B7DDC-7E8A-EE57-9907-BA45E165683C}"/>
              </a:ext>
            </a:extLst>
          </p:cNvPr>
          <p:cNvGrpSpPr/>
          <p:nvPr/>
        </p:nvGrpSpPr>
        <p:grpSpPr>
          <a:xfrm>
            <a:off x="1581931" y="2616985"/>
            <a:ext cx="5597012" cy="613155"/>
            <a:chOff x="1581931" y="2616985"/>
            <a:chExt cx="5597012" cy="613155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63BEC28E-9FA6-6821-A259-4F41BA210B98}"/>
                </a:ext>
              </a:extLst>
            </p:cNvPr>
            <p:cNvSpPr/>
            <p:nvPr/>
          </p:nvSpPr>
          <p:spPr>
            <a:xfrm>
              <a:off x="1848632" y="2616985"/>
              <a:ext cx="2599208" cy="564279"/>
            </a:xfrm>
            <a:prstGeom prst="roundRect">
              <a:avLst/>
            </a:prstGeom>
            <a:solidFill>
              <a:srgbClr val="FFEFB9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DA1EC8BD-082E-1DD0-5A09-231F5C9F9467}"/>
                </a:ext>
              </a:extLst>
            </p:cNvPr>
            <p:cNvSpPr txBox="1"/>
            <p:nvPr/>
          </p:nvSpPr>
          <p:spPr>
            <a:xfrm>
              <a:off x="2383443" y="2680014"/>
              <a:ext cx="14093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/>
                <a:t>5 + 7 = … </a:t>
              </a:r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224D46B2-CA8A-22D0-29E7-E872FCBC04E9}"/>
                </a:ext>
              </a:extLst>
            </p:cNvPr>
            <p:cNvSpPr/>
            <p:nvPr/>
          </p:nvSpPr>
          <p:spPr>
            <a:xfrm>
              <a:off x="1581931" y="2666105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/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F3FCE4DD-69C9-5B6F-2B25-1CAAE8FFA146}"/>
                </a:ext>
              </a:extLst>
            </p:cNvPr>
            <p:cNvSpPr txBox="1"/>
            <p:nvPr/>
          </p:nvSpPr>
          <p:spPr>
            <a:xfrm>
              <a:off x="1641888" y="2680015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/>
                <a:t>A</a:t>
              </a: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A63FAC56-97D2-8C60-3562-51580E159A9C}"/>
                </a:ext>
              </a:extLst>
            </p:cNvPr>
            <p:cNvSpPr txBox="1"/>
            <p:nvPr/>
          </p:nvSpPr>
          <p:spPr>
            <a:xfrm>
              <a:off x="2519021" y="2768475"/>
              <a:ext cx="465992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SA" sz="24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مِ</a:t>
              </a:r>
              <a:r>
                <a:rPr lang="ar-MA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ثالٌ</a:t>
              </a:r>
              <a:r>
                <a:rPr lang="fr-FR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: </a:t>
              </a:r>
              <a:endParaRPr lang="fr-FR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0CE6CE45-38E2-34FE-1627-B3D0A700F705}"/>
              </a:ext>
            </a:extLst>
          </p:cNvPr>
          <p:cNvGrpSpPr/>
          <p:nvPr/>
        </p:nvGrpSpPr>
        <p:grpSpPr>
          <a:xfrm>
            <a:off x="2208522" y="3613351"/>
            <a:ext cx="5090686" cy="931210"/>
            <a:chOff x="2208522" y="3613351"/>
            <a:chExt cx="5090686" cy="931210"/>
          </a:xfrm>
        </p:grpSpPr>
        <p:pic>
          <p:nvPicPr>
            <p:cNvPr id="27" name="Image 26" descr="Une image contenant Graphique, clipart, conception&#10;&#10;Le contenu généré par l’IA peut être incorrect.">
              <a:extLst>
                <a:ext uri="{FF2B5EF4-FFF2-40B4-BE49-F238E27FC236}">
                  <a16:creationId xmlns:a16="http://schemas.microsoft.com/office/drawing/2014/main" id="{98457964-474F-CE97-4F00-801EB81DD1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8522" y="3613351"/>
              <a:ext cx="925683" cy="745204"/>
            </a:xfrm>
            <a:prstGeom prst="rect">
              <a:avLst/>
            </a:prstGeom>
          </p:spPr>
        </p:pic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2B9342EF-AFB9-5C7C-D156-14E4CB710B15}"/>
                </a:ext>
              </a:extLst>
            </p:cNvPr>
            <p:cNvSpPr/>
            <p:nvPr/>
          </p:nvSpPr>
          <p:spPr>
            <a:xfrm>
              <a:off x="3426908" y="3799358"/>
              <a:ext cx="1736787" cy="74520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6BB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/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68381E5E-5439-9389-A049-6ED63B8B84C6}"/>
                </a:ext>
              </a:extLst>
            </p:cNvPr>
            <p:cNvSpPr txBox="1"/>
            <p:nvPr/>
          </p:nvSpPr>
          <p:spPr>
            <a:xfrm>
              <a:off x="4122526" y="3879571"/>
              <a:ext cx="14529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b="1" dirty="0">
                  <a:solidFill>
                    <a:schemeClr val="accent1"/>
                  </a:solidFill>
                  <a:latin typeface="Chalkboard" panose="03050602040202020205" pitchFamily="66" charset="77"/>
                  <a:cs typeface="JF Flat Bold" panose="02000500000000000000" pitchFamily="2" charset="-78"/>
                </a:rPr>
                <a:t>12</a:t>
              </a:r>
              <a:endParaRPr lang="fr-FR" sz="3200" b="1" dirty="0">
                <a:solidFill>
                  <a:schemeClr val="bg2">
                    <a:lumMod val="25000"/>
                  </a:schemeClr>
                </a:solidFill>
                <a:latin typeface="Chalkboard" panose="03050602040202020205" pitchFamily="66" charset="77"/>
                <a:cs typeface="JF Flat Bold" panose="02000500000000000000" pitchFamily="2" charset="-78"/>
              </a:endParaRP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0AC0669F-AE89-DF33-7B50-E62A2A31B682}"/>
                </a:ext>
              </a:extLst>
            </p:cNvPr>
            <p:cNvSpPr txBox="1"/>
            <p:nvPr/>
          </p:nvSpPr>
          <p:spPr>
            <a:xfrm>
              <a:off x="5269719" y="4012134"/>
              <a:ext cx="202948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اُكْتُبُوا فِي </a:t>
              </a:r>
              <a:r>
                <a:rPr lang="ar-SA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دَفاتِرِكُمْ</a:t>
              </a:r>
              <a:r>
                <a:rPr lang="fr-F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8902D8F5-C2D3-DA5A-2DC2-D9DC92F52D63}"/>
                </a:ext>
              </a:extLst>
            </p:cNvPr>
            <p:cNvSpPr/>
            <p:nvPr/>
          </p:nvSpPr>
          <p:spPr>
            <a:xfrm>
              <a:off x="3180708" y="3942683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fr-FR"/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125463F8-E331-4D6D-D113-ABFC0042CF69}"/>
                </a:ext>
              </a:extLst>
            </p:cNvPr>
            <p:cNvSpPr txBox="1"/>
            <p:nvPr/>
          </p:nvSpPr>
          <p:spPr>
            <a:xfrm>
              <a:off x="3250484" y="3955216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/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842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7CF43D-048D-C7E8-3C8E-9356A048D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04B5CE16-AAEC-F222-EB14-A8B5076B784C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6CDE390F-FF00-D455-9781-65E362D92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1A3116E2-19CC-4CB5-78D6-9965A2F46AC4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987EF5AB-8428-FEF1-8675-3830FAA1CFF0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805F3AC7-5D35-94F3-66EF-FAEA4756A773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4A990DCA-4FF9-9102-415A-111ED13489D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0F524939-A1E8-1DC4-A1FE-C5FCE2F76AAF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95EB27F9-325B-44A8-D5E6-52E993E95943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74C429EF-20A1-F5B6-C421-8C87B0DAAEC0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B9388E24-CD6D-D21E-6F4F-2205EEE6755A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75263FC7-6B4B-B8FB-2F10-005CAF36FA29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B70560A6-27A4-5F3C-795A-724DF8CF5CE7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7" name="TextBox 8">
            <a:extLst>
              <a:ext uri="{FF2B5EF4-FFF2-40B4-BE49-F238E27FC236}">
                <a16:creationId xmlns:a16="http://schemas.microsoft.com/office/drawing/2014/main" id="{C1140BE7-133E-3971-4719-2D74C41A6B7E}"/>
              </a:ext>
            </a:extLst>
          </p:cNvPr>
          <p:cNvSpPr txBox="1"/>
          <p:nvPr/>
        </p:nvSpPr>
        <p:spPr>
          <a:xfrm>
            <a:off x="3188527" y="5759620"/>
            <a:ext cx="2523604" cy="14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7"/>
              </a:lnSpc>
              <a:spcBef>
                <a:spcPct val="0"/>
              </a:spcBef>
            </a:pPr>
            <a:r>
              <a:rPr lang="en-US" sz="841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FB0231A-631C-9617-BF77-160C46750E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AB2174E-FB8E-3A9E-D350-05A5CD6737E6}"/>
              </a:ext>
            </a:extLst>
          </p:cNvPr>
          <p:cNvSpPr txBox="1"/>
          <p:nvPr/>
        </p:nvSpPr>
        <p:spPr>
          <a:xfrm>
            <a:off x="2700726" y="871079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عرض فيديو الحساب الذهني </a:t>
            </a:r>
          </a:p>
        </p:txBody>
      </p:sp>
      <p:pic>
        <p:nvPicPr>
          <p:cNvPr id="4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1E32082C-529E-03AC-48AD-44DB186F032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311EDB1-28C3-305F-8517-9716228A43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139" y="2822251"/>
            <a:ext cx="7793778" cy="198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05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CEB24B-9DD5-C998-0396-9B7F29C3E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C37EA26D-529D-169D-0294-FD943D9A59DB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CA3C8951-9CD3-2005-1550-C4B280F10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D7B07B9B-13F4-0053-4FC3-AD3C926D0222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41E8D18A-FA5D-5534-B628-C4AB4B0F7048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B43645F8-4A82-7216-B699-B274A7D531C8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A541CD02-AEDC-FC88-FA32-E1F287DB6B9C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E9ADAC44-3CB5-1E80-DE23-523459991547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FBCBAAC4-EE2C-6164-0B8C-8307D241170B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16279344-C829-607B-AF32-7300D4E3929E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539E1C80-F837-2D66-E1C5-4F2F2D2064C6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C503259D-2CFD-8212-963D-47E9FCCCFD0C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1472CFCC-5580-AFFB-326B-333199E2EF6A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B1B0D88C-C40E-6AD3-00E5-21E6BCD5BAF0}"/>
              </a:ext>
            </a:extLst>
          </p:cNvPr>
          <p:cNvSpPr txBox="1"/>
          <p:nvPr/>
        </p:nvSpPr>
        <p:spPr>
          <a:xfrm>
            <a:off x="2815225" y="819402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6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F126ABF-6A6F-8A0E-10A8-9E6910FB4A3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286FBD8-26BA-8A96-3AAD-B37B930EBE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794" y="2629816"/>
            <a:ext cx="7503130" cy="208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77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DA259A-F2DC-AFA9-B900-FE59471FD4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A8E32E4-588B-439B-73DF-093C47F63AA2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C09D3544-491D-9BFF-9731-4716358A5F42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211E6C11-4B51-6BB2-98CA-18C6EC932220}"/>
              </a:ext>
            </a:extLst>
          </p:cNvPr>
          <p:cNvGrpSpPr/>
          <p:nvPr/>
        </p:nvGrpSpPr>
        <p:grpSpPr>
          <a:xfrm>
            <a:off x="347871" y="2249226"/>
            <a:ext cx="7476762" cy="3884346"/>
            <a:chOff x="1269318" y="2237493"/>
            <a:chExt cx="6515943" cy="2581931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71797921-0C7F-9076-8523-AEBB124C0706}"/>
                </a:ext>
              </a:extLst>
            </p:cNvPr>
            <p:cNvSpPr/>
            <p:nvPr/>
          </p:nvSpPr>
          <p:spPr>
            <a:xfrm>
              <a:off x="1724144" y="2601942"/>
              <a:ext cx="5963130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203DD8D-5892-A38C-6B16-662CFF20BB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7055401" y="3193632"/>
              <a:ext cx="631873" cy="631873"/>
            </a:xfrm>
            <a:prstGeom prst="rect">
              <a:avLst/>
            </a:prstGeom>
          </p:spPr>
        </p:pic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3FCBA1AA-DB5B-ED85-D40D-77499E93D33D}"/>
                </a:ext>
              </a:extLst>
            </p:cNvPr>
            <p:cNvSpPr/>
            <p:nvPr/>
          </p:nvSpPr>
          <p:spPr>
            <a:xfrm>
              <a:off x="3126941" y="2262800"/>
              <a:ext cx="2800697" cy="564135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1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20E16447-25EC-942B-263F-A610DEEE66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3200" b="1" dirty="0"/>
                <a:t>2</a:t>
              </a:r>
              <a:endParaRPr lang="fr-MA" sz="3200" b="1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D6D25D5-79F1-4E71-68F1-E2684803F213}"/>
                </a:ext>
              </a:extLst>
            </p:cNvPr>
            <p:cNvSpPr txBox="1"/>
            <p:nvPr/>
          </p:nvSpPr>
          <p:spPr>
            <a:xfrm>
              <a:off x="1269318" y="2920341"/>
              <a:ext cx="6515943" cy="347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spcAft>
                  <a:spcPts val="600"/>
                </a:spcAft>
              </a:pPr>
              <a:r>
                <a:rPr lang="ar-M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•</a:t>
              </a:r>
              <a:r>
                <a:rPr lang="ar-S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تفكيك الأعداد العشرية انطلاقا من القيمة المكانية</a:t>
              </a: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E400E665-6A80-F3C5-61A1-82F8C6BEC193}"/>
              </a:ext>
            </a:extLst>
          </p:cNvPr>
          <p:cNvSpPr txBox="1"/>
          <p:nvPr/>
        </p:nvSpPr>
        <p:spPr>
          <a:xfrm>
            <a:off x="2363666" y="3918346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6DC44AC-B699-3A23-0EE9-CC608A4159D1}"/>
              </a:ext>
            </a:extLst>
          </p:cNvPr>
          <p:cNvSpPr txBox="1"/>
          <p:nvPr/>
        </p:nvSpPr>
        <p:spPr>
          <a:xfrm>
            <a:off x="3104332" y="4498611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نشاط التدرب 1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049D9A0-F3AD-CFCE-FD19-3A02F9FD0502}"/>
              </a:ext>
            </a:extLst>
          </p:cNvPr>
          <p:cNvSpPr txBox="1"/>
          <p:nvPr/>
        </p:nvSpPr>
        <p:spPr>
          <a:xfrm>
            <a:off x="3130075" y="5112701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نشاط التدرب 2</a:t>
            </a:r>
          </a:p>
        </p:txBody>
      </p:sp>
    </p:spTree>
    <p:extLst>
      <p:ext uri="{BB962C8B-B14F-4D97-AF65-F5344CB8AC3E}">
        <p14:creationId xmlns:p14="http://schemas.microsoft.com/office/powerpoint/2010/main" val="42965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BA3DB5-9F65-9C2E-DD3F-348CF18653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00DE567E-86F9-6174-2306-70BA91BA82BC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AC54AFCB-557E-E551-73DD-759C2B413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4A8EE539-4A36-6D59-DA39-0EF1EDA880DA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BDED991A-D804-D15E-3E44-8FACEA24BE05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D2BD9ABB-E7C5-E3B8-8587-13834788E104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6D7EFD39-2A55-5048-7FD1-3DB265A32EEE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FB309159-1C33-645C-5C44-927261131A55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5A8996CD-38B5-3202-D42F-A2DAA3ECAF8C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2EF29EC8-89A8-FCB3-0BF9-786C739D2BC0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CAD642F0-C92A-29D7-7F04-ACFA5BB60D1D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B36079FA-1EEE-AF25-0286-D0AE848099C8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6151CF3B-5256-8FD2-454B-39D74AE7D82E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043431A1-9E15-56AA-F696-FDF26CC69EAB}"/>
              </a:ext>
            </a:extLst>
          </p:cNvPr>
          <p:cNvSpPr txBox="1"/>
          <p:nvPr/>
        </p:nvSpPr>
        <p:spPr>
          <a:xfrm>
            <a:off x="64217" y="87139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 فككوا العدد العشري التالي انطلاقا من القيم المكانية لأرقامه 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BFC0D7A-8E65-711C-7693-51750861219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14DEA22C-BD7F-837C-9298-ECB04103783B}"/>
                  </a:ext>
                </a:extLst>
              </p:cNvPr>
              <p:cNvSpPr txBox="1"/>
              <p:nvPr/>
            </p:nvSpPr>
            <p:spPr>
              <a:xfrm>
                <a:off x="2389240" y="2702210"/>
                <a:ext cx="3985398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𝟑𝟓</m:t>
                      </m:r>
                      <m:r>
                        <a:rPr lang="ar-SA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ar-SA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𝟒𝟓𝟐</m:t>
                      </m:r>
                      <m:r>
                        <a:rPr lang="ar-SA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sz="60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14DEA22C-BD7F-837C-9298-ECB0410378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9240" y="2702210"/>
                <a:ext cx="3985398" cy="10156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779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C5C87B-1DB0-3AD3-ED86-9E6880365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05909F17-C735-AA6A-4150-B90DB58E6731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365C3838-8DDD-079D-E52D-8AF553C32B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17DE1B75-0385-3E4B-6DFF-B4874423A233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2A317818-E3C6-B1B8-E25C-72E3172F06D8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6135457B-15C8-2082-8AEF-502EE7C8A809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592407ED-08FD-9551-C4B7-AF92E0057AE6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40204D72-E486-4C2F-F44D-C5C0900B1299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9CB5AE70-9966-E8E5-322D-6E3CF06F69C7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2D55C769-C7A6-5288-7E83-362DA096C529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F618B86C-4C64-F734-B7C0-B4AA2E0ADA25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7E77A5A1-41A5-583A-909F-B54F6AEB1C01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67084C6E-2C84-B50E-070D-CA4D47CEA8AF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31BB4EE-EE6A-F27C-43B3-726904C8E8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416DBF2-7DEF-D328-853E-8A45478F0A3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F8195EB-EA12-714B-C9E6-02460B90F8AD}"/>
              </a:ext>
            </a:extLst>
          </p:cNvPr>
          <p:cNvSpPr txBox="1"/>
          <p:nvPr/>
        </p:nvSpPr>
        <p:spPr>
          <a:xfrm>
            <a:off x="1281622" y="742130"/>
            <a:ext cx="6273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</a:p>
          <a:p>
            <a:pPr algn="r" rtl="1"/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يحسب الأستاذ نسبة التحكم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02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56E943-5293-F5A7-CF45-BD4F98BA05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A163A28F-1AA2-A33F-5194-87A1E2182087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58619C8B-5FA6-13C9-5A0A-D677AD0A18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49260FB9-C8F7-D4F7-2913-93DA6ABE6707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E3570ECF-CAE2-30C2-794A-74F319E7056D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98D0A22D-3A49-4F3B-5157-4647CF9815AF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5733026E-FF30-00E9-2E42-5E07F6CCA8B1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85F78FEA-9025-84FD-2F14-130E00B41163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D703F42C-9D6B-D18D-9B2F-AA79619B68B6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79C90880-912B-7DFA-DEC4-61844A5E5BE4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5356D6ED-3138-B2CB-23AD-50D601C491AD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45CBC495-709C-F258-E527-B20D42834DB1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8FFD372A-B20C-7EC8-E841-056A66989FF5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CE560175-5A5A-4E00-D257-2542CA2D4A0B}"/>
                  </a:ext>
                </a:extLst>
              </p:cNvPr>
              <p:cNvSpPr txBox="1"/>
              <p:nvPr/>
            </p:nvSpPr>
            <p:spPr>
              <a:xfrm>
                <a:off x="2389240" y="2702210"/>
                <a:ext cx="3985398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𝟑𝟓</m:t>
                      </m:r>
                      <m:r>
                        <a:rPr lang="ar-SA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ar-SA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𝟒𝟓𝟐</m:t>
                      </m:r>
                      <m:r>
                        <a:rPr lang="ar-SA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sz="60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CE560175-5A5A-4E00-D257-2542CA2D4A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9240" y="2702210"/>
                <a:ext cx="3985398" cy="101566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ZoneTexte 5">
            <a:extLst>
              <a:ext uri="{FF2B5EF4-FFF2-40B4-BE49-F238E27FC236}">
                <a16:creationId xmlns:a16="http://schemas.microsoft.com/office/drawing/2014/main" id="{50E7C8A2-F6A4-824A-77F7-AE08A71EFD4E}"/>
              </a:ext>
            </a:extLst>
          </p:cNvPr>
          <p:cNvSpPr txBox="1"/>
          <p:nvPr/>
        </p:nvSpPr>
        <p:spPr>
          <a:xfrm>
            <a:off x="-3181" y="773230"/>
            <a:ext cx="7473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للسبورة للتصحيح؟</a:t>
            </a:r>
          </a:p>
          <a:p>
            <a:pPr lvl="0" algn="r" rtl="1">
              <a:defRPr/>
            </a:pPr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التصحيح بشكل تفاعلي يُذَكِّرُ فيه المتعلمون بالخطوات مع التركيز على المتعثرين منهم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age 6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B845580-0D0C-0216-B7C1-CBD3291894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554" y="619263"/>
            <a:ext cx="900095" cy="90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44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8F4656-3041-FF67-FD2A-1824CD071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C9302A98-2B33-5748-7402-D9C9A98329A9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8068288F-B323-7FCF-158A-70B764C4B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8C610C39-5386-8A1F-BCA9-822FC70B1E19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251C1E48-3AB5-FBB5-C22F-617D6D89E136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9FF452F4-A4C5-16F8-5B7B-8302BF67D96F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98A42F73-A27F-63EA-CFFC-BB7F52C9111D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9F91D158-5BCC-4676-7805-FD267ABC3120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486BC2D5-DEEC-9637-6529-233DE74509E6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998C8006-FD9C-603D-68A4-C96CC7FBAED7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646967D0-C1F1-1A04-73E8-A99353D39217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7F1B0640-45C6-E5FA-9246-4C7F360F05FE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1AD0399F-0843-4CA4-40EB-4C58EE2D7354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18147BBE-97A9-1BEB-EC88-B1AE3EA0C51C}"/>
              </a:ext>
            </a:extLst>
          </p:cNvPr>
          <p:cNvSpPr txBox="1"/>
          <p:nvPr/>
        </p:nvSpPr>
        <p:spPr>
          <a:xfrm>
            <a:off x="92760" y="834538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B2DFF38-6B4C-4300-3639-E206441C1C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FE7A0632-E214-3B54-1145-F58117A2E255}"/>
                  </a:ext>
                </a:extLst>
              </p:cNvPr>
              <p:cNvSpPr txBox="1"/>
              <p:nvPr/>
            </p:nvSpPr>
            <p:spPr>
              <a:xfrm>
                <a:off x="-531667" y="2786512"/>
                <a:ext cx="7473323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26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𝟑𝟓</m:t>
                      </m:r>
                      <m:r>
                        <a:rPr lang="ar-SA" sz="26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ar-SA" sz="26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𝟒𝟓𝟐</m:t>
                      </m:r>
                      <m:r>
                        <a:rPr lang="fr-FR" sz="26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SA" sz="26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𝟑𝟓</m:t>
                      </m:r>
                      <m:r>
                        <a:rPr lang="fr-FR" sz="26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26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fr-FR" sz="26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ar-SA" sz="26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fr-FR" sz="26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26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fr-FR" sz="26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26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𝟎𝟓</m:t>
                      </m:r>
                      <m:r>
                        <a:rPr lang="fr-FR" sz="26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26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fr-FR" sz="26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26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𝟎𝟎𝟐</m:t>
                      </m:r>
                    </m:oMath>
                  </m:oMathPara>
                </a14:m>
                <a:endParaRPr sz="2600" dirty="0"/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FE7A0632-E214-3B54-1145-F58117A2E2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31667" y="2786512"/>
                <a:ext cx="7473323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A7C2D9A5-E0D6-5CAD-50F8-D0CC791F7D50}"/>
                  </a:ext>
                </a:extLst>
              </p:cNvPr>
              <p:cNvSpPr txBox="1"/>
              <p:nvPr/>
            </p:nvSpPr>
            <p:spPr>
              <a:xfrm>
                <a:off x="-265471" y="3698609"/>
                <a:ext cx="9566787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6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𝟑𝟓</m:t>
                      </m:r>
                      <m:r>
                        <a:rPr lang="ar-SA" sz="26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26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𝟒𝟓𝟐</m:t>
                      </m:r>
                      <m:r>
                        <a:rPr lang="fr-FR" sz="26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6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𝟏𝟓</m:t>
                      </m:r>
                      <m:r>
                        <a:rPr lang="fr-FR" sz="26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fr-FR" sz="26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6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fr-FR" sz="26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fr-FR" sz="26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</m:t>
                          </m:r>
                          <m:r>
                            <a:rPr lang="fr-FR" sz="26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26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e>
                      </m:d>
                      <m:r>
                        <a:rPr lang="fr-FR" sz="26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fr-FR" sz="26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6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fr-FR" sz="26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fr-FR" sz="26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</m:t>
                          </m:r>
                          <m:r>
                            <a:rPr lang="fr-FR" sz="26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26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𝟎𝟏</m:t>
                          </m:r>
                        </m:e>
                      </m:d>
                      <m:r>
                        <a:rPr lang="fr-FR" sz="26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fr-FR" sz="26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6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fr-FR" sz="26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fr-FR" sz="26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</m:t>
                          </m:r>
                          <m:r>
                            <a:rPr lang="fr-FR" sz="26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26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𝟎𝟎𝟏</m:t>
                          </m:r>
                        </m:e>
                      </m:d>
                    </m:oMath>
                  </m:oMathPara>
                </a14:m>
                <a:endParaRPr sz="2600" dirty="0"/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A7C2D9A5-E0D6-5CAD-50F8-D0CC791F7D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65471" y="3698609"/>
                <a:ext cx="9566787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021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9F2872-8BF6-E923-48A8-A06272115B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9E3CEEDF-66EA-2AA4-1F17-461729DEFF15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46143B96-E6B5-B855-B8E4-EF368321613F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3A025D1-52B9-D83D-25FC-99B4EA90617A}"/>
              </a:ext>
            </a:extLst>
          </p:cNvPr>
          <p:cNvGrpSpPr/>
          <p:nvPr/>
        </p:nvGrpSpPr>
        <p:grpSpPr>
          <a:xfrm>
            <a:off x="347871" y="2249226"/>
            <a:ext cx="7476762" cy="3884346"/>
            <a:chOff x="1269318" y="2237493"/>
            <a:chExt cx="6515943" cy="2581931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BCA36F9F-8788-2253-26F5-B9E021A2AF22}"/>
                </a:ext>
              </a:extLst>
            </p:cNvPr>
            <p:cNvSpPr/>
            <p:nvPr/>
          </p:nvSpPr>
          <p:spPr>
            <a:xfrm>
              <a:off x="1724144" y="2601942"/>
              <a:ext cx="5963130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E040897B-F933-C4CA-60FC-8CD8CA2D7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7032965" y="3586525"/>
              <a:ext cx="631873" cy="631873"/>
            </a:xfrm>
            <a:prstGeom prst="rect">
              <a:avLst/>
            </a:prstGeom>
          </p:spPr>
        </p:pic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44C7031C-E25D-F038-B436-970D475BD288}"/>
                </a:ext>
              </a:extLst>
            </p:cNvPr>
            <p:cNvSpPr/>
            <p:nvPr/>
          </p:nvSpPr>
          <p:spPr>
            <a:xfrm>
              <a:off x="3126941" y="2262800"/>
              <a:ext cx="2800697" cy="564135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1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7587492F-3009-85B9-D73E-9BB1873286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3200" b="1" dirty="0"/>
                <a:t>2</a:t>
              </a:r>
              <a:endParaRPr lang="fr-MA" sz="3200" b="1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FF63FFD2-7137-1ACC-FCCD-A6C240BF10C0}"/>
                </a:ext>
              </a:extLst>
            </p:cNvPr>
            <p:cNvSpPr txBox="1"/>
            <p:nvPr/>
          </p:nvSpPr>
          <p:spPr>
            <a:xfrm>
              <a:off x="1269318" y="2920341"/>
              <a:ext cx="6515943" cy="347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spcAft>
                  <a:spcPts val="600"/>
                </a:spcAft>
              </a:pPr>
              <a:r>
                <a:rPr lang="ar-M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•</a:t>
              </a:r>
              <a:r>
                <a:rPr lang="ar-S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تفكيك الأعداد العشرية انطلاقا من القيمة المكانية</a:t>
              </a: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3F54D45E-5CDB-B2AB-AF6B-062BD0F9D1E7}"/>
              </a:ext>
            </a:extLst>
          </p:cNvPr>
          <p:cNvSpPr txBox="1"/>
          <p:nvPr/>
        </p:nvSpPr>
        <p:spPr>
          <a:xfrm>
            <a:off x="2363666" y="3918346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AB42D12-CF51-E489-22A6-35E468A176EF}"/>
              </a:ext>
            </a:extLst>
          </p:cNvPr>
          <p:cNvSpPr txBox="1"/>
          <p:nvPr/>
        </p:nvSpPr>
        <p:spPr>
          <a:xfrm>
            <a:off x="3104332" y="4498611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نشاط التدرب 1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90AC24B-16B6-5941-7473-0EDBD3FFD7B1}"/>
              </a:ext>
            </a:extLst>
          </p:cNvPr>
          <p:cNvSpPr txBox="1"/>
          <p:nvPr/>
        </p:nvSpPr>
        <p:spPr>
          <a:xfrm>
            <a:off x="3130075" y="5112701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نشاط التدرب 2</a:t>
            </a:r>
          </a:p>
        </p:txBody>
      </p:sp>
    </p:spTree>
    <p:extLst>
      <p:ext uri="{BB962C8B-B14F-4D97-AF65-F5344CB8AC3E}">
        <p14:creationId xmlns:p14="http://schemas.microsoft.com/office/powerpoint/2010/main" val="318290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8A86CA-B090-AE27-8359-A64253C29CE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BBB5359D-248B-D64A-CDBE-15DDC0DF0F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6808251" y="4068915"/>
            <a:ext cx="783913" cy="566262"/>
          </a:xfrm>
          <a:prstGeom prst="rect">
            <a:avLst/>
          </a:prstGeom>
        </p:spPr>
      </p:pic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D3482154-0FCE-CDD4-3DCC-B17FF0AC6FC9}"/>
              </a:ext>
            </a:extLst>
          </p:cNvPr>
          <p:cNvSpPr/>
          <p:nvPr/>
        </p:nvSpPr>
        <p:spPr>
          <a:xfrm>
            <a:off x="3992170" y="2651070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200" b="1">
                <a:latin typeface="Calibri" panose="020F0502020204030204" pitchFamily="34" charset="0"/>
                <a:cs typeface="Calibri" panose="020F0502020204030204" pitchFamily="34" charset="0"/>
              </a:rPr>
              <a:t>الأستاذ</a:t>
            </a: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83290CCD-BC0B-647A-06DC-32DE44674AB7}"/>
              </a:ext>
            </a:extLst>
          </p:cNvPr>
          <p:cNvSpPr/>
          <p:nvPr/>
        </p:nvSpPr>
        <p:spPr>
          <a:xfrm>
            <a:off x="6520297" y="4761137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3521238E-AB8A-46C6-99DA-423CA9D2ABF8}"/>
              </a:ext>
            </a:extLst>
          </p:cNvPr>
          <p:cNvSpPr/>
          <p:nvPr/>
        </p:nvSpPr>
        <p:spPr>
          <a:xfrm>
            <a:off x="6233163" y="2620736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FF8328F4-5FBC-235C-49F9-3C56BF4BC9B4}"/>
              </a:ext>
            </a:extLst>
          </p:cNvPr>
          <p:cNvSpPr/>
          <p:nvPr/>
        </p:nvSpPr>
        <p:spPr>
          <a:xfrm>
            <a:off x="3992170" y="4774587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عمل ثنائي</a:t>
            </a:r>
          </a:p>
        </p:txBody>
      </p:sp>
      <p:pic>
        <p:nvPicPr>
          <p:cNvPr id="34" name="Image 33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C365DBB-40AB-5A30-BA9C-D286C03F10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659" y="1675073"/>
            <a:ext cx="1009688" cy="1009688"/>
          </a:xfrm>
          <a:prstGeom prst="rect">
            <a:avLst/>
          </a:prstGeom>
        </p:spPr>
      </p:pic>
      <p:pic>
        <p:nvPicPr>
          <p:cNvPr id="35" name="Image 34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D24F1D5B-A370-60D9-8B07-8B1772C885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519" y="1464823"/>
            <a:ext cx="1085805" cy="1085805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284DBB74-8D56-470D-8C48-D69397DA20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6407" y="3698131"/>
            <a:ext cx="1063006" cy="1063006"/>
          </a:xfrm>
          <a:prstGeom prst="rect">
            <a:avLst/>
          </a:prstGeom>
        </p:spPr>
      </p:pic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6D9A161E-81D8-428D-5554-23524EE4C17D}"/>
              </a:ext>
            </a:extLst>
          </p:cNvPr>
          <p:cNvSpPr/>
          <p:nvPr/>
        </p:nvSpPr>
        <p:spPr>
          <a:xfrm>
            <a:off x="1259806" y="2622128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SA" sz="12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الإسناد في الممارسة الموجهة</a:t>
            </a:r>
            <a:endParaRPr lang="ar-MA" sz="12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471890E4-22CB-B9E3-9F09-68081CC38E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4043" y="1545672"/>
            <a:ext cx="1063006" cy="1063006"/>
          </a:xfrm>
          <a:prstGeom prst="rect">
            <a:avLst/>
          </a:prstGeom>
        </p:spPr>
      </p:pic>
      <p:pic>
        <p:nvPicPr>
          <p:cNvPr id="7" name="Image 6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758DD633-B571-88AD-9EAE-586CC11680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745" y="3817917"/>
            <a:ext cx="862304" cy="623125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50592378-D730-D993-873D-2E2E18C3FC8B}"/>
              </a:ext>
            </a:extLst>
          </p:cNvPr>
          <p:cNvSpPr/>
          <p:nvPr/>
        </p:nvSpPr>
        <p:spPr>
          <a:xfrm>
            <a:off x="1291936" y="477458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SA" sz="12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أمر  للشريحة الموالية بعد عرض الفيديو</a:t>
            </a:r>
            <a:endParaRPr lang="ar-MA" sz="12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3211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4B1B18-6230-4951-1D0D-A3CB20B01B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40108FA7-96CA-A6DF-85BD-A3F65C497EBE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0E614D20-FE93-00E3-B46C-8B48A7DF56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88785629-69D7-DA27-0629-F0290123B92F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4F284D59-5DD5-E7A4-9447-DAE7E20B4010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3FC5DE00-1C6B-9703-DB80-B5A32675606D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4E44635F-CF79-7A75-A706-E1A03CB9FEA1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3C8DBDEE-79B9-40AF-08D5-891FC32CA89D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8C429093-F5E8-24B7-F978-573685ED09EB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16AD7914-556B-82B1-967D-DDE3463A8DC8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B6EB8D79-B679-F2BA-A740-71E6F8E6823D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5C579E6D-C3E5-61BF-9BB4-454AA4C6743A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14168405-85ED-A98C-84A0-196B6A99F657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6709F3FB-DD20-B55F-14FA-EAC8C72B5C13}"/>
              </a:ext>
            </a:extLst>
          </p:cNvPr>
          <p:cNvSpPr txBox="1"/>
          <p:nvPr/>
        </p:nvSpPr>
        <p:spPr>
          <a:xfrm>
            <a:off x="64217" y="87139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 فككوا العدد العشري التالي انطلاقا من القيم المكانية لأرقامه 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2792023-2646-B663-C943-7A143E0DD05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EAFF7354-FA06-909F-D486-10557E5287A0}"/>
                  </a:ext>
                </a:extLst>
              </p:cNvPr>
              <p:cNvSpPr txBox="1"/>
              <p:nvPr/>
            </p:nvSpPr>
            <p:spPr>
              <a:xfrm>
                <a:off x="2389240" y="2702210"/>
                <a:ext cx="3985398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𝟏𝟐</m:t>
                      </m:r>
                      <m:r>
                        <a:rPr lang="ar-SA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𝟎𝟗𝟕</m:t>
                      </m:r>
                      <m:r>
                        <a:rPr lang="ar-SA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sz="60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EAFF7354-FA06-909F-D486-10557E5287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9240" y="2702210"/>
                <a:ext cx="3985398" cy="10156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7668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988642-B6F9-4268-A590-98EAB301A7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95A917AB-8B11-00D0-C062-C1ED4FFA58E9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4B7BDEC3-E2F8-690A-5449-1AE646AA2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81FEC2A9-D710-A7B7-E568-D387BE1CA57C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A53BF8B6-FA7E-B734-6F24-DD5AD7370FC4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EEAD344E-7D23-9926-9EA1-3E64F05E07B8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70799796-C305-6659-EA38-BCB39E639A58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4BBABAD0-4795-A524-AA5E-A4433E79D0FD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0E543EB4-8146-0A3F-283A-C545973388F9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22034C28-172A-7EB9-20A5-EA431C4C64D9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C39D9D4A-9092-5A79-ADE8-D8C8F913A32B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CD2D2111-711A-AD74-D7DC-9EB2F4164838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EA82410F-F406-8BE5-6C26-F9366F31B1E6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DE02578-4518-9943-2679-1128C28EB4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7641504-ACD5-CFB6-DDB2-C89642E2042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2F73567-0941-2EE2-A3D8-A2E4CC73FF5D}"/>
              </a:ext>
            </a:extLst>
          </p:cNvPr>
          <p:cNvSpPr txBox="1"/>
          <p:nvPr/>
        </p:nvSpPr>
        <p:spPr>
          <a:xfrm>
            <a:off x="1292424" y="90170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</a:p>
        </p:txBody>
      </p:sp>
    </p:spTree>
    <p:extLst>
      <p:ext uri="{BB962C8B-B14F-4D97-AF65-F5344CB8AC3E}">
        <p14:creationId xmlns:p14="http://schemas.microsoft.com/office/powerpoint/2010/main" val="216094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3968E2-1D23-3152-D3D7-7657D2A5EA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D2D871A0-B9A5-6ECA-A85E-377927A24F3A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D04AAA0C-3D01-A3CD-52E1-D2FAC3121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9436898E-6A8A-AE5C-8FBD-39B3BACE1B2C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81A8F784-82D5-4018-9CAF-70BC3C01F824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F466A8B4-56FF-3D62-E4F6-30A679146391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D365159A-912A-27AF-50B7-DB4C567FC2B6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1C5E7FD2-096D-DD51-4C5E-07A10BB7474C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14F7B080-1A75-BADB-DDDB-9D24A5301FAB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AD4D0805-DA4F-1BB5-8DCD-855A5A13CE91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7689E47B-72BC-99C6-8BA1-666EF26C7D0E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F4F6E464-BC50-F35B-AE5F-D0EB13CEBA83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BDACE8D4-B697-B5A5-EEDB-3CE3AAB93776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544B46FC-5A6C-E2A7-D4CC-63DC91D93E5B}"/>
              </a:ext>
            </a:extLst>
          </p:cNvPr>
          <p:cNvSpPr txBox="1"/>
          <p:nvPr/>
        </p:nvSpPr>
        <p:spPr>
          <a:xfrm>
            <a:off x="-3181" y="773230"/>
            <a:ext cx="7473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للسبورة للتصحيح؟</a:t>
            </a:r>
          </a:p>
          <a:p>
            <a:pPr lvl="0" algn="r" rtl="1">
              <a:defRPr/>
            </a:pPr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التصحيح بشكل تفاعلي يُذَكِّرُ فيه المتعلمون بالخطوات مع التركيز على المتعثرين منهم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age 6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3057D2BF-0BC5-3345-ECEE-8A54672FD0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554" y="619263"/>
            <a:ext cx="900095" cy="9000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3642DC49-BADF-DACA-61E0-E85E33D90804}"/>
                  </a:ext>
                </a:extLst>
              </p:cNvPr>
              <p:cNvSpPr txBox="1"/>
              <p:nvPr/>
            </p:nvSpPr>
            <p:spPr>
              <a:xfrm>
                <a:off x="2389240" y="2702210"/>
                <a:ext cx="3985398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𝟏𝟐</m:t>
                      </m:r>
                      <m:r>
                        <a:rPr lang="ar-SA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𝟎𝟗𝟕</m:t>
                      </m:r>
                      <m:r>
                        <a:rPr lang="ar-SA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sz="60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3642DC49-BADF-DACA-61E0-E85E33D908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9240" y="2702210"/>
                <a:ext cx="3985398" cy="10156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4243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1EFE77-F88E-86B0-DBFC-DC73FD1BFC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E1F5D063-EFB1-7AD6-B01F-33EB9AB4ABF4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EC43B330-1F1A-1DBD-993D-D9ED337EA7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1CFC2BAD-CED8-BDCE-3AF0-F64CDD9112B1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8B30591A-4B79-C914-F14B-65B987E98C06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53CF3776-851F-D821-E2A1-07216DA42667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E16A10C0-1C93-BF21-0AFB-21E42C703FDE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66F97DAB-32DD-AEE2-7188-7538416C63F8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0B3ABA83-FB86-AC01-B7D0-38DB5C2A3569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1301EA46-8FE7-82F1-6102-8259C208B9F7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B3F9A74F-777E-6DE2-CFE3-307873773614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D7133A54-298F-A118-064B-E8ECD7177133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ED574A4C-939C-0AA2-D792-669CFA6E2454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2DC04005-0CF0-D00A-AADC-7E37F5219F93}"/>
              </a:ext>
            </a:extLst>
          </p:cNvPr>
          <p:cNvSpPr txBox="1"/>
          <p:nvPr/>
        </p:nvSpPr>
        <p:spPr>
          <a:xfrm>
            <a:off x="92760" y="834538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5964954-952B-69ED-3293-BA7EEF5319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805DFAD4-160B-A181-6821-C20581AE6740}"/>
                  </a:ext>
                </a:extLst>
              </p:cNvPr>
              <p:cNvSpPr txBox="1"/>
              <p:nvPr/>
            </p:nvSpPr>
            <p:spPr>
              <a:xfrm>
                <a:off x="-531667" y="2786512"/>
                <a:ext cx="7473323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6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𝟏𝟐</m:t>
                      </m:r>
                      <m:r>
                        <a:rPr lang="ar-SA" sz="26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26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𝟎𝟗𝟕</m:t>
                      </m:r>
                      <m:r>
                        <a:rPr lang="fr-FR" sz="26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6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𝟏𝟐</m:t>
                      </m:r>
                      <m:r>
                        <a:rPr lang="fr-FR" sz="26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26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fr-FR" sz="26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26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𝟎𝟗</m:t>
                      </m:r>
                      <m:r>
                        <a:rPr lang="fr-FR" sz="26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26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fr-FR" sz="26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26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𝟎𝟎𝟕</m:t>
                      </m:r>
                    </m:oMath>
                  </m:oMathPara>
                </a14:m>
                <a:endParaRPr sz="2600" dirty="0"/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805DFAD4-160B-A181-6821-C20581AE67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31667" y="2786512"/>
                <a:ext cx="7473323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9B7333A2-4FD7-4D84-B44A-0985774B757B}"/>
                  </a:ext>
                </a:extLst>
              </p:cNvPr>
              <p:cNvSpPr txBox="1"/>
              <p:nvPr/>
            </p:nvSpPr>
            <p:spPr>
              <a:xfrm>
                <a:off x="-821281" y="3708441"/>
                <a:ext cx="9566787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6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𝟏𝟐</m:t>
                      </m:r>
                      <m:r>
                        <a:rPr lang="ar-SA" sz="26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26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𝟎𝟗𝟕</m:t>
                      </m:r>
                      <m:r>
                        <a:rPr lang="fr-FR" sz="26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6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𝟏𝟐</m:t>
                      </m:r>
                      <m:r>
                        <a:rPr lang="fr-FR" sz="26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fr-FR" sz="26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6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  <m:r>
                            <a:rPr lang="fr-FR" sz="26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fr-FR" sz="26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</m:t>
                          </m:r>
                          <m:r>
                            <a:rPr lang="fr-FR" sz="26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26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𝟎𝟏</m:t>
                          </m:r>
                        </m:e>
                      </m:d>
                      <m:r>
                        <a:rPr lang="fr-FR" sz="26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fr-FR" sz="26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6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fr-FR" sz="26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fr-FR" sz="26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</m:t>
                          </m:r>
                          <m:r>
                            <a:rPr lang="fr-FR" sz="26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26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𝟎𝟎𝟏</m:t>
                          </m:r>
                        </m:e>
                      </m:d>
                    </m:oMath>
                  </m:oMathPara>
                </a14:m>
                <a:endParaRPr sz="2600" dirty="0"/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9B7333A2-4FD7-4D84-B44A-0985774B75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21281" y="3708441"/>
                <a:ext cx="9566787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406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ED8B68-BA46-0C35-F6FF-19D5C27B3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B32D3A7B-03C0-4DE1-8CCA-5A9C3D54EA4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288BCDC4-3CA2-A549-F304-393801551EE9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C98CECB4-6092-B9B1-E0AB-CDC55F900FF2}"/>
              </a:ext>
            </a:extLst>
          </p:cNvPr>
          <p:cNvGrpSpPr/>
          <p:nvPr/>
        </p:nvGrpSpPr>
        <p:grpSpPr>
          <a:xfrm>
            <a:off x="347871" y="2249226"/>
            <a:ext cx="7476762" cy="3884346"/>
            <a:chOff x="1269318" y="2237493"/>
            <a:chExt cx="6515943" cy="2581931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07CD80B0-51D3-9113-A8F4-3D3CD43E6864}"/>
                </a:ext>
              </a:extLst>
            </p:cNvPr>
            <p:cNvSpPr/>
            <p:nvPr/>
          </p:nvSpPr>
          <p:spPr>
            <a:xfrm>
              <a:off x="1724144" y="2601942"/>
              <a:ext cx="5963130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D9F196C4-783E-CA1D-7A87-A27458438B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7051173" y="3983713"/>
              <a:ext cx="631873" cy="631873"/>
            </a:xfrm>
            <a:prstGeom prst="rect">
              <a:avLst/>
            </a:prstGeom>
          </p:spPr>
        </p:pic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FE49FA48-B673-B08F-9265-4BDF395E8281}"/>
                </a:ext>
              </a:extLst>
            </p:cNvPr>
            <p:cNvSpPr/>
            <p:nvPr/>
          </p:nvSpPr>
          <p:spPr>
            <a:xfrm>
              <a:off x="3126941" y="2262800"/>
              <a:ext cx="2800697" cy="564135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1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91BE1DF7-6A64-EC87-4924-993538C041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3200" b="1" dirty="0"/>
                <a:t>2</a:t>
              </a:r>
              <a:endParaRPr lang="fr-MA" sz="3200" b="1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2D28B6FB-C38B-D288-A623-550060640A10}"/>
                </a:ext>
              </a:extLst>
            </p:cNvPr>
            <p:cNvSpPr txBox="1"/>
            <p:nvPr/>
          </p:nvSpPr>
          <p:spPr>
            <a:xfrm>
              <a:off x="1269318" y="2920341"/>
              <a:ext cx="6515943" cy="347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spcAft>
                  <a:spcPts val="600"/>
                </a:spcAft>
              </a:pPr>
              <a:r>
                <a:rPr lang="ar-M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•</a:t>
              </a:r>
              <a:r>
                <a:rPr lang="ar-S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تفكيك الأعداد العشرية انطلاقا من القيمة المكانية</a:t>
              </a: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FB4E8706-B26C-8B0F-75A7-BF0C67E6590A}"/>
              </a:ext>
            </a:extLst>
          </p:cNvPr>
          <p:cNvSpPr txBox="1"/>
          <p:nvPr/>
        </p:nvSpPr>
        <p:spPr>
          <a:xfrm>
            <a:off x="2363666" y="3918346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B335034-30D3-9323-AB9C-7E18C57E6D3D}"/>
              </a:ext>
            </a:extLst>
          </p:cNvPr>
          <p:cNvSpPr txBox="1"/>
          <p:nvPr/>
        </p:nvSpPr>
        <p:spPr>
          <a:xfrm>
            <a:off x="3120374" y="5120774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نشاط التدرب </a:t>
            </a:r>
            <a:r>
              <a:rPr lang="fr-FR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2</a:t>
            </a:r>
            <a:endParaRPr lang="ar-SA" sz="2400" b="1" dirty="0">
              <a:solidFill>
                <a:srgbClr val="FC8E00"/>
              </a:solidFill>
              <a:latin typeface="Dosis" pitchFamily="2" charset="0"/>
              <a:cs typeface="Calibri" panose="020F050202020403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3ABB48D-BEDF-2906-2A0F-7B7BD46B2A1D}"/>
              </a:ext>
            </a:extLst>
          </p:cNvPr>
          <p:cNvSpPr txBox="1"/>
          <p:nvPr/>
        </p:nvSpPr>
        <p:spPr>
          <a:xfrm>
            <a:off x="3104331" y="4523229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نشاط التدرب </a:t>
            </a: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ar-SA" sz="2400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51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67AD24-272F-DBE3-A374-1254420476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61C6FADB-EA34-111D-68C4-7E4709EA254B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5117EA70-58E2-493A-9535-D78A476107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389B667C-34E5-70A4-0EEA-6FC30207B883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79FA074D-F545-5EED-5664-184B60D769B3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42B0512D-E3D0-278B-E599-712A9B09DA0E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F15C5DDA-AF85-91DA-AECC-F5E1AC3EA1D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E8718F5A-8D2F-0BA8-CC7B-808001D7D541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3CDD6467-51CF-9E9A-3CFE-E8F7C6926191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35BE32E2-BB54-AA99-26F7-82E769F9FFB3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D135A045-9C36-D409-E831-03112BC6DF04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C19B0F11-13C5-623A-C649-C58E6B326659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1C204F7A-1C20-BDD4-B472-DE273D81E387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4CC9445-1A07-B0C3-0A77-39B19F9BA7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42A86E2-64E6-9B87-A50C-16ADE76AC83B}"/>
              </a:ext>
            </a:extLst>
          </p:cNvPr>
          <p:cNvSpPr txBox="1"/>
          <p:nvPr/>
        </p:nvSpPr>
        <p:spPr>
          <a:xfrm>
            <a:off x="1465006" y="862060"/>
            <a:ext cx="6059519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الكراسة، 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8065019-F8E0-9B61-9F3B-0956E76071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3280" y="1958533"/>
            <a:ext cx="3657917" cy="399293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0D26A4F-2555-A0BF-FBFC-7CAB3AACB8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925" y="1958533"/>
            <a:ext cx="3654075" cy="3992938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41E54E29-DAA4-44C5-9441-B604DA8C0456}"/>
              </a:ext>
            </a:extLst>
          </p:cNvPr>
          <p:cNvSpPr/>
          <p:nvPr/>
        </p:nvSpPr>
        <p:spPr>
          <a:xfrm>
            <a:off x="5230915" y="4549978"/>
            <a:ext cx="2811871" cy="114289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474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29EC55-5B6B-F6E7-5739-1CD9DF278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E668C299-16C5-0ACE-56FB-A8081DAE03A2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D10FB99D-189B-F879-F828-91EA9D6A4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A0641099-DA6F-ECCF-7626-6378DE44C1B1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7AD46564-99E4-AE23-C88E-43FE0B569B5B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D474C50E-0E8E-CADE-BBEF-82BDD639BA46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A243AC08-A04E-0D4A-33A5-92926F5EE6A3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B8518493-DC6A-C809-478B-1AC678C2A0E1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B6CD92C4-7FA8-BC55-F24E-7E440652EEC5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54705303-E752-E852-59A3-9E6EE8787592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4A966580-B397-DA91-44DD-319EBF790EC9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1225C771-BBE8-732B-3E20-DCC56252E885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ED2C6169-51B7-CB5B-191C-A30707239087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D831C76-20B8-57FE-7892-0FE53C9F92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B964D27-4F89-A657-A20A-02A3959BE35F}"/>
              </a:ext>
            </a:extLst>
          </p:cNvPr>
          <p:cNvSpPr txBox="1"/>
          <p:nvPr/>
        </p:nvSpPr>
        <p:spPr>
          <a:xfrm>
            <a:off x="367005" y="85827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دقيقة واحدة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لإنجاز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السؤال الأول فقط،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سأمر بين الصفوف لمساعدتكم.</a:t>
            </a:r>
          </a:p>
        </p:txBody>
      </p:sp>
      <p:grpSp>
        <p:nvGrpSpPr>
          <p:cNvPr id="3" name="Groupe 8">
            <a:extLst>
              <a:ext uri="{FF2B5EF4-FFF2-40B4-BE49-F238E27FC236}">
                <a16:creationId xmlns:a16="http://schemas.microsoft.com/office/drawing/2014/main" id="{33667CEF-9958-6676-47D9-B3D24FE72B8A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5" name="Image 11">
              <a:extLst>
                <a:ext uri="{FF2B5EF4-FFF2-40B4-BE49-F238E27FC236}">
                  <a16:creationId xmlns:a16="http://schemas.microsoft.com/office/drawing/2014/main" id="{36671B59-F157-AD57-4F2E-60509B047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ZoneTexte 12">
              <a:extLst>
                <a:ext uri="{FF2B5EF4-FFF2-40B4-BE49-F238E27FC236}">
                  <a16:creationId xmlns:a16="http://schemas.microsoft.com/office/drawing/2014/main" id="{0EF433F4-FF71-C627-287A-E034F8FF09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8D74A17D-AFAC-79D3-D4C0-60AC1CA93E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6095631" y="2790933"/>
            <a:ext cx="2517796" cy="251779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E65095B-73DE-5B3D-D193-A3087A28D4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350" y="2318950"/>
            <a:ext cx="5699637" cy="368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0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E41001-E91F-2D40-A676-2A642E5AC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7DD0C724-D380-CE5C-BDA7-A70665CC93DF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F8BB5A21-A8A0-24E8-36DE-5F3A50AE6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2E60EE54-55A6-FE44-5A84-FA5FE1FD2087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84CB3851-B3A4-5F79-38DE-234E9281CB2A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DC0A5DCC-402F-C1B6-93EA-E8B6912EBB1C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5BCB09BC-B827-D128-F47E-097E324A794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EC9D8DF2-1070-58F7-4CFB-16D31EA7113E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D292B0A6-1E41-03ED-917B-5977CA3A42CA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B73AABA0-2FB5-417B-B17A-DA81B542E50F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207664F3-2349-1898-2889-F46423B39EFE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975FBF69-7E0F-4F49-D2FA-A2E8313492C9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F5E3293F-C7FD-7EB0-2621-7B1E1C6125E3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901FF5F9-3169-EF40-3C41-182A130E9B38}"/>
              </a:ext>
            </a:extLst>
          </p:cNvPr>
          <p:cNvSpPr txBox="1"/>
          <p:nvPr/>
        </p:nvSpPr>
        <p:spPr>
          <a:xfrm>
            <a:off x="-3181" y="773230"/>
            <a:ext cx="7473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للسبورة للتصحيح؟</a:t>
            </a:r>
          </a:p>
          <a:p>
            <a:pPr lvl="0" algn="r" rtl="1">
              <a:defRPr/>
            </a:pPr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التصحيح بشكل تفاعلي يُذَكِّرُ فيه المتعلمون بالخطوات مع التركيز على المتعثرين منهم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8BE4143C-F1E3-F2ED-AC55-90FB04BE4B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554" y="619263"/>
            <a:ext cx="900095" cy="90009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64284E7-2DE5-AFEF-0C43-F202916AB7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389" y="1962236"/>
            <a:ext cx="7750522" cy="412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55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EFC21-D506-139F-6015-3C14A9840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C8D6EFFC-6DBE-0CB4-CC5A-A48C8DEBD788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6954CF8A-3619-984C-10D2-9B7A835BC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0C883015-25DC-E562-8955-59CDFF75EDF0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56B81D4F-EC72-46AA-43C4-EBF68807C05C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3ADBBC8B-337E-E3F7-2868-6412E9E50E61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DB5E0D2E-02FE-E509-65E3-A8B28D7C72CE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4FA6FF4B-7867-707B-B193-B2FF938062D6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AC4CCF29-C0C6-9C26-7C86-06603C9963A4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0D27BE40-8A9F-F3A9-4439-09B089AB648D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FA7F4A2E-0CA9-7E18-187B-452FCD113E1C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DBF7B365-7606-B65A-0BB4-B69AED4556B9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889E7CD7-5830-5498-793B-5FC0FDA74053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0438BBB-01F5-1916-0EA3-99C39A1AE9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D8D793C-A3B4-32C4-1CAE-32B2A4DEF066}"/>
              </a:ext>
            </a:extLst>
          </p:cNvPr>
          <p:cNvSpPr txBox="1"/>
          <p:nvPr/>
        </p:nvSpPr>
        <p:spPr>
          <a:xfrm>
            <a:off x="0" y="89389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</a:p>
        </p:txBody>
      </p:sp>
      <p:grpSp>
        <p:nvGrpSpPr>
          <p:cNvPr id="7" name="Groupe 8">
            <a:extLst>
              <a:ext uri="{FF2B5EF4-FFF2-40B4-BE49-F238E27FC236}">
                <a16:creationId xmlns:a16="http://schemas.microsoft.com/office/drawing/2014/main" id="{2314013D-DEEA-537A-1FF7-3172FED361FC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8" name="Image 11">
              <a:extLst>
                <a:ext uri="{FF2B5EF4-FFF2-40B4-BE49-F238E27FC236}">
                  <a16:creationId xmlns:a16="http://schemas.microsoft.com/office/drawing/2014/main" id="{C56299BF-2DE9-EB1F-8E72-7C4154C73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ZoneTexte 12">
              <a:extLst>
                <a:ext uri="{FF2B5EF4-FFF2-40B4-BE49-F238E27FC236}">
                  <a16:creationId xmlns:a16="http://schemas.microsoft.com/office/drawing/2014/main" id="{126E257A-8A88-D049-5053-816D826887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46" name="Image 45">
            <a:extLst>
              <a:ext uri="{FF2B5EF4-FFF2-40B4-BE49-F238E27FC236}">
                <a16:creationId xmlns:a16="http://schemas.microsoft.com/office/drawing/2014/main" id="{B8FAED0B-1F88-8664-E5A8-DCC1032A71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853" y="1990363"/>
            <a:ext cx="7949873" cy="422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42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5DB673-31CA-0079-E2A5-220A90B9F4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99B108D5-EC4A-5B3E-5E16-C052F3B069ED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08CB7054-2947-66B3-75E1-AC1FB5568987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6CC8B1F-D39A-A14B-2E13-31E3E88B5C81}"/>
              </a:ext>
            </a:extLst>
          </p:cNvPr>
          <p:cNvGrpSpPr/>
          <p:nvPr/>
        </p:nvGrpSpPr>
        <p:grpSpPr>
          <a:xfrm>
            <a:off x="347871" y="2249226"/>
            <a:ext cx="7476762" cy="3884346"/>
            <a:chOff x="1269318" y="2237493"/>
            <a:chExt cx="6515943" cy="2581931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36728590-45CB-49EA-49B7-A082228FB8A3}"/>
                </a:ext>
              </a:extLst>
            </p:cNvPr>
            <p:cNvSpPr/>
            <p:nvPr/>
          </p:nvSpPr>
          <p:spPr>
            <a:xfrm>
              <a:off x="1724144" y="2601942"/>
              <a:ext cx="5963130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F5459342-BF32-C37E-0422-5FF6C3711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7055401" y="3184457"/>
              <a:ext cx="631873" cy="631873"/>
            </a:xfrm>
            <a:prstGeom prst="rect">
              <a:avLst/>
            </a:prstGeom>
          </p:spPr>
        </p:pic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76557995-64B1-34E3-8679-D67B8BF13529}"/>
                </a:ext>
              </a:extLst>
            </p:cNvPr>
            <p:cNvSpPr/>
            <p:nvPr/>
          </p:nvSpPr>
          <p:spPr>
            <a:xfrm>
              <a:off x="3126941" y="2262800"/>
              <a:ext cx="2800697" cy="564135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</a:t>
              </a: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779382B3-39AB-78F4-0729-1B53CB93F3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/>
                <a:t>3</a:t>
              </a:r>
              <a:endParaRPr lang="fr-MA" sz="3200" b="1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53242F52-C452-0FAF-8435-9B94DD235AF8}"/>
                </a:ext>
              </a:extLst>
            </p:cNvPr>
            <p:cNvSpPr txBox="1"/>
            <p:nvPr/>
          </p:nvSpPr>
          <p:spPr>
            <a:xfrm>
              <a:off x="1269318" y="2920341"/>
              <a:ext cx="6515943" cy="347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spcAft>
                  <a:spcPts val="600"/>
                </a:spcAft>
              </a:pPr>
              <a:r>
                <a:rPr lang="ar-M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•مقارنة وترتيب أعداد عشرية </a:t>
              </a:r>
              <a:r>
                <a:rPr lang="ar-MA" sz="2800" b="1" kern="0" dirty="0" err="1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تزايديا</a:t>
              </a:r>
              <a:r>
                <a:rPr lang="ar-M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وتناقصيا،</a:t>
              </a: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0F87377D-012D-D994-2666-BA9AB2A18F5D}"/>
              </a:ext>
            </a:extLst>
          </p:cNvPr>
          <p:cNvSpPr txBox="1"/>
          <p:nvPr/>
        </p:nvSpPr>
        <p:spPr>
          <a:xfrm>
            <a:off x="2363666" y="3918346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1B697C7-E612-D7D7-9E55-61744D534D6B}"/>
              </a:ext>
            </a:extLst>
          </p:cNvPr>
          <p:cNvSpPr txBox="1"/>
          <p:nvPr/>
        </p:nvSpPr>
        <p:spPr>
          <a:xfrm>
            <a:off x="3104332" y="4498611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نشاط التدرب 1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32DF2C4-7938-715C-0487-4909F9F7094E}"/>
              </a:ext>
            </a:extLst>
          </p:cNvPr>
          <p:cNvSpPr txBox="1"/>
          <p:nvPr/>
        </p:nvSpPr>
        <p:spPr>
          <a:xfrm>
            <a:off x="3130075" y="5112701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نشاط التدرب 2</a:t>
            </a:r>
          </a:p>
        </p:txBody>
      </p:sp>
    </p:spTree>
    <p:extLst>
      <p:ext uri="{BB962C8B-B14F-4D97-AF65-F5344CB8AC3E}">
        <p14:creationId xmlns:p14="http://schemas.microsoft.com/office/powerpoint/2010/main" val="42407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</a:t>
            </a:r>
            <a:r>
              <a:rPr lang="ar-S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السادس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6F9F746C-D79A-CE24-F2B6-01A823F446DF}"/>
              </a:ext>
            </a:extLst>
          </p:cNvPr>
          <p:cNvGrpSpPr/>
          <p:nvPr/>
        </p:nvGrpSpPr>
        <p:grpSpPr>
          <a:xfrm>
            <a:off x="4427134" y="2475889"/>
            <a:ext cx="3780000" cy="1123837"/>
            <a:chOff x="648000" y="1949241"/>
            <a:chExt cx="3780000" cy="1123837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D06DF442-E3A1-AD93-FFB0-B22E54299438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10" name="Organigramme : Terminateur 21">
              <a:extLst>
                <a:ext uri="{FF2B5EF4-FFF2-40B4-BE49-F238E27FC236}">
                  <a16:creationId xmlns:a16="http://schemas.microsoft.com/office/drawing/2014/main" id="{19BFBC15-D948-462E-399C-A5B8E0D3EC37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Espace réservé du texte 5">
              <a:extLst>
                <a:ext uri="{FF2B5EF4-FFF2-40B4-BE49-F238E27FC236}">
                  <a16:creationId xmlns:a16="http://schemas.microsoft.com/office/drawing/2014/main" id="{5EE30BBC-F8A7-642B-618D-EF6534CF83BC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SA" sz="1800" b="1" kern="0" dirty="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1</a:t>
              </a:r>
              <a:endParaRPr lang="fr-FR" sz="18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3E668AC7-CB80-9A2E-E964-4CCAE654933A}"/>
              </a:ext>
            </a:extLst>
          </p:cNvPr>
          <p:cNvGrpSpPr/>
          <p:nvPr/>
        </p:nvGrpSpPr>
        <p:grpSpPr>
          <a:xfrm>
            <a:off x="415003" y="2475889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27C81966-C6B3-F7D1-9287-616A8C28EDA7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18" name="Organigramme : Terminateur 21">
              <a:extLst>
                <a:ext uri="{FF2B5EF4-FFF2-40B4-BE49-F238E27FC236}">
                  <a16:creationId xmlns:a16="http://schemas.microsoft.com/office/drawing/2014/main" id="{9FB35922-FF9D-02D1-C513-D8AE6CB30C8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S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</a:t>
              </a: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FR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9" name="Espace réservé du texte 5">
              <a:extLst>
                <a:ext uri="{FF2B5EF4-FFF2-40B4-BE49-F238E27FC236}">
                  <a16:creationId xmlns:a16="http://schemas.microsoft.com/office/drawing/2014/main" id="{6AE66BB3-33A5-C801-F372-C8FCC632000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S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2</a:t>
              </a:r>
              <a:endParaRPr lang="ar-MA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B8408CF2-CE37-95E1-B368-EA488D100D7F}"/>
              </a:ext>
            </a:extLst>
          </p:cNvPr>
          <p:cNvGrpSpPr/>
          <p:nvPr/>
        </p:nvGrpSpPr>
        <p:grpSpPr>
          <a:xfrm>
            <a:off x="370132" y="3897880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59C73262-6EDD-081A-C026-11A95728A9AC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5" name="Organigramme : Terminateur 21">
              <a:extLst>
                <a:ext uri="{FF2B5EF4-FFF2-40B4-BE49-F238E27FC236}">
                  <a16:creationId xmlns:a16="http://schemas.microsoft.com/office/drawing/2014/main" id="{B8528A7D-CC01-7599-0846-FC2E2041C80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S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</a:t>
              </a: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S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Espace réservé du texte 5">
              <a:extLst>
                <a:ext uri="{FF2B5EF4-FFF2-40B4-BE49-F238E27FC236}">
                  <a16:creationId xmlns:a16="http://schemas.microsoft.com/office/drawing/2014/main" id="{32BBFDE1-E352-522F-DC6A-73F4154EBB5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S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تمرير الرائز</a:t>
              </a:r>
              <a:endParaRPr lang="ar-MA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E2A4A4D-0E69-E3AB-669D-42A7F16A28BF}"/>
              </a:ext>
            </a:extLst>
          </p:cNvPr>
          <p:cNvGrpSpPr/>
          <p:nvPr/>
        </p:nvGrpSpPr>
        <p:grpSpPr>
          <a:xfrm>
            <a:off x="4405078" y="3851322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85A2F114-D2FF-43A5-1BC5-C728126D6DE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33" name="Organigramme : Terminateur 21">
              <a:extLst>
                <a:ext uri="{FF2B5EF4-FFF2-40B4-BE49-F238E27FC236}">
                  <a16:creationId xmlns:a16="http://schemas.microsoft.com/office/drawing/2014/main" id="{09DF9E9A-581D-14F9-24EC-3567A55C3816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S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</a:t>
              </a: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3</a:t>
              </a:r>
            </a:p>
          </p:txBody>
        </p:sp>
        <p:sp>
          <p:nvSpPr>
            <p:cNvPr id="34" name="Espace réservé du texte 5">
              <a:extLst>
                <a:ext uri="{FF2B5EF4-FFF2-40B4-BE49-F238E27FC236}">
                  <a16:creationId xmlns:a16="http://schemas.microsoft.com/office/drawing/2014/main" id="{94D48129-9BCD-EF1D-897A-44B36367D037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S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3</a:t>
              </a:r>
              <a:endParaRPr lang="ar-MA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72F3C907-F2CF-83B3-E160-54BF64EFB75B}"/>
              </a:ext>
            </a:extLst>
          </p:cNvPr>
          <p:cNvGrpSpPr/>
          <p:nvPr/>
        </p:nvGrpSpPr>
        <p:grpSpPr>
          <a:xfrm>
            <a:off x="24395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98C62966-8FD2-A668-3D21-B98E06297E7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37" name="Organigramme : Terminateur 21">
              <a:extLst>
                <a:ext uri="{FF2B5EF4-FFF2-40B4-BE49-F238E27FC236}">
                  <a16:creationId xmlns:a16="http://schemas.microsoft.com/office/drawing/2014/main" id="{643F8C6E-3B63-B3F4-94CE-FA2BB7EAE5C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S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</a:t>
              </a: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FR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Espace réservé du texte 5">
              <a:extLst>
                <a:ext uri="{FF2B5EF4-FFF2-40B4-BE49-F238E27FC236}">
                  <a16:creationId xmlns:a16="http://schemas.microsoft.com/office/drawing/2014/main" id="{2BBD08C9-A6E2-7ABC-8477-72E6B48FA0F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SA" sz="1600" b="1" dirty="0">
                  <a:solidFill>
                    <a:schemeClr val="bg1">
                      <a:lumMod val="65000"/>
                    </a:schemeClr>
                  </a:solidFill>
                </a:rPr>
                <a:t>تصحيح الرائز</a:t>
              </a:r>
              <a:endParaRPr lang="ar-MA" sz="16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4ADE1097-2EF8-A790-E80E-9F074BDEF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6168" y="4087828"/>
            <a:ext cx="3938021" cy="940822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9012B40-1275-39CE-B26A-12AAE7DEEBC7}"/>
              </a:ext>
            </a:extLst>
          </p:cNvPr>
          <p:cNvSpPr txBox="1"/>
          <p:nvPr/>
        </p:nvSpPr>
        <p:spPr>
          <a:xfrm>
            <a:off x="4483758" y="4257328"/>
            <a:ext cx="34449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457200" rtl="1">
              <a:defRPr/>
            </a:pPr>
            <a:r>
              <a:rPr lang="ar-SA" b="1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مراجعة 3</a:t>
            </a:r>
            <a:endParaRPr lang="ar-MA" b="1" kern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Organigramme : Terminateur 21">
            <a:extLst>
              <a:ext uri="{FF2B5EF4-FFF2-40B4-BE49-F238E27FC236}">
                <a16:creationId xmlns:a16="http://schemas.microsoft.com/office/drawing/2014/main" id="{076D5BC7-56B6-CAA9-C339-1C404C3FF6CC}"/>
              </a:ext>
            </a:extLst>
          </p:cNvPr>
          <p:cNvSpPr/>
          <p:nvPr/>
        </p:nvSpPr>
        <p:spPr>
          <a:xfrm>
            <a:off x="6646648" y="3805316"/>
            <a:ext cx="1267620" cy="360000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>
              <a:defRPr/>
            </a:pPr>
            <a:r>
              <a:rPr lang="ar-SA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الحصة</a:t>
            </a:r>
            <a:r>
              <a:rPr lang="ar-MA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FR" sz="18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6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3C3A05-AA6D-54E4-29C4-448CE39C30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0B41104F-4AC8-9927-6ED3-0717F9FF1563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AFF8A029-4825-4013-9CC8-86889B732C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DA55EF94-B515-7D4E-7120-A48D2AFF550B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41743FF2-EE79-AEB1-28F0-FA13FEC8915E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BD88C1A3-8ECE-4B98-639D-BC820A134131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4EA4DC22-17A6-FA4A-8B19-D8E1A861A978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DB52BC03-B638-40F3-7446-4164A94ADA0A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F9DE9167-5A4B-AE97-7073-200F965763B0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470A0C13-F9CD-5D6E-3864-6EE13DF1EBDF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D32E25A7-D651-B843-3F4C-6467A88A7212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A2E9585D-39D3-FCC6-25D6-8CA15D51F8AC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BC74AD85-2665-14D7-3CA1-457BE8B1B4F0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02804F43-73F8-5906-DB44-4951C1B92DB3}"/>
              </a:ext>
            </a:extLst>
          </p:cNvPr>
          <p:cNvSpPr txBox="1"/>
          <p:nvPr/>
        </p:nvSpPr>
        <p:spPr>
          <a:xfrm>
            <a:off x="1249841" y="8630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B279303-19E1-273D-3F90-76F3C2A396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AA5A918-DB87-7212-E795-FE8FCC96E69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523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A6535A-A050-EA73-8D26-51C39476CF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7D5B5A88-EDF7-8DEB-B50A-1853BD46BBF7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44BAD7CD-7485-0DE8-16DD-B2535B266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21CF67D0-C87E-88D9-EFAD-E763B7DF1DDB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5B422F61-C6E5-728A-8B3E-A03206A996EC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84EC553F-4773-E37E-0D8F-F65CE263D602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750FC311-B00F-E45D-A023-F34582DB75D9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9C189B5D-6A41-3573-1686-79A627D090E8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CAEBA49B-A3E3-0034-5723-21111E70E860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52149BC1-D7C6-B00C-98B3-8AB793E30B9A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DE7D6BBC-E2DC-2D7F-0D38-D60121C31FFC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2C91AE7F-AA2D-4F61-2391-D18A15D2CE5B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983822EC-FA59-5AE6-2D9A-F3DB2EC83898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F421BC8F-0D53-F6BB-0BD4-A0439F83AE0E}"/>
              </a:ext>
            </a:extLst>
          </p:cNvPr>
          <p:cNvSpPr txBox="1"/>
          <p:nvPr/>
        </p:nvSpPr>
        <p:spPr>
          <a:xfrm>
            <a:off x="64217" y="87139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الألواح، رتبوا الأعداد التالية ترتيبا تناقصيا. 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43BD761-7633-1801-46EF-844FB4DA0D8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E53BD19D-F956-3AA7-7C27-ECECF66BB932}"/>
                  </a:ext>
                </a:extLst>
              </p:cNvPr>
              <p:cNvSpPr txBox="1"/>
              <p:nvPr/>
            </p:nvSpPr>
            <p:spPr>
              <a:xfrm>
                <a:off x="-301453" y="2947717"/>
                <a:ext cx="8204663" cy="1211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:r>
                  <a:rPr lang="fr-FR" sz="5000" b="1" dirty="0">
                    <a:solidFill>
                      <a:schemeClr val="accent1"/>
                    </a:solidFill>
                    <a:latin typeface="Calibri" panose="020F0502020204030204"/>
                  </a:rPr>
                  <a:t>75,43 ; 75,50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SA" sz="50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50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𝟕𝟓𝟒</m:t>
                        </m:r>
                      </m:num>
                      <m:den>
                        <m:r>
                          <a:rPr lang="fr-FR" sz="50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fr-FR" sz="5000" b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fr-FR" sz="50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𝟕𝟔</m:t>
                    </m:r>
                  </m:oMath>
                </a14:m>
                <a:endParaRPr lang="fr-FR" sz="5000" b="1" dirty="0">
                  <a:solidFill>
                    <a:schemeClr val="accent1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E53BD19D-F956-3AA7-7C27-ECECF66BB9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01453" y="2947717"/>
                <a:ext cx="8204663" cy="1211485"/>
              </a:xfrm>
              <a:prstGeom prst="rect">
                <a:avLst/>
              </a:prstGeom>
              <a:blipFill>
                <a:blip r:embed="rId4"/>
                <a:stretch>
                  <a:fillRect b="-1464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2245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1E2B95-2AA9-8A3F-B26F-F76F0B78ED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B3D983E7-3EC7-D089-41F5-5B1E005505D5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15FE3D6A-5E1E-BF4C-E8DA-D592E57E8F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5D64A3B0-12FD-7FD7-C754-6067CA0F9FB3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F4F0E960-076A-059F-5CBE-48C6F1A80EC1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344858D9-DE7D-8131-1FAF-D44548CE0C45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E807FB42-C5BB-B18E-28F8-6C01518A89D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950E2C25-6576-652C-ADA8-9D6609BE5996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B84AD170-3B66-8139-53C5-E406D2ED8A91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33E229DC-275F-06A8-62D8-A32678D33800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43247D98-92BC-3623-5269-0EF2B881454C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8290F624-BA77-7C99-C6E4-12D70B007A3A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362AF562-9DE1-D0F9-3E38-2B6AD1BB8AF9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43B855F-AF12-38BA-1EED-C2E88A3838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86843E0-4522-A403-9E1F-E6C25C8C27C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DA0FDCF-5A00-6D6C-0D55-AE2FE11FA228}"/>
              </a:ext>
            </a:extLst>
          </p:cNvPr>
          <p:cNvSpPr txBox="1"/>
          <p:nvPr/>
        </p:nvSpPr>
        <p:spPr>
          <a:xfrm>
            <a:off x="1281622" y="742130"/>
            <a:ext cx="6273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</a:p>
          <a:p>
            <a:pPr algn="r" rtl="1"/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يحسب الأستاذ نسبة التحكم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11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16087E-43C4-8E51-8961-9D8B13334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BF123128-B7BA-5BBC-DAD2-E446E585CF66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A5A0358F-3E3C-C533-8318-9ACF6D539B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FD3C8BDB-FAD4-9996-E563-78012FD3AE33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8B6A8ADB-F968-6729-FCE9-83FF277E2B72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422CA4F3-958A-FED0-E0A9-1C4F9F9B6CC7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BF6135B0-3D07-96A5-656A-99B25015837F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C2E50761-496A-7E42-356A-221051CD4A47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F960565A-72C8-0743-1F53-5E7775A4E9B4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E2C2CF36-A0E7-CFE2-1FDF-076E9D6073D0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3895EED8-A765-571A-A1C8-36A5E731A7FD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363F66C9-B969-DCA7-4114-94B71FE6801C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AFBCFF5C-5EDF-DF55-C17C-5659B21B2423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E2AF4483-455B-B3BF-765D-4035DB32CCCA}"/>
                  </a:ext>
                </a:extLst>
              </p:cNvPr>
              <p:cNvSpPr txBox="1"/>
              <p:nvPr/>
            </p:nvSpPr>
            <p:spPr>
              <a:xfrm>
                <a:off x="-301453" y="2947717"/>
                <a:ext cx="8204663" cy="1211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:r>
                  <a:rPr lang="fr-FR" sz="5000" b="1" dirty="0">
                    <a:solidFill>
                      <a:schemeClr val="accent1"/>
                    </a:solidFill>
                    <a:latin typeface="Calibri" panose="020F0502020204030204"/>
                  </a:rPr>
                  <a:t>75,43 ; 75,50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SA" sz="50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50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𝟕𝟓𝟒</m:t>
                        </m:r>
                      </m:num>
                      <m:den>
                        <m:r>
                          <a:rPr lang="fr-FR" sz="50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fr-FR" sz="5000" b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fr-FR" sz="50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𝟕𝟔</m:t>
                    </m:r>
                  </m:oMath>
                </a14:m>
                <a:endParaRPr lang="fr-FR" sz="5000" b="1" dirty="0">
                  <a:solidFill>
                    <a:schemeClr val="accent1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E2AF4483-455B-B3BF-765D-4035DB32CC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01453" y="2947717"/>
                <a:ext cx="8204663" cy="1211485"/>
              </a:xfrm>
              <a:prstGeom prst="rect">
                <a:avLst/>
              </a:prstGeom>
              <a:blipFill>
                <a:blip r:embed="rId3"/>
                <a:stretch>
                  <a:fillRect b="-1464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ZoneTexte 3">
            <a:extLst>
              <a:ext uri="{FF2B5EF4-FFF2-40B4-BE49-F238E27FC236}">
                <a16:creationId xmlns:a16="http://schemas.microsoft.com/office/drawing/2014/main" id="{497B9767-22DA-BC78-6712-14EAC6B550B9}"/>
              </a:ext>
            </a:extLst>
          </p:cNvPr>
          <p:cNvSpPr txBox="1"/>
          <p:nvPr/>
        </p:nvSpPr>
        <p:spPr>
          <a:xfrm>
            <a:off x="-3181" y="773230"/>
            <a:ext cx="7473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للسبورة للتصحيح؟</a:t>
            </a:r>
          </a:p>
          <a:p>
            <a:pPr lvl="0" algn="r" rtl="1">
              <a:defRPr/>
            </a:pPr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التصحيح بشكل تفاعلي يُذَكِّرُ فيه المتعلمون بالخطوات مع التركيز على المتعثرين منهم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 5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F05AED6D-C957-7F8E-2B62-11205A326E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554" y="619263"/>
            <a:ext cx="900095" cy="90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69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D1BE9D-5D07-203D-3F57-9516772490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FC309C12-5DDC-B81A-EE5C-B24BFCD799FE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A00ADC9A-11FB-B3DA-9D70-9E3821F93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B7B7EABF-E9A2-1428-34E9-91798A4D1AF7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56EE28BE-38DE-4EE3-65D3-AB82AC477AF8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0730135A-B7E1-9ED6-E283-FA9CD212700B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8B065C26-F98F-8C60-812C-A6DF8168F2A0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27586EFD-BDD8-6177-4306-5809F46D18B2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DB8CBEA6-35E9-617B-8129-56667F0BFF04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5AF1B38C-4E6C-C5CA-C575-F1B3C25557A3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86B8F91F-2A6A-64C3-7142-ABADF5A320D0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1E922364-AFF6-9E32-9BA4-F0E6CA7C6702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515FF741-EB86-A147-383A-4C113C39733B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804F63D2-B261-4CF5-13D3-EF30EBB90E1C}"/>
              </a:ext>
            </a:extLst>
          </p:cNvPr>
          <p:cNvSpPr txBox="1"/>
          <p:nvPr/>
        </p:nvSpPr>
        <p:spPr>
          <a:xfrm>
            <a:off x="-3181" y="924555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3FE7D65-433B-5D2D-A570-14AF2FCDFC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9907B3FD-FA12-6384-C72C-598C1E77E3D9}"/>
                  </a:ext>
                </a:extLst>
              </p:cNvPr>
              <p:cNvSpPr txBox="1"/>
              <p:nvPr/>
            </p:nvSpPr>
            <p:spPr>
              <a:xfrm>
                <a:off x="-1042495" y="2909919"/>
                <a:ext cx="9043033" cy="1211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 xmlns:m="http://schemas.openxmlformats.org/officeDocument/2006/math">
                    <m:r>
                      <a:rPr lang="fr-FR" sz="5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𝟕𝟔</m:t>
                    </m:r>
                    <m:r>
                      <a:rPr lang="fr-FR" sz="5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&gt;</m:t>
                    </m:r>
                  </m:oMath>
                </a14:m>
                <a:r>
                  <a:rPr lang="fr-FR" sz="5000" b="1" dirty="0">
                    <a:solidFill>
                      <a:srgbClr val="FF0000"/>
                    </a:solidFill>
                    <a:latin typeface="Calibri" panose="020F0502020204030204"/>
                  </a:rPr>
                  <a:t> 75,50 &gt; 75,43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50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50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𝟕𝟓𝟒</m:t>
                        </m:r>
                      </m:num>
                      <m:den>
                        <m:r>
                          <a:rPr lang="fr-FR" sz="50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fr-FR" sz="5000" b="1" dirty="0">
                  <a:solidFill>
                    <a:srgbClr val="FF0000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9907B3FD-FA12-6384-C72C-598C1E77E3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42495" y="2909919"/>
                <a:ext cx="9043033" cy="1211485"/>
              </a:xfrm>
              <a:prstGeom prst="rect">
                <a:avLst/>
              </a:prstGeom>
              <a:blipFill>
                <a:blip r:embed="rId4"/>
                <a:stretch>
                  <a:fillRect b="-1457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379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30A2F0-D4EB-CE37-314F-D772C9AD81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20B60E3A-E8D8-073C-28E8-E5AF767D4A7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7C560831-CC2E-630A-5944-0DE21D161708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2716647B-7326-C922-348D-1F7402609EEA}"/>
              </a:ext>
            </a:extLst>
          </p:cNvPr>
          <p:cNvGrpSpPr/>
          <p:nvPr/>
        </p:nvGrpSpPr>
        <p:grpSpPr>
          <a:xfrm>
            <a:off x="347871" y="2249226"/>
            <a:ext cx="7476762" cy="3884346"/>
            <a:chOff x="1269318" y="2237493"/>
            <a:chExt cx="6515943" cy="2581931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38626110-D949-6BCD-7E03-C7CE4F89D157}"/>
                </a:ext>
              </a:extLst>
            </p:cNvPr>
            <p:cNvSpPr/>
            <p:nvPr/>
          </p:nvSpPr>
          <p:spPr>
            <a:xfrm>
              <a:off x="1724144" y="2601942"/>
              <a:ext cx="5963130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C700F2E9-3155-41E2-8227-4A0B70F3B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7066619" y="3570161"/>
              <a:ext cx="631873" cy="631873"/>
            </a:xfrm>
            <a:prstGeom prst="rect">
              <a:avLst/>
            </a:prstGeom>
          </p:spPr>
        </p:pic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43D2A83F-21B6-65A1-9DAA-AC9039FC5DAF}"/>
                </a:ext>
              </a:extLst>
            </p:cNvPr>
            <p:cNvSpPr/>
            <p:nvPr/>
          </p:nvSpPr>
          <p:spPr>
            <a:xfrm>
              <a:off x="3126941" y="2262800"/>
              <a:ext cx="2800697" cy="564135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</a:t>
              </a: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B017F9D1-08F9-5C53-6C06-03A8288188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/>
                <a:t>3</a:t>
              </a:r>
              <a:endParaRPr lang="fr-MA" sz="3200" b="1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9CB73C8C-9122-96A5-D9E6-991AD031BD74}"/>
                </a:ext>
              </a:extLst>
            </p:cNvPr>
            <p:cNvSpPr txBox="1"/>
            <p:nvPr/>
          </p:nvSpPr>
          <p:spPr>
            <a:xfrm>
              <a:off x="1269318" y="2920341"/>
              <a:ext cx="6515943" cy="347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spcAft>
                  <a:spcPts val="600"/>
                </a:spcAft>
              </a:pPr>
              <a:r>
                <a:rPr lang="ar-M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•مقارنة وترتيب أعداد عشرية </a:t>
              </a:r>
              <a:r>
                <a:rPr lang="ar-MA" sz="2800" b="1" kern="0" dirty="0" err="1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تزايديا</a:t>
              </a:r>
              <a:r>
                <a:rPr lang="ar-M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وتناقصيا،</a:t>
              </a: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BADE38C7-7B7C-D93A-6118-4E1E54494BF1}"/>
              </a:ext>
            </a:extLst>
          </p:cNvPr>
          <p:cNvSpPr txBox="1"/>
          <p:nvPr/>
        </p:nvSpPr>
        <p:spPr>
          <a:xfrm>
            <a:off x="2363666" y="3918346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66AFBD8-3112-892E-4C51-6E942778B519}"/>
              </a:ext>
            </a:extLst>
          </p:cNvPr>
          <p:cNvSpPr txBox="1"/>
          <p:nvPr/>
        </p:nvSpPr>
        <p:spPr>
          <a:xfrm>
            <a:off x="3104332" y="4498611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نشاط التدرب 1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ECBEFA8-6D0E-7C4A-ABF9-7A24E666BFC0}"/>
              </a:ext>
            </a:extLst>
          </p:cNvPr>
          <p:cNvSpPr txBox="1"/>
          <p:nvPr/>
        </p:nvSpPr>
        <p:spPr>
          <a:xfrm>
            <a:off x="3130075" y="5112701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نشاط التدرب 2</a:t>
            </a:r>
          </a:p>
        </p:txBody>
      </p:sp>
    </p:spTree>
    <p:extLst>
      <p:ext uri="{BB962C8B-B14F-4D97-AF65-F5344CB8AC3E}">
        <p14:creationId xmlns:p14="http://schemas.microsoft.com/office/powerpoint/2010/main" val="180925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4437BB-C35D-84FF-0D40-5D87B0BB49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AB4DBA93-1573-A843-7556-B6405FFECC1D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9733B399-C468-4713-D0CB-9176E21AF2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B5EAE19F-4AFC-9B4C-B0E9-068F45BB4A8D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55AC513E-ED07-2057-502B-3F450B27DBD0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5BE20226-6291-DA60-FB94-B2A5B6BA4FEE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55757DAE-AB05-D877-3FE8-8832686E1DE4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D75AAEAE-8995-0AEA-E1EF-004B9B18AFD6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B4B680AF-337D-7DD9-611E-12363C94C968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0AB96351-EC56-F1D1-69FD-94B3045376AA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3BDCDD46-2514-83A1-CFD3-FD7880810595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16606BB4-02A9-3C30-8664-5B14C0D3D855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1A740409-B8D7-DF59-73A4-B799BF5AB40D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C9B7ADD8-969D-23A0-6FE6-ECBB2C299AF9}"/>
              </a:ext>
            </a:extLst>
          </p:cNvPr>
          <p:cNvSpPr txBox="1"/>
          <p:nvPr/>
        </p:nvSpPr>
        <p:spPr>
          <a:xfrm>
            <a:off x="1249841" y="8630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53A4BFB-E52D-FC11-8CB6-5E48A9C465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37DB5F3-DF3E-70F3-0E6E-4886E89BCB5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315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E87649-6682-4B8A-EF21-8967DFB71F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467CE85C-5968-B191-15AF-71224931B0FD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715C32E7-0A5A-04F9-3563-681ECFE5A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9483E13D-EEC8-4715-93B0-C65E4CB9219D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9C01DCB7-AF92-2399-53C3-E2C041755201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B3C19FBB-9EC3-04E6-30B2-1A2C8371CD08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4E281BDE-9AB0-8BAF-AA9C-30B6D98A72BA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90E9B3B4-A7F1-7E6F-4ADC-7C17D6BFCD1A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B142D18B-1719-29FA-2E47-3B4C7C018449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CB344FF8-39BC-4E7A-F161-E9EA642B707D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26C029DD-7A95-8573-7788-FC04FA7FBFB1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17CB5B93-DAD2-B1E6-D10E-290872757F1B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B79D3D88-E490-C755-67FC-79E33CE2B23A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A9F5E913-DCF2-6D00-843B-DC0BBD36B465}"/>
              </a:ext>
            </a:extLst>
          </p:cNvPr>
          <p:cNvSpPr txBox="1"/>
          <p:nvPr/>
        </p:nvSpPr>
        <p:spPr>
          <a:xfrm>
            <a:off x="64217" y="87139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الألواح، رتبوا الأعداد التالية ترتيبا </a:t>
            </a:r>
            <a:r>
              <a:rPr lang="ar-SA" b="1" dirty="0" err="1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تزايديا</a:t>
            </a: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DD7AE9B-7C3C-375B-65DA-FA38F80B8E1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B9F18388-3FD7-1372-9551-272AD8E6A36D}"/>
                  </a:ext>
                </a:extLst>
              </p:cNvPr>
              <p:cNvSpPr txBox="1"/>
              <p:nvPr/>
            </p:nvSpPr>
            <p:spPr>
              <a:xfrm>
                <a:off x="288482" y="2804758"/>
                <a:ext cx="8204663" cy="1248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:r>
                  <a:rPr lang="fr-FR" sz="5000" b="1" dirty="0">
                    <a:solidFill>
                      <a:schemeClr val="accent1"/>
                    </a:solidFill>
                    <a:latin typeface="Calibri" panose="020F0502020204030204"/>
                  </a:rPr>
                  <a:t>97,43 ; 79,43 ; </a:t>
                </a:r>
                <a14:m>
                  <m:oMath xmlns:m="http://schemas.openxmlformats.org/officeDocument/2006/math">
                    <m:r>
                      <a:rPr lang="fr-FR" sz="50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𝟗𝟕</m:t>
                    </m:r>
                    <m:r>
                      <a:rPr lang="fr-FR" sz="50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fr-FR" sz="50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𝟑𝟒</m:t>
                    </m:r>
                    <m:r>
                      <a:rPr lang="fr-FR" sz="5000" b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fr-FR" sz="50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𝟗𝟕</m:t>
                    </m:r>
                    <m:r>
                      <a:rPr lang="fr-FR" sz="50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fr-FR" sz="50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50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fr-FR" sz="50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fr-FR" sz="5000" b="1" dirty="0">
                  <a:solidFill>
                    <a:schemeClr val="accent1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B9F18388-3FD7-1372-9551-272AD8E6A3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482" y="2804758"/>
                <a:ext cx="8204663" cy="1248483"/>
              </a:xfrm>
              <a:prstGeom prst="rect">
                <a:avLst/>
              </a:prstGeom>
              <a:blipFill>
                <a:blip r:embed="rId4"/>
                <a:stretch>
                  <a:fillRect l="-1040" b="-1122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927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6400E-1AF4-C53E-2161-5B869192F9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E444E227-2828-9583-6233-0FFAE3AC9E73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714497F6-8FDB-CAC2-C557-742D21413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7DABE4A9-FFCB-6E88-CF92-56A110AD5C30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01B31012-60D5-3B6D-7C66-AEDB0295B3B0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015D17E1-CD4F-C826-0F53-1BC7AB3DFF0D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174AC6D8-6272-C359-6B3F-8DDAD9451002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60882FC5-83EC-D5F3-F876-464365766083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1D730E68-35B0-BA96-A49D-AC829B972799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CEF7DE0F-9454-63B7-5F24-FE05E4BC83C3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043F1957-C556-33C8-D0C3-76F94A3F7F32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E2F3979F-C079-20DA-1D72-481F33F8F69C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2BCCFB82-A1F0-A2E5-3F64-F84E54EC5F26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3A1DFA1-8E43-DC2A-FFC4-1E6D162BB2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461892E-05DF-6D9A-7EE6-9C0D932590D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BFD6F57-670A-E7C1-E4B0-D1ECED319AAF}"/>
              </a:ext>
            </a:extLst>
          </p:cNvPr>
          <p:cNvSpPr txBox="1"/>
          <p:nvPr/>
        </p:nvSpPr>
        <p:spPr>
          <a:xfrm>
            <a:off x="1347089" y="90170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</a:p>
        </p:txBody>
      </p:sp>
    </p:spTree>
    <p:extLst>
      <p:ext uri="{BB962C8B-B14F-4D97-AF65-F5344CB8AC3E}">
        <p14:creationId xmlns:p14="http://schemas.microsoft.com/office/powerpoint/2010/main" val="221931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7655A4-1FE2-01B4-1444-A3B009FC01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AE81AF89-AF2E-D9E9-02FF-44DCDF0FA243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C7AA94F3-2369-C772-B091-C1FB96306B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109161BA-C273-1CD1-C2E3-CC690613F2AD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D852A2B9-757E-1431-EB0C-AD75F24827F5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85FE6085-BFB3-2253-ED79-B5461FD6494B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F5723BFD-A208-A740-9467-2636A7D7C789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FB6E5ED4-3F59-6819-66F2-DBE7B4EE6B20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6EC5ACBA-A1BB-A3AC-1244-8F27E1664EA1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DC1DC577-A9E4-7EDB-512C-CB32D71F6343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389BD409-9114-AC55-31C8-F629FE14CB27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563BCF0E-AE49-916B-41C2-3138148DCE8A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8502694C-641D-06CE-E77D-92C32B5779B6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F681F00C-CBCA-C070-B59D-96ACBAD7752E}"/>
                  </a:ext>
                </a:extLst>
              </p:cNvPr>
              <p:cNvSpPr txBox="1"/>
              <p:nvPr/>
            </p:nvSpPr>
            <p:spPr>
              <a:xfrm>
                <a:off x="288482" y="2804758"/>
                <a:ext cx="8204663" cy="1248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:r>
                  <a:rPr lang="fr-FR" sz="5000" b="1" dirty="0">
                    <a:solidFill>
                      <a:schemeClr val="accent1"/>
                    </a:solidFill>
                    <a:latin typeface="Calibri" panose="020F0502020204030204"/>
                  </a:rPr>
                  <a:t>97,43 ; 79,43 ; </a:t>
                </a:r>
                <a14:m>
                  <m:oMath xmlns:m="http://schemas.openxmlformats.org/officeDocument/2006/math">
                    <m:r>
                      <a:rPr lang="fr-FR" sz="50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𝟗𝟕</m:t>
                    </m:r>
                    <m:r>
                      <a:rPr lang="fr-FR" sz="50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fr-FR" sz="50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𝟑𝟒</m:t>
                    </m:r>
                    <m:r>
                      <a:rPr lang="fr-FR" sz="5000" b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fr-FR" sz="50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𝟗𝟕</m:t>
                    </m:r>
                    <m:r>
                      <a:rPr lang="fr-FR" sz="50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fr-FR" sz="50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50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fr-FR" sz="50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fr-FR" sz="5000" b="1" dirty="0">
                  <a:solidFill>
                    <a:schemeClr val="accent1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F681F00C-CBCA-C070-B59D-96ACBAD775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482" y="2804758"/>
                <a:ext cx="8204663" cy="1248483"/>
              </a:xfrm>
              <a:prstGeom prst="rect">
                <a:avLst/>
              </a:prstGeom>
              <a:blipFill>
                <a:blip r:embed="rId3"/>
                <a:stretch>
                  <a:fillRect l="-1040" b="-1122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ZoneTexte 3">
            <a:extLst>
              <a:ext uri="{FF2B5EF4-FFF2-40B4-BE49-F238E27FC236}">
                <a16:creationId xmlns:a16="http://schemas.microsoft.com/office/drawing/2014/main" id="{C24F0B3D-A85B-D1AF-4328-2E0AF07C2219}"/>
              </a:ext>
            </a:extLst>
          </p:cNvPr>
          <p:cNvSpPr txBox="1"/>
          <p:nvPr/>
        </p:nvSpPr>
        <p:spPr>
          <a:xfrm>
            <a:off x="-3181" y="773230"/>
            <a:ext cx="7473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للسبورة للتصحيح؟</a:t>
            </a:r>
          </a:p>
          <a:p>
            <a:pPr lvl="0" algn="r" rtl="1">
              <a:defRPr/>
            </a:pPr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التصحيح بشكل تفاعلي يُذَكِّرُ فيه المتعلمون بالخطوات مع التركيز على المتعثرين منهم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 5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C698DE6B-FCEC-2D2F-6854-7FE6B17F31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554" y="619263"/>
            <a:ext cx="900095" cy="90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18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8B22AA-7ECE-C33E-C537-38BB3515A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069AC656-1195-3713-37B4-2B707DA4DF72}"/>
              </a:ext>
            </a:extLst>
          </p:cNvPr>
          <p:cNvSpPr txBox="1"/>
          <p:nvPr/>
        </p:nvSpPr>
        <p:spPr>
          <a:xfrm>
            <a:off x="2273440" y="778313"/>
            <a:ext cx="4597120" cy="689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2000" b="1" dirty="0">
                <a:solidFill>
                  <a:srgbClr val="FC8E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تدابير  حصة مراجعة  دروس كل كفاية 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EF7F33C1-73FA-6516-C0F7-92EE2F151EA4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9721C61-968B-9ED0-541E-F843D0199A50}"/>
              </a:ext>
            </a:extLst>
          </p:cNvPr>
          <p:cNvSpPr txBox="1"/>
          <p:nvPr/>
        </p:nvSpPr>
        <p:spPr>
          <a:xfrm>
            <a:off x="442452" y="1582803"/>
            <a:ext cx="8138241" cy="4860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23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تتم مراجعة دروس كل كفاية وفق ما يلي </a:t>
            </a:r>
            <a:r>
              <a:rPr lang="ar-MA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algn="just" defTabSz="457223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MA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1 ) </a:t>
            </a:r>
            <a:r>
              <a:rPr lang="ar-MA" sz="2000" b="1" u="sng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رائز التحكم </a:t>
            </a:r>
            <a:r>
              <a:rPr lang="ar-MA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ar-SA" kern="10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يُنْجَزُ</a:t>
            </a:r>
            <a:r>
              <a:rPr lang="ar-MA" kern="10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على الألواح  أو </a:t>
            </a:r>
            <a:r>
              <a:rPr lang="ar-S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دفاتر البحث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حسب المقترح على الشرائح ، و يحسب الأستاذ(ة) نسبة تحكم المتعلمين .</a:t>
            </a:r>
          </a:p>
          <a:p>
            <a:pPr marL="304815" indent="-304815" algn="just" defTabSz="457223" rtl="1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نسبة تحكم أكثر من </a:t>
            </a:r>
            <a:r>
              <a:rPr lang="fr-FR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% 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80 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يتم المرور مباشرة إلى أنشطة </a:t>
            </a:r>
            <a:r>
              <a:rPr lang="ar-S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التدرب</a:t>
            </a:r>
            <a:r>
              <a:rPr lang="fr-FR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ar-MA" kern="1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04815" indent="-304815" algn="just" defTabSz="457223" rtl="1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نسبة تحكم أقل من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fr-FR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% 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80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يعيد الأستاذ(ة) النمذجة المرتبطة بالنشاط ،كما يمكن إعادة شريط النمذجة </a:t>
            </a:r>
            <a:r>
              <a:rPr lang="ar-MA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 defTabSz="457223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MA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2 ) </a:t>
            </a:r>
            <a:r>
              <a:rPr lang="ar-MA" sz="2000" b="1" u="sng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أنشطة  </a:t>
            </a:r>
            <a:r>
              <a:rPr lang="ar-SA" sz="2000" b="1" u="sng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التدرب</a:t>
            </a:r>
            <a:r>
              <a:rPr lang="ar-MA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تتم الأنشطة على الألواح أو الكراسات حسب التوجيهات المقترحة على الشرائح وذلك وفق المنهجية التالية :</a:t>
            </a:r>
          </a:p>
          <a:p>
            <a:pPr algn="r" defTabSz="457223" rtl="1">
              <a:spcAft>
                <a:spcPts val="800"/>
              </a:spcAft>
              <a:defRPr/>
            </a:pPr>
            <a:r>
              <a:rPr lang="ar-MA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أ) 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إنجاز النشاط بشكل فردي ؛</a:t>
            </a:r>
          </a:p>
          <a:p>
            <a:pPr algn="r" defTabSz="457223" rtl="1">
              <a:spcAft>
                <a:spcPts val="800"/>
              </a:spcAft>
              <a:defRPr/>
            </a:pP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ب) مطالبة أحد المتعلمين بالتصحيح  على السبورة مع ضرورة التصريح بالخطوات المتبعة ؛</a:t>
            </a:r>
          </a:p>
          <a:p>
            <a:pPr algn="r" defTabSz="457223" rtl="1">
              <a:spcAft>
                <a:spcPts val="800"/>
              </a:spcAft>
              <a:defRPr/>
            </a:pP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ج) تصحيح النشاط  بشكل تفاعلي .</a:t>
            </a:r>
          </a:p>
          <a:p>
            <a:pPr marL="304815" lvl="1" algn="just" defTabSz="457223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MA" sz="1600" b="1" u="sng" kern="1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هام جدا :</a:t>
            </a:r>
          </a:p>
          <a:p>
            <a:pPr marL="590565" lvl="1" indent="-285750" algn="just" defTabSz="457223" rtl="1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  <a:defRPr/>
            </a:pPr>
            <a:r>
              <a:rPr lang="ar-MA" sz="1600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ar-MA" sz="1600" b="1" kern="1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يخصص وقت أكثر للكفاية التي تكون فيها  نسبة التحكم ضعيفة .</a:t>
            </a:r>
          </a:p>
          <a:p>
            <a:pPr marL="590565" lvl="1" indent="-285750" algn="just" defTabSz="457223" rtl="1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  <a:defRPr/>
            </a:pPr>
            <a:r>
              <a:rPr lang="ar-MA" sz="1600" b="1" kern="1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يتم التركيز على فئة  المتعثرين خلال حصص المراجعة  </a:t>
            </a:r>
            <a:r>
              <a:rPr lang="ar-MA" sz="1600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97008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D1F331-8B73-513C-F1BD-C31571C200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275F2D03-67E2-C49B-CE82-9EDFBC03CCC1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D4252512-4CD9-074D-499C-60ADE7E66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F4B52CC4-AE86-44D6-E303-833BEAA195CA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29BEF237-6098-46BC-1EE7-6395D82B6054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E7DB49D1-CABF-ED94-1212-2062D104BCD4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1584F7AB-E73C-E7F2-CD58-F38B50CDFB82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30045C0B-7E68-2636-6D53-2EF16287183F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6DBA6D08-4A3C-EC93-83F9-8E9948BA8A75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415A7E94-EFAA-DAEA-40E1-E1CABD5181BC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FDC1F3AD-AB78-CC64-BA00-C044C1CF7736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CBED397B-47C6-832F-BC20-613857DCBEBE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6FDD248D-262D-0625-37F6-F708F8AAC2F1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5D51958D-F3A0-46A7-8358-E304D07D7E94}"/>
              </a:ext>
            </a:extLst>
          </p:cNvPr>
          <p:cNvSpPr txBox="1"/>
          <p:nvPr/>
        </p:nvSpPr>
        <p:spPr>
          <a:xfrm>
            <a:off x="0" y="934387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CF44526-B1EC-55A2-BCF2-1B2B67CB2C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67A90414-26BE-A9CA-27FC-B5321288BD23}"/>
                  </a:ext>
                </a:extLst>
              </p:cNvPr>
              <p:cNvSpPr txBox="1"/>
              <p:nvPr/>
            </p:nvSpPr>
            <p:spPr>
              <a:xfrm>
                <a:off x="-3181" y="2880422"/>
                <a:ext cx="9043033" cy="126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𝟕𝟗</m:t>
                      </m:r>
                      <m:r>
                        <a:rPr lang="fr-FR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𝟒𝟑</m:t>
                      </m:r>
                      <m:r>
                        <a:rPr lang="fr-FR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fr-FR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𝟗𝟕</m:t>
                      </m:r>
                      <m:r>
                        <a:rPr lang="fr-FR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𝟑𝟒</m:t>
                      </m:r>
                      <m:r>
                        <a:rPr lang="fr-FR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fr-FR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𝟗𝟕</m:t>
                      </m:r>
                      <m:r>
                        <a:rPr lang="fr-FR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𝟒𝟑</m:t>
                      </m:r>
                      <m:r>
                        <a:rPr lang="fr-FR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fr-FR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𝟗𝟕</m:t>
                      </m:r>
                      <m:r>
                        <a:rPr lang="fr-FR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FR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fr-FR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fr-FR" sz="4000" b="1" dirty="0">
                  <a:solidFill>
                    <a:srgbClr val="FF0000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67A90414-26BE-A9CA-27FC-B5321288BD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181" y="2880422"/>
                <a:ext cx="9043033" cy="126130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4407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BC923A-A4AC-B6BD-6205-4DD4C2D550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D6FB09F4-63CD-1ACC-5C01-516AF692B82E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C51406C9-67B8-473C-484C-AC09121608A0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EFAFD67-2096-5260-4D60-8B31942DF94D}"/>
              </a:ext>
            </a:extLst>
          </p:cNvPr>
          <p:cNvGrpSpPr/>
          <p:nvPr/>
        </p:nvGrpSpPr>
        <p:grpSpPr>
          <a:xfrm>
            <a:off x="347871" y="2249226"/>
            <a:ext cx="7476762" cy="3884346"/>
            <a:chOff x="1269318" y="2237493"/>
            <a:chExt cx="6515943" cy="2581931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DE16174A-FA6C-47B1-3668-09287219B436}"/>
                </a:ext>
              </a:extLst>
            </p:cNvPr>
            <p:cNvSpPr/>
            <p:nvPr/>
          </p:nvSpPr>
          <p:spPr>
            <a:xfrm>
              <a:off x="1724144" y="2601942"/>
              <a:ext cx="5963130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DD3D3886-3DF3-283C-0E59-CA43F20256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7066619" y="3962432"/>
              <a:ext cx="631873" cy="631873"/>
            </a:xfrm>
            <a:prstGeom prst="rect">
              <a:avLst/>
            </a:prstGeom>
          </p:spPr>
        </p:pic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BFB7FA88-C168-3D45-1FC7-66F291530A28}"/>
                </a:ext>
              </a:extLst>
            </p:cNvPr>
            <p:cNvSpPr/>
            <p:nvPr/>
          </p:nvSpPr>
          <p:spPr>
            <a:xfrm>
              <a:off x="3126941" y="2262800"/>
              <a:ext cx="2800697" cy="564135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</a:t>
              </a: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BFA166D3-2B91-4033-5563-12A7A42C12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/>
                <a:t>3</a:t>
              </a:r>
              <a:endParaRPr lang="fr-MA" sz="3200" b="1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9FA4C9FD-273E-EBF1-0635-63694B57B883}"/>
                </a:ext>
              </a:extLst>
            </p:cNvPr>
            <p:cNvSpPr txBox="1"/>
            <p:nvPr/>
          </p:nvSpPr>
          <p:spPr>
            <a:xfrm>
              <a:off x="1269318" y="2920341"/>
              <a:ext cx="6515943" cy="347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spcAft>
                  <a:spcPts val="600"/>
                </a:spcAft>
              </a:pPr>
              <a:r>
                <a:rPr lang="ar-M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•مقارنة وترتيب أعداد عشرية </a:t>
              </a:r>
              <a:r>
                <a:rPr lang="ar-MA" sz="2800" b="1" kern="0" dirty="0" err="1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تزايديا</a:t>
              </a:r>
              <a:r>
                <a:rPr lang="ar-M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وتناقصيا،</a:t>
              </a: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A2F9132B-CCD2-BB18-2DF9-23BB22E9F111}"/>
              </a:ext>
            </a:extLst>
          </p:cNvPr>
          <p:cNvSpPr txBox="1"/>
          <p:nvPr/>
        </p:nvSpPr>
        <p:spPr>
          <a:xfrm>
            <a:off x="2363666" y="3918346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F2251A0-F956-8294-16BB-B1CD4EB22560}"/>
              </a:ext>
            </a:extLst>
          </p:cNvPr>
          <p:cNvSpPr txBox="1"/>
          <p:nvPr/>
        </p:nvSpPr>
        <p:spPr>
          <a:xfrm>
            <a:off x="3030511" y="5088757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نشاط التدرب </a:t>
            </a:r>
            <a:r>
              <a:rPr lang="fr-FR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2</a:t>
            </a:r>
            <a:endParaRPr lang="ar-SA" sz="2400" b="1" dirty="0">
              <a:solidFill>
                <a:srgbClr val="FC8E00"/>
              </a:solidFill>
              <a:latin typeface="Dosis" pitchFamily="2" charset="0"/>
              <a:cs typeface="Calibri" panose="020F050202020403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F141492-92B0-587E-8412-92F747D23F53}"/>
              </a:ext>
            </a:extLst>
          </p:cNvPr>
          <p:cNvSpPr txBox="1"/>
          <p:nvPr/>
        </p:nvSpPr>
        <p:spPr>
          <a:xfrm>
            <a:off x="3030511" y="4451944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نشاط التدرب </a:t>
            </a: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ar-SA" sz="2400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48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0FF5C4-F8F4-6947-778B-021A6A58C1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9A3B4A2F-578B-5795-4413-E469246D27EA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AADCE381-43D7-AABF-807C-0238EEC6C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005615F4-CE7B-DDFF-F11A-34E1E2CB076E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C8C28AF8-571B-06B3-A524-CA6CB2589A47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CB3F2F54-6464-1448-71B7-FDB85AC147A5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9D4F4036-034E-6314-7BAB-54B3529860A2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16034F96-37C0-EC82-212F-FED5E639D5A5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6BB91E75-91A0-DA1C-0CC0-668EC97515E2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906451E6-523F-5095-5559-E026D673129E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AA14A8A3-2954-4185-0729-B450613B6764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A48FEA2D-4FBB-0F57-FA17-F13560F6A1B5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DE95BF45-4609-27F2-F4FF-205892EFA16A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666E2EF-B803-D153-6C7E-320F7F886B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D741007-87A1-D7B9-17D4-E4818CD65034}"/>
              </a:ext>
            </a:extLst>
          </p:cNvPr>
          <p:cNvSpPr txBox="1"/>
          <p:nvPr/>
        </p:nvSpPr>
        <p:spPr>
          <a:xfrm>
            <a:off x="1465006" y="862060"/>
            <a:ext cx="6059519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الكراسة، 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61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E41B6CE-CB1F-7732-0423-8BC42D381C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3280" y="1958533"/>
            <a:ext cx="3657917" cy="399293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2AA8B3C-934E-30D1-D362-9C006A5F36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680" y="1958533"/>
            <a:ext cx="3654075" cy="3992938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3135CDC-0597-2C28-52C2-309962CD3A48}"/>
              </a:ext>
            </a:extLst>
          </p:cNvPr>
          <p:cNvSpPr/>
          <p:nvPr/>
        </p:nvSpPr>
        <p:spPr>
          <a:xfrm>
            <a:off x="1248697" y="3185652"/>
            <a:ext cx="2935149" cy="116020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539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B16C72-8283-F34F-F0B1-013C6438F5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ED822138-4FE4-7F67-F0EF-62F621F3F5AA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47E7A5D6-B0C2-E1FF-31E5-16DD6C018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8CD774DC-62D0-A265-7E84-ED4F52F33DC0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E7A5F4C9-DC1F-ED1B-1B6C-49DCBF173B2E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A9CBD741-DD2F-196A-264B-7B599AD35669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125AA00C-BB5C-BE5B-E14F-BD906ABF033C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4B68858D-4800-4D96-5627-2CCBDF9C537F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66D67D70-E2DA-C700-461D-C07FFEAA4EA8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1F6E1DD4-FFB5-0A87-2627-AE57EC65B8CD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91D77A40-12A9-BA01-A46D-B9CB67ED2119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16F14259-F6F9-1CC0-3557-0EC6B2D67536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CACD112E-1EF0-6C1B-4A69-8D35876C2737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D18E9F0-D6A9-3815-8D0E-53F56E86E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D48442A-FF76-D11D-7BEC-0FEC52743117}"/>
              </a:ext>
            </a:extLst>
          </p:cNvPr>
          <p:cNvSpPr txBox="1"/>
          <p:nvPr/>
        </p:nvSpPr>
        <p:spPr>
          <a:xfrm>
            <a:off x="367005" y="85827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دقيقة واحدة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لإنجاز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السؤال الأول فقط،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سأمر بين الصفوف لمساعدتكم.</a:t>
            </a:r>
          </a:p>
        </p:txBody>
      </p:sp>
      <p:grpSp>
        <p:nvGrpSpPr>
          <p:cNvPr id="3" name="Groupe 8">
            <a:extLst>
              <a:ext uri="{FF2B5EF4-FFF2-40B4-BE49-F238E27FC236}">
                <a16:creationId xmlns:a16="http://schemas.microsoft.com/office/drawing/2014/main" id="{6627ACA7-42F1-549B-A657-AA3A930EB1CF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5" name="Image 11">
              <a:extLst>
                <a:ext uri="{FF2B5EF4-FFF2-40B4-BE49-F238E27FC236}">
                  <a16:creationId xmlns:a16="http://schemas.microsoft.com/office/drawing/2014/main" id="{C889DBB5-AAFE-1E8E-CA39-079D1F1543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ZoneTexte 12">
              <a:extLst>
                <a:ext uri="{FF2B5EF4-FFF2-40B4-BE49-F238E27FC236}">
                  <a16:creationId xmlns:a16="http://schemas.microsoft.com/office/drawing/2014/main" id="{DBA40469-7D88-909F-C990-5200DDDDF1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963CD3E3-D21B-01CC-9A9F-E07C16E676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6095631" y="2790933"/>
            <a:ext cx="2517796" cy="251779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E2B3408-515C-123C-9ED1-7BEBC6D64B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643" y="2312320"/>
            <a:ext cx="5724183" cy="347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21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7A22D5-F181-77D7-530B-2DCD63FE13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10A10ED6-08B6-BCE2-43C2-50DD16CDB94A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AD4CE45B-2666-064A-7A03-D856124E3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F59B7DEC-EFB5-FA6A-5D62-4117C127EFAE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6CA33FC7-346A-15C0-3279-5FD129D50657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93193E28-6232-E1A2-4EBE-C35310AEDD08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0BD1644D-8B4D-3F66-8A5C-DCE94EA62806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22758117-DE28-F984-1A19-9298C322B32B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E8113FCA-C21A-8879-B632-6F6198911A48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DCEF1C6A-C5A8-D058-9D54-911F75497E32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6CEDD3FE-330E-6D0B-1201-45494F87197B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7FCD3DE2-1194-73AC-7C4D-89E11FBF9582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09C6F9EF-E8CF-00F0-66B5-52F56CD369D2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70757CA9-0717-5D6B-B2A2-703D6CF2DB4A}"/>
              </a:ext>
            </a:extLst>
          </p:cNvPr>
          <p:cNvSpPr txBox="1"/>
          <p:nvPr/>
        </p:nvSpPr>
        <p:spPr>
          <a:xfrm>
            <a:off x="-3181" y="773230"/>
            <a:ext cx="7473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للسبورة للتصحيح؟</a:t>
            </a:r>
          </a:p>
          <a:p>
            <a:pPr lvl="0" algn="r" rtl="1">
              <a:defRPr/>
            </a:pPr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التصحيح بشكل تفاعلي يُذَكِّرُ فيه المتعلمون بالخطوات مع التركيز على المتعثرين منهم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4D930B3D-525F-7D85-F7A1-C30B1A8BDA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554" y="619263"/>
            <a:ext cx="900095" cy="90009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90EB445-F67D-7F2A-4872-7EFD719100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138" y="2163437"/>
            <a:ext cx="7712108" cy="347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20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E36CB4-E11E-D22F-D728-85A718B20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3FDFF2B1-5289-C73F-FE23-46B7D1126ABD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5FBDED70-253B-B63E-481A-3BCD071F12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52DAF377-7CFC-68A1-D1EA-2796F70012A9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E85206DD-E818-EF9E-70A5-64DD8AE47BF1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BD16FB77-F59A-E71B-DBFD-472AB30E4DAD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C1106250-EE6C-87BF-BF17-36ABBB9D427F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A33DD8E4-D883-BBE7-DA33-85C63A30DF23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B7DD2B23-1C67-A644-FE22-760B154A9374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0D2147BF-1341-54AD-33F2-917C2636BB23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0CFAB52A-9A16-D26C-99E6-EF7127BE850F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59EB8EDF-BC13-3D10-434E-6CA924626D20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A7D64915-247C-0D58-86E8-E4221C951AAD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0DAD701-BF4A-85D3-D887-1B9D2A0BA3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7AE442F-5390-6A63-7F67-DC653CD5CBF5}"/>
              </a:ext>
            </a:extLst>
          </p:cNvPr>
          <p:cNvSpPr txBox="1"/>
          <p:nvPr/>
        </p:nvSpPr>
        <p:spPr>
          <a:xfrm>
            <a:off x="0" y="89389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</a:p>
        </p:txBody>
      </p:sp>
      <p:grpSp>
        <p:nvGrpSpPr>
          <p:cNvPr id="7" name="Groupe 8">
            <a:extLst>
              <a:ext uri="{FF2B5EF4-FFF2-40B4-BE49-F238E27FC236}">
                <a16:creationId xmlns:a16="http://schemas.microsoft.com/office/drawing/2014/main" id="{5A53EB32-7191-B7BC-790B-725BD3B8E6D9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8" name="Image 11">
              <a:extLst>
                <a:ext uri="{FF2B5EF4-FFF2-40B4-BE49-F238E27FC236}">
                  <a16:creationId xmlns:a16="http://schemas.microsoft.com/office/drawing/2014/main" id="{68259BE7-C5A9-2C95-675C-B446D073E3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ZoneTexte 12">
              <a:extLst>
                <a:ext uri="{FF2B5EF4-FFF2-40B4-BE49-F238E27FC236}">
                  <a16:creationId xmlns:a16="http://schemas.microsoft.com/office/drawing/2014/main" id="{E196F661-3B8E-2025-77D1-90B01D9C90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578AE33B-5F38-8A88-9D98-9373420356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897" y="2040660"/>
            <a:ext cx="7718205" cy="405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44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3166ED-6B6B-236C-9752-0C27B26D0C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5E9FD6CD-D642-BF84-3FE2-9DE4949A6165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9FAB144A-39ED-D1B8-9A6C-53FB09288888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06CCA7D2-9A32-11AF-232A-40189130732B}"/>
              </a:ext>
            </a:extLst>
          </p:cNvPr>
          <p:cNvGrpSpPr/>
          <p:nvPr/>
        </p:nvGrpSpPr>
        <p:grpSpPr>
          <a:xfrm>
            <a:off x="347871" y="2249226"/>
            <a:ext cx="7476762" cy="3884346"/>
            <a:chOff x="1269318" y="2237493"/>
            <a:chExt cx="6515943" cy="2581931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7C204B96-E467-B7D6-6DB0-DB6F50E3CABC}"/>
                </a:ext>
              </a:extLst>
            </p:cNvPr>
            <p:cNvSpPr/>
            <p:nvPr/>
          </p:nvSpPr>
          <p:spPr>
            <a:xfrm>
              <a:off x="1724144" y="2601942"/>
              <a:ext cx="5963130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9E21A5FA-B703-61FF-6848-B01DC2BAD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7055401" y="3193632"/>
              <a:ext cx="631873" cy="631873"/>
            </a:xfrm>
            <a:prstGeom prst="rect">
              <a:avLst/>
            </a:prstGeom>
          </p:spPr>
        </p:pic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5C51C219-7853-151C-A46E-3C75E873ADD4}"/>
                </a:ext>
              </a:extLst>
            </p:cNvPr>
            <p:cNvSpPr/>
            <p:nvPr/>
          </p:nvSpPr>
          <p:spPr>
            <a:xfrm>
              <a:off x="3126941" y="2262800"/>
              <a:ext cx="2800697" cy="564135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3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ED95880B-02D4-19E9-0D35-D3B4426111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3200" b="1" dirty="0"/>
                <a:t>4</a:t>
              </a:r>
              <a:endParaRPr lang="fr-MA" sz="3200" b="1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1901C330-C6A5-BDA9-17EB-99C0B9F0017C}"/>
                </a:ext>
              </a:extLst>
            </p:cNvPr>
            <p:cNvSpPr txBox="1"/>
            <p:nvPr/>
          </p:nvSpPr>
          <p:spPr>
            <a:xfrm>
              <a:off x="1269318" y="2920341"/>
              <a:ext cx="6515943" cy="347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spcAft>
                  <a:spcPts val="600"/>
                </a:spcAft>
              </a:pPr>
              <a:r>
                <a:rPr lang="ar-M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•تأطير أعداد عشرية.</a:t>
              </a: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6CD2629F-157E-AB2B-0EE6-1A300E53EAC8}"/>
              </a:ext>
            </a:extLst>
          </p:cNvPr>
          <p:cNvSpPr txBox="1"/>
          <p:nvPr/>
        </p:nvSpPr>
        <p:spPr>
          <a:xfrm>
            <a:off x="2363666" y="3918346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79BEDE1-75D2-8E91-89E3-3A70156617CB}"/>
              </a:ext>
            </a:extLst>
          </p:cNvPr>
          <p:cNvSpPr txBox="1"/>
          <p:nvPr/>
        </p:nvSpPr>
        <p:spPr>
          <a:xfrm>
            <a:off x="3104332" y="4498611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نشاط التدرب 1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52305E8-C3FE-32A7-4846-6103E34B70E0}"/>
              </a:ext>
            </a:extLst>
          </p:cNvPr>
          <p:cNvSpPr txBox="1"/>
          <p:nvPr/>
        </p:nvSpPr>
        <p:spPr>
          <a:xfrm>
            <a:off x="3130075" y="5112701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نشاط التدرب 2</a:t>
            </a:r>
          </a:p>
        </p:txBody>
      </p:sp>
    </p:spTree>
    <p:extLst>
      <p:ext uri="{BB962C8B-B14F-4D97-AF65-F5344CB8AC3E}">
        <p14:creationId xmlns:p14="http://schemas.microsoft.com/office/powerpoint/2010/main" val="315439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59F386-28D5-8084-E723-896CB4EA0C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D546199F-A74D-078A-E4DF-94DD12C990F0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A16F1AD8-123E-5290-949B-BD3CFE89A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57249B3D-6D35-EEFC-97DA-E59CD17BAEAF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B6E72007-3DB9-9333-C937-E2305A1842FF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E7E767DC-37C7-6DA2-8110-3014090BB640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B162806F-1E77-9E41-A490-EB53CF8D55B8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C8FC7B4A-A731-5444-2B25-65CF9FB4B9B4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5783044B-8856-A5FF-17F4-64A6B27534DE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13F902CA-0DC4-155A-6E06-63726B8BF731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82E0FF04-67F7-5C17-DB58-3B47043B0C53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9C6CE428-2302-06DF-A7C1-29F1D2248C5D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2C143FE2-59A8-EBBD-A041-82BBAE687A68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714727B9-94F0-0A42-4775-FD65F89599E8}"/>
              </a:ext>
            </a:extLst>
          </p:cNvPr>
          <p:cNvSpPr txBox="1"/>
          <p:nvPr/>
        </p:nvSpPr>
        <p:spPr>
          <a:xfrm>
            <a:off x="1249841" y="8630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67895B3-837D-DB8F-7B9D-B2F4D830C2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8249183-8A24-D6C5-36A1-1BF9072619F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843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1283DE-B043-00D6-A58F-B8C2D7642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060ABFC7-8D5D-F7EC-1EA6-129492C7E262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DB886BEF-FCE0-0208-78C2-155C35CDE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F4EEFB65-D7E4-0EFD-ACF5-E6EBA769D228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B8988849-CCD1-989B-72EB-33DA8D2AA9A3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239ADD65-800A-71AF-51AA-8DEB43744543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4DE16D62-5013-9174-EF70-A9819E64B819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2E01D062-F932-7325-AD2E-98724FCC19DF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0D499FF9-E1DB-D599-0601-7AC9E4798D33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DF4D3A3B-B16E-A210-E4F3-8A79C9F13C13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35C26C4E-C1D7-3597-B5EC-5B0043B61ED8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5EEBF63E-EF7B-F90D-F79E-B5285BB0A419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B001AEB4-9130-D410-4F8B-11E1760B500B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6F0F4CB6-C2F7-9D7A-DCA0-451D7286E07C}"/>
              </a:ext>
            </a:extLst>
          </p:cNvPr>
          <p:cNvSpPr txBox="1"/>
          <p:nvPr/>
        </p:nvSpPr>
        <p:spPr>
          <a:xfrm>
            <a:off x="64217" y="87139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الألواح، أطروا العدد العشري التالي إلى الوحدتين، العشريين ثم جزئي المائة الأقرب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84BCEB1-E13D-196F-A7A9-F752FF4B354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7993D73D-E005-DA58-166D-4CA2AD0652CA}"/>
                  </a:ext>
                </a:extLst>
              </p:cNvPr>
              <p:cNvSpPr txBox="1"/>
              <p:nvPr/>
            </p:nvSpPr>
            <p:spPr>
              <a:xfrm>
                <a:off x="1971518" y="2685674"/>
                <a:ext cx="4905592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𝟖𝟐</m:t>
                      </m:r>
                      <m:r>
                        <a:rPr lang="fr-FR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𝟓𝟒𝟕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7993D73D-E005-DA58-166D-4CA2AD0652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1518" y="2685674"/>
                <a:ext cx="4905592" cy="10156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9771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C1E345-AB9E-3D49-67AF-C704EDD31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3AC9613A-2DC0-BB03-716D-E13E2E17BD8A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413FB7E5-53AD-9463-A0F6-676150355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5C317B08-6B90-A8AB-9A4C-7593ECF3494B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3BD45587-5737-5811-2783-14F5FF913E4E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6187F428-6A07-DA57-4C13-AC1B1A3BCE68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69C3C4F8-7586-DBE8-6C38-3913D7A641D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4A63E09E-B91D-BD32-F761-87CC93E4B977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6A4A3F15-EBC5-A6DB-54F1-EE469C30B049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90DE9465-FAAA-13AF-9E6A-A9E65B4DA99C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58F71555-9F92-22D4-61EC-AB0C1DEC7ECF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FA941E96-5952-37DD-F030-4356C0FC9C94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780331AE-630B-FA1A-821B-7F1FC79A90FF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64E9E47E-BC4D-7F18-F658-506EF38D2FB3}"/>
              </a:ext>
            </a:extLst>
          </p:cNvPr>
          <p:cNvSpPr txBox="1"/>
          <p:nvPr/>
        </p:nvSpPr>
        <p:spPr>
          <a:xfrm>
            <a:off x="1292267" y="795430"/>
            <a:ext cx="62738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  <a:endParaRPr lang="fr-FR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يحتسب الأستاذ نسبة التحكم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57DD177-3B02-DFAB-72C4-366D251972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65FFCCA-61CB-7FED-7142-E472E87E380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848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40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252398" y="1326397"/>
            <a:ext cx="8178799" cy="1569148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lvl="0" algn="ctr" defTabSz="457200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SA" sz="32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دروس المرحلة الأولى</a:t>
            </a:r>
          </a:p>
          <a:p>
            <a:pPr lvl="0" algn="ctr" defTabSz="457200" rtl="1">
              <a:lnSpc>
                <a:spcPct val="107000"/>
              </a:lnSpc>
              <a:spcAft>
                <a:spcPts val="800"/>
              </a:spcAft>
              <a:defRPr/>
            </a:pPr>
            <a:endParaRPr lang="en-US" sz="3200" b="1" kern="0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8650227-999D-0F45-354D-05B3AC695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3280" y="2349910"/>
            <a:ext cx="3657917" cy="399293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7C16D86-5DFD-BA61-2712-88BC61CA3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925" y="2349910"/>
            <a:ext cx="3654075" cy="399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677EFC-512A-6FE6-D826-3848F067EC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290860B8-48C6-1D87-9AE4-62F91EE81D3D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D5A60F20-C4D7-5B4D-B498-C9649BB8F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AF242FA7-DC83-47A2-3D91-8E3DC426C252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6BA83F09-6A47-616F-1743-05AA2AD9DF42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8B8E334B-AFDD-9771-1FEC-05814AEEE585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F2AF5B68-47C9-20C7-A88F-A4F0E55C003D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7290A33E-47A6-BB5E-BB0E-AD7BB265EB87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2F3F4794-F076-76B5-E622-051BEF764314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06CC5A0B-B432-1D8F-E6AD-CE39F18E3343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1F1FA51C-8479-75CC-4D73-139DFB73FF95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8FF1CE6C-69D7-4911-35EB-32CE279299C2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C0A22D71-A8E9-BCD5-D9C2-0E81203094FD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C91B5F58-0FCC-4DD9-F908-D07727AF51EE}"/>
              </a:ext>
            </a:extLst>
          </p:cNvPr>
          <p:cNvSpPr txBox="1"/>
          <p:nvPr/>
        </p:nvSpPr>
        <p:spPr>
          <a:xfrm>
            <a:off x="-3181" y="882253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A0CF996-E078-4ACB-FCF9-A12DB366A3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sp>
        <p:nvSpPr>
          <p:cNvPr id="5" name="Rectangle: Diagonal Corners Rounded 2">
            <a:extLst>
              <a:ext uri="{FF2B5EF4-FFF2-40B4-BE49-F238E27FC236}">
                <a16:creationId xmlns:a16="http://schemas.microsoft.com/office/drawing/2014/main" id="{448EA409-3EED-0B5F-96B7-8D787B84D664}"/>
              </a:ext>
            </a:extLst>
          </p:cNvPr>
          <p:cNvSpPr/>
          <p:nvPr/>
        </p:nvSpPr>
        <p:spPr>
          <a:xfrm>
            <a:off x="1211141" y="3352842"/>
            <a:ext cx="6259002" cy="102491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350696151">
                  <a:custGeom>
                    <a:avLst/>
                    <a:gdLst>
                      <a:gd name="connsiteX0" fmla="*/ 0 w 6259002"/>
                      <a:gd name="connsiteY0" fmla="*/ 170822 h 1024910"/>
                      <a:gd name="connsiteX1" fmla="*/ 170822 w 6259002"/>
                      <a:gd name="connsiteY1" fmla="*/ 0 h 1024910"/>
                      <a:gd name="connsiteX2" fmla="*/ 6088180 w 6259002"/>
                      <a:gd name="connsiteY2" fmla="*/ 0 h 1024910"/>
                      <a:gd name="connsiteX3" fmla="*/ 6259002 w 6259002"/>
                      <a:gd name="connsiteY3" fmla="*/ 170822 h 1024910"/>
                      <a:gd name="connsiteX4" fmla="*/ 6259002 w 6259002"/>
                      <a:gd name="connsiteY4" fmla="*/ 854088 h 1024910"/>
                      <a:gd name="connsiteX5" fmla="*/ 6088180 w 6259002"/>
                      <a:gd name="connsiteY5" fmla="*/ 1024910 h 1024910"/>
                      <a:gd name="connsiteX6" fmla="*/ 170822 w 6259002"/>
                      <a:gd name="connsiteY6" fmla="*/ 1024910 h 1024910"/>
                      <a:gd name="connsiteX7" fmla="*/ 0 w 6259002"/>
                      <a:gd name="connsiteY7" fmla="*/ 854088 h 1024910"/>
                      <a:gd name="connsiteX8" fmla="*/ 0 w 6259002"/>
                      <a:gd name="connsiteY8" fmla="*/ 170822 h 1024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259002" h="1024910" fill="none" extrusionOk="0">
                        <a:moveTo>
                          <a:pt x="0" y="170822"/>
                        </a:moveTo>
                        <a:cubicBezTo>
                          <a:pt x="1969" y="65994"/>
                          <a:pt x="70955" y="342"/>
                          <a:pt x="170822" y="0"/>
                        </a:cubicBezTo>
                        <a:cubicBezTo>
                          <a:pt x="1588418" y="24936"/>
                          <a:pt x="5352023" y="153377"/>
                          <a:pt x="6088180" y="0"/>
                        </a:cubicBezTo>
                        <a:cubicBezTo>
                          <a:pt x="6185718" y="189"/>
                          <a:pt x="6261008" y="72332"/>
                          <a:pt x="6259002" y="170822"/>
                        </a:cubicBezTo>
                        <a:cubicBezTo>
                          <a:pt x="6239277" y="337669"/>
                          <a:pt x="6249916" y="605340"/>
                          <a:pt x="6259002" y="854088"/>
                        </a:cubicBezTo>
                        <a:cubicBezTo>
                          <a:pt x="6250627" y="964293"/>
                          <a:pt x="6183288" y="1041103"/>
                          <a:pt x="6088180" y="1024910"/>
                        </a:cubicBezTo>
                        <a:cubicBezTo>
                          <a:pt x="4226792" y="911083"/>
                          <a:pt x="3128029" y="899415"/>
                          <a:pt x="170822" y="1024910"/>
                        </a:cubicBezTo>
                        <a:cubicBezTo>
                          <a:pt x="82840" y="1038692"/>
                          <a:pt x="6730" y="946915"/>
                          <a:pt x="0" y="854088"/>
                        </a:cubicBezTo>
                        <a:cubicBezTo>
                          <a:pt x="46241" y="627525"/>
                          <a:pt x="-40709" y="484774"/>
                          <a:pt x="0" y="170822"/>
                        </a:cubicBezTo>
                        <a:close/>
                      </a:path>
                      <a:path w="6259002" h="1024910" stroke="0" extrusionOk="0">
                        <a:moveTo>
                          <a:pt x="0" y="170822"/>
                        </a:moveTo>
                        <a:cubicBezTo>
                          <a:pt x="-1309" y="76152"/>
                          <a:pt x="74476" y="2445"/>
                          <a:pt x="170822" y="0"/>
                        </a:cubicBezTo>
                        <a:cubicBezTo>
                          <a:pt x="885886" y="-41342"/>
                          <a:pt x="3498602" y="-105291"/>
                          <a:pt x="6088180" y="0"/>
                        </a:cubicBezTo>
                        <a:cubicBezTo>
                          <a:pt x="6185424" y="-7069"/>
                          <a:pt x="6250426" y="69805"/>
                          <a:pt x="6259002" y="170822"/>
                        </a:cubicBezTo>
                        <a:cubicBezTo>
                          <a:pt x="6232297" y="430434"/>
                          <a:pt x="6210746" y="678228"/>
                          <a:pt x="6259002" y="854088"/>
                        </a:cubicBezTo>
                        <a:cubicBezTo>
                          <a:pt x="6264776" y="954737"/>
                          <a:pt x="6180402" y="1031535"/>
                          <a:pt x="6088180" y="1024910"/>
                        </a:cubicBezTo>
                        <a:cubicBezTo>
                          <a:pt x="3355599" y="1147800"/>
                          <a:pt x="1185815" y="1141539"/>
                          <a:pt x="170822" y="1024910"/>
                        </a:cubicBezTo>
                        <a:cubicBezTo>
                          <a:pt x="72418" y="1029889"/>
                          <a:pt x="10075" y="957523"/>
                          <a:pt x="0" y="854088"/>
                        </a:cubicBezTo>
                        <a:cubicBezTo>
                          <a:pt x="21829" y="673329"/>
                          <a:pt x="-60694" y="271771"/>
                          <a:pt x="0" y="17082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تَأْطيرُ الْعَدَدِ </a:t>
            </a:r>
            <a:r>
              <a:rPr lang="fr-FR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82,547</a:t>
            </a:r>
            <a:r>
              <a:rPr lang="ar-SA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إِلى الْ</a:t>
            </a:r>
            <a:r>
              <a:rPr lang="ar-SA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عشر </a:t>
            </a:r>
            <a:r>
              <a:rPr lang="ar-MA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الْأَقْرَب</a:t>
            </a:r>
            <a:r>
              <a:rPr lang="ar-SA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ar-MA" sz="20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fr-FR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82,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fr-FR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˂ 82,547 ˂ 82,</a:t>
            </a:r>
            <a:r>
              <a:rPr lang="fr-MA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ar-MA" sz="28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: Diagonal Corners Rounded 2">
            <a:extLst>
              <a:ext uri="{FF2B5EF4-FFF2-40B4-BE49-F238E27FC236}">
                <a16:creationId xmlns:a16="http://schemas.microsoft.com/office/drawing/2014/main" id="{C69159D2-E905-726B-7320-6F032BC689A5}"/>
              </a:ext>
            </a:extLst>
          </p:cNvPr>
          <p:cNvSpPr/>
          <p:nvPr/>
        </p:nvSpPr>
        <p:spPr>
          <a:xfrm>
            <a:off x="1211141" y="2142941"/>
            <a:ext cx="6259002" cy="102491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350696151">
                  <a:custGeom>
                    <a:avLst/>
                    <a:gdLst>
                      <a:gd name="connsiteX0" fmla="*/ 0 w 6259002"/>
                      <a:gd name="connsiteY0" fmla="*/ 170822 h 1024910"/>
                      <a:gd name="connsiteX1" fmla="*/ 170822 w 6259002"/>
                      <a:gd name="connsiteY1" fmla="*/ 0 h 1024910"/>
                      <a:gd name="connsiteX2" fmla="*/ 6088180 w 6259002"/>
                      <a:gd name="connsiteY2" fmla="*/ 0 h 1024910"/>
                      <a:gd name="connsiteX3" fmla="*/ 6259002 w 6259002"/>
                      <a:gd name="connsiteY3" fmla="*/ 170822 h 1024910"/>
                      <a:gd name="connsiteX4" fmla="*/ 6259002 w 6259002"/>
                      <a:gd name="connsiteY4" fmla="*/ 854088 h 1024910"/>
                      <a:gd name="connsiteX5" fmla="*/ 6088180 w 6259002"/>
                      <a:gd name="connsiteY5" fmla="*/ 1024910 h 1024910"/>
                      <a:gd name="connsiteX6" fmla="*/ 170822 w 6259002"/>
                      <a:gd name="connsiteY6" fmla="*/ 1024910 h 1024910"/>
                      <a:gd name="connsiteX7" fmla="*/ 0 w 6259002"/>
                      <a:gd name="connsiteY7" fmla="*/ 854088 h 1024910"/>
                      <a:gd name="connsiteX8" fmla="*/ 0 w 6259002"/>
                      <a:gd name="connsiteY8" fmla="*/ 170822 h 1024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259002" h="1024910" fill="none" extrusionOk="0">
                        <a:moveTo>
                          <a:pt x="0" y="170822"/>
                        </a:moveTo>
                        <a:cubicBezTo>
                          <a:pt x="1969" y="65994"/>
                          <a:pt x="70955" y="342"/>
                          <a:pt x="170822" y="0"/>
                        </a:cubicBezTo>
                        <a:cubicBezTo>
                          <a:pt x="1588418" y="24936"/>
                          <a:pt x="5352023" y="153377"/>
                          <a:pt x="6088180" y="0"/>
                        </a:cubicBezTo>
                        <a:cubicBezTo>
                          <a:pt x="6185718" y="189"/>
                          <a:pt x="6261008" y="72332"/>
                          <a:pt x="6259002" y="170822"/>
                        </a:cubicBezTo>
                        <a:cubicBezTo>
                          <a:pt x="6239277" y="337669"/>
                          <a:pt x="6249916" y="605340"/>
                          <a:pt x="6259002" y="854088"/>
                        </a:cubicBezTo>
                        <a:cubicBezTo>
                          <a:pt x="6250627" y="964293"/>
                          <a:pt x="6183288" y="1041103"/>
                          <a:pt x="6088180" y="1024910"/>
                        </a:cubicBezTo>
                        <a:cubicBezTo>
                          <a:pt x="4226792" y="911083"/>
                          <a:pt x="3128029" y="899415"/>
                          <a:pt x="170822" y="1024910"/>
                        </a:cubicBezTo>
                        <a:cubicBezTo>
                          <a:pt x="82840" y="1038692"/>
                          <a:pt x="6730" y="946915"/>
                          <a:pt x="0" y="854088"/>
                        </a:cubicBezTo>
                        <a:cubicBezTo>
                          <a:pt x="46241" y="627525"/>
                          <a:pt x="-40709" y="484774"/>
                          <a:pt x="0" y="170822"/>
                        </a:cubicBezTo>
                        <a:close/>
                      </a:path>
                      <a:path w="6259002" h="1024910" stroke="0" extrusionOk="0">
                        <a:moveTo>
                          <a:pt x="0" y="170822"/>
                        </a:moveTo>
                        <a:cubicBezTo>
                          <a:pt x="-1309" y="76152"/>
                          <a:pt x="74476" y="2445"/>
                          <a:pt x="170822" y="0"/>
                        </a:cubicBezTo>
                        <a:cubicBezTo>
                          <a:pt x="885886" y="-41342"/>
                          <a:pt x="3498602" y="-105291"/>
                          <a:pt x="6088180" y="0"/>
                        </a:cubicBezTo>
                        <a:cubicBezTo>
                          <a:pt x="6185424" y="-7069"/>
                          <a:pt x="6250426" y="69805"/>
                          <a:pt x="6259002" y="170822"/>
                        </a:cubicBezTo>
                        <a:cubicBezTo>
                          <a:pt x="6232297" y="430434"/>
                          <a:pt x="6210746" y="678228"/>
                          <a:pt x="6259002" y="854088"/>
                        </a:cubicBezTo>
                        <a:cubicBezTo>
                          <a:pt x="6264776" y="954737"/>
                          <a:pt x="6180402" y="1031535"/>
                          <a:pt x="6088180" y="1024910"/>
                        </a:cubicBezTo>
                        <a:cubicBezTo>
                          <a:pt x="3355599" y="1147800"/>
                          <a:pt x="1185815" y="1141539"/>
                          <a:pt x="170822" y="1024910"/>
                        </a:cubicBezTo>
                        <a:cubicBezTo>
                          <a:pt x="72418" y="1029889"/>
                          <a:pt x="10075" y="957523"/>
                          <a:pt x="0" y="854088"/>
                        </a:cubicBezTo>
                        <a:cubicBezTo>
                          <a:pt x="21829" y="673329"/>
                          <a:pt x="-60694" y="271771"/>
                          <a:pt x="0" y="17082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تَأْطيرُ الْعَدَدِ </a:t>
            </a:r>
            <a:r>
              <a:rPr lang="fr-FR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82,547</a:t>
            </a:r>
            <a:r>
              <a:rPr lang="ar-SA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بَيْنَ الْوَحدَتَيْنِ الْأَقربْ:</a:t>
            </a:r>
            <a:endParaRPr lang="ar-MA" sz="20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82</a:t>
            </a:r>
            <a:r>
              <a:rPr lang="fr-FR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˂ </a:t>
            </a:r>
            <a:r>
              <a:rPr lang="fr-FR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82,3547 </a:t>
            </a:r>
            <a:r>
              <a:rPr lang="fr-MA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˂ 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83</a:t>
            </a:r>
            <a:endParaRPr lang="ar-MA" sz="28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Diagonal Corners Rounded 2">
            <a:extLst>
              <a:ext uri="{FF2B5EF4-FFF2-40B4-BE49-F238E27FC236}">
                <a16:creationId xmlns:a16="http://schemas.microsoft.com/office/drawing/2014/main" id="{12FC09FE-9A21-CC51-43C2-99182E72E7C6}"/>
              </a:ext>
            </a:extLst>
          </p:cNvPr>
          <p:cNvSpPr/>
          <p:nvPr/>
        </p:nvSpPr>
        <p:spPr>
          <a:xfrm>
            <a:off x="1211141" y="4581505"/>
            <a:ext cx="6259002" cy="102491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350696151">
                  <a:custGeom>
                    <a:avLst/>
                    <a:gdLst>
                      <a:gd name="connsiteX0" fmla="*/ 0 w 6259002"/>
                      <a:gd name="connsiteY0" fmla="*/ 170822 h 1024910"/>
                      <a:gd name="connsiteX1" fmla="*/ 170822 w 6259002"/>
                      <a:gd name="connsiteY1" fmla="*/ 0 h 1024910"/>
                      <a:gd name="connsiteX2" fmla="*/ 6088180 w 6259002"/>
                      <a:gd name="connsiteY2" fmla="*/ 0 h 1024910"/>
                      <a:gd name="connsiteX3" fmla="*/ 6259002 w 6259002"/>
                      <a:gd name="connsiteY3" fmla="*/ 170822 h 1024910"/>
                      <a:gd name="connsiteX4" fmla="*/ 6259002 w 6259002"/>
                      <a:gd name="connsiteY4" fmla="*/ 854088 h 1024910"/>
                      <a:gd name="connsiteX5" fmla="*/ 6088180 w 6259002"/>
                      <a:gd name="connsiteY5" fmla="*/ 1024910 h 1024910"/>
                      <a:gd name="connsiteX6" fmla="*/ 170822 w 6259002"/>
                      <a:gd name="connsiteY6" fmla="*/ 1024910 h 1024910"/>
                      <a:gd name="connsiteX7" fmla="*/ 0 w 6259002"/>
                      <a:gd name="connsiteY7" fmla="*/ 854088 h 1024910"/>
                      <a:gd name="connsiteX8" fmla="*/ 0 w 6259002"/>
                      <a:gd name="connsiteY8" fmla="*/ 170822 h 1024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259002" h="1024910" fill="none" extrusionOk="0">
                        <a:moveTo>
                          <a:pt x="0" y="170822"/>
                        </a:moveTo>
                        <a:cubicBezTo>
                          <a:pt x="1969" y="65994"/>
                          <a:pt x="70955" y="342"/>
                          <a:pt x="170822" y="0"/>
                        </a:cubicBezTo>
                        <a:cubicBezTo>
                          <a:pt x="1588418" y="24936"/>
                          <a:pt x="5352023" y="153377"/>
                          <a:pt x="6088180" y="0"/>
                        </a:cubicBezTo>
                        <a:cubicBezTo>
                          <a:pt x="6185718" y="189"/>
                          <a:pt x="6261008" y="72332"/>
                          <a:pt x="6259002" y="170822"/>
                        </a:cubicBezTo>
                        <a:cubicBezTo>
                          <a:pt x="6239277" y="337669"/>
                          <a:pt x="6249916" y="605340"/>
                          <a:pt x="6259002" y="854088"/>
                        </a:cubicBezTo>
                        <a:cubicBezTo>
                          <a:pt x="6250627" y="964293"/>
                          <a:pt x="6183288" y="1041103"/>
                          <a:pt x="6088180" y="1024910"/>
                        </a:cubicBezTo>
                        <a:cubicBezTo>
                          <a:pt x="4226792" y="911083"/>
                          <a:pt x="3128029" y="899415"/>
                          <a:pt x="170822" y="1024910"/>
                        </a:cubicBezTo>
                        <a:cubicBezTo>
                          <a:pt x="82840" y="1038692"/>
                          <a:pt x="6730" y="946915"/>
                          <a:pt x="0" y="854088"/>
                        </a:cubicBezTo>
                        <a:cubicBezTo>
                          <a:pt x="46241" y="627525"/>
                          <a:pt x="-40709" y="484774"/>
                          <a:pt x="0" y="170822"/>
                        </a:cubicBezTo>
                        <a:close/>
                      </a:path>
                      <a:path w="6259002" h="1024910" stroke="0" extrusionOk="0">
                        <a:moveTo>
                          <a:pt x="0" y="170822"/>
                        </a:moveTo>
                        <a:cubicBezTo>
                          <a:pt x="-1309" y="76152"/>
                          <a:pt x="74476" y="2445"/>
                          <a:pt x="170822" y="0"/>
                        </a:cubicBezTo>
                        <a:cubicBezTo>
                          <a:pt x="885886" y="-41342"/>
                          <a:pt x="3498602" y="-105291"/>
                          <a:pt x="6088180" y="0"/>
                        </a:cubicBezTo>
                        <a:cubicBezTo>
                          <a:pt x="6185424" y="-7069"/>
                          <a:pt x="6250426" y="69805"/>
                          <a:pt x="6259002" y="170822"/>
                        </a:cubicBezTo>
                        <a:cubicBezTo>
                          <a:pt x="6232297" y="430434"/>
                          <a:pt x="6210746" y="678228"/>
                          <a:pt x="6259002" y="854088"/>
                        </a:cubicBezTo>
                        <a:cubicBezTo>
                          <a:pt x="6264776" y="954737"/>
                          <a:pt x="6180402" y="1031535"/>
                          <a:pt x="6088180" y="1024910"/>
                        </a:cubicBezTo>
                        <a:cubicBezTo>
                          <a:pt x="3355599" y="1147800"/>
                          <a:pt x="1185815" y="1141539"/>
                          <a:pt x="170822" y="1024910"/>
                        </a:cubicBezTo>
                        <a:cubicBezTo>
                          <a:pt x="72418" y="1029889"/>
                          <a:pt x="10075" y="957523"/>
                          <a:pt x="0" y="854088"/>
                        </a:cubicBezTo>
                        <a:cubicBezTo>
                          <a:pt x="21829" y="673329"/>
                          <a:pt x="-60694" y="271771"/>
                          <a:pt x="0" y="17082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تَأْطيرُ الْعَدَدِ </a:t>
            </a:r>
            <a:r>
              <a:rPr lang="fr-FR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82,547</a:t>
            </a:r>
            <a:r>
              <a:rPr lang="ar-SA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إِلى </a:t>
            </a:r>
            <a:r>
              <a:rPr lang="ar-SA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جُزْءِ الْمِائَةِ </a:t>
            </a:r>
            <a:r>
              <a:rPr lang="ar-MA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الْأَقْرَب</a:t>
            </a:r>
            <a:r>
              <a:rPr lang="ar-SA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ar-MA" sz="20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fr-FR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82,5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˂ </a:t>
            </a:r>
            <a:r>
              <a:rPr lang="fr-FR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823547</a:t>
            </a:r>
            <a:r>
              <a:rPr lang="fr-MA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˂ </a:t>
            </a:r>
            <a:r>
              <a:rPr lang="fr-FR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82,5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ar-MA" sz="28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36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23214A-8800-C736-9F70-E6A4405EA9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9FC0D236-FAE8-ABD3-69EA-098D19429D2F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588F429C-BF75-97EB-E976-D5615044ED67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8E54A3D8-EFE1-222C-664A-589A1DB7700B}"/>
              </a:ext>
            </a:extLst>
          </p:cNvPr>
          <p:cNvGrpSpPr/>
          <p:nvPr/>
        </p:nvGrpSpPr>
        <p:grpSpPr>
          <a:xfrm>
            <a:off x="907572" y="2249226"/>
            <a:ext cx="6801580" cy="3463315"/>
            <a:chOff x="1409725" y="2237493"/>
            <a:chExt cx="6269096" cy="2581931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E2295BFD-D01C-5348-84AF-F31D1DBD39D6}"/>
                </a:ext>
              </a:extLst>
            </p:cNvPr>
            <p:cNvSpPr/>
            <p:nvPr/>
          </p:nvSpPr>
          <p:spPr>
            <a:xfrm>
              <a:off x="2207927" y="2601942"/>
              <a:ext cx="5340370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D871D830-C88E-B9AE-3335-4DC175C5B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7046948" y="3710683"/>
              <a:ext cx="631873" cy="631873"/>
            </a:xfrm>
            <a:prstGeom prst="rect">
              <a:avLst/>
            </a:prstGeom>
          </p:spPr>
        </p:pic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3C1952CA-4D7D-6E0E-456F-76D78BAE43B3}"/>
                </a:ext>
              </a:extLst>
            </p:cNvPr>
            <p:cNvSpPr/>
            <p:nvPr/>
          </p:nvSpPr>
          <p:spPr>
            <a:xfrm>
              <a:off x="3126941" y="2262800"/>
              <a:ext cx="2800697" cy="564135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الدرس 3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96C288D8-8F7E-DD14-ED81-CACB1C2EA9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3200" b="1" dirty="0"/>
                <a:t>4</a:t>
              </a:r>
              <a:endParaRPr lang="fr-MA" sz="3200" b="1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B8F2A3D3-A177-00C0-8E20-06E6BC40C7AE}"/>
                </a:ext>
              </a:extLst>
            </p:cNvPr>
            <p:cNvSpPr txBox="1"/>
            <p:nvPr/>
          </p:nvSpPr>
          <p:spPr>
            <a:xfrm>
              <a:off x="1409725" y="3035602"/>
              <a:ext cx="5935939" cy="3900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spcAft>
                  <a:spcPts val="600"/>
                </a:spcAft>
              </a:pPr>
              <a:r>
                <a:rPr lang="ar-M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•</a:t>
              </a:r>
              <a:r>
                <a:rPr lang="ar-S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تأطير أعداد عشرية.</a:t>
              </a: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4D9AE030-7CD4-F1C0-5A5A-F77011E49943}"/>
              </a:ext>
            </a:extLst>
          </p:cNvPr>
          <p:cNvSpPr txBox="1"/>
          <p:nvPr/>
        </p:nvSpPr>
        <p:spPr>
          <a:xfrm>
            <a:off x="2409827" y="3950115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C5FBD64-4425-40ED-11D0-771640A088DF}"/>
              </a:ext>
            </a:extLst>
          </p:cNvPr>
          <p:cNvSpPr txBox="1"/>
          <p:nvPr/>
        </p:nvSpPr>
        <p:spPr>
          <a:xfrm>
            <a:off x="1773572" y="4380714"/>
            <a:ext cx="52173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نشاط التدرب 1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C552958-253E-E8EA-8973-5402C1254E32}"/>
              </a:ext>
            </a:extLst>
          </p:cNvPr>
          <p:cNvSpPr txBox="1"/>
          <p:nvPr/>
        </p:nvSpPr>
        <p:spPr>
          <a:xfrm>
            <a:off x="3133871" y="4850171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نشاط التدرب 2</a:t>
            </a:r>
          </a:p>
        </p:txBody>
      </p:sp>
    </p:spTree>
    <p:extLst>
      <p:ext uri="{BB962C8B-B14F-4D97-AF65-F5344CB8AC3E}">
        <p14:creationId xmlns:p14="http://schemas.microsoft.com/office/powerpoint/2010/main" val="23474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21D358-3A30-2A45-A48C-FAB32E02E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470CE569-BC95-E3DF-BCE1-3C6F2E50DC46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65DCAB92-2A17-9E93-C1BC-8114FD4AD5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E13772AC-1956-0E1F-DE92-81161DF60899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E80EC845-D13D-D40B-B42F-D15F9178FA14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3396A1C3-0D6A-8AB4-3BA8-A5E53B2F1A54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36178E30-A635-BD74-996F-A72282726BC0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ED21620F-A557-4A0A-024E-5BB34B6DAC2D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EF55218F-AED1-E58A-27B0-A64E94BAA9BA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3EE5FF62-5581-1F4C-E7EE-BF9C1FBB3528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B6359916-B331-66AF-56CC-073F03110424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347FDB4D-E1DA-9AF2-1C8A-741E163CDA2E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EC1B5108-5F2E-230C-73A9-6C782F01FD70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198F19B4-3BB7-8475-DCE4-705C892B7F7C}"/>
              </a:ext>
            </a:extLst>
          </p:cNvPr>
          <p:cNvSpPr txBox="1"/>
          <p:nvPr/>
        </p:nvSpPr>
        <p:spPr>
          <a:xfrm>
            <a:off x="1249841" y="8630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A4D479B-6721-29FB-1AE1-A489FFB57B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A686CFE-D255-212A-A37E-274CED68F9B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575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18BA94-67C9-F3A1-82F0-8CF0541F85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4E471CEC-8C92-8823-DFE3-47344FE1668E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B6C7065E-DE62-7DE6-C40C-B8CBB8851A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E1600239-3C0E-7D0A-01E9-8B1513F3B894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E36C573E-2425-B639-1E83-A555AD20A75F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06F88808-1F95-FF96-49B5-073733380049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701B7EBD-D421-1E24-979E-CE398144CF99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5E87C9A6-792D-7D45-376E-C901AE82A93C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0B81EA2D-EA46-1874-CEEA-34FFDF2C9BB5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7DA645D2-00E0-7BF4-5AEA-5AB4DB4CA637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673E657F-DB88-6604-647D-63B27F274DBF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35488F5F-5A3A-34E7-9F38-618E8FE565B0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0A4456EB-A698-9E33-B9DD-9D7F1508842C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EC78799C-E6EC-072F-382C-7A404C26A331}"/>
              </a:ext>
            </a:extLst>
          </p:cNvPr>
          <p:cNvSpPr txBox="1"/>
          <p:nvPr/>
        </p:nvSpPr>
        <p:spPr>
          <a:xfrm>
            <a:off x="64217" y="87139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الألواح، أطروا العدد العشري التالي إلى الوحدتين، العشريين ثم جزئي المائة الأقرب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4E7AD71-E1C7-634E-B086-ACE0A3195B0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DB8F3F80-1054-1C67-B7CB-939049758AA5}"/>
                  </a:ext>
                </a:extLst>
              </p:cNvPr>
              <p:cNvSpPr txBox="1"/>
              <p:nvPr/>
            </p:nvSpPr>
            <p:spPr>
              <a:xfrm>
                <a:off x="1971518" y="2685674"/>
                <a:ext cx="4905592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𝟗</m:t>
                      </m:r>
                      <m:r>
                        <a:rPr lang="fr-FR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ar-SA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𝟎𝟏𝟓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DB8F3F80-1054-1C67-B7CB-939049758A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1518" y="2685674"/>
                <a:ext cx="4905592" cy="10156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6126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3475A8-6861-69D8-A447-CB06B2C43A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C94220C9-C596-7985-4602-73BF9191FB5E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53E4FD7C-28A4-4CD4-CB40-7021306FC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4082940D-958F-2DDE-9AE4-049F4D82E395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B0580B3D-211F-EEE1-C3C1-BAFB11273B49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B5C72130-4AD7-B4D6-0FA9-B0B604635FF9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685F7417-A64C-38D4-1D0A-1E77C4C08AF0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D8220894-61C9-CA60-FD85-261FD50B7732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3A818D98-F68D-6390-DDB3-7A59557687D5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1999B6BE-1635-D09D-6713-81E5C84937C2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349687D5-A216-FDDE-A3E8-9F795673C471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C47778EF-94B2-05D4-7174-25976A1B0E9F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DBFBF022-421C-9122-4CDC-21C370DFE82A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27AA9F33-496B-A394-64C7-1EAF7DA17A40}"/>
              </a:ext>
            </a:extLst>
          </p:cNvPr>
          <p:cNvSpPr txBox="1"/>
          <p:nvPr/>
        </p:nvSpPr>
        <p:spPr>
          <a:xfrm>
            <a:off x="1292267" y="795430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  <a:endParaRPr lang="fr-FR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5354D78-606F-06AB-5663-CDA33B969C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5B7A743-7DF4-4607-1D2D-5A54BC9CF85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558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056EE-BCD1-C98D-0556-690206D1DE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5C7E833A-B863-1A41-AFBD-78C916B337AD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A791AF3E-F245-CBF7-0ED7-909DA076F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1FD9E8A6-D153-24E4-B960-23FB4237EE89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A6C10F86-1933-09DC-5058-E068CA360FAA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1D4FBF00-58CB-7C58-7636-B180EF71280F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EC37E70D-F550-6CAB-8C89-ADE462263786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40F54D5C-F289-1CDC-86B6-50029C30AB46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F11FBAD5-11A0-F7C9-B161-22184B1562D2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11660B87-D90B-56BB-E6EB-B199C7C6E9AA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5DCCA7E5-82E0-DC42-7465-9D4DD3EAB101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A6D5A7F0-405E-B4E1-99D3-C497BF88DF2C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83BB0D29-8CCD-543C-A690-719DD21159AE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D7EB9718-8655-0356-1CB4-93063FF488B3}"/>
              </a:ext>
            </a:extLst>
          </p:cNvPr>
          <p:cNvSpPr txBox="1"/>
          <p:nvPr/>
        </p:nvSpPr>
        <p:spPr>
          <a:xfrm>
            <a:off x="-3181" y="882253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69D3D05-87DC-AE30-8A53-34CBBB9A74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sp>
        <p:nvSpPr>
          <p:cNvPr id="5" name="Rectangle: Diagonal Corners Rounded 2">
            <a:extLst>
              <a:ext uri="{FF2B5EF4-FFF2-40B4-BE49-F238E27FC236}">
                <a16:creationId xmlns:a16="http://schemas.microsoft.com/office/drawing/2014/main" id="{C4805459-F139-4AB3-B360-ECC8BEC5ABFB}"/>
              </a:ext>
            </a:extLst>
          </p:cNvPr>
          <p:cNvSpPr/>
          <p:nvPr/>
        </p:nvSpPr>
        <p:spPr>
          <a:xfrm>
            <a:off x="1211141" y="3352842"/>
            <a:ext cx="6259002" cy="102491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350696151">
                  <a:custGeom>
                    <a:avLst/>
                    <a:gdLst>
                      <a:gd name="connsiteX0" fmla="*/ 0 w 6259002"/>
                      <a:gd name="connsiteY0" fmla="*/ 170822 h 1024910"/>
                      <a:gd name="connsiteX1" fmla="*/ 170822 w 6259002"/>
                      <a:gd name="connsiteY1" fmla="*/ 0 h 1024910"/>
                      <a:gd name="connsiteX2" fmla="*/ 6088180 w 6259002"/>
                      <a:gd name="connsiteY2" fmla="*/ 0 h 1024910"/>
                      <a:gd name="connsiteX3" fmla="*/ 6259002 w 6259002"/>
                      <a:gd name="connsiteY3" fmla="*/ 170822 h 1024910"/>
                      <a:gd name="connsiteX4" fmla="*/ 6259002 w 6259002"/>
                      <a:gd name="connsiteY4" fmla="*/ 854088 h 1024910"/>
                      <a:gd name="connsiteX5" fmla="*/ 6088180 w 6259002"/>
                      <a:gd name="connsiteY5" fmla="*/ 1024910 h 1024910"/>
                      <a:gd name="connsiteX6" fmla="*/ 170822 w 6259002"/>
                      <a:gd name="connsiteY6" fmla="*/ 1024910 h 1024910"/>
                      <a:gd name="connsiteX7" fmla="*/ 0 w 6259002"/>
                      <a:gd name="connsiteY7" fmla="*/ 854088 h 1024910"/>
                      <a:gd name="connsiteX8" fmla="*/ 0 w 6259002"/>
                      <a:gd name="connsiteY8" fmla="*/ 170822 h 1024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259002" h="1024910" fill="none" extrusionOk="0">
                        <a:moveTo>
                          <a:pt x="0" y="170822"/>
                        </a:moveTo>
                        <a:cubicBezTo>
                          <a:pt x="1969" y="65994"/>
                          <a:pt x="70955" y="342"/>
                          <a:pt x="170822" y="0"/>
                        </a:cubicBezTo>
                        <a:cubicBezTo>
                          <a:pt x="1588418" y="24936"/>
                          <a:pt x="5352023" y="153377"/>
                          <a:pt x="6088180" y="0"/>
                        </a:cubicBezTo>
                        <a:cubicBezTo>
                          <a:pt x="6185718" y="189"/>
                          <a:pt x="6261008" y="72332"/>
                          <a:pt x="6259002" y="170822"/>
                        </a:cubicBezTo>
                        <a:cubicBezTo>
                          <a:pt x="6239277" y="337669"/>
                          <a:pt x="6249916" y="605340"/>
                          <a:pt x="6259002" y="854088"/>
                        </a:cubicBezTo>
                        <a:cubicBezTo>
                          <a:pt x="6250627" y="964293"/>
                          <a:pt x="6183288" y="1041103"/>
                          <a:pt x="6088180" y="1024910"/>
                        </a:cubicBezTo>
                        <a:cubicBezTo>
                          <a:pt x="4226792" y="911083"/>
                          <a:pt x="3128029" y="899415"/>
                          <a:pt x="170822" y="1024910"/>
                        </a:cubicBezTo>
                        <a:cubicBezTo>
                          <a:pt x="82840" y="1038692"/>
                          <a:pt x="6730" y="946915"/>
                          <a:pt x="0" y="854088"/>
                        </a:cubicBezTo>
                        <a:cubicBezTo>
                          <a:pt x="46241" y="627525"/>
                          <a:pt x="-40709" y="484774"/>
                          <a:pt x="0" y="170822"/>
                        </a:cubicBezTo>
                        <a:close/>
                      </a:path>
                      <a:path w="6259002" h="1024910" stroke="0" extrusionOk="0">
                        <a:moveTo>
                          <a:pt x="0" y="170822"/>
                        </a:moveTo>
                        <a:cubicBezTo>
                          <a:pt x="-1309" y="76152"/>
                          <a:pt x="74476" y="2445"/>
                          <a:pt x="170822" y="0"/>
                        </a:cubicBezTo>
                        <a:cubicBezTo>
                          <a:pt x="885886" y="-41342"/>
                          <a:pt x="3498602" y="-105291"/>
                          <a:pt x="6088180" y="0"/>
                        </a:cubicBezTo>
                        <a:cubicBezTo>
                          <a:pt x="6185424" y="-7069"/>
                          <a:pt x="6250426" y="69805"/>
                          <a:pt x="6259002" y="170822"/>
                        </a:cubicBezTo>
                        <a:cubicBezTo>
                          <a:pt x="6232297" y="430434"/>
                          <a:pt x="6210746" y="678228"/>
                          <a:pt x="6259002" y="854088"/>
                        </a:cubicBezTo>
                        <a:cubicBezTo>
                          <a:pt x="6264776" y="954737"/>
                          <a:pt x="6180402" y="1031535"/>
                          <a:pt x="6088180" y="1024910"/>
                        </a:cubicBezTo>
                        <a:cubicBezTo>
                          <a:pt x="3355599" y="1147800"/>
                          <a:pt x="1185815" y="1141539"/>
                          <a:pt x="170822" y="1024910"/>
                        </a:cubicBezTo>
                        <a:cubicBezTo>
                          <a:pt x="72418" y="1029889"/>
                          <a:pt x="10075" y="957523"/>
                          <a:pt x="0" y="854088"/>
                        </a:cubicBezTo>
                        <a:cubicBezTo>
                          <a:pt x="21829" y="673329"/>
                          <a:pt x="-60694" y="271771"/>
                          <a:pt x="0" y="17082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تَأْطيرُ الْعَدَدِ </a:t>
            </a:r>
            <a:r>
              <a:rPr lang="fr-FR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9,015</a:t>
            </a:r>
            <a:r>
              <a:rPr lang="ar-SA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إِلى الْ</a:t>
            </a:r>
            <a:r>
              <a:rPr lang="ar-SA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عشر </a:t>
            </a:r>
            <a:r>
              <a:rPr lang="ar-MA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الْأَقْرَب</a:t>
            </a:r>
            <a:r>
              <a:rPr lang="ar-SA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ar-MA" sz="20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fr-FR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9,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fr-FR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˂ 9,015 ˂ 9,</a:t>
            </a:r>
            <a:r>
              <a:rPr lang="fr-MA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ar-MA" sz="28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: Diagonal Corners Rounded 2">
            <a:extLst>
              <a:ext uri="{FF2B5EF4-FFF2-40B4-BE49-F238E27FC236}">
                <a16:creationId xmlns:a16="http://schemas.microsoft.com/office/drawing/2014/main" id="{11C4FFE3-6830-8939-5D81-BB8A61020C6D}"/>
              </a:ext>
            </a:extLst>
          </p:cNvPr>
          <p:cNvSpPr/>
          <p:nvPr/>
        </p:nvSpPr>
        <p:spPr>
          <a:xfrm>
            <a:off x="1211141" y="2142941"/>
            <a:ext cx="6259002" cy="102491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350696151">
                  <a:custGeom>
                    <a:avLst/>
                    <a:gdLst>
                      <a:gd name="connsiteX0" fmla="*/ 0 w 6259002"/>
                      <a:gd name="connsiteY0" fmla="*/ 170822 h 1024910"/>
                      <a:gd name="connsiteX1" fmla="*/ 170822 w 6259002"/>
                      <a:gd name="connsiteY1" fmla="*/ 0 h 1024910"/>
                      <a:gd name="connsiteX2" fmla="*/ 6088180 w 6259002"/>
                      <a:gd name="connsiteY2" fmla="*/ 0 h 1024910"/>
                      <a:gd name="connsiteX3" fmla="*/ 6259002 w 6259002"/>
                      <a:gd name="connsiteY3" fmla="*/ 170822 h 1024910"/>
                      <a:gd name="connsiteX4" fmla="*/ 6259002 w 6259002"/>
                      <a:gd name="connsiteY4" fmla="*/ 854088 h 1024910"/>
                      <a:gd name="connsiteX5" fmla="*/ 6088180 w 6259002"/>
                      <a:gd name="connsiteY5" fmla="*/ 1024910 h 1024910"/>
                      <a:gd name="connsiteX6" fmla="*/ 170822 w 6259002"/>
                      <a:gd name="connsiteY6" fmla="*/ 1024910 h 1024910"/>
                      <a:gd name="connsiteX7" fmla="*/ 0 w 6259002"/>
                      <a:gd name="connsiteY7" fmla="*/ 854088 h 1024910"/>
                      <a:gd name="connsiteX8" fmla="*/ 0 w 6259002"/>
                      <a:gd name="connsiteY8" fmla="*/ 170822 h 1024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259002" h="1024910" fill="none" extrusionOk="0">
                        <a:moveTo>
                          <a:pt x="0" y="170822"/>
                        </a:moveTo>
                        <a:cubicBezTo>
                          <a:pt x="1969" y="65994"/>
                          <a:pt x="70955" y="342"/>
                          <a:pt x="170822" y="0"/>
                        </a:cubicBezTo>
                        <a:cubicBezTo>
                          <a:pt x="1588418" y="24936"/>
                          <a:pt x="5352023" y="153377"/>
                          <a:pt x="6088180" y="0"/>
                        </a:cubicBezTo>
                        <a:cubicBezTo>
                          <a:pt x="6185718" y="189"/>
                          <a:pt x="6261008" y="72332"/>
                          <a:pt x="6259002" y="170822"/>
                        </a:cubicBezTo>
                        <a:cubicBezTo>
                          <a:pt x="6239277" y="337669"/>
                          <a:pt x="6249916" y="605340"/>
                          <a:pt x="6259002" y="854088"/>
                        </a:cubicBezTo>
                        <a:cubicBezTo>
                          <a:pt x="6250627" y="964293"/>
                          <a:pt x="6183288" y="1041103"/>
                          <a:pt x="6088180" y="1024910"/>
                        </a:cubicBezTo>
                        <a:cubicBezTo>
                          <a:pt x="4226792" y="911083"/>
                          <a:pt x="3128029" y="899415"/>
                          <a:pt x="170822" y="1024910"/>
                        </a:cubicBezTo>
                        <a:cubicBezTo>
                          <a:pt x="82840" y="1038692"/>
                          <a:pt x="6730" y="946915"/>
                          <a:pt x="0" y="854088"/>
                        </a:cubicBezTo>
                        <a:cubicBezTo>
                          <a:pt x="46241" y="627525"/>
                          <a:pt x="-40709" y="484774"/>
                          <a:pt x="0" y="170822"/>
                        </a:cubicBezTo>
                        <a:close/>
                      </a:path>
                      <a:path w="6259002" h="1024910" stroke="0" extrusionOk="0">
                        <a:moveTo>
                          <a:pt x="0" y="170822"/>
                        </a:moveTo>
                        <a:cubicBezTo>
                          <a:pt x="-1309" y="76152"/>
                          <a:pt x="74476" y="2445"/>
                          <a:pt x="170822" y="0"/>
                        </a:cubicBezTo>
                        <a:cubicBezTo>
                          <a:pt x="885886" y="-41342"/>
                          <a:pt x="3498602" y="-105291"/>
                          <a:pt x="6088180" y="0"/>
                        </a:cubicBezTo>
                        <a:cubicBezTo>
                          <a:pt x="6185424" y="-7069"/>
                          <a:pt x="6250426" y="69805"/>
                          <a:pt x="6259002" y="170822"/>
                        </a:cubicBezTo>
                        <a:cubicBezTo>
                          <a:pt x="6232297" y="430434"/>
                          <a:pt x="6210746" y="678228"/>
                          <a:pt x="6259002" y="854088"/>
                        </a:cubicBezTo>
                        <a:cubicBezTo>
                          <a:pt x="6264776" y="954737"/>
                          <a:pt x="6180402" y="1031535"/>
                          <a:pt x="6088180" y="1024910"/>
                        </a:cubicBezTo>
                        <a:cubicBezTo>
                          <a:pt x="3355599" y="1147800"/>
                          <a:pt x="1185815" y="1141539"/>
                          <a:pt x="170822" y="1024910"/>
                        </a:cubicBezTo>
                        <a:cubicBezTo>
                          <a:pt x="72418" y="1029889"/>
                          <a:pt x="10075" y="957523"/>
                          <a:pt x="0" y="854088"/>
                        </a:cubicBezTo>
                        <a:cubicBezTo>
                          <a:pt x="21829" y="673329"/>
                          <a:pt x="-60694" y="271771"/>
                          <a:pt x="0" y="17082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تَأْطيرُ الْعَدَدِ </a:t>
            </a:r>
            <a:r>
              <a:rPr lang="fr-FR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9,015</a:t>
            </a:r>
            <a:r>
              <a:rPr lang="ar-SA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بَيْنَ الْوَحدَتَيْنِ الْأَقربْ:</a:t>
            </a:r>
            <a:endParaRPr lang="ar-MA" sz="20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lang="fr-FR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˂ </a:t>
            </a:r>
            <a:r>
              <a:rPr lang="fr-FR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9,015 </a:t>
            </a:r>
            <a:r>
              <a:rPr lang="fr-MA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˂ 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</a:t>
            </a:r>
            <a:endParaRPr lang="ar-MA" sz="28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Diagonal Corners Rounded 2">
            <a:extLst>
              <a:ext uri="{FF2B5EF4-FFF2-40B4-BE49-F238E27FC236}">
                <a16:creationId xmlns:a16="http://schemas.microsoft.com/office/drawing/2014/main" id="{3B5D0A7F-6D5E-CE53-F3C7-527EA22F692C}"/>
              </a:ext>
            </a:extLst>
          </p:cNvPr>
          <p:cNvSpPr/>
          <p:nvPr/>
        </p:nvSpPr>
        <p:spPr>
          <a:xfrm>
            <a:off x="1211141" y="4581505"/>
            <a:ext cx="6259002" cy="102491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350696151">
                  <a:custGeom>
                    <a:avLst/>
                    <a:gdLst>
                      <a:gd name="connsiteX0" fmla="*/ 0 w 6259002"/>
                      <a:gd name="connsiteY0" fmla="*/ 170822 h 1024910"/>
                      <a:gd name="connsiteX1" fmla="*/ 170822 w 6259002"/>
                      <a:gd name="connsiteY1" fmla="*/ 0 h 1024910"/>
                      <a:gd name="connsiteX2" fmla="*/ 6088180 w 6259002"/>
                      <a:gd name="connsiteY2" fmla="*/ 0 h 1024910"/>
                      <a:gd name="connsiteX3" fmla="*/ 6259002 w 6259002"/>
                      <a:gd name="connsiteY3" fmla="*/ 170822 h 1024910"/>
                      <a:gd name="connsiteX4" fmla="*/ 6259002 w 6259002"/>
                      <a:gd name="connsiteY4" fmla="*/ 854088 h 1024910"/>
                      <a:gd name="connsiteX5" fmla="*/ 6088180 w 6259002"/>
                      <a:gd name="connsiteY5" fmla="*/ 1024910 h 1024910"/>
                      <a:gd name="connsiteX6" fmla="*/ 170822 w 6259002"/>
                      <a:gd name="connsiteY6" fmla="*/ 1024910 h 1024910"/>
                      <a:gd name="connsiteX7" fmla="*/ 0 w 6259002"/>
                      <a:gd name="connsiteY7" fmla="*/ 854088 h 1024910"/>
                      <a:gd name="connsiteX8" fmla="*/ 0 w 6259002"/>
                      <a:gd name="connsiteY8" fmla="*/ 170822 h 1024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259002" h="1024910" fill="none" extrusionOk="0">
                        <a:moveTo>
                          <a:pt x="0" y="170822"/>
                        </a:moveTo>
                        <a:cubicBezTo>
                          <a:pt x="1969" y="65994"/>
                          <a:pt x="70955" y="342"/>
                          <a:pt x="170822" y="0"/>
                        </a:cubicBezTo>
                        <a:cubicBezTo>
                          <a:pt x="1588418" y="24936"/>
                          <a:pt x="5352023" y="153377"/>
                          <a:pt x="6088180" y="0"/>
                        </a:cubicBezTo>
                        <a:cubicBezTo>
                          <a:pt x="6185718" y="189"/>
                          <a:pt x="6261008" y="72332"/>
                          <a:pt x="6259002" y="170822"/>
                        </a:cubicBezTo>
                        <a:cubicBezTo>
                          <a:pt x="6239277" y="337669"/>
                          <a:pt x="6249916" y="605340"/>
                          <a:pt x="6259002" y="854088"/>
                        </a:cubicBezTo>
                        <a:cubicBezTo>
                          <a:pt x="6250627" y="964293"/>
                          <a:pt x="6183288" y="1041103"/>
                          <a:pt x="6088180" y="1024910"/>
                        </a:cubicBezTo>
                        <a:cubicBezTo>
                          <a:pt x="4226792" y="911083"/>
                          <a:pt x="3128029" y="899415"/>
                          <a:pt x="170822" y="1024910"/>
                        </a:cubicBezTo>
                        <a:cubicBezTo>
                          <a:pt x="82840" y="1038692"/>
                          <a:pt x="6730" y="946915"/>
                          <a:pt x="0" y="854088"/>
                        </a:cubicBezTo>
                        <a:cubicBezTo>
                          <a:pt x="46241" y="627525"/>
                          <a:pt x="-40709" y="484774"/>
                          <a:pt x="0" y="170822"/>
                        </a:cubicBezTo>
                        <a:close/>
                      </a:path>
                      <a:path w="6259002" h="1024910" stroke="0" extrusionOk="0">
                        <a:moveTo>
                          <a:pt x="0" y="170822"/>
                        </a:moveTo>
                        <a:cubicBezTo>
                          <a:pt x="-1309" y="76152"/>
                          <a:pt x="74476" y="2445"/>
                          <a:pt x="170822" y="0"/>
                        </a:cubicBezTo>
                        <a:cubicBezTo>
                          <a:pt x="885886" y="-41342"/>
                          <a:pt x="3498602" y="-105291"/>
                          <a:pt x="6088180" y="0"/>
                        </a:cubicBezTo>
                        <a:cubicBezTo>
                          <a:pt x="6185424" y="-7069"/>
                          <a:pt x="6250426" y="69805"/>
                          <a:pt x="6259002" y="170822"/>
                        </a:cubicBezTo>
                        <a:cubicBezTo>
                          <a:pt x="6232297" y="430434"/>
                          <a:pt x="6210746" y="678228"/>
                          <a:pt x="6259002" y="854088"/>
                        </a:cubicBezTo>
                        <a:cubicBezTo>
                          <a:pt x="6264776" y="954737"/>
                          <a:pt x="6180402" y="1031535"/>
                          <a:pt x="6088180" y="1024910"/>
                        </a:cubicBezTo>
                        <a:cubicBezTo>
                          <a:pt x="3355599" y="1147800"/>
                          <a:pt x="1185815" y="1141539"/>
                          <a:pt x="170822" y="1024910"/>
                        </a:cubicBezTo>
                        <a:cubicBezTo>
                          <a:pt x="72418" y="1029889"/>
                          <a:pt x="10075" y="957523"/>
                          <a:pt x="0" y="854088"/>
                        </a:cubicBezTo>
                        <a:cubicBezTo>
                          <a:pt x="21829" y="673329"/>
                          <a:pt x="-60694" y="271771"/>
                          <a:pt x="0" y="17082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تَأْطيرُ الْعَدَدِ </a:t>
            </a:r>
            <a:r>
              <a:rPr lang="fr-FR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9,015</a:t>
            </a:r>
            <a:r>
              <a:rPr lang="ar-SA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إِلى </a:t>
            </a:r>
            <a:r>
              <a:rPr lang="ar-SA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جُزْءِ الْمِائَةِ </a:t>
            </a:r>
            <a:r>
              <a:rPr lang="ar-MA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الْأَقْرَب</a:t>
            </a:r>
            <a:r>
              <a:rPr lang="ar-SA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ar-MA" sz="20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fr-FR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9,0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fr-FR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˂ </a:t>
            </a:r>
            <a:r>
              <a:rPr lang="fr-FR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9,015</a:t>
            </a:r>
            <a:r>
              <a:rPr lang="fr-MA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˂ </a:t>
            </a:r>
            <a:r>
              <a:rPr lang="fr-FR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9,0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ar-MA" sz="28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24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B4E54C-3FFA-841E-E01D-7A2241092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E7994B79-D4DD-3729-A861-BF2A1FBA131E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716CD3E4-EBD7-727B-D619-1F1819EDC6A9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08299F40-54BD-D349-6A54-21264882E69B}"/>
              </a:ext>
            </a:extLst>
          </p:cNvPr>
          <p:cNvGrpSpPr/>
          <p:nvPr/>
        </p:nvGrpSpPr>
        <p:grpSpPr>
          <a:xfrm>
            <a:off x="907572" y="2249226"/>
            <a:ext cx="6789979" cy="3463315"/>
            <a:chOff x="1409725" y="2237493"/>
            <a:chExt cx="6258403" cy="2581931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13DF423B-AA9B-5054-11E0-7A718973130F}"/>
                </a:ext>
              </a:extLst>
            </p:cNvPr>
            <p:cNvSpPr/>
            <p:nvPr/>
          </p:nvSpPr>
          <p:spPr>
            <a:xfrm>
              <a:off x="2207927" y="2601942"/>
              <a:ext cx="5340370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C7564038-713E-91B5-C2C9-60FE21906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7036255" y="3969858"/>
              <a:ext cx="631873" cy="631873"/>
            </a:xfrm>
            <a:prstGeom prst="rect">
              <a:avLst/>
            </a:prstGeom>
          </p:spPr>
        </p:pic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86DAB9A8-4DA4-56ED-4D00-998498202E05}"/>
                </a:ext>
              </a:extLst>
            </p:cNvPr>
            <p:cNvSpPr/>
            <p:nvPr/>
          </p:nvSpPr>
          <p:spPr>
            <a:xfrm>
              <a:off x="3126941" y="2262800"/>
              <a:ext cx="2800697" cy="564135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الدرس 3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4E4EC25C-8432-4E9F-2EE0-E05159C46C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3200" b="1" dirty="0"/>
                <a:t>4</a:t>
              </a:r>
              <a:endParaRPr lang="fr-MA" sz="3200" b="1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D91D409E-CAFA-F043-4095-4DF2C81FD2A8}"/>
                </a:ext>
              </a:extLst>
            </p:cNvPr>
            <p:cNvSpPr txBox="1"/>
            <p:nvPr/>
          </p:nvSpPr>
          <p:spPr>
            <a:xfrm>
              <a:off x="1409725" y="3035602"/>
              <a:ext cx="5935939" cy="3900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spcAft>
                  <a:spcPts val="600"/>
                </a:spcAft>
              </a:pPr>
              <a:r>
                <a:rPr lang="ar-M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•</a:t>
              </a:r>
              <a:r>
                <a:rPr lang="ar-S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تأطير أعداد عشرية.</a:t>
              </a: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18105E43-74CE-418B-00F8-0FBC199AE9D4}"/>
              </a:ext>
            </a:extLst>
          </p:cNvPr>
          <p:cNvSpPr txBox="1"/>
          <p:nvPr/>
        </p:nvSpPr>
        <p:spPr>
          <a:xfrm>
            <a:off x="2409827" y="3950115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FA48FE8-AADF-72C8-51CE-D79C66DA424C}"/>
              </a:ext>
            </a:extLst>
          </p:cNvPr>
          <p:cNvSpPr txBox="1"/>
          <p:nvPr/>
        </p:nvSpPr>
        <p:spPr>
          <a:xfrm>
            <a:off x="1773572" y="4380714"/>
            <a:ext cx="52173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نشاط التدرب 1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509542B-B65B-BA58-B081-91822F72D077}"/>
              </a:ext>
            </a:extLst>
          </p:cNvPr>
          <p:cNvSpPr txBox="1"/>
          <p:nvPr/>
        </p:nvSpPr>
        <p:spPr>
          <a:xfrm>
            <a:off x="3133871" y="4850171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نشاط التدرب 2</a:t>
            </a:r>
          </a:p>
        </p:txBody>
      </p:sp>
    </p:spTree>
    <p:extLst>
      <p:ext uri="{BB962C8B-B14F-4D97-AF65-F5344CB8AC3E}">
        <p14:creationId xmlns:p14="http://schemas.microsoft.com/office/powerpoint/2010/main" val="397649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62C8A8-30AB-310F-496C-56A3CAFDFF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BE7019DB-EF0C-3E68-CCB2-5A74BF67BAE5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1E18983B-7A61-D01D-1DC7-8DE8F1C9A4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0B2D95FF-4C40-46DE-7BA1-9D50E674248E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33510128-2F41-5822-2B42-58928921AAF4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E7E243C6-94DC-CBEB-C13C-2873A6C4F0F3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496115CE-BB3A-91BD-F208-1CD2D1BD08CF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DB9AF003-2E36-5366-4A7E-C5CDDAC2D616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F4B3A91B-2C27-CD81-E2F8-27B9691A85CD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591CE71C-A74E-7575-12D9-AAEEA72FB0E8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B0C236A0-1CCC-9187-7D95-A1C991E12763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AEEACCC0-2D4F-3B04-7416-32DA37C0E5E9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4D4A5521-7360-7D79-2451-FD40A4A94435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92C7DF1-777C-E0AC-0F56-0BEA68D936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DD27A7C-4F03-F816-C236-F56DCF1D6B6C}"/>
              </a:ext>
            </a:extLst>
          </p:cNvPr>
          <p:cNvSpPr txBox="1"/>
          <p:nvPr/>
        </p:nvSpPr>
        <p:spPr>
          <a:xfrm>
            <a:off x="1465006" y="862060"/>
            <a:ext cx="6059519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الكراسة، 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61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D95CFDB-9AED-C615-468F-FD1E36AF08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3280" y="1958533"/>
            <a:ext cx="3657917" cy="399293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8601AED-4FE7-2738-A73D-A6EF1FBFFE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680" y="1958533"/>
            <a:ext cx="3654075" cy="3992938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24115CA5-9577-D567-FD56-B7FA0FD89F07}"/>
              </a:ext>
            </a:extLst>
          </p:cNvPr>
          <p:cNvSpPr/>
          <p:nvPr/>
        </p:nvSpPr>
        <p:spPr>
          <a:xfrm>
            <a:off x="1259142" y="4326194"/>
            <a:ext cx="2935149" cy="131752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538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88992C-F108-E62A-0E24-667BEF2E15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559BB33D-436E-A0CE-E5EC-D6EAA6575827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C9C58F65-9C56-3A62-687C-B269744906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E5CC90AA-39D1-CA51-8A53-1ADFE4C3D493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96D0976D-AD6F-2D77-4A3F-08001DB7830C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E30C65CE-90CE-818A-898A-5BD0EA31B8AE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240158D6-559C-5B01-8CA9-2818E944407E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189C3B54-BE0D-B396-B522-B1D01E1908A2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0986F13B-1F54-71F4-AC3A-575C65BA61EA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8FD4D51F-4FBA-DFC0-2346-5A000E5FB0A3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350BFD90-6648-E25A-7ED0-998D2EF19628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EA0FF7E3-44C5-FCFE-E339-C19DC17D93D5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CFA26359-AC10-C8F1-8234-4E3A6D6CA14B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E2FF8D6-740A-3ACF-6DBB-B3BE57FA45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E78FCB1-CB40-5318-85F4-975E4575F1F1}"/>
              </a:ext>
            </a:extLst>
          </p:cNvPr>
          <p:cNvSpPr txBox="1"/>
          <p:nvPr/>
        </p:nvSpPr>
        <p:spPr>
          <a:xfrm>
            <a:off x="367005" y="85827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دقيقة واحدة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لإنجاز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السؤال الأول فقط،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سأمر بين الصفوف لمساعدتكم.</a:t>
            </a:r>
          </a:p>
        </p:txBody>
      </p:sp>
      <p:grpSp>
        <p:nvGrpSpPr>
          <p:cNvPr id="3" name="Groupe 8">
            <a:extLst>
              <a:ext uri="{FF2B5EF4-FFF2-40B4-BE49-F238E27FC236}">
                <a16:creationId xmlns:a16="http://schemas.microsoft.com/office/drawing/2014/main" id="{D5C5A715-EC9A-E2AA-5452-4ACFFBC5504B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5" name="Image 11">
              <a:extLst>
                <a:ext uri="{FF2B5EF4-FFF2-40B4-BE49-F238E27FC236}">
                  <a16:creationId xmlns:a16="http://schemas.microsoft.com/office/drawing/2014/main" id="{EAA672C5-E4F2-B5E9-25D6-D5115DA54A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ZoneTexte 12">
              <a:extLst>
                <a:ext uri="{FF2B5EF4-FFF2-40B4-BE49-F238E27FC236}">
                  <a16:creationId xmlns:a16="http://schemas.microsoft.com/office/drawing/2014/main" id="{11F235C7-ABD1-769C-92FF-5096045FCA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962B1A8F-716D-CF18-7CEC-4C2D58CD32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6095631" y="2790933"/>
            <a:ext cx="2517796" cy="251779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6316B4E-1D17-02C4-EE79-484C719A83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214" y="2213452"/>
            <a:ext cx="5443418" cy="350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00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52B52D-E969-6EF3-177A-E294BADAA5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C474D6B5-2DCE-8062-F001-F5E751037CB7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BE99CFA9-5C37-A9F6-B449-08DBB65557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8C5BA71E-E161-910F-FD0A-F5B7C01C4C8E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672CB30C-C0D7-114E-DE04-55FA947AA2B8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22090BDF-0325-2EBA-B61B-95A2A956E547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AA0A250C-535F-5CFE-CB2C-F4E603574C9F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FF76B787-98C2-0100-5BAA-715221AFA848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1FE2E10E-3FC9-8807-1DE2-57F5D898A789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6E66454E-439E-E5BE-CB99-D58B9D611AF5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EF83B484-74ED-231A-43BE-686603CC7BBA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ED6FC2F5-D898-FABA-EDEC-478DFB6782D3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B0CF5E46-BF34-4EF1-FB49-B215ABF9926B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E31041CC-4049-6628-B62A-B7EDC33CDAB9}"/>
              </a:ext>
            </a:extLst>
          </p:cNvPr>
          <p:cNvSpPr txBox="1"/>
          <p:nvPr/>
        </p:nvSpPr>
        <p:spPr>
          <a:xfrm>
            <a:off x="-3181" y="773230"/>
            <a:ext cx="7473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للسبورة للتصحيح؟</a:t>
            </a:r>
          </a:p>
          <a:p>
            <a:pPr lvl="0" algn="r" rtl="1">
              <a:defRPr/>
            </a:pPr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التصحيح بشكل تفاعلي يُذَكِّرُ فيه المتعلمون بالخطوات مع التركيز على المتعثرين منهم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65FA768E-566F-8CCB-3AE0-9AD0A5540D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554" y="619263"/>
            <a:ext cx="900095" cy="90009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94B7AEE-AD6E-C13C-04DE-FE74B4C07D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010" y="1898660"/>
            <a:ext cx="7742591" cy="44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61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re 1">
            <a:extLst>
              <a:ext uri="{FF2B5EF4-FFF2-40B4-BE49-F238E27FC236}">
                <a16:creationId xmlns:a16="http://schemas.microsoft.com/office/drawing/2014/main" id="{CFD874A7-5DAB-37AF-D28F-DCCF6F4E3794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59" name="TextBox 6">
            <a:extLst>
              <a:ext uri="{FF2B5EF4-FFF2-40B4-BE49-F238E27FC236}">
                <a16:creationId xmlns:a16="http://schemas.microsoft.com/office/drawing/2014/main" id="{131D6496-DE71-B731-84BF-27ABB34A3A3F}"/>
              </a:ext>
            </a:extLst>
          </p:cNvPr>
          <p:cNvSpPr txBox="1"/>
          <p:nvPr/>
        </p:nvSpPr>
        <p:spPr>
          <a:xfrm>
            <a:off x="1086100" y="128793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</a:p>
        </p:txBody>
      </p:sp>
      <p:sp>
        <p:nvSpPr>
          <p:cNvPr id="65" name="Oval 81">
            <a:extLst>
              <a:ext uri="{FF2B5EF4-FFF2-40B4-BE49-F238E27FC236}">
                <a16:creationId xmlns:a16="http://schemas.microsoft.com/office/drawing/2014/main" id="{BB8FF84E-0EF7-1641-6663-66FDCD3335C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10764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453750F5-8EBB-CD62-1F35-D796169A409B}"/>
              </a:ext>
            </a:extLst>
          </p:cNvPr>
          <p:cNvGrpSpPr/>
          <p:nvPr/>
        </p:nvGrpSpPr>
        <p:grpSpPr>
          <a:xfrm>
            <a:off x="1614883" y="2702863"/>
            <a:ext cx="6242750" cy="656743"/>
            <a:chOff x="1581863" y="2489217"/>
            <a:chExt cx="6242750" cy="656743"/>
          </a:xfrm>
        </p:grpSpPr>
        <p:sp>
          <p:nvSpPr>
            <p:cNvPr id="61" name="Flowchart: Alternate Process 54">
              <a:extLst>
                <a:ext uri="{FF2B5EF4-FFF2-40B4-BE49-F238E27FC236}">
                  <a16:creationId xmlns:a16="http://schemas.microsoft.com/office/drawing/2014/main" id="{7FAF5551-4665-9401-EB75-4DF8AECA50E0}"/>
                </a:ext>
              </a:extLst>
            </p:cNvPr>
            <p:cNvSpPr/>
            <p:nvPr/>
          </p:nvSpPr>
          <p:spPr>
            <a:xfrm>
              <a:off x="1891337" y="2539488"/>
              <a:ext cx="5649219" cy="558588"/>
            </a:xfrm>
            <a:prstGeom prst="flowChartAlternateProcess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685834" rtl="1">
                <a:defRPr/>
              </a:pPr>
              <a:r>
                <a:rPr lang="en-US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</a:t>
              </a: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" name="Oval 81">
              <a:extLst>
                <a:ext uri="{FF2B5EF4-FFF2-40B4-BE49-F238E27FC236}">
                  <a16:creationId xmlns:a16="http://schemas.microsoft.com/office/drawing/2014/main" id="{88E5AC89-4C51-C065-553C-2CA4A5BD766D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1863" y="2489217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70" name="Corde 69">
              <a:extLst>
                <a:ext uri="{FF2B5EF4-FFF2-40B4-BE49-F238E27FC236}">
                  <a16:creationId xmlns:a16="http://schemas.microsoft.com/office/drawing/2014/main" id="{D564ADB3-885C-5476-F776-C7EC6F8DBEF5}"/>
                </a:ext>
              </a:extLst>
            </p:cNvPr>
            <p:cNvSpPr/>
            <p:nvPr/>
          </p:nvSpPr>
          <p:spPr>
            <a:xfrm flipH="1">
              <a:off x="1638440" y="2558424"/>
              <a:ext cx="558587" cy="515383"/>
            </a:xfrm>
            <a:prstGeom prst="chord">
              <a:avLst>
                <a:gd name="adj1" fmla="val 5378143"/>
                <a:gd name="adj2" fmla="val 1620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1" name="Oval 81">
              <a:extLst>
                <a:ext uri="{FF2B5EF4-FFF2-40B4-BE49-F238E27FC236}">
                  <a16:creationId xmlns:a16="http://schemas.microsoft.com/office/drawing/2014/main" id="{27BB9BD1-6512-F21C-4A29-AC4E92536D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66026" y="255023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grpSp>
          <p:nvGrpSpPr>
            <p:cNvPr id="7" name="Groupe 4">
              <a:extLst>
                <a:ext uri="{FF2B5EF4-FFF2-40B4-BE49-F238E27FC236}">
                  <a16:creationId xmlns:a16="http://schemas.microsoft.com/office/drawing/2014/main" id="{1C4E7230-B804-FCED-545E-EC5EF6340DD6}"/>
                </a:ext>
              </a:extLst>
            </p:cNvPr>
            <p:cNvGrpSpPr/>
            <p:nvPr/>
          </p:nvGrpSpPr>
          <p:grpSpPr>
            <a:xfrm>
              <a:off x="1644617" y="2494424"/>
              <a:ext cx="533987" cy="598182"/>
              <a:chOff x="924143" y="3511073"/>
              <a:chExt cx="614494" cy="688367"/>
            </a:xfrm>
          </p:grpSpPr>
          <p:pic>
            <p:nvPicPr>
              <p:cNvPr id="8" name="Image 8">
                <a:extLst>
                  <a:ext uri="{FF2B5EF4-FFF2-40B4-BE49-F238E27FC236}">
                    <a16:creationId xmlns:a16="http://schemas.microsoft.com/office/drawing/2014/main" id="{0A169501-E023-0A6B-7385-9531E29254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9" name="ZoneTexte 19">
                <a:extLst>
                  <a:ext uri="{FF2B5EF4-FFF2-40B4-BE49-F238E27FC236}">
                    <a16:creationId xmlns:a16="http://schemas.microsoft.com/office/drawing/2014/main" id="{04C5D7D8-4E6E-62D6-D16A-CE0A32D22732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33878B"/>
                    </a:solidFill>
                  </a:rPr>
                  <a:t>5</a:t>
                </a:r>
              </a:p>
            </p:txBody>
          </p:sp>
        </p:grp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1844E52C-1807-9ACC-A92B-440F969D8F26}"/>
              </a:ext>
            </a:extLst>
          </p:cNvPr>
          <p:cNvGrpSpPr/>
          <p:nvPr/>
        </p:nvGrpSpPr>
        <p:grpSpPr>
          <a:xfrm>
            <a:off x="1549608" y="4107649"/>
            <a:ext cx="6205216" cy="656743"/>
            <a:chOff x="1589361" y="4686332"/>
            <a:chExt cx="6205216" cy="656743"/>
          </a:xfrm>
        </p:grpSpPr>
        <p:sp>
          <p:nvSpPr>
            <p:cNvPr id="60" name="Rectangle: Rounded Corners 55">
              <a:extLst>
                <a:ext uri="{FF2B5EF4-FFF2-40B4-BE49-F238E27FC236}">
                  <a16:creationId xmlns:a16="http://schemas.microsoft.com/office/drawing/2014/main" id="{667A8E1F-C5D5-2066-84D2-B92579C10A57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 اختتام </a:t>
              </a:r>
              <a:r>
                <a:rPr lang="ar-S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" name="Oval 81">
              <a:extLst>
                <a:ext uri="{FF2B5EF4-FFF2-40B4-BE49-F238E27FC236}">
                  <a16:creationId xmlns:a16="http://schemas.microsoft.com/office/drawing/2014/main" id="{CE48E797-AA96-38C7-237B-14A000B66D0A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75" name="Oval 81">
              <a:extLst>
                <a:ext uri="{FF2B5EF4-FFF2-40B4-BE49-F238E27FC236}">
                  <a16:creationId xmlns:a16="http://schemas.microsoft.com/office/drawing/2014/main" id="{C515DC1A-0B9A-AE54-3DBF-515A5D65A0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6</a:t>
              </a:r>
            </a:p>
          </p:txBody>
        </p:sp>
        <p:grpSp>
          <p:nvGrpSpPr>
            <p:cNvPr id="20" name="Groupe 4">
              <a:extLst>
                <a:ext uri="{FF2B5EF4-FFF2-40B4-BE49-F238E27FC236}">
                  <a16:creationId xmlns:a16="http://schemas.microsoft.com/office/drawing/2014/main" id="{0279B547-CB47-3431-A768-8D7C4F278E57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21" name="Image 8">
                <a:extLst>
                  <a:ext uri="{FF2B5EF4-FFF2-40B4-BE49-F238E27FC236}">
                    <a16:creationId xmlns:a16="http://schemas.microsoft.com/office/drawing/2014/main" id="{655E9944-906D-4017-6761-BDDECDD88C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22" name="ZoneTexte 19">
                <a:extLst>
                  <a:ext uri="{FF2B5EF4-FFF2-40B4-BE49-F238E27FC236}">
                    <a16:creationId xmlns:a16="http://schemas.microsoft.com/office/drawing/2014/main" id="{27E11F47-B963-F226-9E0B-A1B37F0F1CD7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33878B"/>
                    </a:solidFill>
                  </a:rPr>
                  <a:t>5</a:t>
                </a:r>
              </a:p>
            </p:txBody>
          </p:sp>
        </p:grp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3BDDBAC7-9EE0-0DB5-76DB-58375D7389CA}"/>
              </a:ext>
            </a:extLst>
          </p:cNvPr>
          <p:cNvGrpSpPr/>
          <p:nvPr/>
        </p:nvGrpSpPr>
        <p:grpSpPr>
          <a:xfrm>
            <a:off x="1581863" y="3400782"/>
            <a:ext cx="6205216" cy="656743"/>
            <a:chOff x="1589361" y="4686332"/>
            <a:chExt cx="6205216" cy="656743"/>
          </a:xfrm>
        </p:grpSpPr>
        <p:sp>
          <p:nvSpPr>
            <p:cNvPr id="13" name="Rectangle: Rounded Corners 55">
              <a:extLst>
                <a:ext uri="{FF2B5EF4-FFF2-40B4-BE49-F238E27FC236}">
                  <a16:creationId xmlns:a16="http://schemas.microsoft.com/office/drawing/2014/main" id="{D2C3B9BE-E962-5295-DE0B-470CDACF1824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Oval 81">
              <a:extLst>
                <a:ext uri="{FF2B5EF4-FFF2-40B4-BE49-F238E27FC236}">
                  <a16:creationId xmlns:a16="http://schemas.microsoft.com/office/drawing/2014/main" id="{F59B0FB2-47AD-AED4-F4AE-EA1B9D9D4007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15" name="Oval 81">
              <a:extLst>
                <a:ext uri="{FF2B5EF4-FFF2-40B4-BE49-F238E27FC236}">
                  <a16:creationId xmlns:a16="http://schemas.microsoft.com/office/drawing/2014/main" id="{571BA6A6-CC82-13B9-E652-0E02844994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2</a:t>
              </a:r>
            </a:p>
          </p:txBody>
        </p:sp>
        <p:grpSp>
          <p:nvGrpSpPr>
            <p:cNvPr id="23" name="Groupe 4">
              <a:extLst>
                <a:ext uri="{FF2B5EF4-FFF2-40B4-BE49-F238E27FC236}">
                  <a16:creationId xmlns:a16="http://schemas.microsoft.com/office/drawing/2014/main" id="{41A8D8D6-67F0-9CE5-8A83-6107D22F3310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24" name="Image 8">
                <a:extLst>
                  <a:ext uri="{FF2B5EF4-FFF2-40B4-BE49-F238E27FC236}">
                    <a16:creationId xmlns:a16="http://schemas.microsoft.com/office/drawing/2014/main" id="{B44ACDFE-9B69-9E35-5BE9-D7CC1221CD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25" name="ZoneTexte 19">
                <a:extLst>
                  <a:ext uri="{FF2B5EF4-FFF2-40B4-BE49-F238E27FC236}">
                    <a16:creationId xmlns:a16="http://schemas.microsoft.com/office/drawing/2014/main" id="{55D8D999-B912-AF9A-A314-86383AEE18B0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33878B"/>
                    </a:solidFill>
                  </a:rPr>
                  <a:t>45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3923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D271B0-BEFB-7FF9-227B-4C66EB556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BA4654C5-A367-1A02-3B0E-5A87D7A597FB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A99F835D-ADF1-7270-5284-9769E816DC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CDCB3825-271A-584D-D586-5F5BDB59BEAA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0308F042-905A-A14A-4996-116192A6A0B2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40DD868D-478C-DE7A-E65F-B965A51F9734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B926DECF-84BB-F3D3-5DFE-A65AE0481589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B447A50C-413D-041C-3A68-E9496D2FBD33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FBAEEACA-B860-A504-B295-D7131D863873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58C5C1F1-AFC2-E0CA-D8C2-37246D594D64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F96B41F4-762A-DD40-986C-9411602FEEC5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FF71C139-4649-A4FB-92F2-0A5A69A177A1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2DD75899-47BA-D146-FE77-3AD413B8AEFE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6AD6F64-B13B-7D75-E882-F74657DB2C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A72EB80-BA4B-1F49-1683-A858BA016D0A}"/>
              </a:ext>
            </a:extLst>
          </p:cNvPr>
          <p:cNvSpPr txBox="1"/>
          <p:nvPr/>
        </p:nvSpPr>
        <p:spPr>
          <a:xfrm>
            <a:off x="0" y="89389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</a:p>
        </p:txBody>
      </p:sp>
      <p:grpSp>
        <p:nvGrpSpPr>
          <p:cNvPr id="7" name="Groupe 8">
            <a:extLst>
              <a:ext uri="{FF2B5EF4-FFF2-40B4-BE49-F238E27FC236}">
                <a16:creationId xmlns:a16="http://schemas.microsoft.com/office/drawing/2014/main" id="{E8FFEFA9-0124-A6E2-4483-06E4BA5B22A9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8" name="Image 11">
              <a:extLst>
                <a:ext uri="{FF2B5EF4-FFF2-40B4-BE49-F238E27FC236}">
                  <a16:creationId xmlns:a16="http://schemas.microsoft.com/office/drawing/2014/main" id="{E5E56DC2-E383-B1F5-AC0A-342E76534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ZoneTexte 12">
              <a:extLst>
                <a:ext uri="{FF2B5EF4-FFF2-40B4-BE49-F238E27FC236}">
                  <a16:creationId xmlns:a16="http://schemas.microsoft.com/office/drawing/2014/main" id="{9F730476-8E5D-EB69-87E5-C81DE9BDFA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B2834686-75CE-D112-8366-B5D12AB1BB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676" y="1990363"/>
            <a:ext cx="7558276" cy="438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44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9B3D9-B321-C248-7B6E-9EECA0A05B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7999FD8D-D74F-5CD4-33F3-DE2E78104302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F73C4453-B26A-17B6-6608-EFCFE75AD475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6A684731-61C8-78F4-6803-A76F2A955621}"/>
              </a:ext>
            </a:extLst>
          </p:cNvPr>
          <p:cNvGrpSpPr/>
          <p:nvPr/>
        </p:nvGrpSpPr>
        <p:grpSpPr>
          <a:xfrm>
            <a:off x="1580689" y="2378970"/>
            <a:ext cx="6179152" cy="2950656"/>
            <a:chOff x="1962814" y="2414572"/>
            <a:chExt cx="5695397" cy="2404852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F634E853-11E7-9A4F-3668-767394C9A1FF}"/>
                </a:ext>
              </a:extLst>
            </p:cNvPr>
            <p:cNvSpPr/>
            <p:nvPr/>
          </p:nvSpPr>
          <p:spPr>
            <a:xfrm>
              <a:off x="1962814" y="2601942"/>
              <a:ext cx="5585483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516F2BB3-D4C8-A0ED-31A9-9FCEC7E411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7026338" y="3391947"/>
              <a:ext cx="631873" cy="631873"/>
            </a:xfrm>
            <a:prstGeom prst="rect">
              <a:avLst/>
            </a:prstGeom>
          </p:spPr>
        </p:pic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E06C1C84-BDAA-6945-F076-FC1AD816B2AB}"/>
                </a:ext>
              </a:extLst>
            </p:cNvPr>
            <p:cNvSpPr/>
            <p:nvPr/>
          </p:nvSpPr>
          <p:spPr>
            <a:xfrm>
              <a:off x="3206274" y="2430952"/>
              <a:ext cx="2800697" cy="516515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4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36A0C4B6-142F-AC2E-B0A1-38861B52FD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414572"/>
              <a:ext cx="627891" cy="454793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3200" b="1" dirty="0"/>
                <a:t>5</a:t>
              </a:r>
              <a:endParaRPr lang="fr-MA" sz="3200" b="1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5F20E6DD-DD2D-8604-1196-FABD68B1354B}"/>
                </a:ext>
              </a:extLst>
            </p:cNvPr>
            <p:cNvSpPr txBox="1"/>
            <p:nvPr/>
          </p:nvSpPr>
          <p:spPr>
            <a:xfrm>
              <a:off x="2031431" y="2963847"/>
              <a:ext cx="5592402" cy="4264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spcAft>
                  <a:spcPts val="600"/>
                </a:spcAft>
              </a:pPr>
              <a:r>
                <a:rPr lang="ar-M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•</a:t>
              </a:r>
              <a:r>
                <a:rPr lang="ar-S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حل وضعيات مسائل البحث عن الكل أو الجزء؛</a:t>
              </a: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6E62D383-832E-C38D-E215-42562892BF2A}"/>
              </a:ext>
            </a:extLst>
          </p:cNvPr>
          <p:cNvSpPr txBox="1"/>
          <p:nvPr/>
        </p:nvSpPr>
        <p:spPr>
          <a:xfrm>
            <a:off x="2568196" y="3691623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E7DF466-345E-5B33-6F32-0302A93D67CD}"/>
              </a:ext>
            </a:extLst>
          </p:cNvPr>
          <p:cNvSpPr txBox="1"/>
          <p:nvPr/>
        </p:nvSpPr>
        <p:spPr>
          <a:xfrm>
            <a:off x="1815781" y="4205827"/>
            <a:ext cx="53661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نشاط التدرب</a:t>
            </a:r>
          </a:p>
        </p:txBody>
      </p:sp>
    </p:spTree>
    <p:extLst>
      <p:ext uri="{BB962C8B-B14F-4D97-AF65-F5344CB8AC3E}">
        <p14:creationId xmlns:p14="http://schemas.microsoft.com/office/powerpoint/2010/main" val="84654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19D6E2-9FD8-7CD5-BE13-E0C8F3E1F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4CA8A1CB-EEC4-CF16-676E-5D7C1CD3F49B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71827118-941C-9466-8E31-210E485C39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85E4CF50-44E2-F90F-6800-DCE84B17B210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C96564CA-96AC-9980-6AF5-FDCE06B8FC86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BB567A8A-89F4-8E5A-7DAF-89526A5951DD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5B2C39DE-2753-B078-0E73-86EB1F9FFA88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C182155A-9B08-83D2-64B9-BA40D3CA000B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01CB4270-1F85-A2F5-C1A5-688F81B3BC58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1568EA94-CB5C-9DC5-07AB-51FCE54337EC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B6519041-4A30-0D9B-6669-B9B9D4AB28E1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8918BC98-A2B9-1D1B-66D6-006266103191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8232E59C-0B54-C33D-A8FE-8488270432DD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BAB333B6-4911-6923-D9F0-2941546F9473}"/>
              </a:ext>
            </a:extLst>
          </p:cNvPr>
          <p:cNvSpPr txBox="1"/>
          <p:nvPr/>
        </p:nvSpPr>
        <p:spPr>
          <a:xfrm>
            <a:off x="1258230" y="871390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دفاتر البحث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98965E1-B736-B569-AD8E-B4C517FCBBD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8A9B9B0-B7BA-C73E-5FB9-7811BCFF7E9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7912419" y="809844"/>
            <a:ext cx="710471" cy="523201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340089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42E54E-9CA6-CB7B-EDA7-29B13193D1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F38DE761-3F59-68E7-BFEF-EB374F73C85D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ACD9306F-1275-5DF4-C62C-CAF084AD11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08F7814E-6327-902E-1F88-E1E6B4B3449C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110C6500-E837-457B-6ECC-94E23762B44E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B9B8F8F1-5A21-7EBE-23D4-18D11F2B2886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4CE76402-9332-68DF-3144-83958720135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736570BA-A231-0261-7F6C-74D94375961D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95C11EA3-C7B9-FB9C-E50E-43D4B4D451FB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16355A84-785B-9516-B6F6-0E97F37498C3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E31C22FA-860E-00FD-ED95-8B116081436F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79FEF3D3-827E-779D-66B3-243EF5DF0F2A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6FF4B280-2318-E781-32C0-1388BE1CAB06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1460CCAC-A777-B8D9-7F6B-44764C9500C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7912419" y="809844"/>
            <a:ext cx="710471" cy="523201"/>
          </a:xfrm>
          <a:prstGeom prst="roundRect">
            <a:avLst>
              <a:gd name="adj" fmla="val 6988"/>
            </a:avLst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970FC0EC-B955-E864-792B-B59938D6087D}"/>
              </a:ext>
            </a:extLst>
          </p:cNvPr>
          <p:cNvSpPr txBox="1"/>
          <p:nvPr/>
        </p:nvSpPr>
        <p:spPr>
          <a:xfrm>
            <a:off x="1257524" y="793455"/>
            <a:ext cx="6273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قوموا بحل المسألة التالية، لديكم 5 دقائق.</a:t>
            </a:r>
          </a:p>
          <a:p>
            <a:pPr algn="r" rtl="1"/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يحتسب الأستاذ نسبة التحكم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4" name="Groupe 8">
            <a:extLst>
              <a:ext uri="{FF2B5EF4-FFF2-40B4-BE49-F238E27FC236}">
                <a16:creationId xmlns:a16="http://schemas.microsoft.com/office/drawing/2014/main" id="{43038001-7764-08F1-42AF-03B320543025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15" name="Image 11">
              <a:extLst>
                <a:ext uri="{FF2B5EF4-FFF2-40B4-BE49-F238E27FC236}">
                  <a16:creationId xmlns:a16="http://schemas.microsoft.com/office/drawing/2014/main" id="{3B8263CD-1197-897C-7DC0-A6DEB309E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ZoneTexte 12">
              <a:extLst>
                <a:ext uri="{FF2B5EF4-FFF2-40B4-BE49-F238E27FC236}">
                  <a16:creationId xmlns:a16="http://schemas.microsoft.com/office/drawing/2014/main" id="{EFCE31AF-B77E-F289-E4B8-6A60C6D8B9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5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E61235A0-7C05-770D-2185-C18E202432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138" y="1910539"/>
            <a:ext cx="7821846" cy="450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12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7212B-ECD0-EEB1-7F7A-474FCD9551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157FF094-8425-6D39-23D8-4740F3BF00FD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E5AC5A60-324B-B3CE-8AB8-5359258F0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E8340288-B286-BCDB-C71E-0F33564D61FA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8C0917F2-55E3-DEEA-3C9B-91141FD97AAB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461EC495-4004-6D12-CA2B-4C92595EADAA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E67873D1-2CFB-E600-FD25-078D7DD0D29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50FC19A6-16FF-A7E3-CE36-7FE02E7864B4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F060F857-00D7-2FE6-BBF2-F96A184B0B90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0FBFE339-6EAE-E848-87A5-E5337C517166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58B2F029-7E4C-7054-B3C2-6FC3501C5000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04F97EF4-39F0-2879-BFE6-63E12AFE49D8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24522E1D-5088-66E1-7813-DBD5B908DAE6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68DDBAFD-8A38-C11D-6FFE-1460D0ED43B8}"/>
              </a:ext>
            </a:extLst>
          </p:cNvPr>
          <p:cNvSpPr txBox="1"/>
          <p:nvPr/>
        </p:nvSpPr>
        <p:spPr>
          <a:xfrm>
            <a:off x="-3181" y="773230"/>
            <a:ext cx="7473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للسبورة للتصحيح؟</a:t>
            </a:r>
          </a:p>
          <a:p>
            <a:pPr lvl="0" algn="r" rtl="1">
              <a:defRPr/>
            </a:pPr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التصحيح بشكل تفاعلي يُذَكِّرُ فيه المتعلمون بالخطوات مع التركيز على المتعثرين منهم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 5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D5A7DF62-74C2-A5DF-171B-0C026873C6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554" y="619263"/>
            <a:ext cx="900095" cy="90009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1C97D95-F21D-79BD-4705-B52392B7DC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138" y="1933417"/>
            <a:ext cx="7821846" cy="450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35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30E4D4-205E-E59C-EE5E-A6BC5FB4E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94962052-83C7-5A33-3A00-08ACF3FDFFF4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04BDDBEA-0FC2-14BA-6FA7-70AA8F0C1A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E087A956-3D43-4EE8-69B0-A447FBE7CCA0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6415BD83-2241-4B97-C670-DA8170623A66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C155142F-E534-87EC-95C4-BE775BF12B93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B024B2E3-AE88-34F3-F7EC-FB639A2C1B1D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9928CD7E-B2B9-4A89-5A14-A9AE18669E58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797D884F-AE21-17F7-73CF-ACDEA6B0D120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5669F26B-8D36-3E62-CA58-A9A72BE31AA5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FFCD0494-08ED-5983-2F4D-3932941BBA8D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4D262962-8E56-836B-2115-CD58D9999830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633E88CC-A317-9C73-564A-F2FFEC32F60A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318EA29-642F-4E05-C475-78EFC9CC06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B0FCF5C4-7364-5BB6-1AFD-07557AD79BCF}"/>
              </a:ext>
            </a:extLst>
          </p:cNvPr>
          <p:cNvSpPr txBox="1"/>
          <p:nvPr/>
        </p:nvSpPr>
        <p:spPr>
          <a:xfrm>
            <a:off x="0" y="840203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الجواب الصحيح هو :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BC52EDA4-A53F-AFB7-FCBF-D0DC51FBF3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452" y="1986973"/>
            <a:ext cx="7827942" cy="426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42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B3CBDB-D3CB-0454-696F-2954561798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DEFE845-B4CA-B830-2576-63667D5BC76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56F4BD19-E8F4-A02D-01BF-A5F1355BDE46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DC374674-5389-A448-4785-DE8482DF4514}"/>
              </a:ext>
            </a:extLst>
          </p:cNvPr>
          <p:cNvGrpSpPr/>
          <p:nvPr/>
        </p:nvGrpSpPr>
        <p:grpSpPr>
          <a:xfrm>
            <a:off x="1580689" y="2378970"/>
            <a:ext cx="6240430" cy="2950656"/>
            <a:chOff x="1962814" y="2414572"/>
            <a:chExt cx="5751878" cy="2404852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1B89401C-8B6F-05AA-7020-F555C755A43A}"/>
                </a:ext>
              </a:extLst>
            </p:cNvPr>
            <p:cNvSpPr/>
            <p:nvPr/>
          </p:nvSpPr>
          <p:spPr>
            <a:xfrm>
              <a:off x="1962814" y="2601942"/>
              <a:ext cx="5585483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F20B9E3E-75A5-67BA-A665-B406B4D22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7082819" y="3775698"/>
              <a:ext cx="631873" cy="631873"/>
            </a:xfrm>
            <a:prstGeom prst="rect">
              <a:avLst/>
            </a:prstGeom>
          </p:spPr>
        </p:pic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ACF51315-5ED1-6072-F7A3-FA7DF303B014}"/>
                </a:ext>
              </a:extLst>
            </p:cNvPr>
            <p:cNvSpPr/>
            <p:nvPr/>
          </p:nvSpPr>
          <p:spPr>
            <a:xfrm>
              <a:off x="3206274" y="2430952"/>
              <a:ext cx="2800697" cy="516515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4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9D982FA6-B303-BDA0-04B2-DB3527B1B2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414572"/>
              <a:ext cx="627891" cy="454793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3200" b="1" dirty="0"/>
                <a:t>5</a:t>
              </a:r>
              <a:endParaRPr lang="fr-MA" sz="3200" b="1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7AA0A0F4-2809-4D8F-63B9-D4DE6C23BB95}"/>
                </a:ext>
              </a:extLst>
            </p:cNvPr>
            <p:cNvSpPr txBox="1"/>
            <p:nvPr/>
          </p:nvSpPr>
          <p:spPr>
            <a:xfrm>
              <a:off x="2031431" y="2963847"/>
              <a:ext cx="5592402" cy="4264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spcAft>
                  <a:spcPts val="600"/>
                </a:spcAft>
              </a:pPr>
              <a:r>
                <a:rPr lang="ar-M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•</a:t>
              </a:r>
              <a:r>
                <a:rPr lang="ar-S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حل وضعيات مسائل البحث عن الكل أو الجزء؛</a:t>
              </a: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C9EC86E2-FDBC-74C5-6EE7-F2F4F8C62F51}"/>
              </a:ext>
            </a:extLst>
          </p:cNvPr>
          <p:cNvSpPr txBox="1"/>
          <p:nvPr/>
        </p:nvSpPr>
        <p:spPr>
          <a:xfrm>
            <a:off x="2568196" y="3691623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B7364E5-DA14-AA6E-85C1-BDA75D3F7850}"/>
              </a:ext>
            </a:extLst>
          </p:cNvPr>
          <p:cNvSpPr txBox="1"/>
          <p:nvPr/>
        </p:nvSpPr>
        <p:spPr>
          <a:xfrm>
            <a:off x="1815781" y="4205827"/>
            <a:ext cx="53661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نشاط</a:t>
            </a: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التدرب</a:t>
            </a:r>
          </a:p>
        </p:txBody>
      </p:sp>
    </p:spTree>
    <p:extLst>
      <p:ext uri="{BB962C8B-B14F-4D97-AF65-F5344CB8AC3E}">
        <p14:creationId xmlns:p14="http://schemas.microsoft.com/office/powerpoint/2010/main" val="244853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67DB14-EDE7-A46C-0999-38946D25CD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7DEBAE48-D30C-5091-D029-C733D505D4C1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153E2479-B4C7-5120-804F-E858CBD8D8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0A1DF2ED-728B-C5AE-0DC2-F3AD520E8E7F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3D25F5C0-D9F7-8150-5D0F-41535A612FFB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18B598A4-A3E2-9E52-BD83-2ED5AFA04FD3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3163980B-DA53-AA2F-B89E-B8E69E245913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B2554147-EB70-7F9E-2165-DA6B6156B3FA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7F44BAE1-36FD-0601-DC10-82487C41FA06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9E04A356-7484-9CB6-D598-80EE79F2D4FE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D708C6F2-2205-6819-6635-449028ABC1A4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C50D1A8A-D81D-3504-AB5B-F84D11FBA66D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CD04BA1A-24A2-CE08-0FA4-3AA4A1D3201F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4BE28E48-4244-0338-E20D-B0269A15950A}"/>
              </a:ext>
            </a:extLst>
          </p:cNvPr>
          <p:cNvSpPr txBox="1"/>
          <p:nvPr/>
        </p:nvSpPr>
        <p:spPr>
          <a:xfrm>
            <a:off x="1258230" y="871390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دفاتر البحث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59D38A7-A107-2AD5-15F5-8F1735D045B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2E51DD5-B837-F577-4FF8-5168FA1B179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7912419" y="809844"/>
            <a:ext cx="710471" cy="523201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185580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229878-F4ED-0AEB-2DBE-DE56F4E65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A702BF14-B8AD-886F-47F8-7FFDC742CCA7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C8EEAD73-C2CE-122B-E24D-BA306829F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3D66DE8A-63C1-E1D6-14CD-15DA0FF9D648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DBC0C823-242D-CC3E-80AC-6404509DC7D3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58287C94-D31F-197A-750F-2DB5C4C2386C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82551ADD-CFC5-FD1B-1307-38EBCF473870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3C15F68D-E493-CFBD-8117-35D502E8EC1D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945A72E2-F69B-D119-FFAE-7469D809D05B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95BE99F4-AD86-206A-981F-B66DA2BF3734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94C6E362-5560-D716-D445-1A4924C3FB22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1736CBF4-7D49-2B6A-D86E-C7F801BA88AF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E2B2DD2F-A038-9E72-04E6-3245D2A65226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40904F0E-2134-A504-C0C9-33FC22A021C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7912419" y="809844"/>
            <a:ext cx="710471" cy="523201"/>
          </a:xfrm>
          <a:prstGeom prst="roundRect">
            <a:avLst>
              <a:gd name="adj" fmla="val 6988"/>
            </a:avLst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BC759EEA-CE70-2955-4303-351EEF286F88}"/>
              </a:ext>
            </a:extLst>
          </p:cNvPr>
          <p:cNvSpPr txBox="1"/>
          <p:nvPr/>
        </p:nvSpPr>
        <p:spPr>
          <a:xfrm>
            <a:off x="1292267" y="881154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قوموا بحل المسألة التالية، لديكم 5 دقائق.</a:t>
            </a:r>
          </a:p>
        </p:txBody>
      </p:sp>
      <p:grpSp>
        <p:nvGrpSpPr>
          <p:cNvPr id="14" name="Groupe 8">
            <a:extLst>
              <a:ext uri="{FF2B5EF4-FFF2-40B4-BE49-F238E27FC236}">
                <a16:creationId xmlns:a16="http://schemas.microsoft.com/office/drawing/2014/main" id="{79996A60-B058-28D6-9CFB-E018BE0718B6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15" name="Image 11">
              <a:extLst>
                <a:ext uri="{FF2B5EF4-FFF2-40B4-BE49-F238E27FC236}">
                  <a16:creationId xmlns:a16="http://schemas.microsoft.com/office/drawing/2014/main" id="{8A3421F7-03F3-29F0-EC0E-E02A68FC98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ZoneTexte 12">
              <a:extLst>
                <a:ext uri="{FF2B5EF4-FFF2-40B4-BE49-F238E27FC236}">
                  <a16:creationId xmlns:a16="http://schemas.microsoft.com/office/drawing/2014/main" id="{58CF95D1-9544-2FC6-8D60-46B23D407F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5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37DAC93C-D7A8-9C65-C613-42AB2D10CA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808" y="2073044"/>
            <a:ext cx="7821846" cy="435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04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2EACDC-2157-DEBA-4032-3EC841F68E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CB26717F-575A-2AD8-D49F-7BEFA95C579E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54DDAAD7-CE20-3D4F-C833-8BD8871C6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C782D087-029A-7577-1658-913CFC1762F5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77325A47-11F4-80E5-B9E8-896DCC59BC00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AB8507F9-771C-B9A2-7EAA-964386EFFC59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EA699FD4-57A0-14C9-3CE8-3528483ADD8E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FB3D5C2E-7CAC-3CB0-5672-D08E3D8BEEE3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C952987B-DDAE-1C50-C8BA-17AD922C0EC9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7DEDC26B-47C1-175E-0CDA-B19BE977CE97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29F46EB2-9B20-F6CA-1ADE-40C2158CD7B5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CA69781A-EF6D-B483-7DFF-56367F169BB2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48D5B29A-B8C9-FEFC-DABD-70B9D920CB82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122D34B2-04B6-B730-5FC4-FA704650426E}"/>
              </a:ext>
            </a:extLst>
          </p:cNvPr>
          <p:cNvSpPr txBox="1"/>
          <p:nvPr/>
        </p:nvSpPr>
        <p:spPr>
          <a:xfrm>
            <a:off x="-3181" y="773230"/>
            <a:ext cx="7473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للسبورة للتصحيح؟</a:t>
            </a:r>
          </a:p>
          <a:p>
            <a:pPr lvl="0" algn="r" rtl="1">
              <a:defRPr/>
            </a:pPr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التصحيح بشكل تفاعلي يُذَكِّرُ فيه المتعلمون بالخطوات مع التركيز على المتعثرين منهم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 5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FA456BA3-20DD-F24D-12FB-9B54444AA3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554" y="619263"/>
            <a:ext cx="900095" cy="90009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143F034-9829-9D45-90D2-0943C75C36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755" y="2064774"/>
            <a:ext cx="7821846" cy="434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53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2429E1FE-B643-1999-C373-B275F694C228}"/>
              </a:ext>
            </a:extLst>
          </p:cNvPr>
          <p:cNvSpPr/>
          <p:nvPr/>
        </p:nvSpPr>
        <p:spPr>
          <a:xfrm>
            <a:off x="726377" y="3126123"/>
            <a:ext cx="6564862" cy="255692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E2EF5477-012A-B66A-28F7-9F2895E6E71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4A668F6-1F9D-3985-2903-98C5EDAF0C05}"/>
              </a:ext>
            </a:extLst>
          </p:cNvPr>
          <p:cNvSpPr txBox="1"/>
          <p:nvPr/>
        </p:nvSpPr>
        <p:spPr>
          <a:xfrm>
            <a:off x="285787" y="3272537"/>
            <a:ext cx="6632478" cy="232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spcAft>
                <a:spcPts val="600"/>
              </a:spcAft>
            </a:pPr>
            <a:r>
              <a:rPr lang="ar-S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قراءة وكتابة وتمثيل أعداد عشرية؛</a:t>
            </a:r>
          </a:p>
          <a:p>
            <a:pPr algn="r" rtl="1">
              <a:spcAft>
                <a:spcPts val="600"/>
              </a:spcAft>
            </a:pP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ar-S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تفكيك العدد العشري انطلاقا من القيمة المكانية</a:t>
            </a: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؛</a:t>
            </a:r>
            <a:endParaRPr lang="ar-SA" sz="2000" b="1" kern="0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spcAft>
                <a:spcPts val="600"/>
              </a:spcAft>
            </a:pP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ar-S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مقارنة وترتيب أعداد عشرية ترتيبا تناقصيا </a:t>
            </a:r>
            <a:r>
              <a:rPr lang="ar-SA" sz="2000" b="1" kern="0" dirty="0" err="1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وتزايديا</a:t>
            </a: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؛</a:t>
            </a:r>
          </a:p>
          <a:p>
            <a:pPr algn="r" rtl="1">
              <a:spcAft>
                <a:spcPts val="600"/>
              </a:spcAft>
            </a:pPr>
            <a:r>
              <a:rPr lang="ar-S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تأطير أعداد عشرية؛</a:t>
            </a:r>
          </a:p>
          <a:p>
            <a:pPr algn="r" rtl="1">
              <a:spcAft>
                <a:spcPts val="600"/>
              </a:spcAft>
            </a:pPr>
            <a:r>
              <a:rPr lang="ar-S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حل وضعيات البحث عن الكل أو الجزء بالاستعانة بنموذج الأشرطة؛</a:t>
            </a:r>
          </a:p>
          <a:p>
            <a:pPr algn="r" rtl="1">
              <a:spcAft>
                <a:spcPts val="600"/>
              </a:spcAft>
            </a:pP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حل </a:t>
            </a:r>
            <a:r>
              <a:rPr lang="ar-S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وضعيات </a:t>
            </a: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مسائل</a:t>
            </a:r>
            <a:r>
              <a:rPr lang="ar-S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المقارنة</a:t>
            </a: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بالاستعانة بنموذج الأشرطة</a:t>
            </a: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؛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EFE568FF-055A-0740-C531-DDA2D589F9CA}"/>
              </a:ext>
            </a:extLst>
          </p:cNvPr>
          <p:cNvGrpSpPr/>
          <p:nvPr/>
        </p:nvGrpSpPr>
        <p:grpSpPr>
          <a:xfrm>
            <a:off x="1569588" y="1661923"/>
            <a:ext cx="5721651" cy="891492"/>
            <a:chOff x="1711174" y="2035893"/>
            <a:chExt cx="5721651" cy="89149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E438BBA-A74D-922F-852D-7DDA0F2C5653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75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400" b="1" kern="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</a:t>
              </a:r>
              <a:r>
                <a:rPr lang="ar-SA" sz="2400" b="1" kern="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</a:t>
              </a:r>
              <a:endParaRPr lang="ar-MA" sz="2400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14B0A57-07CA-6392-28F9-B1AC486E5CAD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4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4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4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8E44EA23-669E-1875-02B5-39E9A4FD8D62}"/>
              </a:ext>
            </a:extLst>
          </p:cNvPr>
          <p:cNvGrpSpPr/>
          <p:nvPr/>
        </p:nvGrpSpPr>
        <p:grpSpPr>
          <a:xfrm>
            <a:off x="6918265" y="3034038"/>
            <a:ext cx="1249561" cy="1172098"/>
            <a:chOff x="7018463" y="3273195"/>
            <a:chExt cx="1249561" cy="1172098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3EEF2828-A9E0-51AB-B785-62441DFD2E03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988A17AF-E8F5-F820-CA02-7C2365D300BE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9F9C101B-6EBC-22E6-2065-2DB963FCBAE6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E4AE2991-68D6-E100-B0EF-D2D31143CCAA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14" name="Chevron 13">
                <a:extLst>
                  <a:ext uri="{FF2B5EF4-FFF2-40B4-BE49-F238E27FC236}">
                    <a16:creationId xmlns:a16="http://schemas.microsoft.com/office/drawing/2014/main" id="{F3F0E1CA-BF41-F6A2-AACF-7D681BF9AF40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16" name="Connecteur droit 15">
                <a:extLst>
                  <a:ext uri="{FF2B5EF4-FFF2-40B4-BE49-F238E27FC236}">
                    <a16:creationId xmlns:a16="http://schemas.microsoft.com/office/drawing/2014/main" id="{8175F682-83C7-A0B8-6F15-6D928C0A5ECC}"/>
                  </a:ext>
                </a:extLst>
              </p:cNvPr>
              <p:cNvCxnSpPr>
                <a:cxnSpLocks/>
                <a:stCxn id="14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00001390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C0D64-AA1C-F36E-8F1E-E009BA4DA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4384097C-CDB6-F2A9-2904-97B3E5C88A64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5D8E4CBC-379B-230C-62EF-586412CB48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40A2334E-2C87-C32E-06BD-71E49B62F747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3693767E-A582-74B0-063C-EAF86D01E463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C918D3EC-ABF8-7316-D862-82DC7B012BCC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4DC13E7F-F5FB-C0AA-0E35-E5CFB016ED2E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6313E00F-E31A-AAC2-C808-BF55ECF0C394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36BBEF65-6362-F247-442C-1F27EFCB4799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827AE86D-9599-4A3C-EEFD-241763559460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0417C043-6BC6-8506-77C8-08367D95E469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7759FF24-DAB3-A82E-B1DB-042C749E346F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861AB164-2285-11C0-9296-962D4F73BFE0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B7EA349-515A-3F32-82EE-6DB717F8C8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D79CFE5-389D-7298-48C4-83C045218128}"/>
              </a:ext>
            </a:extLst>
          </p:cNvPr>
          <p:cNvSpPr txBox="1"/>
          <p:nvPr/>
        </p:nvSpPr>
        <p:spPr>
          <a:xfrm>
            <a:off x="0" y="840203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الجواب الصحيح هو :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D00973A-DEE5-57A3-D260-935D320CAE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66" y="1936676"/>
            <a:ext cx="7827942" cy="445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77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8150CB-B2A4-05B7-61D7-6BFC78E1AC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3DCC6DA1-5272-D3A1-0C0B-2139B26EE812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F2D0E396-5582-19CF-1147-C533A4E5F50B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24D318D4-3128-2186-997B-D10BB68BDF32}"/>
              </a:ext>
            </a:extLst>
          </p:cNvPr>
          <p:cNvGrpSpPr/>
          <p:nvPr/>
        </p:nvGrpSpPr>
        <p:grpSpPr>
          <a:xfrm>
            <a:off x="1580689" y="2378970"/>
            <a:ext cx="6179152" cy="2950656"/>
            <a:chOff x="1962814" y="2414572"/>
            <a:chExt cx="5695397" cy="2404852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3EC84CF8-02AC-7491-DF5D-A1C222A8F05A}"/>
                </a:ext>
              </a:extLst>
            </p:cNvPr>
            <p:cNvSpPr/>
            <p:nvPr/>
          </p:nvSpPr>
          <p:spPr>
            <a:xfrm>
              <a:off x="1962814" y="2601942"/>
              <a:ext cx="5585483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34F94C52-20A8-946B-6CD8-8E3B0816F6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7026338" y="3391947"/>
              <a:ext cx="631873" cy="631873"/>
            </a:xfrm>
            <a:prstGeom prst="rect">
              <a:avLst/>
            </a:prstGeom>
          </p:spPr>
        </p:pic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B52AF188-0C1E-FCDC-0C19-CAC89C2F3AE4}"/>
                </a:ext>
              </a:extLst>
            </p:cNvPr>
            <p:cNvSpPr/>
            <p:nvPr/>
          </p:nvSpPr>
          <p:spPr>
            <a:xfrm>
              <a:off x="3206274" y="2430952"/>
              <a:ext cx="2800697" cy="516515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</a:t>
              </a: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33D774EC-26C6-0160-E2EF-0734D9A9C0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414572"/>
              <a:ext cx="627891" cy="454793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/>
                <a:t>6</a:t>
              </a:r>
              <a:endParaRPr lang="fr-MA" sz="3200" b="1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F55FAC79-E218-75A7-FFB5-51A4E495856E}"/>
                </a:ext>
              </a:extLst>
            </p:cNvPr>
            <p:cNvSpPr txBox="1"/>
            <p:nvPr/>
          </p:nvSpPr>
          <p:spPr>
            <a:xfrm>
              <a:off x="2031431" y="2963847"/>
              <a:ext cx="5592402" cy="4264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spcAft>
                  <a:spcPts val="600"/>
                </a:spcAft>
              </a:pPr>
              <a:r>
                <a:rPr lang="ar-M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•</a:t>
              </a:r>
              <a:r>
                <a:rPr lang="ar-S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حل وضعيات مسائل المقارنة؛</a:t>
              </a: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043A414D-E04A-DF6B-C480-1BE5CEFABCA3}"/>
              </a:ext>
            </a:extLst>
          </p:cNvPr>
          <p:cNvSpPr txBox="1"/>
          <p:nvPr/>
        </p:nvSpPr>
        <p:spPr>
          <a:xfrm>
            <a:off x="2568196" y="3691623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381C9DC-E847-5D6D-BAC1-EEB5B72DDA1D}"/>
              </a:ext>
            </a:extLst>
          </p:cNvPr>
          <p:cNvSpPr txBox="1"/>
          <p:nvPr/>
        </p:nvSpPr>
        <p:spPr>
          <a:xfrm>
            <a:off x="1815781" y="4205827"/>
            <a:ext cx="53661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نشاط التدرب</a:t>
            </a:r>
          </a:p>
        </p:txBody>
      </p:sp>
    </p:spTree>
    <p:extLst>
      <p:ext uri="{BB962C8B-B14F-4D97-AF65-F5344CB8AC3E}">
        <p14:creationId xmlns:p14="http://schemas.microsoft.com/office/powerpoint/2010/main" val="405273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3C1E30-2296-473C-E753-2C9A292674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0B0EA180-B84D-2A78-EF39-FA5BA5FD66A4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7CC47AD3-04C2-192A-EDA5-FD4C6A38C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1E0B6A82-A830-A707-FB43-74070FF4D32E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13D511FB-6633-DE01-9634-E66CF65A7892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58C87FBA-653B-5C20-2682-84550C2DC168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F5C88C07-4CFE-2CBD-0901-37CF97EADECD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2E966F2B-1151-5650-B69D-DCBC2618D0F4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51F7E782-297B-C7F2-08C3-E0098974CF9E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98A79B58-4FC9-C0C5-EFBB-B796D99CE1F1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E13B7A48-3C20-8E00-DCB7-EBE48CB5A5A0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9F1562FF-2CFC-8774-EC80-3FFE2D821004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468FE96D-95D8-1D3C-54AC-19ADDDD92414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EC626D93-C647-68F5-FF7F-E68E5A6A3ED3}"/>
              </a:ext>
            </a:extLst>
          </p:cNvPr>
          <p:cNvSpPr txBox="1"/>
          <p:nvPr/>
        </p:nvSpPr>
        <p:spPr>
          <a:xfrm>
            <a:off x="1258230" y="871390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دفاتر البحث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C3B910B-2F5A-A3C8-DBEB-D34C925D5DE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E2D970D-7824-69B9-232A-68807337891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7912419" y="809844"/>
            <a:ext cx="710471" cy="523201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163578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977492-07D9-38EA-C745-4C0E88A421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64ECFE1B-5746-6BD3-3EFC-1071D296B905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D780ED6D-D580-C227-83E1-5FD0C850D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01F4CF31-9E43-86FB-D277-0A85D1D486CB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64A38B9E-13B7-AD10-34B0-81527F3BC75E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39B3BFC6-2CD9-78CD-1D02-2D0EC518E942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A21C0D50-840A-8A9C-3D7A-607D59CE12C3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D49902C5-B38C-1A20-B1E4-506D1B226764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D6D460AC-4F08-AC2F-522D-87E088C915A7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A2F7C40F-F219-5387-5727-381BE190DB5A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11C40F1C-122A-62F2-A258-81CCA06C5CE5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361390B0-C644-6C1D-1DC6-941BFC383673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0DC1285B-7442-E76C-9FCD-62E90ED0715C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C3EEF413-7CD0-A20B-1CDC-1CB74B64B3A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7912419" y="809844"/>
            <a:ext cx="710471" cy="523201"/>
          </a:xfrm>
          <a:prstGeom prst="roundRect">
            <a:avLst>
              <a:gd name="adj" fmla="val 6988"/>
            </a:avLst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44D89C1D-ED65-4FAE-A399-07117C8CF9DD}"/>
              </a:ext>
            </a:extLst>
          </p:cNvPr>
          <p:cNvSpPr txBox="1"/>
          <p:nvPr/>
        </p:nvSpPr>
        <p:spPr>
          <a:xfrm>
            <a:off x="1257524" y="793455"/>
            <a:ext cx="6273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قوموا بحل المسألة التالية، لديكم 5 دقائق.</a:t>
            </a:r>
          </a:p>
          <a:p>
            <a:pPr algn="r" rtl="1"/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يحتسب الأستاذ نسبة التحكم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4" name="Groupe 8">
            <a:extLst>
              <a:ext uri="{FF2B5EF4-FFF2-40B4-BE49-F238E27FC236}">
                <a16:creationId xmlns:a16="http://schemas.microsoft.com/office/drawing/2014/main" id="{0A86F455-E15F-3C76-7FC6-E2823D91B280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15" name="Image 11">
              <a:extLst>
                <a:ext uri="{FF2B5EF4-FFF2-40B4-BE49-F238E27FC236}">
                  <a16:creationId xmlns:a16="http://schemas.microsoft.com/office/drawing/2014/main" id="{3F00FC72-FFA2-DE3F-91C6-B7BDB6777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ZoneTexte 12">
              <a:extLst>
                <a:ext uri="{FF2B5EF4-FFF2-40B4-BE49-F238E27FC236}">
                  <a16:creationId xmlns:a16="http://schemas.microsoft.com/office/drawing/2014/main" id="{CE168DB3-8234-55C7-03BD-08C4B56B47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5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9D654604-6BE7-3DA0-8C0A-85955E002C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509" y="1910539"/>
            <a:ext cx="7821846" cy="451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81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93E019-0510-CB96-5781-423A6983AF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8F8D71F4-8F2D-F261-70E3-E12E8BD78DFC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20E4A1C0-1B2C-711A-635A-3D558B7E5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574F9ECA-8E50-E912-F060-69606774A49F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E061CC9B-46E7-E4C3-6ACA-7CFE3016B4BF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A5055B39-254A-A81F-9F44-8DAA7B9931AA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95A833BF-4CF6-CB33-32A5-F5001A12973A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2F76E894-59E0-AF5C-C3FE-C6BFF001A9FB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A7C2068C-FBEB-716D-51EF-26AB8DCB98BC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CCD6FE23-3916-F41E-CB1F-F9A4E8B2150A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E2D21EDD-A88F-9660-B89A-55444BF41939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45AF0C98-ADE2-7F19-1BCC-3699EDBD355D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F8A1C374-5074-7694-AB62-4D2F6EE70831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1FD22A60-F816-73D5-98C3-6CF481EBBABF}"/>
              </a:ext>
            </a:extLst>
          </p:cNvPr>
          <p:cNvSpPr txBox="1"/>
          <p:nvPr/>
        </p:nvSpPr>
        <p:spPr>
          <a:xfrm>
            <a:off x="-3181" y="773230"/>
            <a:ext cx="7473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للسبورة للتصحيح؟</a:t>
            </a:r>
          </a:p>
          <a:p>
            <a:pPr lvl="0" algn="r" rtl="1">
              <a:defRPr/>
            </a:pPr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التصحيح بشكل تفاعلي يُذَكِّرُ فيه المتعلمون بالخطوات مع التركيز على المتعثرين منهم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 5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AFD17626-5617-CE14-A4A0-F52E1F666F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554" y="619263"/>
            <a:ext cx="900095" cy="90009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55BB288-29F6-FE07-E6BB-B846F7346A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264" y="1907458"/>
            <a:ext cx="7821846" cy="457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91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CF8E4E-059E-003E-683C-730D3D66E7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805495D5-B827-36C6-A369-141F87B19F21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A1DA962E-C17C-E815-017B-23F7BD4B4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38078941-D067-A0E5-1762-508696FF9AFC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DBB134F4-6DA6-4B00-1CBE-9A8B358B1A1B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C1472105-EDB5-35D6-3013-25CE599FEDEB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5CA439F7-B0CA-ACD3-1963-AE797C4507D2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9C0F0D16-2EF9-DEF0-F327-65381F413F98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185DA3DD-05E1-847B-D430-E16BFAAE46BA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C35DB9AC-EF71-AE71-58E1-7E6EF2CFCF9A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2FF59A02-04C8-65CF-2BDB-808EFAC9A237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B7AD8DC8-1389-FB60-2EEC-7C9419F00458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B2AD5579-92FD-37D4-2B9A-B56F7C0D7D31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258635E-AACF-73CE-6B32-6604189E1D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0818301-AB3A-F7B1-03AC-C28337079AFD}"/>
              </a:ext>
            </a:extLst>
          </p:cNvPr>
          <p:cNvSpPr txBox="1"/>
          <p:nvPr/>
        </p:nvSpPr>
        <p:spPr>
          <a:xfrm>
            <a:off x="0" y="840203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الجواب الصحيح هو :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24D6821-4892-FF1A-A1D1-8E5EDB5037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271" y="1936676"/>
            <a:ext cx="8010838" cy="445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69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AEF2AA-85AC-6279-0EB4-2DA8EF3F3E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3F9B6EF-1E18-F7DC-DCF9-ECC3FE7597B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D8BEC848-BE2F-CB4B-4EDA-0C0ADBD059E5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9EB0984B-AABA-2DE1-460E-77F2811A4B14}"/>
              </a:ext>
            </a:extLst>
          </p:cNvPr>
          <p:cNvGrpSpPr/>
          <p:nvPr/>
        </p:nvGrpSpPr>
        <p:grpSpPr>
          <a:xfrm>
            <a:off x="1580689" y="2378970"/>
            <a:ext cx="6286832" cy="2950656"/>
            <a:chOff x="1962814" y="2414572"/>
            <a:chExt cx="5794647" cy="2404852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79531EF7-6869-067B-861D-D20F9EEA9533}"/>
                </a:ext>
              </a:extLst>
            </p:cNvPr>
            <p:cNvSpPr/>
            <p:nvPr/>
          </p:nvSpPr>
          <p:spPr>
            <a:xfrm>
              <a:off x="1962814" y="2601942"/>
              <a:ext cx="5585483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BA1F41B2-8F48-791D-6BE8-CF6665377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7125588" y="3788916"/>
              <a:ext cx="631873" cy="631873"/>
            </a:xfrm>
            <a:prstGeom prst="rect">
              <a:avLst/>
            </a:prstGeom>
          </p:spPr>
        </p:pic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0F877209-2B27-9D30-3B4F-B2D3EBFF104D}"/>
                </a:ext>
              </a:extLst>
            </p:cNvPr>
            <p:cNvSpPr/>
            <p:nvPr/>
          </p:nvSpPr>
          <p:spPr>
            <a:xfrm>
              <a:off x="3206274" y="2430952"/>
              <a:ext cx="2800697" cy="516515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</a:t>
              </a: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1D5B1933-1484-5E58-E85B-A3D8AFF970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414572"/>
              <a:ext cx="627891" cy="454793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/>
                <a:t>6</a:t>
              </a:r>
              <a:endParaRPr lang="fr-MA" sz="3200" b="1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37CD175A-7CD6-EFA6-65AF-B91878381ADE}"/>
                </a:ext>
              </a:extLst>
            </p:cNvPr>
            <p:cNvSpPr txBox="1"/>
            <p:nvPr/>
          </p:nvSpPr>
          <p:spPr>
            <a:xfrm>
              <a:off x="2031431" y="2963847"/>
              <a:ext cx="5592402" cy="4264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spcAft>
                  <a:spcPts val="600"/>
                </a:spcAft>
              </a:pPr>
              <a:r>
                <a:rPr lang="ar-M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•</a:t>
              </a:r>
              <a:r>
                <a:rPr lang="ar-S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حل وضعيات مسائل المقارنة؛</a:t>
              </a: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37F9EAB8-D13B-48A3-3B95-048618B3A8F9}"/>
              </a:ext>
            </a:extLst>
          </p:cNvPr>
          <p:cNvSpPr txBox="1"/>
          <p:nvPr/>
        </p:nvSpPr>
        <p:spPr>
          <a:xfrm>
            <a:off x="2568196" y="3691623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C46F9CE-35E0-EB4C-509C-F4FCBBEE11FB}"/>
              </a:ext>
            </a:extLst>
          </p:cNvPr>
          <p:cNvSpPr txBox="1"/>
          <p:nvPr/>
        </p:nvSpPr>
        <p:spPr>
          <a:xfrm>
            <a:off x="1815781" y="4205827"/>
            <a:ext cx="53661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نشاط التدرب 1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395B9D5-0890-E080-AADA-E1D5941E9514}"/>
              </a:ext>
            </a:extLst>
          </p:cNvPr>
          <p:cNvSpPr txBox="1"/>
          <p:nvPr/>
        </p:nvSpPr>
        <p:spPr>
          <a:xfrm>
            <a:off x="3324904" y="4717109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نشاط التدرب 2</a:t>
            </a:r>
          </a:p>
        </p:txBody>
      </p:sp>
    </p:spTree>
    <p:extLst>
      <p:ext uri="{BB962C8B-B14F-4D97-AF65-F5344CB8AC3E}">
        <p14:creationId xmlns:p14="http://schemas.microsoft.com/office/powerpoint/2010/main" val="95935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80D96E-28B6-959E-B7D8-A4D6EF6ED6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E270C405-C145-3AE2-10E8-F5953C74DE20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25AA7F11-151B-4AC1-43F9-EBF877B784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26C5993E-A9A3-708B-9D33-15868DC9BB4B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73471697-7086-BF26-73BF-F9F2A1191C6E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1EAD59CC-A04C-0013-ED6B-D16C7CB53DF5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CE8A5FB4-78F4-CCFF-B7A1-FD1B904B2960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92CAD52B-B224-9D8F-BFAA-9A09C9ACB1ED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82547382-67FC-50EF-F645-E5B73A4481BA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0F813C0C-2653-2481-183C-918AF0C8423B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529E8F27-3406-98CB-7DD1-B3CD759CB0A5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00F21A4E-3789-B8F8-BEB9-5663EA98A961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7E930822-AD9D-6E9D-ED05-653511823D8F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25F9EA90-5D08-54FF-21B9-5587839AA744}"/>
              </a:ext>
            </a:extLst>
          </p:cNvPr>
          <p:cNvSpPr txBox="1"/>
          <p:nvPr/>
        </p:nvSpPr>
        <p:spPr>
          <a:xfrm>
            <a:off x="1258230" y="871390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دفاتر البحث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45EA3DB-954D-B125-BED7-33964E0367F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3052B70-A8F8-7BAF-DC0D-5661665093A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7912419" y="809844"/>
            <a:ext cx="710471" cy="523201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286875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21E4FD-656D-51F0-4174-C5AB0C0EC9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DA22E24E-05DE-B953-BD45-94DC7201CB25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CB4138B0-1560-ACF1-9C05-359784F64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E7BA38A3-7772-2157-8FE5-1A2F5DCF6D61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BC082042-37D2-1061-87A4-91CB7D550980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C61C643A-7844-2970-0EDC-B96FDE6CED27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00FF4BD1-A423-9012-5924-7968FB212C67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348993E4-1F6F-213F-997E-62D5865812E0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C5D02427-9268-D25D-4068-125EE3ACC735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2A9C6429-8403-D5FB-87E6-F577222F057D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459C287E-834E-67AB-2B50-7E792090967A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4B049CD0-FB50-1C84-9E12-B46C56399ED5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C921B0E1-1E8D-2AAC-2488-2E3D5CCC01AC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87C8FC0C-1676-C72E-F7E2-46A93247677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7912419" y="809844"/>
            <a:ext cx="710471" cy="523201"/>
          </a:xfrm>
          <a:prstGeom prst="roundRect">
            <a:avLst>
              <a:gd name="adj" fmla="val 6988"/>
            </a:avLst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2ED77551-3A57-A98E-A3DE-F6D641376BCA}"/>
              </a:ext>
            </a:extLst>
          </p:cNvPr>
          <p:cNvSpPr txBox="1"/>
          <p:nvPr/>
        </p:nvSpPr>
        <p:spPr>
          <a:xfrm>
            <a:off x="1213119" y="91785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قوموا بحل المسألة التالية، لديكم 5 دقائق.</a:t>
            </a:r>
          </a:p>
        </p:txBody>
      </p:sp>
      <p:grpSp>
        <p:nvGrpSpPr>
          <p:cNvPr id="14" name="Groupe 8">
            <a:extLst>
              <a:ext uri="{FF2B5EF4-FFF2-40B4-BE49-F238E27FC236}">
                <a16:creationId xmlns:a16="http://schemas.microsoft.com/office/drawing/2014/main" id="{E2182755-015D-B79B-3A1E-637CA172C4A0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15" name="Image 11">
              <a:extLst>
                <a:ext uri="{FF2B5EF4-FFF2-40B4-BE49-F238E27FC236}">
                  <a16:creationId xmlns:a16="http://schemas.microsoft.com/office/drawing/2014/main" id="{81493511-A98F-AD7F-0209-70DEAAEDF7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ZoneTexte 12">
              <a:extLst>
                <a:ext uri="{FF2B5EF4-FFF2-40B4-BE49-F238E27FC236}">
                  <a16:creationId xmlns:a16="http://schemas.microsoft.com/office/drawing/2014/main" id="{46FBBDDC-C1E2-ACC7-2C87-8F054BA4E5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5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B761C5F9-0AE7-3228-9BF0-148605C7EF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43" y="2073044"/>
            <a:ext cx="7821846" cy="417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19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062B06-C19F-C097-7C4E-B32E4A4B3F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AD025C20-B96F-B2D8-3E98-25DA01AC1243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E4F57DD5-07EF-93D4-64CD-05EB2C8ECA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C1247628-A59E-7845-5833-7CCB4E6FFC7F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045AA286-9BA6-9E88-A05D-573CC2B3CAD9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AB08825C-ADE5-85EE-81F7-E099B8692D1D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6996805A-6CE8-942A-541F-399EF5D86CDA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977D0309-7EC9-C83A-D9FE-559FBF1133FA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0C893797-9B85-7141-CD04-8DE8B3F4713D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68063654-F1C3-E326-E77B-01D0A6502A4A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F03A73DC-9912-DCEE-DBD5-15C7C386BAA7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56A46E9C-9189-B720-1FF8-3C5BCD1AA4E4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B61AD479-368F-4EE7-F7FB-90982C2085EC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7047F9DD-E0BD-5627-7A83-8C786E1DA283}"/>
              </a:ext>
            </a:extLst>
          </p:cNvPr>
          <p:cNvSpPr txBox="1"/>
          <p:nvPr/>
        </p:nvSpPr>
        <p:spPr>
          <a:xfrm>
            <a:off x="-3181" y="773230"/>
            <a:ext cx="7473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للسبورة للتصحيح؟</a:t>
            </a:r>
          </a:p>
          <a:p>
            <a:pPr lvl="0" algn="r" rtl="1">
              <a:defRPr/>
            </a:pPr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التصحيح بشكل تفاعلي يُذَكِّرُ فيه المتعلمون بالخطوات مع التركيز على المتعثرين منهم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 5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27B27CDC-DE5A-7A97-E6C9-28307BF28D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554" y="619263"/>
            <a:ext cx="900095" cy="90009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AE80E2D-4890-DB1D-D288-CAF9D7B1BB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138" y="1917290"/>
            <a:ext cx="7821846" cy="458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16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4AD52CFA-32FF-B35B-B0DA-125D2ACCA01D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0D8DEBE-2FA1-41E2-C812-7C2462E06080}"/>
              </a:ext>
            </a:extLst>
          </p:cNvPr>
          <p:cNvGrpSpPr/>
          <p:nvPr/>
        </p:nvGrpSpPr>
        <p:grpSpPr>
          <a:xfrm>
            <a:off x="1884129" y="2239767"/>
            <a:ext cx="5062139" cy="2819009"/>
            <a:chOff x="2315881" y="2221113"/>
            <a:chExt cx="4665832" cy="2598313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228F5DFE-EB64-555B-4EF0-93D96C258AE7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83E1FEB-1BEB-DEEC-5DEC-AEC817493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953407" y="3270421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E7DA25E-3DE2-43DA-67F1-5447B9221144}"/>
                </a:ext>
              </a:extLst>
            </p:cNvPr>
            <p:cNvSpPr txBox="1"/>
            <p:nvPr/>
          </p:nvSpPr>
          <p:spPr>
            <a:xfrm>
              <a:off x="2315881" y="3336124"/>
              <a:ext cx="3555109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56098899-2086-9ED8-0608-AE1C839F24E5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0137A624-0718-1EE6-61FF-4BD622CD94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514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9AA23F-A1D0-C3D3-3EAF-774D6B2EE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D4431EBD-A1B4-9D39-E5E7-48BC46065441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21AB11D6-7C12-9831-425F-05A8C9816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AA6F4C8E-0D92-C365-6EF4-60B15B75363F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7D7DB7A2-1C6E-D83B-3383-AC28B74294F5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36E858E1-E39C-C9D4-F5FA-192DDFE46BD9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AB67AD9C-63C3-2335-DA20-8E128B5227AA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236FB2B7-0A8D-13FB-1E88-7A0F6DC0CDB0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979F687E-80BE-BA47-40AD-BF08D82E48F6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D5C1F995-F433-BC95-B1CF-5D6A737CE294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741A0F28-2C45-E67C-B41B-087CE28066FB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1FBB0FC0-D8F8-7650-8E96-83A5BB176498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451613AA-13F7-B039-05BA-166E5706A628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57E6AEE-C911-29F0-BEB1-E4E9F07AD7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54FD5BC-A505-F749-40F2-AD482BB44664}"/>
              </a:ext>
            </a:extLst>
          </p:cNvPr>
          <p:cNvSpPr txBox="1"/>
          <p:nvPr/>
        </p:nvSpPr>
        <p:spPr>
          <a:xfrm>
            <a:off x="0" y="840203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الجواب الصحيح هو :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829FCDB-4294-D364-C425-26AB2243AA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141" y="1936676"/>
            <a:ext cx="8090093" cy="460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0DEF7FBF-A5DB-AAB4-DFF2-D965FF993A4F}"/>
              </a:ext>
            </a:extLst>
          </p:cNvPr>
          <p:cNvGrpSpPr/>
          <p:nvPr/>
        </p:nvGrpSpPr>
        <p:grpSpPr>
          <a:xfrm>
            <a:off x="3014679" y="3065823"/>
            <a:ext cx="3114642" cy="726354"/>
            <a:chOff x="2969606" y="2436266"/>
            <a:chExt cx="3114642" cy="726354"/>
          </a:xfrm>
        </p:grpSpPr>
        <p:sp>
          <p:nvSpPr>
            <p:cNvPr id="9" name="Flowchart: Alternate Process 54">
              <a:extLst>
                <a:ext uri="{FF2B5EF4-FFF2-40B4-BE49-F238E27FC236}">
                  <a16:creationId xmlns:a16="http://schemas.microsoft.com/office/drawing/2014/main" id="{1CF6CD9A-7208-996B-2151-8869BAC96CF4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اختتام </a:t>
              </a: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الحصة</a:t>
              </a:r>
              <a:endParaRPr lang="ar-MA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80">
              <a:extLst>
                <a:ext uri="{FF2B5EF4-FFF2-40B4-BE49-F238E27FC236}">
                  <a16:creationId xmlns:a16="http://schemas.microsoft.com/office/drawing/2014/main" id="{A1C3E53C-6F7F-4CFE-F5FC-FE183D1A68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/>
                <a:t>7</a:t>
              </a:r>
              <a:endParaRPr lang="fr-MA" sz="3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33391875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EF4ADE-EE9E-BFC6-B525-6019BAE4C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CA695713-E18B-56F0-915A-A65EA65CF84A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1418CBC0-4E73-F955-0FD6-A3ABCBA44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3DA01D4A-0556-B20F-C2E7-9E9AC869F502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D5E7DA8A-A51D-A032-15E8-FDAD3854E41F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2BF4F7E7-3668-C641-E7A4-8AB83564CA52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CA7FFD1A-6D78-273F-FF39-DF5B34D1EA6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73CA00D4-DF18-704F-36ED-0AF24A864181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A40803AA-2434-17E8-811A-0E7781CE6136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CD2C4F94-BB4A-0030-FBD8-83753476CEB6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3DBCD90C-51C0-3F2D-0F69-2E6224502F54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C452FD30-61E6-9877-DB64-42F40B16FFFB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E12DDD56-56EA-71CB-35EA-36D3A6D0985F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275ED8D-1D0E-17A9-7EA3-F9CA87920D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EAF275C-02C8-B105-9127-0337C89F4208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القادمة، سنقوم بتصحيح الأنشطة المنجزة في المنزل. </a:t>
            </a:r>
          </a:p>
        </p:txBody>
      </p:sp>
      <p:pic>
        <p:nvPicPr>
          <p:cNvPr id="6" name="Nada-Wave">
            <a:hlinkClick r:id="" action="ppaction://media"/>
            <a:extLst>
              <a:ext uri="{FF2B5EF4-FFF2-40B4-BE49-F238E27FC236}">
                <a16:creationId xmlns:a16="http://schemas.microsoft.com/office/drawing/2014/main" id="{E200019C-EC4F-01FB-541B-AFEC7770D2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5187B366-D98F-863C-0929-25F6C305AE7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84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98064E-6366-3342-E4B7-2A7509E4E8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881BFB03-97CB-5A14-86D0-5B671407DBCA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2DCBD916-6370-1B95-2E91-191F7D20E2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BEBE51E9-328D-53B1-0C4E-618270B4D63D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D2E758C5-8EA3-3736-0622-D58256161E9E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AC71698E-BD8C-8486-983B-7673F2C5487B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582F3755-2FF9-3EAB-7AC8-4C6A8037370C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D766FB7A-5E0E-B189-0D8E-0A5796646454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92CF6E91-F9CF-076D-0E60-F1FCCC5902EA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CEA3F5FC-4D6D-99D1-1826-279A60CA983A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CE2EFCF5-35D2-FF7B-E9A8-F0B807913867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B1CBF97A-8335-8724-A494-4AE936981ADE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AE0FE353-2E20-EDFD-1488-678ECAEC802B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7" name="TextBox 8">
            <a:extLst>
              <a:ext uri="{FF2B5EF4-FFF2-40B4-BE49-F238E27FC236}">
                <a16:creationId xmlns:a16="http://schemas.microsoft.com/office/drawing/2014/main" id="{253C69CE-9B6D-D785-C318-078AAD9A9326}"/>
              </a:ext>
            </a:extLst>
          </p:cNvPr>
          <p:cNvSpPr txBox="1"/>
          <p:nvPr/>
        </p:nvSpPr>
        <p:spPr>
          <a:xfrm>
            <a:off x="3188527" y="5759620"/>
            <a:ext cx="2523604" cy="14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7"/>
              </a:lnSpc>
              <a:spcBef>
                <a:spcPct val="0"/>
              </a:spcBef>
            </a:pPr>
            <a:r>
              <a:rPr lang="en-US" sz="841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pic>
        <p:nvPicPr>
          <p:cNvPr id="2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9F29EE9-52F8-032C-258B-E9AE0C1126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0C8124A-65FF-1066-793E-3381F2A08902}"/>
              </a:ext>
            </a:extLst>
          </p:cNvPr>
          <p:cNvSpPr txBox="1"/>
          <p:nvPr/>
        </p:nvSpPr>
        <p:spPr>
          <a:xfrm>
            <a:off x="954591" y="846865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مرحباً سن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راجع ما تعلمناه خلال المرحلة الأولى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مع مجد وندى</a:t>
            </a:r>
          </a:p>
        </p:txBody>
      </p:sp>
      <p:pic>
        <p:nvPicPr>
          <p:cNvPr id="9" name="Nada-Wave">
            <a:hlinkClick r:id="" action="ppaction://media"/>
            <a:extLst>
              <a:ext uri="{FF2B5EF4-FFF2-40B4-BE49-F238E27FC236}">
                <a16:creationId xmlns:a16="http://schemas.microsoft.com/office/drawing/2014/main" id="{05FA2BC0-D2C1-8AE0-8514-DD4471387F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23" name="majd_wave">
            <a:hlinkClick r:id="" action="ppaction://media"/>
            <a:extLst>
              <a:ext uri="{FF2B5EF4-FFF2-40B4-BE49-F238E27FC236}">
                <a16:creationId xmlns:a16="http://schemas.microsoft.com/office/drawing/2014/main" id="{0BD1ACDA-7782-7E87-C6FF-E7769AE8BCE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55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22271</TotalTime>
  <Words>2031</Words>
  <Application>Microsoft Office PowerPoint</Application>
  <PresentationFormat>Affichage à l'écran (4:3)</PresentationFormat>
  <Paragraphs>667</Paragraphs>
  <Slides>82</Slides>
  <Notes>3</Notes>
  <HiddenSlides>0</HiddenSlides>
  <MMClips>4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82</vt:i4>
      </vt:variant>
    </vt:vector>
  </HeadingPairs>
  <TitlesOfParts>
    <vt:vector size="95" baseType="lpstr">
      <vt:lpstr>Effra CC Arbc</vt:lpstr>
      <vt:lpstr>Chalkboard</vt:lpstr>
      <vt:lpstr>Calibri</vt:lpstr>
      <vt:lpstr>Wingdings</vt:lpstr>
      <vt:lpstr>Arial</vt:lpstr>
      <vt:lpstr>Aptos</vt:lpstr>
      <vt:lpstr>Cambria Math</vt:lpstr>
      <vt:lpstr>DengXian</vt:lpstr>
      <vt:lpstr>Arimo Italics</vt:lpstr>
      <vt:lpstr>Dosis</vt:lpstr>
      <vt:lpstr>2_Conception personnalisée</vt:lpstr>
      <vt:lpstr>Page d'entree</vt:lpstr>
      <vt:lpstr>partie 1</vt:lpstr>
      <vt:lpstr>المرحلة 1</vt:lpstr>
      <vt:lpstr>Présentation PowerPoint</vt:lpstr>
      <vt:lpstr>برمجة الأسبوع السادس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Mme Chraibi</dc:creator>
  <cp:lastModifiedBy>EL HAMDOUNI BTIHAJ</cp:lastModifiedBy>
  <cp:revision>142</cp:revision>
  <cp:lastPrinted>2025-08-13T10:11:39Z</cp:lastPrinted>
  <dcterms:created xsi:type="dcterms:W3CDTF">2025-08-01T12:31:49Z</dcterms:created>
  <dcterms:modified xsi:type="dcterms:W3CDTF">2025-11-30T16:22:46Z</dcterms:modified>
</cp:coreProperties>
</file>