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2" r:id="rId1"/>
    <p:sldMasterId id="2147483852" r:id="rId2"/>
    <p:sldMasterId id="2147483880" r:id="rId3"/>
  </p:sldMasterIdLst>
  <p:notesMasterIdLst>
    <p:notesMasterId r:id="rId61"/>
  </p:notesMasterIdLst>
  <p:handoutMasterIdLst>
    <p:handoutMasterId r:id="rId62"/>
  </p:handoutMasterIdLst>
  <p:sldIdLst>
    <p:sldId id="779" r:id="rId4"/>
    <p:sldId id="911" r:id="rId5"/>
    <p:sldId id="738" r:id="rId6"/>
    <p:sldId id="780" r:id="rId7"/>
    <p:sldId id="938" r:id="rId8"/>
    <p:sldId id="907" r:id="rId9"/>
    <p:sldId id="746" r:id="rId10"/>
    <p:sldId id="784" r:id="rId11"/>
    <p:sldId id="766" r:id="rId12"/>
    <p:sldId id="769" r:id="rId13"/>
    <p:sldId id="768" r:id="rId14"/>
    <p:sldId id="810" r:id="rId15"/>
    <p:sldId id="786" r:id="rId16"/>
    <p:sldId id="812" r:id="rId17"/>
    <p:sldId id="751" r:id="rId18"/>
    <p:sldId id="909" r:id="rId19"/>
    <p:sldId id="833" r:id="rId20"/>
    <p:sldId id="918" r:id="rId21"/>
    <p:sldId id="849" r:id="rId22"/>
    <p:sldId id="919" r:id="rId23"/>
    <p:sldId id="851" r:id="rId24"/>
    <p:sldId id="2134806701" r:id="rId25"/>
    <p:sldId id="950" r:id="rId26"/>
    <p:sldId id="951" r:id="rId27"/>
    <p:sldId id="952" r:id="rId28"/>
    <p:sldId id="953" r:id="rId29"/>
    <p:sldId id="2134807101" r:id="rId30"/>
    <p:sldId id="2134807114" r:id="rId31"/>
    <p:sldId id="2134807103" r:id="rId32"/>
    <p:sldId id="2134807102" r:id="rId33"/>
    <p:sldId id="916" r:id="rId34"/>
    <p:sldId id="2134807116" r:id="rId35"/>
    <p:sldId id="2134807112" r:id="rId36"/>
    <p:sldId id="2134806733" r:id="rId37"/>
    <p:sldId id="2134807120" r:id="rId38"/>
    <p:sldId id="2134807119" r:id="rId39"/>
    <p:sldId id="2134807118" r:id="rId40"/>
    <p:sldId id="2134807121" r:id="rId41"/>
    <p:sldId id="2134807117" r:id="rId42"/>
    <p:sldId id="2134807122" r:id="rId43"/>
    <p:sldId id="2134807123" r:id="rId44"/>
    <p:sldId id="2134807124" r:id="rId45"/>
    <p:sldId id="2134807125" r:id="rId46"/>
    <p:sldId id="2134807126" r:id="rId47"/>
    <p:sldId id="2134807127" r:id="rId48"/>
    <p:sldId id="2134806735" r:id="rId49"/>
    <p:sldId id="848" r:id="rId50"/>
    <p:sldId id="962" r:id="rId51"/>
    <p:sldId id="927" r:id="rId52"/>
    <p:sldId id="928" r:id="rId53"/>
    <p:sldId id="929" r:id="rId54"/>
    <p:sldId id="788" r:id="rId55"/>
    <p:sldId id="935" r:id="rId56"/>
    <p:sldId id="908" r:id="rId57"/>
    <p:sldId id="2134806699" r:id="rId58"/>
    <p:sldId id="937" r:id="rId59"/>
    <p:sldId id="2134806700" r:id="rId60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6BB00"/>
    <a:srgbClr val="00AB9B"/>
    <a:srgbClr val="FFEFB9"/>
    <a:srgbClr val="FAE496"/>
    <a:srgbClr val="FC8D00"/>
    <a:srgbClr val="4B5050"/>
    <a:srgbClr val="B2B3AE"/>
    <a:srgbClr val="7F807F"/>
    <a:srgbClr val="17AB98"/>
    <a:srgbClr val="EEB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4F2682-1784-4D04-9535-27B6F4FE0B7C}" v="247" dt="2025-12-08T12:28:51.6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88" autoAdjust="0"/>
    <p:restoredTop sz="96290" autoAdjust="0"/>
  </p:normalViewPr>
  <p:slideViewPr>
    <p:cSldViewPr snapToGrid="0">
      <p:cViewPr varScale="1">
        <p:scale>
          <a:sx n="71" d="100"/>
          <a:sy n="71" d="100"/>
        </p:scale>
        <p:origin x="934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30" d="100"/>
          <a:sy n="130" d="100"/>
        </p:scale>
        <p:origin x="4112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presProps" Target="presProps.xml"/><Relationship Id="rId68" Type="http://schemas.microsoft.com/office/2018/10/relationships/authors" Target="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microsoft.com/office/2015/10/relationships/revisionInfo" Target="revisionInfo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21/12/2025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21/12/2025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52669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0325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9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67945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12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05248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76279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26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06281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4070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016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499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618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113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518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C97C051-9C21-51CA-1CFA-A8A188306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2" y="968"/>
            <a:ext cx="9142708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18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27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65C034A-7343-0FD8-306C-A50449C6B0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900" r:id="rId3"/>
    <p:sldLayoutId id="2147483902" r:id="rId4"/>
    <p:sldLayoutId id="214748390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A6F6C51-F874-31A5-B58E-98ED2943934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901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8" r:id="rId3"/>
    <p:sldLayoutId id="214748389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4.gif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6" Type="http://schemas.microsoft.com/office/2007/relationships/hdphoto" Target="../media/hdphoto1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60.png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2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0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3.png"/><Relationship Id="rId4" Type="http://schemas.openxmlformats.org/officeDocument/2006/relationships/image" Target="../media/image48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5.mp4"/><Relationship Id="rId7" Type="http://schemas.openxmlformats.org/officeDocument/2006/relationships/image" Target="../media/image2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5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8.xml"/><Relationship Id="rId4" Type="http://schemas.openxmlformats.org/officeDocument/2006/relationships/video" Target="../media/media2.mp4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1216A2-EFBC-D426-3F82-F7E9456A77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المرحلة 1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E429979-571F-EDDD-9445-3C598ED7D87C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760357" y="883472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SA" sz="36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1BDB8D89-C571-AB60-BA52-362E30D340A3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25F478A2-E58A-1BDE-D210-AA6DBC10E684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fr-FR" dirty="0">
                <a:ea typeface="DengXian" panose="02010600030101010101" pitchFamily="2" charset="-122"/>
              </a:rPr>
              <a:t>2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5C74771-F706-F4F5-0EDF-5FAE30BD2537}"/>
              </a:ext>
            </a:extLst>
          </p:cNvPr>
          <p:cNvGrpSpPr/>
          <p:nvPr/>
        </p:nvGrpSpPr>
        <p:grpSpPr>
          <a:xfrm>
            <a:off x="7174973" y="6021192"/>
            <a:ext cx="1190970" cy="288630"/>
            <a:chOff x="5305598" y="5893431"/>
            <a:chExt cx="1190970" cy="28863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FD1FD34B-4B26-BFD6-A119-2526629DB346}"/>
                </a:ext>
              </a:extLst>
            </p:cNvPr>
            <p:cNvSpPr/>
            <p:nvPr/>
          </p:nvSpPr>
          <p:spPr>
            <a:xfrm>
              <a:off x="5305598" y="589343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5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1257AB0B-A09A-A7FC-5A70-561DA0B7A8A0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62AC47F2-9966-E4A5-9201-B4E8E36AFB9B}"/>
              </a:ext>
            </a:extLst>
          </p:cNvPr>
          <p:cNvGrpSpPr/>
          <p:nvPr/>
        </p:nvGrpSpPr>
        <p:grpSpPr>
          <a:xfrm>
            <a:off x="5577112" y="6037180"/>
            <a:ext cx="1179609" cy="288630"/>
            <a:chOff x="6939445" y="5893431"/>
            <a:chExt cx="1179609" cy="288630"/>
          </a:xfrm>
        </p:grpSpPr>
        <p:sp>
          <p:nvSpPr>
            <p:cNvPr id="14" name="Rectangle : coins arrondis 13">
              <a:extLst>
                <a:ext uri="{FF2B5EF4-FFF2-40B4-BE49-F238E27FC236}">
                  <a16:creationId xmlns:a16="http://schemas.microsoft.com/office/drawing/2014/main" id="{FAA11C50-240F-923B-26A4-2874F749D900}"/>
                </a:ext>
              </a:extLst>
            </p:cNvPr>
            <p:cNvSpPr/>
            <p:nvPr/>
          </p:nvSpPr>
          <p:spPr>
            <a:xfrm>
              <a:off x="6939445" y="589343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6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A1D6075A-8D9C-27F1-CB27-32DC99EE0E14}"/>
                </a:ext>
              </a:extLst>
            </p:cNvPr>
            <p:cNvSpPr/>
            <p:nvPr/>
          </p:nvSpPr>
          <p:spPr>
            <a:xfrm>
              <a:off x="7850003" y="5909190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A75ED181-7F1D-C96D-3C5C-A164FCEE74B6}"/>
              </a:ext>
            </a:extLst>
          </p:cNvPr>
          <p:cNvGrpSpPr/>
          <p:nvPr/>
        </p:nvGrpSpPr>
        <p:grpSpPr>
          <a:xfrm>
            <a:off x="2346477" y="6026560"/>
            <a:ext cx="1190970" cy="288630"/>
            <a:chOff x="5305598" y="5882811"/>
            <a:chExt cx="1190970" cy="288630"/>
          </a:xfrm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DED09AA-724A-789B-59C1-C1765A0F466D}"/>
                </a:ext>
              </a:extLst>
            </p:cNvPr>
            <p:cNvSpPr/>
            <p:nvPr/>
          </p:nvSpPr>
          <p:spPr>
            <a:xfrm>
              <a:off x="5305598" y="588281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AE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الدرس </a:t>
              </a:r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8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D726A75D-6A24-590A-8E6D-56D7347615A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D92F9033-0DEC-4565-2940-99E9F1492D28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E7436B40-B623-0999-F20B-2FFCD5783E96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مراجعة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1DB98E70-63DE-1953-E3A1-3A0D5DBC94C0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297212F3-E030-AEED-26DE-F2DD2E6630E7}"/>
              </a:ext>
            </a:extLst>
          </p:cNvPr>
          <p:cNvSpPr/>
          <p:nvPr/>
        </p:nvSpPr>
        <p:spPr>
          <a:xfrm>
            <a:off x="4039274" y="6016691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F6BB00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الدرس </a:t>
            </a:r>
            <a:r>
              <a:rPr lang="ar-S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7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2BE3F2D-20F7-F44B-60B6-C470C5DF1726}"/>
              </a:ext>
            </a:extLst>
          </p:cNvPr>
          <p:cNvSpPr/>
          <p:nvPr/>
        </p:nvSpPr>
        <p:spPr>
          <a:xfrm>
            <a:off x="4899572" y="6032450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22222E-6 -4.07407E-6 L -0.0934 -0.0004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8D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42875" y="881801"/>
            <a:ext cx="740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تان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لحساب هذه العمليات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دوّنوا النتيجة فقط في دفاتركم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كما في المثال</a:t>
            </a:r>
            <a:endParaRPr lang="fr-FR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739246" y="2813630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383443" y="2680014"/>
              <a:ext cx="14093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/>
                <a:t>5 + 7 = … 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2519021" y="2768475"/>
              <a:ext cx="465992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365837" y="3809996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4122526" y="3879571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1</a:t>
              </a:r>
              <a:endParaRPr lang="fr-FR" sz="3200" b="1" dirty="0">
                <a:solidFill>
                  <a:schemeClr val="bg2">
                    <a:lumMod val="25000"/>
                  </a:schemeClr>
                </a:solidFill>
                <a:latin typeface="Chalkboard" panose="03050602040202020205" pitchFamily="66" charset="77"/>
                <a:cs typeface="JF Flat Bold" panose="02000500000000000000" pitchFamily="2" charset="-78"/>
              </a:endParaRP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اُكْتُبُوا فِي </a:t>
              </a:r>
              <a:r>
                <a:rPr lang="ar-S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663664A-1D50-5A7B-AC18-27F86DB603BE}"/>
                  </a:ext>
                </a:extLst>
              </p:cNvPr>
              <p:cNvSpPr/>
              <p:nvPr/>
            </p:nvSpPr>
            <p:spPr>
              <a:xfrm>
                <a:off x="2353366" y="2854096"/>
                <a:ext cx="1739083" cy="466848"/>
              </a:xfrm>
              <a:prstGeom prst="roundRect">
                <a:avLst/>
              </a:prstGeom>
              <a:solidFill>
                <a:srgbClr val="FFEFB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r-SA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ar-SA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SA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𝟕</m:t>
                      </m:r>
                      <m:r>
                        <a:rPr lang="ar-SA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ar-SA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ar-SA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ar-SA" sz="24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ar-SA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663664A-1D50-5A7B-AC18-27F86DB603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3366" y="2854096"/>
                <a:ext cx="1739083" cy="466848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886465" y="856791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2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9B05EB1-C484-FF5D-2D4B-D61C83BC97F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6577A8E-D7CA-5BC7-F589-A05061BDC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277" y="2697416"/>
            <a:ext cx="7834045" cy="1924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3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70412" y="871605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لديكم دقيقة واحدة</a:t>
            </a:r>
            <a:endParaRPr lang="ar-MA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B4A2C48-8C21-FCCF-6B93-69FBEF410F2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9614F72C-4F1B-3F30-4D1A-B65A85B998CF}"/>
              </a:ext>
            </a:extLst>
          </p:cNvPr>
          <p:cNvGrpSpPr/>
          <p:nvPr/>
        </p:nvGrpSpPr>
        <p:grpSpPr>
          <a:xfrm>
            <a:off x="479395" y="871605"/>
            <a:ext cx="558588" cy="625740"/>
            <a:chOff x="965530" y="5471175"/>
            <a:chExt cx="558588" cy="625740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9E55DE6-DC85-E5FD-C048-735974FCC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A33135A-0DFB-E829-AE23-D4227F370EE5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  <p:pic>
        <p:nvPicPr>
          <p:cNvPr id="7" name="Image 6">
            <a:extLst>
              <a:ext uri="{FF2B5EF4-FFF2-40B4-BE49-F238E27FC236}">
                <a16:creationId xmlns:a16="http://schemas.microsoft.com/office/drawing/2014/main" id="{2CAB4938-66B3-5AA1-47AE-1E31BC20F3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95" y="2627605"/>
            <a:ext cx="7819031" cy="2160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C8329EB-267C-1797-2A6B-FE3DC081D1AD}"/>
              </a:ext>
            </a:extLst>
          </p:cNvPr>
          <p:cNvSpPr/>
          <p:nvPr/>
        </p:nvSpPr>
        <p:spPr>
          <a:xfrm>
            <a:off x="1194955" y="2610517"/>
            <a:ext cx="6410408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34BFAB9-F464-04AE-C561-B57273B0B533}"/>
              </a:ext>
            </a:extLst>
          </p:cNvPr>
          <p:cNvSpPr txBox="1"/>
          <p:nvPr/>
        </p:nvSpPr>
        <p:spPr>
          <a:xfrm>
            <a:off x="955964" y="3580753"/>
            <a:ext cx="5884177" cy="1251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مسائل متعلقة بالهندسة أو القياس.</a:t>
            </a:r>
            <a:endParaRPr lang="en-US" sz="3600" b="1" kern="0" dirty="0">
              <a:solidFill>
                <a:srgbClr val="FC8D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" name="Image 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A68267D-4976-AE9E-6DBB-FD3FDB9E2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840142" y="3580753"/>
            <a:ext cx="765221" cy="765221"/>
          </a:xfrm>
          <a:prstGeom prst="rect">
            <a:avLst/>
          </a:prstGeom>
        </p:spPr>
      </p:pic>
      <p:sp>
        <p:nvSpPr>
          <p:cNvPr id="8" name="Oval 80">
            <a:extLst>
              <a:ext uri="{FF2B5EF4-FFF2-40B4-BE49-F238E27FC236}">
                <a16:creationId xmlns:a16="http://schemas.microsoft.com/office/drawing/2014/main" id="{7C078692-967A-B16F-C27A-248D87275801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  <p:sp>
        <p:nvSpPr>
          <p:cNvPr id="9" name="Flowchart: Alternate Process 54">
            <a:extLst>
              <a:ext uri="{FF2B5EF4-FFF2-40B4-BE49-F238E27FC236}">
                <a16:creationId xmlns:a16="http://schemas.microsoft.com/office/drawing/2014/main" id="{6E2C0E2E-DABA-C2D4-6541-71DDA0A946A0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النمذجة</a:t>
            </a: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3CD9308D-90B3-0CDF-8746-E9A7403DCA3A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A0ADCF1-EFE2-5766-A498-D83C6C7F0BB0}"/>
              </a:ext>
            </a:extLst>
          </p:cNvPr>
          <p:cNvSpPr txBox="1"/>
          <p:nvPr/>
        </p:nvSpPr>
        <p:spPr>
          <a:xfrm>
            <a:off x="74600" y="881256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سنتعلم</a:t>
            </a:r>
            <a:r>
              <a:rPr lang="fr-FR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كيف نحل مسائل متعلقة بالهندسية أو القياس.</a:t>
            </a:r>
            <a:endParaRPr lang="en-US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9114F17-2472-7B07-22D8-52BD11DB51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544203C0-5519-D78D-2979-C4C85775F12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9D856E9-37BA-6D4F-D7F6-F1425BD7CA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5" y="2123768"/>
            <a:ext cx="4014698" cy="390414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A9D968E-9D17-97ED-8BA2-F8384FA7B7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" y="2268578"/>
            <a:ext cx="2554216" cy="3836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0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71392" y="882158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عرض فيديو النمذجة  </a:t>
            </a:r>
          </a:p>
        </p:txBody>
      </p:sp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6769C432-8C0A-1F11-96C0-A6E60CCC9E4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N6P2S2L3 ">
            <a:hlinkClick r:id="" action="ppaction://media"/>
            <a:extLst>
              <a:ext uri="{FF2B5EF4-FFF2-40B4-BE49-F238E27FC236}">
                <a16:creationId xmlns:a16="http://schemas.microsoft.com/office/drawing/2014/main" id="{4D8E4E00-8F2D-00BA-911E-21DFB12085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1681" y="1918448"/>
            <a:ext cx="8000502" cy="450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52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FD4DA-F0C9-B1EA-F9DB-0F395DBED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E282070-46D3-213C-6B62-1EB6A2DE778B}"/>
              </a:ext>
            </a:extLst>
          </p:cNvPr>
          <p:cNvSpPr txBox="1"/>
          <p:nvPr/>
        </p:nvSpPr>
        <p:spPr>
          <a:xfrm>
            <a:off x="66211" y="864478"/>
            <a:ext cx="747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ذ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كرنا بخطوات 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مسائل متعلقة بالهندسة أو القياس ؟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b="1" dirty="0">
              <a:solidFill>
                <a:srgbClr val="7F80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1917827-45F6-1FF2-9359-F2F2CA23C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Image 4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59B8F651-9AAF-5DA9-9A8B-10882E749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434" y="2097290"/>
            <a:ext cx="6687671" cy="378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99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102D4-BFBB-6A43-47DF-872DC0E4F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96B7A42-E209-C4E8-7556-892D56A324EB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4CFFDCA-B173-C19B-EB57-25F050E73F59}"/>
              </a:ext>
            </a:extLst>
          </p:cNvPr>
          <p:cNvSpPr txBox="1"/>
          <p:nvPr/>
        </p:nvSpPr>
        <p:spPr>
          <a:xfrm>
            <a:off x="1284391" y="3199943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D107971-6A82-48ED-40FE-FC7C9BA9D5F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C958444-BDE9-97D4-2BC5-AA819B7A7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91627" y="3199063"/>
            <a:ext cx="765221" cy="765221"/>
          </a:xfrm>
          <a:prstGeom prst="rect">
            <a:avLst/>
          </a:prstGeom>
        </p:spPr>
      </p:pic>
      <p:sp>
        <p:nvSpPr>
          <p:cNvPr id="2" name="Oval 80">
            <a:extLst>
              <a:ext uri="{FF2B5EF4-FFF2-40B4-BE49-F238E27FC236}">
                <a16:creationId xmlns:a16="http://schemas.microsoft.com/office/drawing/2014/main" id="{9DDC4EE3-4C07-3921-1E93-4CEDFFBC338F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09983B5B-47F9-824E-3288-1A2A4A9AA9C2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الممارسة الموجهة</a:t>
            </a: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357C6041-A2EB-49C4-EDE7-E59CCBD4DE10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0F60B19-7CA7-9E82-9D0A-FEC7DDA520A2}"/>
              </a:ext>
            </a:extLst>
          </p:cNvPr>
          <p:cNvSpPr txBox="1"/>
          <p:nvPr/>
        </p:nvSpPr>
        <p:spPr>
          <a:xfrm>
            <a:off x="1295932" y="3865752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</a:t>
            </a:r>
            <a:r>
              <a:rPr lang="fr-FR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2</a:t>
            </a:r>
            <a:endParaRPr lang="ar-SA" sz="3600" b="1" dirty="0">
              <a:solidFill>
                <a:srgbClr val="B2B3AE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8F7350D-DA83-7C9D-E39D-8F32D65BBA9A}"/>
              </a:ext>
            </a:extLst>
          </p:cNvPr>
          <p:cNvSpPr txBox="1"/>
          <p:nvPr/>
        </p:nvSpPr>
        <p:spPr>
          <a:xfrm>
            <a:off x="1284390" y="4590126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395937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383287" y="866674"/>
            <a:ext cx="7165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سنحسب هذه المسألة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خُطْوَةً خطوة مثل مجد وندى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ECEAC09-C2D2-EFA9-F6E7-65DB1F6933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594" y="626156"/>
            <a:ext cx="984119" cy="1014068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B97B690-1D5A-E683-7B3D-E8D3C5566F8E}"/>
              </a:ext>
            </a:extLst>
          </p:cNvPr>
          <p:cNvSpPr/>
          <p:nvPr/>
        </p:nvSpPr>
        <p:spPr>
          <a:xfrm>
            <a:off x="383287" y="2486008"/>
            <a:ext cx="7553739" cy="128214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600" dirty="0">
                <a:solidFill>
                  <a:schemeClr val="tx1"/>
                </a:solidFill>
              </a:rPr>
              <a:t>يُرِيدُ صاحِبُ مَقْهى تَغْطِيَةَ أَرْضيَّةِ شُرْفَةٍ خارِجِيَّةٍ بِبَلاطاتِ سِيراميكٍ.​</a:t>
            </a:r>
          </a:p>
          <a:p>
            <a:pPr algn="ctr"/>
            <a:r>
              <a:rPr lang="ar-SA" sz="2600" dirty="0">
                <a:solidFill>
                  <a:schemeClr val="tx1"/>
                </a:solidFill>
              </a:rPr>
              <a:t>الشُّرْفَةُ عَلى شَكْلِ مُسْتَطيلٍ طولُها 7,43 مِتْرًا وَعَرْضُهَا 3,7 مِتْرًا.​</a:t>
            </a:r>
          </a:p>
          <a:p>
            <a:pPr algn="ctr"/>
            <a:r>
              <a:rPr lang="ar-SA" sz="2600" dirty="0">
                <a:solidFill>
                  <a:schemeClr val="tx1"/>
                </a:solidFill>
              </a:rPr>
              <a:t>اُحْسُبْ مِساحَةَ أَرْضيةِ الشُّرْفَةِ الَّتي يَجِبُ تَغْطِيَتُها بِالْبِلاطِ.</a:t>
            </a:r>
            <a:endParaRPr lang="fr-FR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61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50047-DE88-0C61-40AE-980630187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93D5ACA-56F3-31D0-FE3E-6ECAB61AB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210C64D1-27A3-57C0-9796-BE2A25BB5E12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الأولى؟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3533E129-D13F-78B2-4FCE-5F16D6F6D2E1}"/>
              </a:ext>
            </a:extLst>
          </p:cNvPr>
          <p:cNvSpPr/>
          <p:nvPr/>
        </p:nvSpPr>
        <p:spPr>
          <a:xfrm>
            <a:off x="5466736" y="1602754"/>
            <a:ext cx="1939086" cy="588569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أقرأ...وأرسم...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id="{1B3BD865-6AA4-BA6B-ED5C-6A4A638607AA}"/>
              </a:ext>
            </a:extLst>
          </p:cNvPr>
          <p:cNvSpPr>
            <a:spLocks noChangeAspect="1"/>
          </p:cNvSpPr>
          <p:nvPr/>
        </p:nvSpPr>
        <p:spPr>
          <a:xfrm>
            <a:off x="7449631" y="1676839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8" name="Oval 80">
            <a:extLst>
              <a:ext uri="{FF2B5EF4-FFF2-40B4-BE49-F238E27FC236}">
                <a16:creationId xmlns:a16="http://schemas.microsoft.com/office/drawing/2014/main" id="{74014386-9979-0644-4558-7650698FA28B}"/>
              </a:ext>
            </a:extLst>
          </p:cNvPr>
          <p:cNvSpPr>
            <a:spLocks noChangeAspect="1"/>
          </p:cNvSpPr>
          <p:nvPr/>
        </p:nvSpPr>
        <p:spPr>
          <a:xfrm>
            <a:off x="4879009" y="1696939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9" name="Rectangle : coins arrondis 4">
            <a:extLst>
              <a:ext uri="{FF2B5EF4-FFF2-40B4-BE49-F238E27FC236}">
                <a16:creationId xmlns:a16="http://schemas.microsoft.com/office/drawing/2014/main" id="{E06712E9-278D-89B3-431B-38FB476A0B96}"/>
              </a:ext>
            </a:extLst>
          </p:cNvPr>
          <p:cNvSpPr/>
          <p:nvPr/>
        </p:nvSpPr>
        <p:spPr>
          <a:xfrm>
            <a:off x="2880872" y="1622852"/>
            <a:ext cx="1939086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أتذكر 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C8771AC6-E2B6-E30C-3B9F-C11186E41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  <p:sp>
        <p:nvSpPr>
          <p:cNvPr id="4" name="Oval 80">
            <a:extLst>
              <a:ext uri="{FF2B5EF4-FFF2-40B4-BE49-F238E27FC236}">
                <a16:creationId xmlns:a16="http://schemas.microsoft.com/office/drawing/2014/main" id="{38B20EEE-D114-0C33-EAF8-69BB5A93251E}"/>
              </a:ext>
            </a:extLst>
          </p:cNvPr>
          <p:cNvSpPr>
            <a:spLocks noChangeAspect="1"/>
          </p:cNvSpPr>
          <p:nvPr/>
        </p:nvSpPr>
        <p:spPr>
          <a:xfrm>
            <a:off x="2381424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/>
              <a:t>3</a:t>
            </a:r>
            <a:endParaRPr lang="fr-MA" sz="3200" b="1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81E78F9-27EB-6199-AFF7-75C7E48E627B}"/>
              </a:ext>
            </a:extLst>
          </p:cNvPr>
          <p:cNvSpPr/>
          <p:nvPr/>
        </p:nvSpPr>
        <p:spPr>
          <a:xfrm>
            <a:off x="383287" y="1596656"/>
            <a:ext cx="1939086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أطبق عدديا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B38A7F2-4730-3AD4-B9F5-7A56DDAE5919}"/>
              </a:ext>
            </a:extLst>
          </p:cNvPr>
          <p:cNvSpPr/>
          <p:nvPr/>
        </p:nvSpPr>
        <p:spPr>
          <a:xfrm>
            <a:off x="383287" y="2486008"/>
            <a:ext cx="7553739" cy="128214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600" dirty="0">
                <a:solidFill>
                  <a:schemeClr val="tx1"/>
                </a:solidFill>
              </a:rPr>
              <a:t>يُرِيدُ صاحِبُ مَقْهى تَغْطِيَةَ أَرْضيَّةِ شُرْفَةٍ خارِجِيَّةٍ بِبَلاطاتِ سِيراميكٍ.​</a:t>
            </a:r>
          </a:p>
          <a:p>
            <a:pPr algn="ctr"/>
            <a:r>
              <a:rPr lang="ar-SA" sz="2600" dirty="0">
                <a:solidFill>
                  <a:schemeClr val="tx1"/>
                </a:solidFill>
              </a:rPr>
              <a:t>الشُّرْفَةُ عَلى شَكْلِ مُسْتَطيلٍ طولُها 7,43 مِتْرًا وَعَرْضُهَا 3,7 مِتْرًا.​</a:t>
            </a:r>
          </a:p>
          <a:p>
            <a:pPr algn="ctr"/>
            <a:r>
              <a:rPr lang="ar-SA" sz="2600" dirty="0">
                <a:solidFill>
                  <a:schemeClr val="tx1"/>
                </a:solidFill>
              </a:rPr>
              <a:t>اُحْسُبْ مِساحَةَ أَرْضيةِ الشُّرْفَةِ الَّتي يَجِبُ تَغْطِيَتُها بِالْبِلاطِ.</a:t>
            </a:r>
            <a:endParaRPr lang="fr-FR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40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8A86CA-B090-AE27-8359-A64253C29CE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BBB5359D-248B-D64A-CDBE-15DDC0DF0F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6808251" y="4068915"/>
            <a:ext cx="783913" cy="566262"/>
          </a:xfrm>
          <a:prstGeom prst="rect">
            <a:avLst/>
          </a:prstGeom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D3482154-0FCE-CDD4-3DCC-B17FF0AC6FC9}"/>
              </a:ext>
            </a:extLst>
          </p:cNvPr>
          <p:cNvSpPr/>
          <p:nvPr/>
        </p:nvSpPr>
        <p:spPr>
          <a:xfrm>
            <a:off x="3992170" y="2651070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200" b="1">
                <a:latin typeface="Calibri" panose="020F0502020204030204" pitchFamily="34" charset="0"/>
                <a:cs typeface="Calibri" panose="020F0502020204030204" pitchFamily="34" charset="0"/>
              </a:rPr>
              <a:t>الأستاذ</a:t>
            </a: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83290CCD-BC0B-647A-06DC-32DE44674AB7}"/>
              </a:ext>
            </a:extLst>
          </p:cNvPr>
          <p:cNvSpPr/>
          <p:nvPr/>
        </p:nvSpPr>
        <p:spPr>
          <a:xfrm>
            <a:off x="6520297" y="476113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3521238E-AB8A-46C6-99DA-423CA9D2ABF8}"/>
              </a:ext>
            </a:extLst>
          </p:cNvPr>
          <p:cNvSpPr/>
          <p:nvPr/>
        </p:nvSpPr>
        <p:spPr>
          <a:xfrm>
            <a:off x="6233163" y="2620736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FF8328F4-5FBC-235C-49F9-3C56BF4BC9B4}"/>
              </a:ext>
            </a:extLst>
          </p:cNvPr>
          <p:cNvSpPr/>
          <p:nvPr/>
        </p:nvSpPr>
        <p:spPr>
          <a:xfrm>
            <a:off x="3992170" y="477458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عمل ثنائي</a:t>
            </a:r>
          </a:p>
        </p:txBody>
      </p:sp>
      <p:pic>
        <p:nvPicPr>
          <p:cNvPr id="34" name="Image 33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C365DBB-40AB-5A30-BA9C-D286C03F1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659" y="1675073"/>
            <a:ext cx="1009688" cy="1009688"/>
          </a:xfrm>
          <a:prstGeom prst="rect">
            <a:avLst/>
          </a:prstGeom>
        </p:spPr>
      </p:pic>
      <p:pic>
        <p:nvPicPr>
          <p:cNvPr id="35" name="Image 34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D24F1D5B-A370-60D9-8B07-8B1772C885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19" y="1464823"/>
            <a:ext cx="1085805" cy="1085805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284DBB74-8D56-470D-8C48-D69397DA20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96407" y="3698131"/>
            <a:ext cx="1063006" cy="1063006"/>
          </a:xfrm>
          <a:prstGeom prst="rect">
            <a:avLst/>
          </a:prstGeom>
        </p:spPr>
      </p:pic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6D9A161E-81D8-428D-5554-23524EE4C17D}"/>
              </a:ext>
            </a:extLst>
          </p:cNvPr>
          <p:cNvSpPr/>
          <p:nvPr/>
        </p:nvSpPr>
        <p:spPr>
          <a:xfrm>
            <a:off x="1259806" y="2622128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S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الإسناد في الممارسة الموجهة</a:t>
            </a:r>
            <a:endParaRPr lang="ar-MA" sz="12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9" name="Image 38">
            <a:extLst>
              <a:ext uri="{FF2B5EF4-FFF2-40B4-BE49-F238E27FC236}">
                <a16:creationId xmlns:a16="http://schemas.microsoft.com/office/drawing/2014/main" id="{471890E4-22CB-B9E3-9F09-68081CC38E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64043" y="1545672"/>
            <a:ext cx="1063006" cy="1063006"/>
          </a:xfrm>
          <a:prstGeom prst="rect">
            <a:avLst/>
          </a:prstGeom>
        </p:spPr>
      </p:pic>
      <p:pic>
        <p:nvPicPr>
          <p:cNvPr id="7" name="Image 6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58DD633-B571-88AD-9EAE-586CC11680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745" y="3817917"/>
            <a:ext cx="862304" cy="623125"/>
          </a:xfrm>
          <a:prstGeom prst="rect">
            <a:avLst/>
          </a:prstGeom>
        </p:spPr>
      </p:pic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50592378-D730-D993-873D-2E2E18C3FC8B}"/>
              </a:ext>
            </a:extLst>
          </p:cNvPr>
          <p:cNvSpPr/>
          <p:nvPr/>
        </p:nvSpPr>
        <p:spPr>
          <a:xfrm>
            <a:off x="1291936" y="477458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16AB9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SA" sz="12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أمر  للشريحة الموالية بعد عرض الفيديو</a:t>
            </a:r>
            <a:endParaRPr lang="ar-MA" sz="12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4937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DC94CA-7E54-0CCF-2831-91289145D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7AB76BA-C1CA-149F-345C-26FECDAC1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32505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E59A499F-BF40-7C9F-2A69-335FCE0835B3}"/>
              </a:ext>
            </a:extLst>
          </p:cNvPr>
          <p:cNvSpPr txBox="1"/>
          <p:nvPr/>
        </p:nvSpPr>
        <p:spPr>
          <a:xfrm>
            <a:off x="465514" y="853335"/>
            <a:ext cx="6986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اقرؤا المسألة وعلى الألواح ارسموا رسما مبسطا لما نريد حسابه.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95199D6-5E21-47A6-E281-2326CAA3F90C}"/>
              </a:ext>
            </a:extLst>
          </p:cNvPr>
          <p:cNvSpPr/>
          <p:nvPr/>
        </p:nvSpPr>
        <p:spPr>
          <a:xfrm>
            <a:off x="5466736" y="1602754"/>
            <a:ext cx="1939086" cy="588569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أقرأ...وأرسم...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7E6D06B5-5FAE-D90D-5414-BDC215B806F5}"/>
              </a:ext>
            </a:extLst>
          </p:cNvPr>
          <p:cNvSpPr>
            <a:spLocks noChangeAspect="1"/>
          </p:cNvSpPr>
          <p:nvPr/>
        </p:nvSpPr>
        <p:spPr>
          <a:xfrm>
            <a:off x="7449631" y="1676839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29F46A4A-D702-57E2-C21C-47E9175DA8B3}"/>
              </a:ext>
            </a:extLst>
          </p:cNvPr>
          <p:cNvSpPr>
            <a:spLocks noChangeAspect="1"/>
          </p:cNvSpPr>
          <p:nvPr/>
        </p:nvSpPr>
        <p:spPr>
          <a:xfrm>
            <a:off x="4879009" y="1696939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2" name="Rectangle : coins arrondis 4">
            <a:extLst>
              <a:ext uri="{FF2B5EF4-FFF2-40B4-BE49-F238E27FC236}">
                <a16:creationId xmlns:a16="http://schemas.microsoft.com/office/drawing/2014/main" id="{D3E9CFFE-99E5-309C-E135-FA8138991DDA}"/>
              </a:ext>
            </a:extLst>
          </p:cNvPr>
          <p:cNvSpPr/>
          <p:nvPr/>
        </p:nvSpPr>
        <p:spPr>
          <a:xfrm>
            <a:off x="2880872" y="1622852"/>
            <a:ext cx="1939086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أتذكر 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AE8614D5-54B5-E66E-5982-27CD91E5DA99}"/>
              </a:ext>
            </a:extLst>
          </p:cNvPr>
          <p:cNvSpPr>
            <a:spLocks noChangeAspect="1"/>
          </p:cNvSpPr>
          <p:nvPr/>
        </p:nvSpPr>
        <p:spPr>
          <a:xfrm>
            <a:off x="2381424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/>
              <a:t>3</a:t>
            </a:r>
            <a:endParaRPr lang="fr-MA" sz="3200" b="1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FA526E9E-D62F-80FD-E64E-52CBE4BCB0E3}"/>
              </a:ext>
            </a:extLst>
          </p:cNvPr>
          <p:cNvSpPr/>
          <p:nvPr/>
        </p:nvSpPr>
        <p:spPr>
          <a:xfrm>
            <a:off x="383287" y="1596656"/>
            <a:ext cx="1939086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أطبق عدديا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603318A6-6861-98DE-319A-4C98CC922DA5}"/>
              </a:ext>
            </a:extLst>
          </p:cNvPr>
          <p:cNvSpPr/>
          <p:nvPr/>
        </p:nvSpPr>
        <p:spPr>
          <a:xfrm>
            <a:off x="383287" y="2486008"/>
            <a:ext cx="7553739" cy="128214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600" dirty="0">
                <a:solidFill>
                  <a:schemeClr val="tx1"/>
                </a:solidFill>
              </a:rPr>
              <a:t>يُرِيدُ صاحِبُ مَقْهى تَغْطِيَةَ أَرْضيَّةِ شُرْفَةٍ خارِجِيَّةٍ بِبَلاطاتِ سِيراميكٍ.​</a:t>
            </a:r>
          </a:p>
          <a:p>
            <a:pPr algn="ctr"/>
            <a:r>
              <a:rPr lang="ar-SA" sz="2600" dirty="0">
                <a:solidFill>
                  <a:schemeClr val="tx1"/>
                </a:solidFill>
              </a:rPr>
              <a:t>الشُّرْفَةُ عَلى شَكْلِ مُسْتَطيلٍ طولُها 7,43 مِتْرًا وَعَرْضُهَا 3,7 مِتْرًا.​</a:t>
            </a:r>
          </a:p>
          <a:p>
            <a:pPr algn="ctr"/>
            <a:r>
              <a:rPr lang="ar-SA" sz="2600" dirty="0">
                <a:solidFill>
                  <a:schemeClr val="tx1"/>
                </a:solidFill>
              </a:rPr>
              <a:t>اُحْسُبْ مِساحَةَ أَرْضيةِ الشُّرْفَةِ الَّتي يَجِبُ تَغْطِيَتُها بِالْبِلاطِ.</a:t>
            </a:r>
            <a:endParaRPr lang="fr-FR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45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536BE-4D75-1855-D9F2-004FADDCE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97AC48E-AA09-5E10-C458-D727C3524889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BBC2370-4696-C502-9A33-F314D9F46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2FCCFE8-2830-F912-15BD-15CDABAD8C1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184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10C11-8883-D223-5FA2-99BF082D6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9C1DCBF-C12A-0705-B94D-40F403EBE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32505"/>
            <a:ext cx="999174" cy="999174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05076FF-33DD-9F92-6552-9D181F169F07}"/>
              </a:ext>
            </a:extLst>
          </p:cNvPr>
          <p:cNvSpPr txBox="1"/>
          <p:nvPr/>
        </p:nvSpPr>
        <p:spPr>
          <a:xfrm>
            <a:off x="822374" y="853335"/>
            <a:ext cx="66297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B47A566-2E49-D36D-FF32-E1E1F1C5A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102354" y="3343680"/>
            <a:ext cx="2473095" cy="3769528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B958DCE2-F2AB-7503-BBD6-C653BC1E05F8}"/>
              </a:ext>
            </a:extLst>
          </p:cNvPr>
          <p:cNvSpPr/>
          <p:nvPr/>
        </p:nvSpPr>
        <p:spPr>
          <a:xfrm>
            <a:off x="5466736" y="1602754"/>
            <a:ext cx="1939086" cy="588569"/>
          </a:xfrm>
          <a:prstGeom prst="roundRect">
            <a:avLst/>
          </a:prstGeom>
          <a:solidFill>
            <a:srgbClr val="10486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أقرأ...وأرسم...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F11A6C9B-33CD-786A-82F9-1A56DF1405AF}"/>
              </a:ext>
            </a:extLst>
          </p:cNvPr>
          <p:cNvSpPr>
            <a:spLocks noChangeAspect="1"/>
          </p:cNvSpPr>
          <p:nvPr/>
        </p:nvSpPr>
        <p:spPr>
          <a:xfrm>
            <a:off x="7449631" y="1676839"/>
            <a:ext cx="440397" cy="440397"/>
          </a:xfrm>
          <a:prstGeom prst="ellipse">
            <a:avLst/>
          </a:prstGeom>
          <a:solidFill>
            <a:srgbClr val="FCC3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97B62DB0-4904-3A99-5F65-4BDA0A019B3B}"/>
              </a:ext>
            </a:extLst>
          </p:cNvPr>
          <p:cNvSpPr>
            <a:spLocks noChangeAspect="1"/>
          </p:cNvSpPr>
          <p:nvPr/>
        </p:nvSpPr>
        <p:spPr>
          <a:xfrm>
            <a:off x="4879009" y="1696939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2" name="Rectangle : coins arrondis 4">
            <a:extLst>
              <a:ext uri="{FF2B5EF4-FFF2-40B4-BE49-F238E27FC236}">
                <a16:creationId xmlns:a16="http://schemas.microsoft.com/office/drawing/2014/main" id="{A66F14BA-226F-7B92-E1A3-08A5C902C0D1}"/>
              </a:ext>
            </a:extLst>
          </p:cNvPr>
          <p:cNvSpPr/>
          <p:nvPr/>
        </p:nvSpPr>
        <p:spPr>
          <a:xfrm>
            <a:off x="2880872" y="1622852"/>
            <a:ext cx="1939086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أتذكر 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119A9165-E477-1DDE-0B1C-03E4DA6376EA}"/>
              </a:ext>
            </a:extLst>
          </p:cNvPr>
          <p:cNvSpPr>
            <a:spLocks noChangeAspect="1"/>
          </p:cNvSpPr>
          <p:nvPr/>
        </p:nvSpPr>
        <p:spPr>
          <a:xfrm>
            <a:off x="2381424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/>
              <a:t>3</a:t>
            </a:r>
            <a:endParaRPr lang="fr-MA" sz="3200" b="1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5FAB360F-F8BC-5D3F-5ACE-366A20AA17E9}"/>
              </a:ext>
            </a:extLst>
          </p:cNvPr>
          <p:cNvSpPr/>
          <p:nvPr/>
        </p:nvSpPr>
        <p:spPr>
          <a:xfrm>
            <a:off x="383287" y="1596656"/>
            <a:ext cx="1939086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أطبق عدديا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CB7E7F9D-F0D5-F1B6-9818-11F16238DA6F}"/>
              </a:ext>
            </a:extLst>
          </p:cNvPr>
          <p:cNvSpPr/>
          <p:nvPr/>
        </p:nvSpPr>
        <p:spPr>
          <a:xfrm>
            <a:off x="383287" y="2486008"/>
            <a:ext cx="7553739" cy="128214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600" dirty="0">
                <a:solidFill>
                  <a:schemeClr val="tx1"/>
                </a:solidFill>
              </a:rPr>
              <a:t>يُرِيدُ صاحِبُ مَقْهى تَغْطِيَةَ أَرْضيَّةِ شُرْفَةٍ خارِجِيَّةٍ بِبَلاطاتِ سِيراميكٍ.​</a:t>
            </a:r>
          </a:p>
          <a:p>
            <a:pPr algn="ctr"/>
            <a:r>
              <a:rPr lang="ar-SA" sz="2600" dirty="0">
                <a:solidFill>
                  <a:schemeClr val="tx1"/>
                </a:solidFill>
              </a:rPr>
              <a:t>الشُّرْفَةُ عَلى شَكْلِ مُسْتَطيلٍ طولُها 7,43 مِتْرًا وَعَرْضُهَا 3,7 مِتْرًا.​</a:t>
            </a:r>
          </a:p>
          <a:p>
            <a:pPr algn="ctr"/>
            <a:r>
              <a:rPr lang="ar-SA" sz="2600" dirty="0">
                <a:solidFill>
                  <a:schemeClr val="tx1"/>
                </a:solidFill>
              </a:rPr>
              <a:t>اُحْسُبْ مِساحَةَ أَرْضيةِ الشُّرْفَةِ الَّتي يَجِبُ تَغْطِيَتُها بِالْبِلاطِ.</a:t>
            </a:r>
            <a:endParaRPr lang="fr-FR" sz="26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C65658F-B77E-5BA6-BDD0-9A84A873B4FD}"/>
              </a:ext>
            </a:extLst>
          </p:cNvPr>
          <p:cNvSpPr/>
          <p:nvPr/>
        </p:nvSpPr>
        <p:spPr>
          <a:xfrm>
            <a:off x="2821821" y="4622485"/>
            <a:ext cx="2920218" cy="14355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0CDA68E-DC00-0886-F800-0875AD34B80B}"/>
              </a:ext>
            </a:extLst>
          </p:cNvPr>
          <p:cNvSpPr/>
          <p:nvPr/>
        </p:nvSpPr>
        <p:spPr>
          <a:xfrm>
            <a:off x="3689972" y="4215487"/>
            <a:ext cx="1297858" cy="4305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7,43</a:t>
            </a:r>
            <a:r>
              <a:rPr lang="fr-FR" sz="2400" b="1" dirty="0">
                <a:solidFill>
                  <a:srgbClr val="FF0000"/>
                </a:solidFill>
              </a:rPr>
              <a:t> m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5233D4FA-5212-A90F-3EBD-8881791E71DA}"/>
              </a:ext>
            </a:extLst>
          </p:cNvPr>
          <p:cNvSpPr/>
          <p:nvPr/>
        </p:nvSpPr>
        <p:spPr>
          <a:xfrm rot="16200000">
            <a:off x="5368448" y="5124988"/>
            <a:ext cx="1052049" cy="43050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3,7</a:t>
            </a:r>
            <a:r>
              <a:rPr lang="fr-FR" sz="2400" b="1" dirty="0">
                <a:solidFill>
                  <a:srgbClr val="FF0000"/>
                </a:solidFill>
              </a:rPr>
              <a:t> m</a:t>
            </a:r>
          </a:p>
        </p:txBody>
      </p:sp>
    </p:spTree>
    <p:extLst>
      <p:ext uri="{BB962C8B-B14F-4D97-AF65-F5344CB8AC3E}">
        <p14:creationId xmlns:p14="http://schemas.microsoft.com/office/powerpoint/2010/main" val="67946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2C11D-12BA-D8CB-B586-38E7185D7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6F7E9E3-55AC-424A-C4DD-75FB5CA65F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A92E17A3-1CDA-F9D5-5D79-B721D0F3A476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الثانية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AE21DDD7-110E-D3D5-BB43-1862FB3EF7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F1BA59B-5E7B-8AB0-3D03-5AFF2AF8E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102354" y="3343680"/>
            <a:ext cx="2473095" cy="3769528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F812A2F2-0B6C-1F08-CEBF-0E73EBE7758A}"/>
              </a:ext>
            </a:extLst>
          </p:cNvPr>
          <p:cNvSpPr/>
          <p:nvPr/>
        </p:nvSpPr>
        <p:spPr>
          <a:xfrm>
            <a:off x="5466736" y="1602754"/>
            <a:ext cx="1939086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أقرأ...وأرسم...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FDC4A8B9-1532-6D6E-23B1-4EBD913427CE}"/>
              </a:ext>
            </a:extLst>
          </p:cNvPr>
          <p:cNvSpPr>
            <a:spLocks noChangeAspect="1"/>
          </p:cNvSpPr>
          <p:nvPr/>
        </p:nvSpPr>
        <p:spPr>
          <a:xfrm>
            <a:off x="7449631" y="1676839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B87CE97E-8C41-5CCD-A3EF-9A3B954C9417}"/>
              </a:ext>
            </a:extLst>
          </p:cNvPr>
          <p:cNvSpPr>
            <a:spLocks noChangeAspect="1"/>
          </p:cNvSpPr>
          <p:nvPr/>
        </p:nvSpPr>
        <p:spPr>
          <a:xfrm>
            <a:off x="4879009" y="1696939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6" name="Rectangle : coins arrondis 4">
            <a:extLst>
              <a:ext uri="{FF2B5EF4-FFF2-40B4-BE49-F238E27FC236}">
                <a16:creationId xmlns:a16="http://schemas.microsoft.com/office/drawing/2014/main" id="{9991B302-AFC2-4A3C-3D6C-2FA6D5F2FF90}"/>
              </a:ext>
            </a:extLst>
          </p:cNvPr>
          <p:cNvSpPr/>
          <p:nvPr/>
        </p:nvSpPr>
        <p:spPr>
          <a:xfrm>
            <a:off x="2880872" y="1622852"/>
            <a:ext cx="1939086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أتذكر 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7" name="Oval 80">
            <a:extLst>
              <a:ext uri="{FF2B5EF4-FFF2-40B4-BE49-F238E27FC236}">
                <a16:creationId xmlns:a16="http://schemas.microsoft.com/office/drawing/2014/main" id="{40572AF7-0CBA-4AEA-420E-8CFA5208C936}"/>
              </a:ext>
            </a:extLst>
          </p:cNvPr>
          <p:cNvSpPr>
            <a:spLocks noChangeAspect="1"/>
          </p:cNvSpPr>
          <p:nvPr/>
        </p:nvSpPr>
        <p:spPr>
          <a:xfrm>
            <a:off x="2381424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/>
              <a:t>3</a:t>
            </a:r>
            <a:endParaRPr lang="fr-MA" sz="3200" b="1" dirty="0"/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000F493B-8094-78A1-A606-AAE116BC8DA1}"/>
              </a:ext>
            </a:extLst>
          </p:cNvPr>
          <p:cNvSpPr/>
          <p:nvPr/>
        </p:nvSpPr>
        <p:spPr>
          <a:xfrm>
            <a:off x="383287" y="1596656"/>
            <a:ext cx="1939086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أطبق عدديا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7A726ED-8DF5-1032-089B-83CDB4A684A7}"/>
              </a:ext>
            </a:extLst>
          </p:cNvPr>
          <p:cNvSpPr/>
          <p:nvPr/>
        </p:nvSpPr>
        <p:spPr>
          <a:xfrm>
            <a:off x="383287" y="2486008"/>
            <a:ext cx="7553739" cy="128214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600" dirty="0">
                <a:solidFill>
                  <a:schemeClr val="tx1"/>
                </a:solidFill>
              </a:rPr>
              <a:t>يُرِيدُ صاحِبُ مَقْهى تَغْطِيَةَ أَرْضيَّةِ شُرْفَةٍ خارِجِيَّةٍ بِبَلاطاتِ سِيراميكٍ.​</a:t>
            </a:r>
          </a:p>
          <a:p>
            <a:pPr algn="ctr"/>
            <a:r>
              <a:rPr lang="ar-SA" sz="2600" dirty="0">
                <a:solidFill>
                  <a:schemeClr val="tx1"/>
                </a:solidFill>
              </a:rPr>
              <a:t>الشُّرْفَةُ عَلى شَكْلِ مُسْتَطيلٍ طولُها 7,43 مِتْرًا وَعَرْضُهَا 3,7 مِتْرًا.​</a:t>
            </a:r>
          </a:p>
          <a:p>
            <a:pPr algn="ctr"/>
            <a:r>
              <a:rPr lang="ar-SA" sz="2600" dirty="0">
                <a:solidFill>
                  <a:schemeClr val="tx1"/>
                </a:solidFill>
              </a:rPr>
              <a:t>اُحْسُبْ مِساحَةَ أَرْضيةِ الشُّرْفَةِ الَّتي يَجِبُ تَغْطِيَتُها بِالْبِلاطِ.</a:t>
            </a:r>
            <a:endParaRPr lang="fr-FR" sz="2600" dirty="0">
              <a:solidFill>
                <a:schemeClr val="tx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D531B54-FDBA-FB71-961B-1049B9F558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2227" y="3842806"/>
            <a:ext cx="2879545" cy="157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7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B086E-A1A2-2B9F-5C5F-0F0FA428C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F15585F-AC97-92A2-93B2-00C94A139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A18DADF5-0AA8-6A5F-05E9-E82DDC19815E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اكتبوا قاعدة حساب المستطيل.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08177AC7-511E-0399-2DCD-085B79C399E1}"/>
              </a:ext>
            </a:extLst>
          </p:cNvPr>
          <p:cNvSpPr/>
          <p:nvPr/>
        </p:nvSpPr>
        <p:spPr>
          <a:xfrm>
            <a:off x="5466736" y="1602754"/>
            <a:ext cx="1939086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أقرأ...وأرسم...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5F0358EA-0DEB-CA89-C89B-7FCB502A02D7}"/>
              </a:ext>
            </a:extLst>
          </p:cNvPr>
          <p:cNvSpPr>
            <a:spLocks noChangeAspect="1"/>
          </p:cNvSpPr>
          <p:nvPr/>
        </p:nvSpPr>
        <p:spPr>
          <a:xfrm>
            <a:off x="7449631" y="1676839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14" name="Oval 80">
            <a:extLst>
              <a:ext uri="{FF2B5EF4-FFF2-40B4-BE49-F238E27FC236}">
                <a16:creationId xmlns:a16="http://schemas.microsoft.com/office/drawing/2014/main" id="{DAAD0845-F396-3312-BED5-284C4524B59A}"/>
              </a:ext>
            </a:extLst>
          </p:cNvPr>
          <p:cNvSpPr>
            <a:spLocks noChangeAspect="1"/>
          </p:cNvSpPr>
          <p:nvPr/>
        </p:nvSpPr>
        <p:spPr>
          <a:xfrm>
            <a:off x="4879009" y="1696939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5" name="Rectangle : coins arrondis 4">
            <a:extLst>
              <a:ext uri="{FF2B5EF4-FFF2-40B4-BE49-F238E27FC236}">
                <a16:creationId xmlns:a16="http://schemas.microsoft.com/office/drawing/2014/main" id="{F0FE4098-96EC-08E5-418C-76B5518C2E67}"/>
              </a:ext>
            </a:extLst>
          </p:cNvPr>
          <p:cNvSpPr/>
          <p:nvPr/>
        </p:nvSpPr>
        <p:spPr>
          <a:xfrm>
            <a:off x="2880872" y="1622852"/>
            <a:ext cx="1939086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أتذكر 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6" name="Oval 80">
            <a:extLst>
              <a:ext uri="{FF2B5EF4-FFF2-40B4-BE49-F238E27FC236}">
                <a16:creationId xmlns:a16="http://schemas.microsoft.com/office/drawing/2014/main" id="{F13F52B2-FA71-9885-D951-DE510D74B5E6}"/>
              </a:ext>
            </a:extLst>
          </p:cNvPr>
          <p:cNvSpPr>
            <a:spLocks noChangeAspect="1"/>
          </p:cNvSpPr>
          <p:nvPr/>
        </p:nvSpPr>
        <p:spPr>
          <a:xfrm>
            <a:off x="2381424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/>
              <a:t>3</a:t>
            </a:r>
            <a:endParaRPr lang="fr-MA" sz="3200" b="1" dirty="0"/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C8AFAD6-19C3-FBAC-6111-3BE39FBFEC47}"/>
              </a:ext>
            </a:extLst>
          </p:cNvPr>
          <p:cNvSpPr/>
          <p:nvPr/>
        </p:nvSpPr>
        <p:spPr>
          <a:xfrm>
            <a:off x="383287" y="1596656"/>
            <a:ext cx="1939086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أطبق عدديا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D4B09498-A98B-DEAF-3D12-FFD2E9677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81913" y="2950358"/>
            <a:ext cx="2751350" cy="4352869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C912FDD-2974-3DE2-2795-E92D9B3C2D56}"/>
              </a:ext>
            </a:extLst>
          </p:cNvPr>
          <p:cNvSpPr/>
          <p:nvPr/>
        </p:nvSpPr>
        <p:spPr>
          <a:xfrm>
            <a:off x="364566" y="2325007"/>
            <a:ext cx="7553739" cy="128214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600" dirty="0">
                <a:solidFill>
                  <a:schemeClr val="tx1"/>
                </a:solidFill>
              </a:rPr>
              <a:t>يُرِيدُ صاحِبُ مَقْهى تَغْطِيَةَ أَرْضيَّةِ شُرْفَةٍ خارِجِيَّةٍ بِبَلاطاتِ سِيراميكٍ.​</a:t>
            </a:r>
          </a:p>
          <a:p>
            <a:pPr algn="ctr"/>
            <a:r>
              <a:rPr lang="ar-SA" sz="2600" dirty="0">
                <a:solidFill>
                  <a:schemeClr val="tx1"/>
                </a:solidFill>
              </a:rPr>
              <a:t>الشُّرْفَةُ عَلى شَكْلِ مُسْتَطيلٍ طولُها 7,43 مِتْرًا وَعَرْضُهَا 3,7 مِتْرًا.​</a:t>
            </a:r>
          </a:p>
          <a:p>
            <a:pPr algn="ctr"/>
            <a:r>
              <a:rPr lang="ar-SA" sz="2600" dirty="0">
                <a:solidFill>
                  <a:schemeClr val="tx1"/>
                </a:solidFill>
              </a:rPr>
              <a:t>اُحْسُبْ مِساحَةَ أَرْضيةِ الشُّرْفَةِ الَّتي يَجِبُ تَغْطِيَتُها بِالْبِلاطِ.</a:t>
            </a:r>
            <a:endParaRPr lang="fr-FR" sz="2600" dirty="0">
              <a:solidFill>
                <a:schemeClr val="tx1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28DEC23-30F4-9D57-5B19-DF8578A76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0091" y="3676245"/>
            <a:ext cx="2877561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F1DD09-326C-826B-D0F3-9A17A561E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5B3A4F3-2F5E-A789-48D6-A3C867977808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B9AF781-491C-F65D-5729-29CE68F2E7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11F0698-BE23-D64C-5871-6B1648F4C7F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657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DD291-5BB9-10F7-8587-C25CEDE70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E1EA738-0526-BDB0-AEEC-6731801304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65F0BA03-925E-9FF8-3F61-37D7966FA164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F75D1577-C9F6-F8DB-DBE9-DFD2141430D0}"/>
              </a:ext>
            </a:extLst>
          </p:cNvPr>
          <p:cNvSpPr/>
          <p:nvPr/>
        </p:nvSpPr>
        <p:spPr>
          <a:xfrm>
            <a:off x="5466736" y="1602754"/>
            <a:ext cx="1939086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أقرأ...وأرسم...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8" name="Oval 80">
            <a:extLst>
              <a:ext uri="{FF2B5EF4-FFF2-40B4-BE49-F238E27FC236}">
                <a16:creationId xmlns:a16="http://schemas.microsoft.com/office/drawing/2014/main" id="{34AC7FB9-8675-C181-3BBA-1C146F9E5903}"/>
              </a:ext>
            </a:extLst>
          </p:cNvPr>
          <p:cNvSpPr>
            <a:spLocks noChangeAspect="1"/>
          </p:cNvSpPr>
          <p:nvPr/>
        </p:nvSpPr>
        <p:spPr>
          <a:xfrm>
            <a:off x="7449631" y="1676839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F93E7CB7-772B-4510-C10A-213DD3C8D85F}"/>
              </a:ext>
            </a:extLst>
          </p:cNvPr>
          <p:cNvSpPr>
            <a:spLocks noChangeAspect="1"/>
          </p:cNvSpPr>
          <p:nvPr/>
        </p:nvSpPr>
        <p:spPr>
          <a:xfrm>
            <a:off x="4879009" y="1696939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12" name="Rectangle : coins arrondis 4">
            <a:extLst>
              <a:ext uri="{FF2B5EF4-FFF2-40B4-BE49-F238E27FC236}">
                <a16:creationId xmlns:a16="http://schemas.microsoft.com/office/drawing/2014/main" id="{5DE5BBDC-3F4E-BC61-0BFB-FD9BC70B65B4}"/>
              </a:ext>
            </a:extLst>
          </p:cNvPr>
          <p:cNvSpPr/>
          <p:nvPr/>
        </p:nvSpPr>
        <p:spPr>
          <a:xfrm>
            <a:off x="2880872" y="1622852"/>
            <a:ext cx="1939086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أتذكر 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13" name="Oval 80">
            <a:extLst>
              <a:ext uri="{FF2B5EF4-FFF2-40B4-BE49-F238E27FC236}">
                <a16:creationId xmlns:a16="http://schemas.microsoft.com/office/drawing/2014/main" id="{C59D8B81-BEEE-10C1-047A-526D2E13FE43}"/>
              </a:ext>
            </a:extLst>
          </p:cNvPr>
          <p:cNvSpPr>
            <a:spLocks noChangeAspect="1"/>
          </p:cNvSpPr>
          <p:nvPr/>
        </p:nvSpPr>
        <p:spPr>
          <a:xfrm>
            <a:off x="2381424" y="1670743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/>
              <a:t>3</a:t>
            </a:r>
            <a:endParaRPr lang="fr-MA" sz="3200" b="1" dirty="0"/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C45A50BD-DFC0-70E5-53D7-BE8F823A8DBF}"/>
              </a:ext>
            </a:extLst>
          </p:cNvPr>
          <p:cNvSpPr/>
          <p:nvPr/>
        </p:nvSpPr>
        <p:spPr>
          <a:xfrm>
            <a:off x="383287" y="1596656"/>
            <a:ext cx="1939086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أطبق عدديا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C221BC9-E3C9-20CA-7EC3-3DD926E46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829683" y="2827582"/>
            <a:ext cx="2855811" cy="435286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0" name="Rectangle : coins arrondis 19">
                <a:extLst>
                  <a:ext uri="{FF2B5EF4-FFF2-40B4-BE49-F238E27FC236}">
                    <a16:creationId xmlns:a16="http://schemas.microsoft.com/office/drawing/2014/main" id="{9750B641-F2D8-E8B4-17BC-DB9AD84F0765}"/>
                  </a:ext>
                </a:extLst>
              </p:cNvPr>
              <p:cNvSpPr/>
              <p:nvPr/>
            </p:nvSpPr>
            <p:spPr>
              <a:xfrm>
                <a:off x="2184769" y="5284352"/>
                <a:ext cx="4126384" cy="497058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r>
                  <a:rPr lang="ar-SA" sz="2400" b="1" dirty="0">
                    <a:solidFill>
                      <a:srgbClr val="FF0000"/>
                    </a:solidFill>
                  </a:rPr>
                  <a:t>مساحة المستطيل = الطول </a:t>
                </a:r>
                <a14:m>
                  <m:oMath xmlns:m="http://schemas.openxmlformats.org/officeDocument/2006/math"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ar-SA" sz="2400" b="1" dirty="0">
                    <a:solidFill>
                      <a:srgbClr val="FF0000"/>
                    </a:solidFill>
                  </a:rPr>
                  <a:t> العرض</a:t>
                </a:r>
                <a:endParaRPr lang="fr-FR" sz="2400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20" name="Rectangle : coins arrondis 19">
                <a:extLst>
                  <a:ext uri="{FF2B5EF4-FFF2-40B4-BE49-F238E27FC236}">
                    <a16:creationId xmlns:a16="http://schemas.microsoft.com/office/drawing/2014/main" id="{9750B641-F2D8-E8B4-17BC-DB9AD84F07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4769" y="5284352"/>
                <a:ext cx="4126384" cy="497058"/>
              </a:xfrm>
              <a:prstGeom prst="roundRect">
                <a:avLst/>
              </a:prstGeom>
              <a:blipFill>
                <a:blip r:embed="rId5"/>
                <a:stretch>
                  <a:fillRect t="-5952" b="-20238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B82CC8A6-98CD-CFD0-F073-D7A0930E34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373" y="2307889"/>
            <a:ext cx="7571888" cy="115165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81BB3D1-41B1-CA23-7E7E-C2B53F8146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3471" y="3553955"/>
            <a:ext cx="2877561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3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EF703-F3D2-ABA7-89ED-816F9E3ED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18F0276-43D1-21DE-19B5-CE3643D5C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D5736849-8B2A-F034-6C1C-5216125453CA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ماذا نفعل في الخطوة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الثالثة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0CB97BA-B6A5-4E8F-2639-74BF8295BD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4485" y="4631313"/>
            <a:ext cx="1291214" cy="1936823"/>
          </a:xfrm>
          <a:prstGeom prst="ellipse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B97B00A8-B060-F306-58EB-AF67D9266B7E}"/>
              </a:ext>
            </a:extLst>
          </p:cNvPr>
          <p:cNvSpPr/>
          <p:nvPr/>
        </p:nvSpPr>
        <p:spPr>
          <a:xfrm>
            <a:off x="5466736" y="1602754"/>
            <a:ext cx="1939086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أقرأ...وأرسم...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2A4F6AD2-C3A8-8609-9EDC-06472B68DC08}"/>
              </a:ext>
            </a:extLst>
          </p:cNvPr>
          <p:cNvSpPr>
            <a:spLocks noChangeAspect="1"/>
          </p:cNvSpPr>
          <p:nvPr/>
        </p:nvSpPr>
        <p:spPr>
          <a:xfrm>
            <a:off x="7449631" y="1676839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600C3C3B-D536-59C2-AB0E-23235BA1F3EF}"/>
              </a:ext>
            </a:extLst>
          </p:cNvPr>
          <p:cNvSpPr>
            <a:spLocks noChangeAspect="1"/>
          </p:cNvSpPr>
          <p:nvPr/>
        </p:nvSpPr>
        <p:spPr>
          <a:xfrm>
            <a:off x="4879009" y="1696939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B14C210-3EA1-7571-C24C-704677E9F8C1}"/>
              </a:ext>
            </a:extLst>
          </p:cNvPr>
          <p:cNvSpPr/>
          <p:nvPr/>
        </p:nvSpPr>
        <p:spPr>
          <a:xfrm>
            <a:off x="2880872" y="1622852"/>
            <a:ext cx="1939086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أتذكر 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268F857D-D676-4620-9A47-93E3306AD055}"/>
              </a:ext>
            </a:extLst>
          </p:cNvPr>
          <p:cNvSpPr>
            <a:spLocks noChangeAspect="1"/>
          </p:cNvSpPr>
          <p:nvPr/>
        </p:nvSpPr>
        <p:spPr>
          <a:xfrm>
            <a:off x="2381424" y="1670743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/>
              <a:t>3</a:t>
            </a:r>
            <a:endParaRPr lang="fr-MA" sz="3200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0047BEE-76BA-379A-311E-D61555842682}"/>
              </a:ext>
            </a:extLst>
          </p:cNvPr>
          <p:cNvSpPr/>
          <p:nvPr/>
        </p:nvSpPr>
        <p:spPr>
          <a:xfrm>
            <a:off x="383287" y="1596656"/>
            <a:ext cx="1939086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أطبق عدديا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CDD02D1-E374-13CD-C491-6FB05A400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2829683" y="2825525"/>
            <a:ext cx="2855811" cy="4352869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8DF7718-8EBF-A29C-2E13-5518058639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373" y="2307889"/>
            <a:ext cx="7571888" cy="115165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250025A-6064-A5D0-D893-7E7A7F5219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3471" y="3553955"/>
            <a:ext cx="2877561" cy="157900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6C1AC40-9A1C-0026-E718-228B47EC08B5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02810" y="5300318"/>
            <a:ext cx="3298222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01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67C571-D66C-6A9A-F637-819A091B0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A1BB36B-40AA-C6ED-116F-06360AEB0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27DAD88E-D3DC-74F8-5FB3-3E6EEB7F59ED}"/>
              </a:ext>
            </a:extLst>
          </p:cNvPr>
          <p:cNvSpPr txBox="1"/>
          <p:nvPr/>
        </p:nvSpPr>
        <p:spPr>
          <a:xfrm>
            <a:off x="1078193" y="839865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طبقوا القاعدة واحسبوا مساحة أرضية الشرفة.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C794866-F4A6-3A47-8EB4-75B34F021729}"/>
              </a:ext>
            </a:extLst>
          </p:cNvPr>
          <p:cNvSpPr/>
          <p:nvPr/>
        </p:nvSpPr>
        <p:spPr>
          <a:xfrm>
            <a:off x="5466736" y="1602754"/>
            <a:ext cx="1939086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أقرأ...وأرسم...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F2F5CDCD-FA2C-2E15-E57A-45B0D6DE2C3C}"/>
              </a:ext>
            </a:extLst>
          </p:cNvPr>
          <p:cNvSpPr>
            <a:spLocks noChangeAspect="1"/>
          </p:cNvSpPr>
          <p:nvPr/>
        </p:nvSpPr>
        <p:spPr>
          <a:xfrm>
            <a:off x="7449631" y="1676839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93C7A19F-0DA2-0FD0-A280-59BE634F0F40}"/>
              </a:ext>
            </a:extLst>
          </p:cNvPr>
          <p:cNvSpPr>
            <a:spLocks noChangeAspect="1"/>
          </p:cNvSpPr>
          <p:nvPr/>
        </p:nvSpPr>
        <p:spPr>
          <a:xfrm>
            <a:off x="4879009" y="1696939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C0F0382C-9875-F201-40BE-BE75B409826A}"/>
              </a:ext>
            </a:extLst>
          </p:cNvPr>
          <p:cNvSpPr/>
          <p:nvPr/>
        </p:nvSpPr>
        <p:spPr>
          <a:xfrm>
            <a:off x="2880872" y="1622852"/>
            <a:ext cx="1939086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أتذكر 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7" name="Oval 80">
            <a:extLst>
              <a:ext uri="{FF2B5EF4-FFF2-40B4-BE49-F238E27FC236}">
                <a16:creationId xmlns:a16="http://schemas.microsoft.com/office/drawing/2014/main" id="{4B922561-E518-2CA2-C0F5-73C0DB1D708E}"/>
              </a:ext>
            </a:extLst>
          </p:cNvPr>
          <p:cNvSpPr>
            <a:spLocks noChangeAspect="1"/>
          </p:cNvSpPr>
          <p:nvPr/>
        </p:nvSpPr>
        <p:spPr>
          <a:xfrm>
            <a:off x="2381424" y="1670743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/>
              <a:t>3</a:t>
            </a:r>
            <a:endParaRPr lang="fr-MA" sz="3200" b="1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0B50C39-33AE-3F2C-08E0-6AEB677BC86D}"/>
              </a:ext>
            </a:extLst>
          </p:cNvPr>
          <p:cNvSpPr/>
          <p:nvPr/>
        </p:nvSpPr>
        <p:spPr>
          <a:xfrm>
            <a:off x="383287" y="1596656"/>
            <a:ext cx="1939086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أطبق عدديا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9BF5666-7581-CEE9-1034-FDA9128D3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29683" y="2825525"/>
            <a:ext cx="2855811" cy="435286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73F44B5-9AAD-7C2A-0825-849BCD961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373" y="2307889"/>
            <a:ext cx="7571888" cy="115165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00A9B37-8726-BD72-937A-5083A67DA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3471" y="3553955"/>
            <a:ext cx="2877561" cy="157900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1503227F-7076-1FE8-D066-E159C7D4C180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02810" y="5251012"/>
            <a:ext cx="3298222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6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FF18C0-7869-A7B5-621D-26E57B4C7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12751BB-D357-B935-4617-7B65E2E3D58F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C9D1CC7-19F7-F6AE-75CB-094231CC9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0A66C56-04D3-C2B4-657E-76DDF07331D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322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EFE98B-EA7C-06D8-BAEC-F373610FA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419" y="1498631"/>
            <a:ext cx="6581161" cy="667025"/>
          </a:xfrm>
        </p:spPr>
        <p:txBody>
          <a:bodyPr/>
          <a:lstStyle/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</a:t>
            </a:r>
            <a:r>
              <a:rPr lang="ar-S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الأول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6F9F746C-D79A-CE24-F2B6-01A823F446DF}"/>
              </a:ext>
            </a:extLst>
          </p:cNvPr>
          <p:cNvGrpSpPr/>
          <p:nvPr/>
        </p:nvGrpSpPr>
        <p:grpSpPr>
          <a:xfrm>
            <a:off x="4427134" y="2475889"/>
            <a:ext cx="3780000" cy="1123837"/>
            <a:chOff x="648000" y="1949241"/>
            <a:chExt cx="3780000" cy="1123837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D06DF442-E3A1-AD93-FFB0-B22E54299438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10" name="Organigramme : Terminateur 21">
              <a:extLst>
                <a:ext uri="{FF2B5EF4-FFF2-40B4-BE49-F238E27FC236}">
                  <a16:creationId xmlns:a16="http://schemas.microsoft.com/office/drawing/2014/main" id="{19BFBC15-D948-462E-399C-A5B8E0D3EC37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Espace réservé du texte 5">
              <a:extLst>
                <a:ext uri="{FF2B5EF4-FFF2-40B4-BE49-F238E27FC236}">
                  <a16:creationId xmlns:a16="http://schemas.microsoft.com/office/drawing/2014/main" id="{5EE30BBC-F8A7-642B-618D-EF6534CF83BC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جداء الأعداد العشرية (</a:t>
              </a:r>
              <a:r>
                <a:rPr lang="ar-S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ar-MA" sz="1800" b="1" kern="0" dirty="0">
                  <a:solidFill>
                    <a:schemeClr val="bg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3E668AC7-CB80-9A2E-E964-4CCAE654933A}"/>
              </a:ext>
            </a:extLst>
          </p:cNvPr>
          <p:cNvGrpSpPr/>
          <p:nvPr/>
        </p:nvGrpSpPr>
        <p:grpSpPr>
          <a:xfrm>
            <a:off x="415003" y="2475889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27C81966-C6B3-F7D1-9287-616A8C28EDA7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18" name="Organigramme : Terminateur 21">
              <a:extLst>
                <a:ext uri="{FF2B5EF4-FFF2-40B4-BE49-F238E27FC236}">
                  <a16:creationId xmlns:a16="http://schemas.microsoft.com/office/drawing/2014/main" id="{9FB35922-FF9D-02D1-C513-D8AE6CB30C8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Espace réservé du texte 5">
              <a:extLst>
                <a:ext uri="{FF2B5EF4-FFF2-40B4-BE49-F238E27FC236}">
                  <a16:creationId xmlns:a16="http://schemas.microsoft.com/office/drawing/2014/main" id="{6AE66BB3-33A5-C801-F372-C8FCC632000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46260"/>
              <a:ext cx="3420000" cy="66702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جداء الأعداد العشرية (2)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408CF2-CE37-95E1-B368-EA488D100D7F}"/>
              </a:ext>
            </a:extLst>
          </p:cNvPr>
          <p:cNvGrpSpPr/>
          <p:nvPr/>
        </p:nvGrpSpPr>
        <p:grpSpPr>
          <a:xfrm>
            <a:off x="370132" y="3897880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59C73262-6EDD-081A-C026-11A95728A9AC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5" name="Organigramme : Terminateur 21">
              <a:extLst>
                <a:ext uri="{FF2B5EF4-FFF2-40B4-BE49-F238E27FC236}">
                  <a16:creationId xmlns:a16="http://schemas.microsoft.com/office/drawing/2014/main" id="{B8528A7D-CC01-7599-0846-FC2E2041C809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Espace réservé du texte 5">
              <a:extLst>
                <a:ext uri="{FF2B5EF4-FFF2-40B4-BE49-F238E27FC236}">
                  <a16:creationId xmlns:a16="http://schemas.microsoft.com/office/drawing/2014/main" id="{32BBFDE1-E352-522F-DC6A-73F4154EBB52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حل المسائل : </a:t>
              </a:r>
              <a:r>
                <a:rPr lang="ar-SA" sz="1600" b="1" kern="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وضعيات </a:t>
              </a:r>
              <a:r>
                <a:rPr lang="ar-SA" sz="1600" b="1" kern="0" dirty="0" err="1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ضربية</a:t>
              </a:r>
              <a:endParaRPr lang="ar-MA" sz="1600" b="1" kern="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BE2A4A4D-0E69-E3AB-669D-42A7F16A28BF}"/>
              </a:ext>
            </a:extLst>
          </p:cNvPr>
          <p:cNvGrpSpPr/>
          <p:nvPr/>
        </p:nvGrpSpPr>
        <p:grpSpPr>
          <a:xfrm>
            <a:off x="4405078" y="385132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85A2F114-D2FF-43A5-1BC5-C728126D6DE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3" name="Organigramme : Terminateur 21">
              <a:extLst>
                <a:ext uri="{FF2B5EF4-FFF2-40B4-BE49-F238E27FC236}">
                  <a16:creationId xmlns:a16="http://schemas.microsoft.com/office/drawing/2014/main" id="{09DF9E9A-581D-14F9-24EC-3567A55C3816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72F3C907-F2CF-83B3-E160-54BF64EFB75B}"/>
              </a:ext>
            </a:extLst>
          </p:cNvPr>
          <p:cNvGrpSpPr/>
          <p:nvPr/>
        </p:nvGrpSpPr>
        <p:grpSpPr>
          <a:xfrm>
            <a:off x="2439564" y="5221918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98C62966-8FD2-A668-3D21-B98E06297E7D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0" eaLnBrk="1" latinLnBrk="0" hangingPunct="1"/>
              <a:endParaRPr lang="fr-MA" dirty="0"/>
            </a:p>
          </p:txBody>
        </p:sp>
        <p:sp>
          <p:nvSpPr>
            <p:cNvPr id="37" name="Organigramme : Terminateur 21">
              <a:extLst>
                <a:ext uri="{FF2B5EF4-FFF2-40B4-BE49-F238E27FC236}">
                  <a16:creationId xmlns:a16="http://schemas.microsoft.com/office/drawing/2014/main" id="{643F8C6E-3B63-B3F4-94CE-FA2BB7EAE5C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S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8" name="Espace réservé du texte 5">
              <a:extLst>
                <a:ext uri="{FF2B5EF4-FFF2-40B4-BE49-F238E27FC236}">
                  <a16:creationId xmlns:a16="http://schemas.microsoft.com/office/drawing/2014/main" id="{2BBD08C9-A6E2-7ABC-8477-72E6B48FA0F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chemeClr val="bg1">
                      <a:lumMod val="65000"/>
                    </a:schemeClr>
                  </a:solidFill>
                </a:rPr>
                <a:t>مراجعة وتثبيت دروس الأسبوع</a:t>
              </a:r>
            </a:p>
          </p:txBody>
        </p:sp>
      </p:grpSp>
      <p:sp>
        <p:nvSpPr>
          <p:cNvPr id="39" name="Titre 1">
            <a:extLst>
              <a:ext uri="{FF2B5EF4-FFF2-40B4-BE49-F238E27FC236}">
                <a16:creationId xmlns:a16="http://schemas.microsoft.com/office/drawing/2014/main" id="{2A22125F-9825-477B-4932-6EE77888E7A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2B7FD4B-9013-9523-C4DB-E0D7E6EC6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132" y="4059822"/>
            <a:ext cx="3938021" cy="94082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AF7939E-E87A-0356-E390-6BC853DBC1DB}"/>
              </a:ext>
            </a:extLst>
          </p:cNvPr>
          <p:cNvSpPr txBox="1"/>
          <p:nvPr/>
        </p:nvSpPr>
        <p:spPr>
          <a:xfrm>
            <a:off x="4571151" y="4300726"/>
            <a:ext cx="34449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7200" rtl="1">
              <a:defRPr/>
            </a:pPr>
            <a:r>
              <a:rPr lang="ar-SA" b="1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جداء الأعداد العشرية(3)</a:t>
            </a:r>
            <a:endParaRPr lang="ar-MA" b="1" kern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rganigramme : Terminateur 21">
            <a:extLst>
              <a:ext uri="{FF2B5EF4-FFF2-40B4-BE49-F238E27FC236}">
                <a16:creationId xmlns:a16="http://schemas.microsoft.com/office/drawing/2014/main" id="{39F45A87-C447-713F-DB32-E69BF905D7E8}"/>
              </a:ext>
            </a:extLst>
          </p:cNvPr>
          <p:cNvSpPr/>
          <p:nvPr/>
        </p:nvSpPr>
        <p:spPr>
          <a:xfrm>
            <a:off x="6669972" y="3769349"/>
            <a:ext cx="1267620" cy="360000"/>
          </a:xfrm>
          <a:prstGeom prst="flowChartTerminator">
            <a:avLst/>
          </a:prstGeom>
          <a:solidFill>
            <a:srgbClr val="FFC000"/>
          </a:solidFill>
          <a:ln>
            <a:solidFill>
              <a:srgbClr val="EEB5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 rtl="1">
              <a:defRPr/>
            </a:pPr>
            <a:r>
              <a:rPr lang="ar-M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SA" sz="18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endParaRPr lang="fr-FR" sz="18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36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2758E-4DF3-C716-C1B6-0BDF9B80E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4F407B2-92E6-A36A-9972-2DA19A695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40" name="ZoneTexte 2">
            <a:extLst>
              <a:ext uri="{FF2B5EF4-FFF2-40B4-BE49-F238E27FC236}">
                <a16:creationId xmlns:a16="http://schemas.microsoft.com/office/drawing/2014/main" id="{BCF8DD14-9EF1-715C-8ABB-85AB07EE1F5F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F06B252-3CD3-B1BA-9395-4D9CE7D5D979}"/>
              </a:ext>
            </a:extLst>
          </p:cNvPr>
          <p:cNvSpPr/>
          <p:nvPr/>
        </p:nvSpPr>
        <p:spPr>
          <a:xfrm>
            <a:off x="5466736" y="1602754"/>
            <a:ext cx="1939086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أقرأ...وأرسم...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3" name="Oval 80">
            <a:extLst>
              <a:ext uri="{FF2B5EF4-FFF2-40B4-BE49-F238E27FC236}">
                <a16:creationId xmlns:a16="http://schemas.microsoft.com/office/drawing/2014/main" id="{CD4F2145-B454-02EF-609A-FA55644E58CD}"/>
              </a:ext>
            </a:extLst>
          </p:cNvPr>
          <p:cNvSpPr>
            <a:spLocks noChangeAspect="1"/>
          </p:cNvSpPr>
          <p:nvPr/>
        </p:nvSpPr>
        <p:spPr>
          <a:xfrm>
            <a:off x="7449631" y="1676839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1</a:t>
            </a:r>
            <a:endParaRPr lang="fr-MA" sz="3200" b="1" dirty="0"/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6D51BB73-001A-D17D-7D8E-2BFC89CABF16}"/>
              </a:ext>
            </a:extLst>
          </p:cNvPr>
          <p:cNvSpPr>
            <a:spLocks noChangeAspect="1"/>
          </p:cNvSpPr>
          <p:nvPr/>
        </p:nvSpPr>
        <p:spPr>
          <a:xfrm>
            <a:off x="4879009" y="1696939"/>
            <a:ext cx="440397" cy="440397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B1353D4-BD98-F631-54BD-63250D345EDE}"/>
              </a:ext>
            </a:extLst>
          </p:cNvPr>
          <p:cNvSpPr/>
          <p:nvPr/>
        </p:nvSpPr>
        <p:spPr>
          <a:xfrm>
            <a:off x="2880872" y="1622852"/>
            <a:ext cx="1939086" cy="588569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أتذكر  القاعدة</a:t>
            </a:r>
            <a:endParaRPr lang="fr-FR" sz="2000" b="1" dirty="0">
              <a:solidFill>
                <a:schemeClr val="bg1"/>
              </a:solidFill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0215586D-FF67-AAF1-A53A-B784F0C3FBF2}"/>
              </a:ext>
            </a:extLst>
          </p:cNvPr>
          <p:cNvSpPr>
            <a:spLocks noChangeAspect="1"/>
          </p:cNvSpPr>
          <p:nvPr/>
        </p:nvSpPr>
        <p:spPr>
          <a:xfrm>
            <a:off x="2381424" y="1670743"/>
            <a:ext cx="440397" cy="440397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sz="3200" b="1" dirty="0"/>
              <a:t>3</a:t>
            </a:r>
            <a:endParaRPr lang="fr-MA" sz="3200" b="1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4B5C2BC7-F08B-3EA8-F8F3-D324C737796E}"/>
              </a:ext>
            </a:extLst>
          </p:cNvPr>
          <p:cNvSpPr/>
          <p:nvPr/>
        </p:nvSpPr>
        <p:spPr>
          <a:xfrm>
            <a:off x="383287" y="1596656"/>
            <a:ext cx="1939086" cy="588569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أطبق عدديا</a:t>
            </a:r>
            <a:endParaRPr lang="fr-FR" sz="2000" b="1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69C5782-FA72-465F-BDB3-C3BE20B2E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29683" y="2825525"/>
            <a:ext cx="2855811" cy="43528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 : coins arrondis 19">
                <a:extLst>
                  <a:ext uri="{FF2B5EF4-FFF2-40B4-BE49-F238E27FC236}">
                    <a16:creationId xmlns:a16="http://schemas.microsoft.com/office/drawing/2014/main" id="{82DF9FAB-DC79-AF53-ED46-29C24CA80571}"/>
                  </a:ext>
                </a:extLst>
              </p:cNvPr>
              <p:cNvSpPr/>
              <p:nvPr/>
            </p:nvSpPr>
            <p:spPr>
              <a:xfrm>
                <a:off x="2081154" y="5868811"/>
                <a:ext cx="4352869" cy="44711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ar-SA" sz="2400" dirty="0">
                    <a:solidFill>
                      <a:srgbClr val="FF0000"/>
                    </a:solidFill>
                  </a:rPr>
                  <a:t>مساحة أرضية الشرفة هي:</a:t>
                </a:r>
                <a:endParaRPr lang="fr-FR" sz="2400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fr-FR" sz="2400" b="1" dirty="0">
                    <a:solidFill>
                      <a:srgbClr val="FF0000"/>
                    </a:solidFill>
                  </a:rPr>
                  <a:t>A = </a:t>
                </a:r>
                <a14:m>
                  <m:oMath xmlns:m="http://schemas.openxmlformats.org/officeDocument/2006/math"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𝟕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𝟒𝟑</m:t>
                    </m:r>
                    <m:r>
                      <a:rPr lang="fr-FR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𝟑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𝟕</m:t>
                    </m:r>
                    <m:r>
                      <a:rPr lang="fr-FR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𝟐𝟕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𝟒𝟗𝟏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fr-FR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𝒎</m:t>
                        </m:r>
                      </m:e>
                      <m:sup>
                        <m:r>
                          <a:rPr lang="fr-FR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ar-SA" sz="2400" b="1" dirty="0">
                    <a:solidFill>
                      <a:srgbClr val="FF0000"/>
                    </a:solidFill>
                  </a:rPr>
                  <a:t> </a:t>
                </a:r>
                <a:endParaRPr lang="fr-FR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Rectangle : coins arrondis 19">
                <a:extLst>
                  <a:ext uri="{FF2B5EF4-FFF2-40B4-BE49-F238E27FC236}">
                    <a16:creationId xmlns:a16="http://schemas.microsoft.com/office/drawing/2014/main" id="{82DF9FAB-DC79-AF53-ED46-29C24CA8057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1154" y="5868811"/>
                <a:ext cx="4352869" cy="447115"/>
              </a:xfrm>
              <a:prstGeom prst="roundRect">
                <a:avLst/>
              </a:prstGeom>
              <a:blipFill>
                <a:blip r:embed="rId4"/>
                <a:stretch>
                  <a:fillRect t="-56164" b="-753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 12">
            <a:extLst>
              <a:ext uri="{FF2B5EF4-FFF2-40B4-BE49-F238E27FC236}">
                <a16:creationId xmlns:a16="http://schemas.microsoft.com/office/drawing/2014/main" id="{049CF344-212C-45D7-358D-75BF90320E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373" y="2307889"/>
            <a:ext cx="7571888" cy="1151656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554536C2-9C67-DA04-89AB-CEA12FDFA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3471" y="3553955"/>
            <a:ext cx="2877561" cy="157900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A936756-55F2-7B45-6E8B-52B4B11872CC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502810" y="5251012"/>
            <a:ext cx="3298222" cy="53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80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29A46-9D28-9177-12D9-2257685D9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AA473D6-EEE3-F94E-CB55-9EE0A4ABC1ED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5F6427F-24F1-4DB2-FAFC-DF153265F911}"/>
              </a:ext>
            </a:extLst>
          </p:cNvPr>
          <p:cNvSpPr txBox="1"/>
          <p:nvPr/>
        </p:nvSpPr>
        <p:spPr>
          <a:xfrm>
            <a:off x="1284391" y="3199943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23F82857-9144-E69C-443C-3601E67F72F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0FCDB8F0-9AD2-ED69-2C71-5D071D1E4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91627" y="3846274"/>
            <a:ext cx="765221" cy="765221"/>
          </a:xfrm>
          <a:prstGeom prst="rect">
            <a:avLst/>
          </a:prstGeom>
        </p:spPr>
      </p:pic>
      <p:sp>
        <p:nvSpPr>
          <p:cNvPr id="2" name="Oval 80">
            <a:extLst>
              <a:ext uri="{FF2B5EF4-FFF2-40B4-BE49-F238E27FC236}">
                <a16:creationId xmlns:a16="http://schemas.microsoft.com/office/drawing/2014/main" id="{BC547780-0953-B0B3-3BAD-5DAEC746343D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A8619D45-BD19-DA5F-24AD-F123CB48A9ED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الممارسة الموجهة</a:t>
            </a: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A7B9CEF5-CB62-CCD2-CA77-7F9EFE87B221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995F6C7-8BC0-81F8-B91E-4EBC8A96770F}"/>
              </a:ext>
            </a:extLst>
          </p:cNvPr>
          <p:cNvSpPr txBox="1"/>
          <p:nvPr/>
        </p:nvSpPr>
        <p:spPr>
          <a:xfrm>
            <a:off x="1295932" y="3865752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</a:t>
            </a:r>
            <a:r>
              <a:rPr lang="fr-FR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2</a:t>
            </a:r>
            <a:endParaRPr lang="ar-SA" sz="3600" b="1" dirty="0">
              <a:solidFill>
                <a:srgbClr val="FC8D00"/>
              </a:solidFill>
              <a:latin typeface="Dosis" pitchFamily="2" charset="0"/>
              <a:cs typeface="Calibri" panose="020F0502020204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6C0BF9F-19BB-1434-BAF5-60B8D45E66A8}"/>
              </a:ext>
            </a:extLst>
          </p:cNvPr>
          <p:cNvSpPr txBox="1"/>
          <p:nvPr/>
        </p:nvSpPr>
        <p:spPr>
          <a:xfrm>
            <a:off x="1295931" y="4512083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113786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F12201-D4A1-1500-64E7-20167BF8C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B8D24F2-5D33-A72B-057C-F5EC9A82FEE4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دفاتر البحث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pic>
        <p:nvPicPr>
          <p:cNvPr id="5" name="Image 4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F168FFCD-CC09-C8F5-A8DA-449328493C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419F669-9939-F64A-4C03-B8AF3BDFF12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44539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97D72F-8E74-059F-C84F-94816F2892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DB8F07E-6B01-BEF8-65DF-26D6B318E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59012B94-73D0-EF85-23E8-EEADE203D26A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دفاتر البحث، قوموا بحل المسألة التالية: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D3CE63A1-9316-7CD7-059D-782DF56B1DCF}"/>
              </a:ext>
            </a:extLst>
          </p:cNvPr>
          <p:cNvSpPr/>
          <p:nvPr/>
        </p:nvSpPr>
        <p:spPr>
          <a:xfrm>
            <a:off x="470453" y="2007704"/>
            <a:ext cx="7553739" cy="128214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600" dirty="0">
                <a:solidFill>
                  <a:schemeClr val="tx1"/>
                </a:solidFill>
              </a:rPr>
              <a:t>يَسْتَهْلِكُ مُحَرِّكُ حَافِلَةٍ فِي كُلِّ كِيلُومِتْرٍ 0,08 لِتْرًا مِنَ الوَقُودِ.​</a:t>
            </a:r>
          </a:p>
          <a:p>
            <a:pPr algn="ctr"/>
            <a:r>
              <a:rPr lang="ar-SA" sz="2600" dirty="0">
                <a:solidFill>
                  <a:schemeClr val="tx1"/>
                </a:solidFill>
              </a:rPr>
              <a:t>كَمْ لِتْرًا مِنَ الوَقُودِ تَسْتَهْلِكُهُ الحَافِلَةُ إِذَا قَطَعَتْ مَسَافَةً مِقْدَارُهَا 35,8 كِيلُومِتْرًا؟</a:t>
            </a:r>
            <a:endParaRPr lang="fr-FR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24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B510D-BE32-9E1F-A37D-0677D176AB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B997807-918A-BB94-9BD3-1B8C41143E80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EADE32A-FA44-F8A0-CA41-62F5C8CCA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97722C29-1250-8ED2-E33B-88C222B7BE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691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3E41B-3791-BBFA-7C33-0A89F166E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75C10D7-954B-D908-4BD7-7AD161DC4F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C72580E9-9354-A4EB-E6D4-AF05935F1404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دفاتر البحث، قوموا بحل المسألة التالية: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01A9E3CC-EA90-88BD-BCB0-D1616A244818}"/>
              </a:ext>
            </a:extLst>
          </p:cNvPr>
          <p:cNvSpPr/>
          <p:nvPr/>
        </p:nvSpPr>
        <p:spPr>
          <a:xfrm>
            <a:off x="470453" y="2007704"/>
            <a:ext cx="7553739" cy="128214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600" dirty="0">
                <a:solidFill>
                  <a:schemeClr val="tx1"/>
                </a:solidFill>
              </a:rPr>
              <a:t>يَسْتَهْلِكُ مُحَرِّكُ حَافِلَةٍ فِي كُلِّ كِيلُومِتْرٍ 0,08 لِتْرًا مِنَ الوَقُودِ.​</a:t>
            </a:r>
          </a:p>
          <a:p>
            <a:pPr algn="ctr"/>
            <a:r>
              <a:rPr lang="ar-SA" sz="2600" dirty="0">
                <a:solidFill>
                  <a:schemeClr val="tx1"/>
                </a:solidFill>
              </a:rPr>
              <a:t>كَمْ لِتْرًا مِنَ الوَقُودِ تَسْتَهْلِكُهُ الحَافِلَةُ إِذَا قَطَعَتْ مَسَافَةً مِقْدَارُهَا 35,8 كِيلُومِتْرًا؟</a:t>
            </a:r>
            <a:endParaRPr lang="fr-FR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74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B50EE-5F2E-3F7D-1527-7BB57C900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08C8909-6135-D7BD-F67A-99A3B7B39460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C0DF045-60E6-28FE-C634-00FBCF7DD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E62E0BE-C60F-D35D-16F9-66EE0073A40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864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0DB14-5E75-06AA-49FC-227C0F52B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61A53A7-97BF-D1D1-928B-1570893932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DC28E6E9-26FE-64B7-1D00-5ECCD01AEC53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ارسموا رسما مبسطا لما نريد حسابه: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956E0DD-533C-A4EB-47E4-0D36CF7D3A1A}"/>
              </a:ext>
            </a:extLst>
          </p:cNvPr>
          <p:cNvSpPr/>
          <p:nvPr/>
        </p:nvSpPr>
        <p:spPr>
          <a:xfrm>
            <a:off x="470453" y="2007704"/>
            <a:ext cx="7553739" cy="128214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600" dirty="0">
                <a:solidFill>
                  <a:schemeClr val="tx1"/>
                </a:solidFill>
              </a:rPr>
              <a:t>يَسْتَهْلِكُ مُحَرِّكُ حَافِلَةٍ فِي كُلِّ كِيلُومِتْرٍ 0,08 لِتْرًا مِنَ الوَقُودِ.​</a:t>
            </a:r>
          </a:p>
          <a:p>
            <a:pPr algn="ctr"/>
            <a:r>
              <a:rPr lang="ar-SA" sz="2600" dirty="0">
                <a:solidFill>
                  <a:schemeClr val="tx1"/>
                </a:solidFill>
              </a:rPr>
              <a:t>كَمْ لِتْرًا مِنَ الوَقُودِ تَسْتَهْلِكُهُ الحَافِلَةُ إِذَا قَطَعَتْ مَسَافَةً مِقْدَارُهَا 35,8 كِيلُومِتْرًا؟</a:t>
            </a:r>
            <a:endParaRPr lang="fr-FR" sz="2600" dirty="0">
              <a:solidFill>
                <a:schemeClr val="tx1"/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89E0DB2-0FDC-B9CB-DDD3-615BA7B3C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73715" y="2849830"/>
            <a:ext cx="3084843" cy="424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3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5077A-50F2-B0CC-0416-53860DF05A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8BA1FF6-CD2C-49F3-1CD0-F56EFDC2F11A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DA31FCD7-A108-6D4A-4EEC-FF8E23E6F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C37E244-6347-E1ED-3B94-23A77C1C81D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567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1A6D25-82F3-87B2-10DA-F8F5155D2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1E9D5CF-4450-7768-E5F5-EEF6FD585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8856A005-C461-4786-AFC1-BE3830DCE12C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76FEA06-06E1-1BAF-EFFD-FB9EE2B52E8D}"/>
              </a:ext>
            </a:extLst>
          </p:cNvPr>
          <p:cNvSpPr/>
          <p:nvPr/>
        </p:nvSpPr>
        <p:spPr>
          <a:xfrm>
            <a:off x="470453" y="2007704"/>
            <a:ext cx="7553739" cy="128214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600" dirty="0">
                <a:solidFill>
                  <a:schemeClr val="tx1"/>
                </a:solidFill>
              </a:rPr>
              <a:t>يَسْتَهْلِكُ مُحَرِّكُ حَافِلَةٍ فِي كُلِّ كِيلُومِتْرٍ 0,08 لِتْرًا مِنَ الوَقُودِ.​</a:t>
            </a:r>
          </a:p>
          <a:p>
            <a:pPr algn="ctr"/>
            <a:r>
              <a:rPr lang="ar-SA" sz="2600" dirty="0">
                <a:solidFill>
                  <a:schemeClr val="tx1"/>
                </a:solidFill>
              </a:rPr>
              <a:t>كَمْ لِتْرًا مِنَ الوَقُودِ تَسْتَهْلِكُهُ الحَافِلَةُ إِذَا قَطَعَتْ مَسَافَةً مِقْدَارُهَا 35,8 كِيلُومِتْرًا؟</a:t>
            </a:r>
            <a:endParaRPr lang="fr-FR" sz="2600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C5CDA0C-8BC8-C397-6B0F-5ED66E811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73715" y="2849830"/>
            <a:ext cx="3084843" cy="4243184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59CFB47-834F-9283-2609-500318FF75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260508"/>
              </p:ext>
            </p:extLst>
          </p:nvPr>
        </p:nvGraphicFramePr>
        <p:xfrm>
          <a:off x="2623703" y="3553690"/>
          <a:ext cx="3605648" cy="5552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1412">
                  <a:extLst>
                    <a:ext uri="{9D8B030D-6E8A-4147-A177-3AD203B41FA5}">
                      <a16:colId xmlns:a16="http://schemas.microsoft.com/office/drawing/2014/main" val="1847682341"/>
                    </a:ext>
                  </a:extLst>
                </a:gridCol>
                <a:gridCol w="901412">
                  <a:extLst>
                    <a:ext uri="{9D8B030D-6E8A-4147-A177-3AD203B41FA5}">
                      <a16:colId xmlns:a16="http://schemas.microsoft.com/office/drawing/2014/main" val="895710768"/>
                    </a:ext>
                  </a:extLst>
                </a:gridCol>
                <a:gridCol w="901412">
                  <a:extLst>
                    <a:ext uri="{9D8B030D-6E8A-4147-A177-3AD203B41FA5}">
                      <a16:colId xmlns:a16="http://schemas.microsoft.com/office/drawing/2014/main" val="1281080870"/>
                    </a:ext>
                  </a:extLst>
                </a:gridCol>
                <a:gridCol w="901412">
                  <a:extLst>
                    <a:ext uri="{9D8B030D-6E8A-4147-A177-3AD203B41FA5}">
                      <a16:colId xmlns:a16="http://schemas.microsoft.com/office/drawing/2014/main" val="4223617304"/>
                    </a:ext>
                  </a:extLst>
                </a:gridCol>
              </a:tblGrid>
              <a:tr h="555286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0,08</a:t>
                      </a:r>
                      <a:r>
                        <a:rPr lang="fr-FR" sz="2400" b="1" dirty="0">
                          <a:solidFill>
                            <a:srgbClr val="FF0000"/>
                          </a:solidFill>
                          <a:latin typeface="Brush Script MT" panose="03060802040406070304" pitchFamily="66" charset="0"/>
                        </a:rPr>
                        <a:t> l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FF0000"/>
                          </a:solidFill>
                        </a:rPr>
                        <a:t>…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rgbClr val="FF0000"/>
                          </a:solidFill>
                        </a:rPr>
                        <a:t>…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0,08</a:t>
                      </a:r>
                      <a:r>
                        <a:rPr kumimoji="0" lang="fr-FR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Brush Script MT" panose="03060802040406070304" pitchFamily="66" charset="0"/>
                          <a:ea typeface="+mn-ea"/>
                          <a:cs typeface="+mn-cs"/>
                        </a:rPr>
                        <a:t> l</a:t>
                      </a:r>
                    </a:p>
                  </a:txBody>
                  <a:tcPr>
                    <a:lnL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7839971"/>
                  </a:ext>
                </a:extLst>
              </a:tr>
            </a:tbl>
          </a:graphicData>
        </a:graphic>
      </p:graphicFrame>
      <p:sp>
        <p:nvSpPr>
          <p:cNvPr id="6" name="Accolade ouvrante 31">
            <a:extLst>
              <a:ext uri="{FF2B5EF4-FFF2-40B4-BE49-F238E27FC236}">
                <a16:creationId xmlns:a16="http://schemas.microsoft.com/office/drawing/2014/main" id="{01C7BB5A-F95C-926C-17BA-DCBB3F8C0907}"/>
              </a:ext>
            </a:extLst>
          </p:cNvPr>
          <p:cNvSpPr/>
          <p:nvPr/>
        </p:nvSpPr>
        <p:spPr>
          <a:xfrm rot="16200000" flipV="1">
            <a:off x="4278450" y="2646092"/>
            <a:ext cx="348870" cy="3552933"/>
          </a:xfrm>
          <a:prstGeom prst="leftBrace">
            <a:avLst>
              <a:gd name="adj1" fmla="val 182982"/>
              <a:gd name="adj2" fmla="val 45565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BE6C310-1B32-1055-FA03-2C8AC0B949EA}"/>
              </a:ext>
            </a:extLst>
          </p:cNvPr>
          <p:cNvSpPr/>
          <p:nvPr/>
        </p:nvSpPr>
        <p:spPr>
          <a:xfrm>
            <a:off x="3621232" y="4497150"/>
            <a:ext cx="1901536" cy="4779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rgbClr val="FF0000"/>
                </a:solidFill>
              </a:rPr>
              <a:t>35,8 كيلومترا</a:t>
            </a:r>
            <a:endParaRPr lang="fr-FR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23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252398" y="1366378"/>
            <a:ext cx="8178799" cy="93961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2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جداء الأعداد العشرية (3) </a:t>
            </a:r>
            <a:endParaRPr lang="en-US" sz="3200" b="1" kern="0" dirty="0">
              <a:solidFill>
                <a:srgbClr val="10658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5479DDD-CFF8-9C31-E61F-43F73131B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9223" y="2305994"/>
            <a:ext cx="3230063" cy="41197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2053D99-BD64-5D1F-D24B-809CF5C44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714" y="2305993"/>
            <a:ext cx="3230064" cy="374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65A40-99A2-D1D7-A716-26605F31D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2D2F092-6C6F-E143-F92A-B185BC5F3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11" name="ZoneTexte 2">
            <a:extLst>
              <a:ext uri="{FF2B5EF4-FFF2-40B4-BE49-F238E27FC236}">
                <a16:creationId xmlns:a16="http://schemas.microsoft.com/office/drawing/2014/main" id="{C8A962E6-ECE3-BE2E-8D02-7CA37028B32D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 ، اكتبوا قاعدة الحل.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67266F3C-344C-A462-7CE9-F9436725768F}"/>
              </a:ext>
            </a:extLst>
          </p:cNvPr>
          <p:cNvSpPr/>
          <p:nvPr/>
        </p:nvSpPr>
        <p:spPr>
          <a:xfrm>
            <a:off x="470453" y="2007704"/>
            <a:ext cx="7553739" cy="128214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600" dirty="0">
                <a:solidFill>
                  <a:schemeClr val="tx1"/>
                </a:solidFill>
              </a:rPr>
              <a:t>يَسْتَهْلِكُ مُحَرِّكُ حَافِلَةٍ فِي كُلِّ كِيلُومِتْرٍ 0,08 لِتْرًا مِنَ الوَقُودِ.​</a:t>
            </a:r>
          </a:p>
          <a:p>
            <a:pPr algn="ctr"/>
            <a:r>
              <a:rPr lang="ar-SA" sz="2600" dirty="0">
                <a:solidFill>
                  <a:schemeClr val="tx1"/>
                </a:solidFill>
              </a:rPr>
              <a:t>كَمْ لِتْرًا مِنَ الوَقُودِ تَسْتَهْلِكُهُ الحَافِلَةُ إِذَا قَطَعَتْ مَسَافَةً مِقْدَارُهَا 35,8 كِيلُومِتْرًا؟</a:t>
            </a:r>
            <a:endParaRPr lang="fr-FR" sz="2600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AD021B0-71BA-D8DF-319B-1A8CF1D81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73715" y="2849830"/>
            <a:ext cx="3084843" cy="4243184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284885BC-C0C0-2997-DA1C-08A4483086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805553"/>
              </p:ext>
            </p:extLst>
          </p:nvPr>
        </p:nvGraphicFramePr>
        <p:xfrm>
          <a:off x="2623703" y="3553690"/>
          <a:ext cx="3605648" cy="5552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1412">
                  <a:extLst>
                    <a:ext uri="{9D8B030D-6E8A-4147-A177-3AD203B41FA5}">
                      <a16:colId xmlns:a16="http://schemas.microsoft.com/office/drawing/2014/main" val="1847682341"/>
                    </a:ext>
                  </a:extLst>
                </a:gridCol>
                <a:gridCol w="901412">
                  <a:extLst>
                    <a:ext uri="{9D8B030D-6E8A-4147-A177-3AD203B41FA5}">
                      <a16:colId xmlns:a16="http://schemas.microsoft.com/office/drawing/2014/main" val="895710768"/>
                    </a:ext>
                  </a:extLst>
                </a:gridCol>
                <a:gridCol w="901412">
                  <a:extLst>
                    <a:ext uri="{9D8B030D-6E8A-4147-A177-3AD203B41FA5}">
                      <a16:colId xmlns:a16="http://schemas.microsoft.com/office/drawing/2014/main" val="1281080870"/>
                    </a:ext>
                  </a:extLst>
                </a:gridCol>
                <a:gridCol w="901412">
                  <a:extLst>
                    <a:ext uri="{9D8B030D-6E8A-4147-A177-3AD203B41FA5}">
                      <a16:colId xmlns:a16="http://schemas.microsoft.com/office/drawing/2014/main" val="4223617304"/>
                    </a:ext>
                  </a:extLst>
                </a:gridCol>
              </a:tblGrid>
              <a:tr h="555286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0,08</a:t>
                      </a:r>
                      <a:r>
                        <a:rPr lang="fr-FR" sz="2400" b="1" dirty="0">
                          <a:solidFill>
                            <a:schemeClr val="tx1"/>
                          </a:solidFill>
                          <a:latin typeface="Brush Script MT" panose="03060802040406070304" pitchFamily="66" charset="0"/>
                        </a:rPr>
                        <a:t> l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0,08</a:t>
                      </a:r>
                      <a:r>
                        <a:rPr kumimoji="0" lang="fr-FR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rush Script MT" panose="03060802040406070304" pitchFamily="66" charset="0"/>
                          <a:ea typeface="+mn-ea"/>
                          <a:cs typeface="+mn-cs"/>
                        </a:rPr>
                        <a:t> l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7839971"/>
                  </a:ext>
                </a:extLst>
              </a:tr>
            </a:tbl>
          </a:graphicData>
        </a:graphic>
      </p:graphicFrame>
      <p:sp>
        <p:nvSpPr>
          <p:cNvPr id="6" name="Accolade ouvrante 31">
            <a:extLst>
              <a:ext uri="{FF2B5EF4-FFF2-40B4-BE49-F238E27FC236}">
                <a16:creationId xmlns:a16="http://schemas.microsoft.com/office/drawing/2014/main" id="{6E5AEB47-9546-3ABA-08AB-AEF76FFA447A}"/>
              </a:ext>
            </a:extLst>
          </p:cNvPr>
          <p:cNvSpPr/>
          <p:nvPr/>
        </p:nvSpPr>
        <p:spPr>
          <a:xfrm rot="16200000" flipV="1">
            <a:off x="4278450" y="2646092"/>
            <a:ext cx="348870" cy="3552933"/>
          </a:xfrm>
          <a:prstGeom prst="leftBrace">
            <a:avLst>
              <a:gd name="adj1" fmla="val 182982"/>
              <a:gd name="adj2" fmla="val 45565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A000045-749F-7525-5D25-21CA5512D170}"/>
              </a:ext>
            </a:extLst>
          </p:cNvPr>
          <p:cNvSpPr/>
          <p:nvPr/>
        </p:nvSpPr>
        <p:spPr>
          <a:xfrm>
            <a:off x="3621232" y="4497150"/>
            <a:ext cx="1901536" cy="4779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35,8 كيلومترا</a:t>
            </a:r>
            <a:endParaRPr lang="fr-FR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47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DFA63-6C85-495E-BFA8-909168F49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3A81E96-13FC-9C10-783A-548C0BB24777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AE76A36-65AF-684F-7CF5-1F09DB67D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DEB4CE3-FC6C-06A8-6D65-76A1019EA95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256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5BB43-4285-572C-33C8-769BA9A4A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3C77162-1ECE-E666-B8B4-2D0B59FC45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4FE111C6-DAB1-A822-8576-24CE4449E10D}"/>
              </a:ext>
            </a:extLst>
          </p:cNvPr>
          <p:cNvSpPr/>
          <p:nvPr/>
        </p:nvSpPr>
        <p:spPr>
          <a:xfrm>
            <a:off x="470453" y="2007704"/>
            <a:ext cx="7553739" cy="128214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600" dirty="0">
                <a:solidFill>
                  <a:schemeClr val="tx1"/>
                </a:solidFill>
              </a:rPr>
              <a:t>يَسْتَهْلِكُ مُحَرِّكُ حَافِلَةٍ فِي كُلِّ كِيلُومِتْرٍ 0,08 لِتْرًا مِنَ الوَقُودِ.​</a:t>
            </a:r>
          </a:p>
          <a:p>
            <a:pPr algn="ctr"/>
            <a:r>
              <a:rPr lang="ar-SA" sz="2600" dirty="0">
                <a:solidFill>
                  <a:schemeClr val="tx1"/>
                </a:solidFill>
              </a:rPr>
              <a:t>كَمْ لِتْرًا مِنَ الوَقُودِ تَسْتَهْلِكُهُ الحَافِلَةُ إِذَا قَطَعَتْ مَسَافَةً مِقْدَارُهَا 35,8 كِيلُومِتْرًا؟</a:t>
            </a:r>
            <a:endParaRPr lang="fr-FR" sz="2600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C8C202D-EBE9-CFAA-407D-39643EFF0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73715" y="2849830"/>
            <a:ext cx="3084843" cy="4243184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DB9E0CC0-856F-6E21-A7AC-72B50A3B8B78}"/>
              </a:ext>
            </a:extLst>
          </p:cNvPr>
          <p:cNvGraphicFramePr>
            <a:graphicFrameLocks noGrp="1"/>
          </p:cNvGraphicFramePr>
          <p:nvPr/>
        </p:nvGraphicFramePr>
        <p:xfrm>
          <a:off x="2623703" y="3553690"/>
          <a:ext cx="3605648" cy="5552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1412">
                  <a:extLst>
                    <a:ext uri="{9D8B030D-6E8A-4147-A177-3AD203B41FA5}">
                      <a16:colId xmlns:a16="http://schemas.microsoft.com/office/drawing/2014/main" val="1847682341"/>
                    </a:ext>
                  </a:extLst>
                </a:gridCol>
                <a:gridCol w="901412">
                  <a:extLst>
                    <a:ext uri="{9D8B030D-6E8A-4147-A177-3AD203B41FA5}">
                      <a16:colId xmlns:a16="http://schemas.microsoft.com/office/drawing/2014/main" val="895710768"/>
                    </a:ext>
                  </a:extLst>
                </a:gridCol>
                <a:gridCol w="901412">
                  <a:extLst>
                    <a:ext uri="{9D8B030D-6E8A-4147-A177-3AD203B41FA5}">
                      <a16:colId xmlns:a16="http://schemas.microsoft.com/office/drawing/2014/main" val="1281080870"/>
                    </a:ext>
                  </a:extLst>
                </a:gridCol>
                <a:gridCol w="901412">
                  <a:extLst>
                    <a:ext uri="{9D8B030D-6E8A-4147-A177-3AD203B41FA5}">
                      <a16:colId xmlns:a16="http://schemas.microsoft.com/office/drawing/2014/main" val="4223617304"/>
                    </a:ext>
                  </a:extLst>
                </a:gridCol>
              </a:tblGrid>
              <a:tr h="555286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0,08</a:t>
                      </a:r>
                      <a:r>
                        <a:rPr lang="fr-FR" sz="2400" b="1" dirty="0">
                          <a:solidFill>
                            <a:schemeClr val="tx1"/>
                          </a:solidFill>
                          <a:latin typeface="Brush Script MT" panose="03060802040406070304" pitchFamily="66" charset="0"/>
                        </a:rPr>
                        <a:t> l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0,08</a:t>
                      </a:r>
                      <a:r>
                        <a:rPr kumimoji="0" lang="fr-FR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rush Script MT" panose="03060802040406070304" pitchFamily="66" charset="0"/>
                          <a:ea typeface="+mn-ea"/>
                          <a:cs typeface="+mn-cs"/>
                        </a:rPr>
                        <a:t> l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7839971"/>
                  </a:ext>
                </a:extLst>
              </a:tr>
            </a:tbl>
          </a:graphicData>
        </a:graphic>
      </p:graphicFrame>
      <p:sp>
        <p:nvSpPr>
          <p:cNvPr id="6" name="Accolade ouvrante 31">
            <a:extLst>
              <a:ext uri="{FF2B5EF4-FFF2-40B4-BE49-F238E27FC236}">
                <a16:creationId xmlns:a16="http://schemas.microsoft.com/office/drawing/2014/main" id="{A4C738DC-3B5E-5FFD-CDBC-0E98FD711F1B}"/>
              </a:ext>
            </a:extLst>
          </p:cNvPr>
          <p:cNvSpPr/>
          <p:nvPr/>
        </p:nvSpPr>
        <p:spPr>
          <a:xfrm rot="16200000" flipV="1">
            <a:off x="4278450" y="2646092"/>
            <a:ext cx="348870" cy="3552933"/>
          </a:xfrm>
          <a:prstGeom prst="leftBrace">
            <a:avLst>
              <a:gd name="adj1" fmla="val 182982"/>
              <a:gd name="adj2" fmla="val 45565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4990112B-6D8A-BF6E-67D9-805EC3476106}"/>
              </a:ext>
            </a:extLst>
          </p:cNvPr>
          <p:cNvSpPr/>
          <p:nvPr/>
        </p:nvSpPr>
        <p:spPr>
          <a:xfrm>
            <a:off x="3621232" y="4497150"/>
            <a:ext cx="1901536" cy="4779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35,8 كيلومترا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7" name="ZoneTexte 2">
            <a:extLst>
              <a:ext uri="{FF2B5EF4-FFF2-40B4-BE49-F238E27FC236}">
                <a16:creationId xmlns:a16="http://schemas.microsoft.com/office/drawing/2014/main" id="{EC57E219-42FE-D471-1EFF-CD1D0BC5C727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6FEB10C-2959-BF53-46E2-3CEBDB2A8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382" y="4928099"/>
            <a:ext cx="4593005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6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04132-154A-AE44-2BB3-44682AAA0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55554A1-0B96-73D5-2E2A-5247C97E2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12A7126-34E9-34C2-F79D-E210853E798F}"/>
              </a:ext>
            </a:extLst>
          </p:cNvPr>
          <p:cNvSpPr/>
          <p:nvPr/>
        </p:nvSpPr>
        <p:spPr>
          <a:xfrm>
            <a:off x="470453" y="2007704"/>
            <a:ext cx="7553739" cy="128214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600" dirty="0">
                <a:solidFill>
                  <a:schemeClr val="tx1"/>
                </a:solidFill>
              </a:rPr>
              <a:t>يَسْتَهْلِكُ مُحَرِّكُ حَافِلَةٍ فِي كُلِّ كِيلُومِتْرٍ 0,08 لِتْرًا مِنَ الوَقُودِ.​</a:t>
            </a:r>
          </a:p>
          <a:p>
            <a:pPr algn="ctr"/>
            <a:r>
              <a:rPr lang="ar-SA" sz="2600" dirty="0">
                <a:solidFill>
                  <a:schemeClr val="tx1"/>
                </a:solidFill>
              </a:rPr>
              <a:t>كَمْ لِتْرًا مِنَ الوَقُودِ تَسْتَهْلِكُهُ الحَافِلَةُ إِذَا قَطَعَتْ مَسَافَةً مِقْدَارُهَا 35,8 كِيلُومِتْرًا؟</a:t>
            </a:r>
            <a:endParaRPr lang="fr-FR" sz="2600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F17753F-CDBB-1A95-22FF-B7D451EB0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73715" y="2849830"/>
            <a:ext cx="3084843" cy="4243184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6F9CCBFE-8568-A640-3338-180DE6BB5D9F}"/>
              </a:ext>
            </a:extLst>
          </p:cNvPr>
          <p:cNvGraphicFramePr>
            <a:graphicFrameLocks noGrp="1"/>
          </p:cNvGraphicFramePr>
          <p:nvPr/>
        </p:nvGraphicFramePr>
        <p:xfrm>
          <a:off x="2623703" y="3553690"/>
          <a:ext cx="3605648" cy="5552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1412">
                  <a:extLst>
                    <a:ext uri="{9D8B030D-6E8A-4147-A177-3AD203B41FA5}">
                      <a16:colId xmlns:a16="http://schemas.microsoft.com/office/drawing/2014/main" val="1847682341"/>
                    </a:ext>
                  </a:extLst>
                </a:gridCol>
                <a:gridCol w="901412">
                  <a:extLst>
                    <a:ext uri="{9D8B030D-6E8A-4147-A177-3AD203B41FA5}">
                      <a16:colId xmlns:a16="http://schemas.microsoft.com/office/drawing/2014/main" val="895710768"/>
                    </a:ext>
                  </a:extLst>
                </a:gridCol>
                <a:gridCol w="901412">
                  <a:extLst>
                    <a:ext uri="{9D8B030D-6E8A-4147-A177-3AD203B41FA5}">
                      <a16:colId xmlns:a16="http://schemas.microsoft.com/office/drawing/2014/main" val="1281080870"/>
                    </a:ext>
                  </a:extLst>
                </a:gridCol>
                <a:gridCol w="901412">
                  <a:extLst>
                    <a:ext uri="{9D8B030D-6E8A-4147-A177-3AD203B41FA5}">
                      <a16:colId xmlns:a16="http://schemas.microsoft.com/office/drawing/2014/main" val="4223617304"/>
                    </a:ext>
                  </a:extLst>
                </a:gridCol>
              </a:tblGrid>
              <a:tr h="555286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0,08</a:t>
                      </a:r>
                      <a:r>
                        <a:rPr lang="fr-FR" sz="2400" b="1" dirty="0">
                          <a:solidFill>
                            <a:schemeClr val="tx1"/>
                          </a:solidFill>
                          <a:latin typeface="Brush Script MT" panose="03060802040406070304" pitchFamily="66" charset="0"/>
                        </a:rPr>
                        <a:t> l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0,08</a:t>
                      </a:r>
                      <a:r>
                        <a:rPr kumimoji="0" lang="fr-FR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rush Script MT" panose="03060802040406070304" pitchFamily="66" charset="0"/>
                          <a:ea typeface="+mn-ea"/>
                          <a:cs typeface="+mn-cs"/>
                        </a:rPr>
                        <a:t> l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7839971"/>
                  </a:ext>
                </a:extLst>
              </a:tr>
            </a:tbl>
          </a:graphicData>
        </a:graphic>
      </p:graphicFrame>
      <p:sp>
        <p:nvSpPr>
          <p:cNvPr id="6" name="Accolade ouvrante 31">
            <a:extLst>
              <a:ext uri="{FF2B5EF4-FFF2-40B4-BE49-F238E27FC236}">
                <a16:creationId xmlns:a16="http://schemas.microsoft.com/office/drawing/2014/main" id="{BC7C71BC-2FA2-4465-48C6-606BF0AF285A}"/>
              </a:ext>
            </a:extLst>
          </p:cNvPr>
          <p:cNvSpPr/>
          <p:nvPr/>
        </p:nvSpPr>
        <p:spPr>
          <a:xfrm rot="16200000" flipV="1">
            <a:off x="4278450" y="2646092"/>
            <a:ext cx="348870" cy="3552933"/>
          </a:xfrm>
          <a:prstGeom prst="leftBrace">
            <a:avLst>
              <a:gd name="adj1" fmla="val 182982"/>
              <a:gd name="adj2" fmla="val 45565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DFBB1B79-8EF1-3481-0B6D-D76BFCEC24E8}"/>
              </a:ext>
            </a:extLst>
          </p:cNvPr>
          <p:cNvSpPr/>
          <p:nvPr/>
        </p:nvSpPr>
        <p:spPr>
          <a:xfrm>
            <a:off x="3621232" y="4497150"/>
            <a:ext cx="1901536" cy="4779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35,8 كيلومترا</a:t>
            </a:r>
            <a:endParaRPr lang="fr-FR" sz="2400" b="1" dirty="0">
              <a:solidFill>
                <a:schemeClr val="tx1"/>
              </a:solidFill>
            </a:endParaRPr>
          </a:p>
        </p:txBody>
      </p:sp>
      <p:sp>
        <p:nvSpPr>
          <p:cNvPr id="7" name="ZoneTexte 2">
            <a:extLst>
              <a:ext uri="{FF2B5EF4-FFF2-40B4-BE49-F238E27FC236}">
                <a16:creationId xmlns:a16="http://schemas.microsoft.com/office/drawing/2014/main" id="{1C4B6AF7-8324-70AC-69FA-065A56DF4AA6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على الألواح، قوموا بالتطبيق العددي.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F02726B-F94E-30FD-CC66-19A2BB760991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2156382" y="4928099"/>
            <a:ext cx="4593005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29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47DFC-F128-8BAC-9A9D-200623A0C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3318C62-42FA-873B-8FD0-E6A3692CC40A}"/>
              </a:ext>
            </a:extLst>
          </p:cNvPr>
          <p:cNvSpPr txBox="1"/>
          <p:nvPr/>
        </p:nvSpPr>
        <p:spPr>
          <a:xfrm>
            <a:off x="1271068" y="863877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الألواح. </a:t>
            </a:r>
          </a:p>
        </p:txBody>
      </p:sp>
      <p:pic>
        <p:nvPicPr>
          <p:cNvPr id="3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83F4A7B-FC37-7C1E-197D-5EF3406F8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45944" y="660097"/>
            <a:ext cx="900000" cy="900000"/>
          </a:xfrm>
          <a:prstGeom prst="rect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48B4CED-FF55-7F7F-26FD-1F8FBAC9F63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2000" y="1719000"/>
            <a:ext cx="3420000" cy="34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094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F3DAD-F175-95DE-F3DD-276E7A90E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0263069-B816-E605-75ED-31806BFFE6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23678"/>
            <a:ext cx="999174" cy="999174"/>
          </a:xfrm>
          <a:prstGeom prst="ellipse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F192A16-FE8F-E636-6FF6-5C7A9F5F5FF8}"/>
              </a:ext>
            </a:extLst>
          </p:cNvPr>
          <p:cNvSpPr/>
          <p:nvPr/>
        </p:nvSpPr>
        <p:spPr>
          <a:xfrm>
            <a:off x="470453" y="2007704"/>
            <a:ext cx="7553739" cy="128214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600" dirty="0">
                <a:solidFill>
                  <a:schemeClr val="tx1"/>
                </a:solidFill>
              </a:rPr>
              <a:t>يَسْتَهْلِكُ مُحَرِّكُ حَافِلَةٍ فِي كُلِّ كِيلُومِتْرٍ 0,08 لِتْرًا مِنَ الوَقُودِ.​</a:t>
            </a:r>
          </a:p>
          <a:p>
            <a:pPr algn="ctr"/>
            <a:r>
              <a:rPr lang="ar-SA" sz="2600" dirty="0">
                <a:solidFill>
                  <a:schemeClr val="tx1"/>
                </a:solidFill>
              </a:rPr>
              <a:t>كَمْ لِتْرًا مِنَ الوَقُودِ تَسْتَهْلِكُهُ الحَافِلَةُ إِذَا قَطَعَتْ مَسَافَةً مِقْدَارُهَا 35,8 كِيلُومِتْرًا؟</a:t>
            </a:r>
            <a:endParaRPr lang="fr-FR" sz="2600" dirty="0">
              <a:solidFill>
                <a:schemeClr val="tx1"/>
              </a:solidFill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9451DD4-B2B7-B15D-1D3F-FAC6A005B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873715" y="2849830"/>
            <a:ext cx="3084843" cy="4243184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B0A283E-A803-5427-1BE4-7FD251079DAE}"/>
              </a:ext>
            </a:extLst>
          </p:cNvPr>
          <p:cNvGraphicFramePr>
            <a:graphicFrameLocks noGrp="1"/>
          </p:cNvGraphicFramePr>
          <p:nvPr/>
        </p:nvGraphicFramePr>
        <p:xfrm>
          <a:off x="2623703" y="3553690"/>
          <a:ext cx="3605648" cy="5552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01412">
                  <a:extLst>
                    <a:ext uri="{9D8B030D-6E8A-4147-A177-3AD203B41FA5}">
                      <a16:colId xmlns:a16="http://schemas.microsoft.com/office/drawing/2014/main" val="1847682341"/>
                    </a:ext>
                  </a:extLst>
                </a:gridCol>
                <a:gridCol w="901412">
                  <a:extLst>
                    <a:ext uri="{9D8B030D-6E8A-4147-A177-3AD203B41FA5}">
                      <a16:colId xmlns:a16="http://schemas.microsoft.com/office/drawing/2014/main" val="895710768"/>
                    </a:ext>
                  </a:extLst>
                </a:gridCol>
                <a:gridCol w="901412">
                  <a:extLst>
                    <a:ext uri="{9D8B030D-6E8A-4147-A177-3AD203B41FA5}">
                      <a16:colId xmlns:a16="http://schemas.microsoft.com/office/drawing/2014/main" val="1281080870"/>
                    </a:ext>
                  </a:extLst>
                </a:gridCol>
                <a:gridCol w="901412">
                  <a:extLst>
                    <a:ext uri="{9D8B030D-6E8A-4147-A177-3AD203B41FA5}">
                      <a16:colId xmlns:a16="http://schemas.microsoft.com/office/drawing/2014/main" val="4223617304"/>
                    </a:ext>
                  </a:extLst>
                </a:gridCol>
              </a:tblGrid>
              <a:tr h="555286"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0,08</a:t>
                      </a:r>
                      <a:r>
                        <a:rPr lang="fr-FR" sz="2400" b="1" dirty="0">
                          <a:solidFill>
                            <a:schemeClr val="tx1"/>
                          </a:solidFill>
                          <a:latin typeface="Brush Script MT" panose="03060802040406070304" pitchFamily="66" charset="0"/>
                        </a:rPr>
                        <a:t> l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dirty="0">
                          <a:solidFill>
                            <a:schemeClr val="tx1"/>
                          </a:solidFill>
                        </a:rPr>
                        <a:t>…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r-FR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0,08</a:t>
                      </a:r>
                      <a:r>
                        <a:rPr kumimoji="0" lang="fr-FR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Brush Script MT" panose="03060802040406070304" pitchFamily="66" charset="0"/>
                          <a:ea typeface="+mn-ea"/>
                          <a:cs typeface="+mn-cs"/>
                        </a:rPr>
                        <a:t> l</a:t>
                      </a: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7839971"/>
                  </a:ext>
                </a:extLst>
              </a:tr>
            </a:tbl>
          </a:graphicData>
        </a:graphic>
      </p:graphicFrame>
      <p:sp>
        <p:nvSpPr>
          <p:cNvPr id="6" name="Accolade ouvrante 31">
            <a:extLst>
              <a:ext uri="{FF2B5EF4-FFF2-40B4-BE49-F238E27FC236}">
                <a16:creationId xmlns:a16="http://schemas.microsoft.com/office/drawing/2014/main" id="{BFD80613-9A1E-724B-8733-D4AC70C90914}"/>
              </a:ext>
            </a:extLst>
          </p:cNvPr>
          <p:cNvSpPr/>
          <p:nvPr/>
        </p:nvSpPr>
        <p:spPr>
          <a:xfrm rot="16200000" flipV="1">
            <a:off x="4278450" y="2646092"/>
            <a:ext cx="348870" cy="3552933"/>
          </a:xfrm>
          <a:prstGeom prst="leftBrace">
            <a:avLst>
              <a:gd name="adj1" fmla="val 182982"/>
              <a:gd name="adj2" fmla="val 45565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35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8E95E2FB-4FB9-94AE-764A-66FC29182473}"/>
              </a:ext>
            </a:extLst>
          </p:cNvPr>
          <p:cNvSpPr/>
          <p:nvPr/>
        </p:nvSpPr>
        <p:spPr>
          <a:xfrm>
            <a:off x="3621232" y="4497150"/>
            <a:ext cx="1901536" cy="4779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35,8 كيلومترا</a:t>
            </a:r>
            <a:endParaRPr lang="fr-FR" sz="2400" b="1" dirty="0">
              <a:solidFill>
                <a:schemeClr val="tx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3F0CB93-32BA-782B-BC66-F0597D652709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2156382" y="4928099"/>
            <a:ext cx="4593005" cy="762066"/>
          </a:xfrm>
          <a:prstGeom prst="rect">
            <a:avLst/>
          </a:prstGeom>
        </p:spPr>
      </p:pic>
      <p:sp>
        <p:nvSpPr>
          <p:cNvPr id="8" name="ZoneTexte 2">
            <a:extLst>
              <a:ext uri="{FF2B5EF4-FFF2-40B4-BE49-F238E27FC236}">
                <a16:creationId xmlns:a16="http://schemas.microsoft.com/office/drawing/2014/main" id="{CA02BDB0-AFD5-971D-1B18-047B77BB145F}"/>
              </a:ext>
            </a:extLst>
          </p:cNvPr>
          <p:cNvSpPr txBox="1"/>
          <p:nvPr/>
        </p:nvSpPr>
        <p:spPr>
          <a:xfrm>
            <a:off x="1037718" y="853291"/>
            <a:ext cx="64397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من يشرح لنا كيف توصل للجواب؟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 : coins arrondis 10">
                <a:extLst>
                  <a:ext uri="{FF2B5EF4-FFF2-40B4-BE49-F238E27FC236}">
                    <a16:creationId xmlns:a16="http://schemas.microsoft.com/office/drawing/2014/main" id="{EAEC6F78-61B0-8460-5A97-C0A28CAF2C4B}"/>
                  </a:ext>
                </a:extLst>
              </p:cNvPr>
              <p:cNvSpPr/>
              <p:nvPr/>
            </p:nvSpPr>
            <p:spPr>
              <a:xfrm>
                <a:off x="1997381" y="5712165"/>
                <a:ext cx="4990237" cy="76206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1"/>
                <a:r>
                  <a:rPr lang="ar-SA" sz="2400" b="1" dirty="0">
                    <a:solidFill>
                      <a:srgbClr val="FF0000"/>
                    </a:solidFill>
                  </a:rPr>
                  <a:t>كمية الوقود المستهلكة </a:t>
                </a:r>
              </a:p>
              <a:p>
                <a:pPr lvl="0" algn="ctr"/>
                <a:r>
                  <a:rPr lang="ar-SA" sz="24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𝟑𝟓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𝟖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𝟎𝟖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ar-SA" sz="2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𝟖𝟔𝟒</m:t>
                    </m:r>
                    <m:r>
                      <m:rPr>
                        <m:nor/>
                      </m:rPr>
                      <a:rPr lang="fr-FR" sz="2400" b="1" dirty="0">
                        <a:solidFill>
                          <a:srgbClr val="FF0000"/>
                        </a:solidFill>
                        <a:latin typeface="Brush Script MT" panose="03060802040406070304" pitchFamily="66" charset="0"/>
                      </a:rPr>
                      <m:t> </m:t>
                    </m:r>
                    <m:r>
                      <m:rPr>
                        <m:nor/>
                      </m:rPr>
                      <a:rPr lang="fr-FR" sz="2400" b="1" dirty="0">
                        <a:solidFill>
                          <a:srgbClr val="FF0000"/>
                        </a:solidFill>
                        <a:latin typeface="Brush Script MT" panose="03060802040406070304" pitchFamily="66" charset="0"/>
                      </a:rPr>
                      <m:t>l</m:t>
                    </m:r>
                  </m:oMath>
                </a14:m>
                <a:endParaRPr lang="fr-FR" sz="2400" b="1" dirty="0">
                  <a:solidFill>
                    <a:srgbClr val="FF0000"/>
                  </a:solidFill>
                  <a:latin typeface="Brush Script MT" panose="03060802040406070304" pitchFamily="66" charset="0"/>
                </a:endParaRPr>
              </a:p>
              <a:p>
                <a:pPr algn="ctr" rtl="1"/>
                <a:endParaRPr lang="fr-FR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Rectangle : coins arrondis 10">
                <a:extLst>
                  <a:ext uri="{FF2B5EF4-FFF2-40B4-BE49-F238E27FC236}">
                    <a16:creationId xmlns:a16="http://schemas.microsoft.com/office/drawing/2014/main" id="{EAEC6F78-61B0-8460-5A97-C0A28CAF2C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7381" y="5712165"/>
                <a:ext cx="4990237" cy="762066"/>
              </a:xfrm>
              <a:prstGeom prst="roundRect">
                <a:avLst/>
              </a:prstGeom>
              <a:blipFill>
                <a:blip r:embed="rId5"/>
                <a:stretch>
                  <a:fillRect t="-27200" b="-24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1442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0E1FE-D1F5-7D14-BF3D-D30EB9D38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7359BF99-54A0-13F9-B896-ACD2F88EB069}"/>
              </a:ext>
            </a:extLst>
          </p:cNvPr>
          <p:cNvSpPr/>
          <p:nvPr/>
        </p:nvSpPr>
        <p:spPr>
          <a:xfrm>
            <a:off x="1720931" y="2610517"/>
            <a:ext cx="5884432" cy="289380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47B2E96-2C6F-58A7-AA44-9440B9772818}"/>
              </a:ext>
            </a:extLst>
          </p:cNvPr>
          <p:cNvSpPr txBox="1"/>
          <p:nvPr/>
        </p:nvSpPr>
        <p:spPr>
          <a:xfrm>
            <a:off x="1284391" y="3199943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1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CFE2FF7-9B06-0493-FE09-5067CD099BC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pic>
        <p:nvPicPr>
          <p:cNvPr id="9" name="Image 8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70822861-5D09-56DF-B921-185D5F71C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374255" y="4478926"/>
            <a:ext cx="765221" cy="765221"/>
          </a:xfrm>
          <a:prstGeom prst="rect">
            <a:avLst/>
          </a:prstGeom>
        </p:spPr>
      </p:pic>
      <p:sp>
        <p:nvSpPr>
          <p:cNvPr id="2" name="Oval 80">
            <a:extLst>
              <a:ext uri="{FF2B5EF4-FFF2-40B4-BE49-F238E27FC236}">
                <a16:creationId xmlns:a16="http://schemas.microsoft.com/office/drawing/2014/main" id="{3C26C0AA-A945-5ECC-379C-603C9DE3FB58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70F4A2BF-FD5A-C914-8737-BD712922926A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الممارسة الموجهة</a:t>
            </a: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DE92F578-7002-489D-AA85-04FA42896A2B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5C103CE-A721-FD87-A407-882327971EFB}"/>
              </a:ext>
            </a:extLst>
          </p:cNvPr>
          <p:cNvSpPr txBox="1"/>
          <p:nvPr/>
        </p:nvSpPr>
        <p:spPr>
          <a:xfrm>
            <a:off x="1284391" y="4538372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343A5ED-E40B-DD97-AC8B-A892F0C4CDEA}"/>
              </a:ext>
            </a:extLst>
          </p:cNvPr>
          <p:cNvSpPr txBox="1"/>
          <p:nvPr/>
        </p:nvSpPr>
        <p:spPr>
          <a:xfrm>
            <a:off x="1284391" y="3853363"/>
            <a:ext cx="4855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SA" sz="3600" b="1" dirty="0">
                <a:solidFill>
                  <a:srgbClr val="B2B3AE"/>
                </a:solidFill>
                <a:latin typeface="Dosis" pitchFamily="2" charset="0"/>
                <a:cs typeface="Calibri" panose="020F0502020204030204" pitchFamily="34" charset="0"/>
              </a:rPr>
              <a:t>النشاط 2</a:t>
            </a:r>
          </a:p>
        </p:txBody>
      </p:sp>
    </p:spTree>
    <p:extLst>
      <p:ext uri="{BB962C8B-B14F-4D97-AF65-F5344CB8AC3E}">
        <p14:creationId xmlns:p14="http://schemas.microsoft.com/office/powerpoint/2010/main" val="25771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B452CA2A-CDF0-2F2E-7B33-F570E1D70397}"/>
              </a:ext>
            </a:extLst>
          </p:cNvPr>
          <p:cNvSpPr txBox="1"/>
          <p:nvPr/>
        </p:nvSpPr>
        <p:spPr>
          <a:xfrm>
            <a:off x="430645" y="844006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79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07D91A5A-1C02-BD98-174C-1CA2579A7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5299" y="1784885"/>
            <a:ext cx="3230063" cy="411973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AE53923-18C6-7789-1770-12F69E536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790" y="1784884"/>
            <a:ext cx="3230064" cy="4119737"/>
          </a:xfrm>
          <a:prstGeom prst="rect">
            <a:avLst/>
          </a:prstGeom>
        </p:spPr>
      </p:pic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D078A8CD-64A6-7587-B45C-FC6565F703E7}"/>
              </a:ext>
            </a:extLst>
          </p:cNvPr>
          <p:cNvSpPr/>
          <p:nvPr/>
        </p:nvSpPr>
        <p:spPr>
          <a:xfrm>
            <a:off x="1372372" y="2143432"/>
            <a:ext cx="2688351" cy="119953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7005" y="938768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دقائق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للإنجاز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سأمر بين الصفوف لمساعدتكم.</a:t>
            </a:r>
          </a:p>
        </p:txBody>
      </p:sp>
      <p:grpSp>
        <p:nvGrpSpPr>
          <p:cNvPr id="4" name="Groupe 8">
            <a:extLst>
              <a:ext uri="{FF2B5EF4-FFF2-40B4-BE49-F238E27FC236}">
                <a16:creationId xmlns:a16="http://schemas.microsoft.com/office/drawing/2014/main" id="{DA71C067-D4DA-3095-8696-251C5831C966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6" name="Image 11">
              <a:extLst>
                <a:ext uri="{FF2B5EF4-FFF2-40B4-BE49-F238E27FC236}">
                  <a16:creationId xmlns:a16="http://schemas.microsoft.com/office/drawing/2014/main" id="{299DB8D1-1F02-B290-CEB6-01418CB1D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ZoneTexte 12">
              <a:extLst>
                <a:ext uri="{FF2B5EF4-FFF2-40B4-BE49-F238E27FC236}">
                  <a16:creationId xmlns:a16="http://schemas.microsoft.com/office/drawing/2014/main" id="{11DE37CC-611E-8E1E-0541-99B3353CA5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1B6A7665-668E-2E25-C884-00DF0325A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713295" y="2655346"/>
            <a:ext cx="2068907" cy="2517796"/>
          </a:xfrm>
          <a:prstGeom prst="rect">
            <a:avLst/>
          </a:prstGeom>
        </p:spPr>
      </p:pic>
      <p:pic>
        <p:nvPicPr>
          <p:cNvPr id="9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E7046C6-13E5-5228-230B-208611D845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C614EA2-F4E1-36FE-6278-D824FD84CD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799" y="2323815"/>
            <a:ext cx="6255312" cy="3391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418794" y="856866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الآن؛ ستشتغلون في ثنائيات 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D5A18343-24A4-C7BF-1ECC-1510ADC701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78" y="597666"/>
            <a:ext cx="1017767" cy="1017767"/>
          </a:xfrm>
          <a:prstGeom prst="ellipse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6A727223-A95A-2016-4F3B-7650FDC66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4623" y="1990640"/>
            <a:ext cx="3768953" cy="376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585567" cy="625740"/>
            <a:chOff x="976754" y="4005561"/>
            <a:chExt cx="585567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8" y="4161932"/>
              <a:ext cx="531593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1900" b="1" dirty="0">
                  <a:solidFill>
                    <a:srgbClr val="33878B"/>
                  </a:solidFill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599452" cy="832001"/>
            <a:chOff x="976754" y="4706199"/>
            <a:chExt cx="599452" cy="83200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8" y="4861092"/>
              <a:ext cx="54588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1900" b="1" dirty="0">
                  <a:solidFill>
                    <a:srgbClr val="33878B"/>
                  </a:solidFill>
                </a:rPr>
                <a:t>15</a:t>
              </a:r>
            </a:p>
            <a:p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995409" y="3460636"/>
              <a:ext cx="486044" cy="38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1900" b="1" dirty="0">
                  <a:solidFill>
                    <a:srgbClr val="33878B"/>
                  </a:solidFill>
                </a:rPr>
                <a:t>05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61225" cy="625740"/>
            <a:chOff x="976754" y="2489217"/>
            <a:chExt cx="561225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21944" y="2700445"/>
              <a:ext cx="516035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SA" sz="1900" b="1" dirty="0">
                  <a:solidFill>
                    <a:srgbClr val="33878B"/>
                  </a:solidFill>
                </a:rPr>
                <a:t>10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2562AD2F-F35A-1A9E-6E3C-D25C1CAEBC00}"/>
              </a:ext>
            </a:extLst>
          </p:cNvPr>
          <p:cNvGrpSpPr/>
          <p:nvPr/>
        </p:nvGrpSpPr>
        <p:grpSpPr>
          <a:xfrm>
            <a:off x="1682563" y="5476829"/>
            <a:ext cx="547364" cy="621681"/>
            <a:chOff x="976754" y="3247381"/>
            <a:chExt cx="547364" cy="620956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3BEDB3F8-3678-AE42-1149-FF65B94F4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5511F8BC-32F1-B09E-8AD6-1CA4529B8868}"/>
                </a:ext>
              </a:extLst>
            </p:cNvPr>
            <p:cNvSpPr txBox="1"/>
            <p:nvPr/>
          </p:nvSpPr>
          <p:spPr>
            <a:xfrm>
              <a:off x="995409" y="3460636"/>
              <a:ext cx="486044" cy="384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sz="1900" b="1" dirty="0">
                  <a:solidFill>
                    <a:srgbClr val="33878B"/>
                  </a:solidFill>
                </a:rPr>
                <a:t>05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2D392F-0343-F160-5933-A9DFB83D6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CC431C3-A15C-E82E-F1D7-64EDFBEC32D7}"/>
              </a:ext>
            </a:extLst>
          </p:cNvPr>
          <p:cNvSpPr txBox="1"/>
          <p:nvPr/>
        </p:nvSpPr>
        <p:spPr>
          <a:xfrm>
            <a:off x="426747" y="856866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sz="2000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زميله. تأكدوا أنكم اتبعتم الخطوات بشكل سليم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sourire, clipart, Dessin animé&#10;&#10;Le contenu généré par l’IA peut être incorrect.">
            <a:extLst>
              <a:ext uri="{FF2B5EF4-FFF2-40B4-BE49-F238E27FC236}">
                <a16:creationId xmlns:a16="http://schemas.microsoft.com/office/drawing/2014/main" id="{D6BA112F-D91B-651A-9F50-64CA528EB4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78" y="597666"/>
            <a:ext cx="1017767" cy="1017767"/>
          </a:xfrm>
          <a:prstGeom prst="ellipse">
            <a:avLst/>
          </a:prstGeom>
        </p:spPr>
      </p:pic>
      <p:pic>
        <p:nvPicPr>
          <p:cNvPr id="5" name="Image 4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ECDF5911-929C-FF50-4C1F-09BEEFCF07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6434" y="2097290"/>
            <a:ext cx="6687671" cy="378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94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414742" y="845299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ar-S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، من يشرح لنا كيف توصل للجواب؟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1BA9EA-D043-E2ED-BB6C-9D2F83C76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90" y="2103003"/>
            <a:ext cx="7669161" cy="380942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6E4D6C2-5058-6A49-CADC-70A9E55F7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091" y="3767660"/>
            <a:ext cx="2657260" cy="158365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E411FA1-18A9-F143-FF99-732E93A302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480" y="3922337"/>
            <a:ext cx="3298222" cy="5303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 : coins arrondis 9">
                <a:extLst>
                  <a:ext uri="{FF2B5EF4-FFF2-40B4-BE49-F238E27FC236}">
                    <a16:creationId xmlns:a16="http://schemas.microsoft.com/office/drawing/2014/main" id="{6C109890-C475-0DC0-7C63-5246B4408628}"/>
                  </a:ext>
                </a:extLst>
              </p:cNvPr>
              <p:cNvSpPr/>
              <p:nvPr/>
            </p:nvSpPr>
            <p:spPr>
              <a:xfrm>
                <a:off x="1242063" y="4652182"/>
                <a:ext cx="3825056" cy="53039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𝟖</m:t>
                      </m:r>
                      <m:r>
                        <a:rPr lang="fr-FR" sz="2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𝟐𝟓</m:t>
                      </m:r>
                      <m:r>
                        <a:rPr lang="fr-FR" sz="2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sz="2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𝟔</m:t>
                      </m:r>
                      <m:r>
                        <a:rPr lang="fr-FR" sz="2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fr-FR" sz="2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</m:t>
                      </m:r>
                      <m:r>
                        <a:rPr lang="fr-FR" sz="2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𝟓𝟓</m:t>
                      </m:r>
                      <m:r>
                        <a:rPr lang="fr-FR" sz="2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fr-FR" sz="2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𝟐𝟕𝟓</m:t>
                      </m:r>
                      <m:r>
                        <a:rPr lang="ar-SA" sz="2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fr-FR" sz="2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𝒎</m:t>
                          </m:r>
                        </m:e>
                        <m:sup>
                          <m:r>
                            <a:rPr lang="fr-FR" sz="24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0" name="Rectangle : coins arrondis 9">
                <a:extLst>
                  <a:ext uri="{FF2B5EF4-FFF2-40B4-BE49-F238E27FC236}">
                    <a16:creationId xmlns:a16="http://schemas.microsoft.com/office/drawing/2014/main" id="{6C109890-C475-0DC0-7C63-5246B44086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063" y="4652182"/>
                <a:ext cx="3825056" cy="530398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BC5738D-B0EB-8EE8-C813-BAB73DFA6BDA}"/>
              </a:ext>
            </a:extLst>
          </p:cNvPr>
          <p:cNvSpPr/>
          <p:nvPr/>
        </p:nvSpPr>
        <p:spPr>
          <a:xfrm>
            <a:off x="1720931" y="2610517"/>
            <a:ext cx="5884432" cy="240416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206E74C4-CEF0-00E8-0B5A-BDCB6819CF2A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الممارسة المستقلة</a:t>
            </a:r>
            <a:endParaRPr lang="ar-MA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4A8F13A0-5EAC-5417-0B44-E6B7A787B22F}"/>
              </a:ext>
            </a:extLst>
          </p:cNvPr>
          <p:cNvSpPr>
            <a:spLocks noChangeAspect="1"/>
          </p:cNvSpPr>
          <p:nvPr/>
        </p:nvSpPr>
        <p:spPr>
          <a:xfrm>
            <a:off x="6276468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3</a:t>
            </a: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9203BF6-B45B-D14B-9497-00ADE80536C6}"/>
              </a:ext>
            </a:extLst>
          </p:cNvPr>
          <p:cNvSpPr/>
          <p:nvPr/>
        </p:nvSpPr>
        <p:spPr>
          <a:xfrm>
            <a:off x="1930187" y="3361242"/>
            <a:ext cx="3708400" cy="13923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lnSpc>
                <a:spcPts val="5486"/>
              </a:lnSpc>
              <a:defRPr/>
            </a:pPr>
            <a:r>
              <a:rPr lang="ar-MA" sz="32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أنجز بمفردي</a:t>
            </a:r>
          </a:p>
          <a:p>
            <a:pPr algn="ctr"/>
            <a:endParaRPr lang="en-US" sz="1200" dirty="0"/>
          </a:p>
        </p:txBody>
      </p:sp>
      <p:pic>
        <p:nvPicPr>
          <p:cNvPr id="6" name="Image 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1CEAA60-B536-3C9C-5A3F-BF6A50269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832496" y="3636549"/>
            <a:ext cx="841742" cy="841742"/>
          </a:xfrm>
          <a:prstGeom prst="rect">
            <a:avLst/>
          </a:prstGeom>
        </p:spPr>
      </p:pic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4D0A4395-CC28-4A97-6379-3659351B8792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AE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الممارسة المستقلة</a:t>
            </a: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287A8951-94E5-0820-5EC5-B9122A11D5AF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0" y="770610"/>
            <a:ext cx="7434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أنجزوا النشاط على الصفحة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79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5 دقائق.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تدوين ملاحظاتي على كراساتكم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8B1BF28-281E-B0B8-FB9E-B821242AB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C9100A5-024E-D13E-41A0-E173F8772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75729" y="2227877"/>
            <a:ext cx="2913524" cy="2913524"/>
          </a:xfrm>
          <a:prstGeom prst="rect">
            <a:avLst/>
          </a:prstGeom>
        </p:spPr>
      </p:pic>
      <p:grpSp>
        <p:nvGrpSpPr>
          <p:cNvPr id="10" name="Groupe 8">
            <a:extLst>
              <a:ext uri="{FF2B5EF4-FFF2-40B4-BE49-F238E27FC236}">
                <a16:creationId xmlns:a16="http://schemas.microsoft.com/office/drawing/2014/main" id="{D950C632-10E9-3C9E-83A7-3C7EAFC20102}"/>
              </a:ext>
            </a:extLst>
          </p:cNvPr>
          <p:cNvGrpSpPr>
            <a:grpSpLocks/>
          </p:cNvGrpSpPr>
          <p:nvPr/>
        </p:nvGrpSpPr>
        <p:grpSpPr bwMode="auto">
          <a:xfrm>
            <a:off x="514350" y="963613"/>
            <a:ext cx="614363" cy="688975"/>
            <a:chOff x="924143" y="3511073"/>
            <a:chExt cx="614494" cy="688367"/>
          </a:xfrm>
        </p:grpSpPr>
        <p:pic>
          <p:nvPicPr>
            <p:cNvPr id="11" name="Image 11">
              <a:extLst>
                <a:ext uri="{FF2B5EF4-FFF2-40B4-BE49-F238E27FC236}">
                  <a16:creationId xmlns:a16="http://schemas.microsoft.com/office/drawing/2014/main" id="{280DCC48-6B9B-DD35-0BEB-831DA7ACDF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ZoneTexte 12">
              <a:extLst>
                <a:ext uri="{FF2B5EF4-FFF2-40B4-BE49-F238E27FC236}">
                  <a16:creationId xmlns:a16="http://schemas.microsoft.com/office/drawing/2014/main" id="{07E67182-CF61-53E3-7724-9F157C7583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SA" altLang="fr-FR" sz="1900" dirty="0">
                  <a:solidFill>
                    <a:srgbClr val="33878B"/>
                  </a:solidFill>
                  <a:cs typeface="Calibri" panose="020F0502020204030204" pitchFamily="34" charset="0"/>
                </a:rPr>
                <a:t>5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47774572-0AC9-1C4B-C8F3-7FEC873AF7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0262" y="1835759"/>
            <a:ext cx="3231160" cy="4121253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12E9D6E-40B1-DE07-E1CE-BA53E08E2314}"/>
              </a:ext>
            </a:extLst>
          </p:cNvPr>
          <p:cNvSpPr/>
          <p:nvPr/>
        </p:nvSpPr>
        <p:spPr>
          <a:xfrm>
            <a:off x="1707136" y="3352800"/>
            <a:ext cx="2707548" cy="127410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73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E7E0C9-4593-CED6-7BAE-056CFE4072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18">
            <a:extLst>
              <a:ext uri="{FF2B5EF4-FFF2-40B4-BE49-F238E27FC236}">
                <a16:creationId xmlns:a16="http://schemas.microsoft.com/office/drawing/2014/main" id="{C285DE93-C574-5ABA-571D-81F4ADD05F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1739" y="729297"/>
            <a:ext cx="900000" cy="900000"/>
          </a:xfrm>
          <a:prstGeom prst="ellipse">
            <a:avLst/>
          </a:prstGeom>
        </p:spPr>
      </p:pic>
      <p:sp>
        <p:nvSpPr>
          <p:cNvPr id="17" name="ZoneTexte 13">
            <a:extLst>
              <a:ext uri="{FF2B5EF4-FFF2-40B4-BE49-F238E27FC236}">
                <a16:creationId xmlns:a16="http://schemas.microsoft.com/office/drawing/2014/main" id="{73C34B53-1926-0D6E-E006-892FC15BACA2}"/>
              </a:ext>
            </a:extLst>
          </p:cNvPr>
          <p:cNvSpPr txBox="1"/>
          <p:nvPr/>
        </p:nvSpPr>
        <p:spPr>
          <a:xfrm>
            <a:off x="874736" y="809965"/>
            <a:ext cx="65507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a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0DF72E0-E2F9-9319-32C6-BBA00ADBF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82" y="2055069"/>
            <a:ext cx="8140416" cy="399296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5A13C02-53BA-39B5-A9FF-08F001689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878" y="4287360"/>
            <a:ext cx="3027703" cy="129255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6A7A908-3FA1-29F0-7378-077BD3F9AC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419" y="3903278"/>
            <a:ext cx="3870060" cy="768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 : coins arrondis 11">
                <a:extLst>
                  <a:ext uri="{FF2B5EF4-FFF2-40B4-BE49-F238E27FC236}">
                    <a16:creationId xmlns:a16="http://schemas.microsoft.com/office/drawing/2014/main" id="{7EA39A70-39B7-7CF9-021D-B9B3C12B45D3}"/>
                  </a:ext>
                </a:extLst>
              </p:cNvPr>
              <p:cNvSpPr/>
              <p:nvPr/>
            </p:nvSpPr>
            <p:spPr>
              <a:xfrm>
                <a:off x="874736" y="4829340"/>
                <a:ext cx="4119690" cy="530398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𝟏𝟐</m:t>
                      </m:r>
                      <m:r>
                        <a:rPr lang="fr-FR" sz="2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fr-FR" sz="2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fr-FR" sz="2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fr-FR" sz="2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</m:t>
                      </m:r>
                      <m:r>
                        <a:rPr lang="fr-FR" sz="2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fr-FR" sz="2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𝟕𝟓</m:t>
                      </m:r>
                      <m:r>
                        <a:rPr lang="fr-FR" sz="2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fr-FR" sz="2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𝟐𝟏</m:t>
                      </m:r>
                      <m:r>
                        <a:rPr lang="fr-FR" sz="2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fr-FR" sz="2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𝟖𝟕𝟓</m:t>
                      </m:r>
                      <m:r>
                        <a:rPr lang="fr-FR" sz="2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fr-FR" sz="24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𝑫𝑯𝒔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12" name="Rectangle : coins arrondis 11">
                <a:extLst>
                  <a:ext uri="{FF2B5EF4-FFF2-40B4-BE49-F238E27FC236}">
                    <a16:creationId xmlns:a16="http://schemas.microsoft.com/office/drawing/2014/main" id="{7EA39A70-39B7-7CF9-021D-B9B3C12B45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4736" y="4829340"/>
                <a:ext cx="4119690" cy="530398"/>
              </a:xfrm>
              <a:prstGeom prst="roundRect">
                <a:avLst/>
              </a:prstGeom>
              <a:blipFill>
                <a:blip r:embed="rId6"/>
                <a:stretch>
                  <a:fillRect t="-2299" r="-1331" b="-1954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592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0DEF7FBF-A5DB-AAB4-DFF2-D965FF993A4F}"/>
              </a:ext>
            </a:extLst>
          </p:cNvPr>
          <p:cNvGrpSpPr/>
          <p:nvPr/>
        </p:nvGrpSpPr>
        <p:grpSpPr>
          <a:xfrm>
            <a:off x="3014679" y="3065823"/>
            <a:ext cx="3114642" cy="726354"/>
            <a:chOff x="2969606" y="2436266"/>
            <a:chExt cx="3114642" cy="726354"/>
          </a:xfrm>
        </p:grpSpPr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id="{1CF6CD9A-7208-996B-2151-8869BAC96CF4}"/>
                </a:ext>
              </a:extLst>
            </p:cNvPr>
            <p:cNvSpPr/>
            <p:nvPr/>
          </p:nvSpPr>
          <p:spPr>
            <a:xfrm>
              <a:off x="2969606" y="2436266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اختتام الدرس</a:t>
              </a:r>
              <a:endPara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Oval 80">
              <a:extLst>
                <a:ext uri="{FF2B5EF4-FFF2-40B4-BE49-F238E27FC236}">
                  <a16:creationId xmlns:a16="http://schemas.microsoft.com/office/drawing/2014/main" id="{A1C3E53C-6F7F-4CFE-F5FC-FE183D1A68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339187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F490379-FFC8-4DE2-9F80-2632D41F3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sp>
        <p:nvSpPr>
          <p:cNvPr id="5" name="ZoneTexte 2">
            <a:extLst>
              <a:ext uri="{FF2B5EF4-FFF2-40B4-BE49-F238E27FC236}">
                <a16:creationId xmlns:a16="http://schemas.microsoft.com/office/drawing/2014/main" id="{14BF8E78-AD85-4546-122F-ED679140B808}"/>
              </a:ext>
            </a:extLst>
          </p:cNvPr>
          <p:cNvSpPr txBox="1"/>
          <p:nvPr/>
        </p:nvSpPr>
        <p:spPr>
          <a:xfrm>
            <a:off x="186813" y="955377"/>
            <a:ext cx="7310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defRPr/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انتبهوا جيدا! أكملوا في المنزل الأنشطة التي لم نقم بإنجازها في  الصفحتين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78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 </a:t>
            </a:r>
            <a:r>
              <a:rPr lang="ar-S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79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FR" b="1" dirty="0">
              <a:solidFill>
                <a:prstClr val="white">
                  <a:lumMod val="65000"/>
                </a:prst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CC1C6D7-0395-059E-D760-7D17D0B219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299" y="1784885"/>
            <a:ext cx="3230063" cy="411973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9A9B314-03AE-AE90-399C-CECB58F2EA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790" y="1784884"/>
            <a:ext cx="3230064" cy="411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74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33882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49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2429E1FE-B643-1999-C373-B275F694C228}"/>
              </a:ext>
            </a:extLst>
          </p:cNvPr>
          <p:cNvSpPr/>
          <p:nvPr/>
        </p:nvSpPr>
        <p:spPr>
          <a:xfrm>
            <a:off x="1085831" y="3537379"/>
            <a:ext cx="6801287" cy="16408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E2EF5477-012A-B66A-28F7-9F2895E6E71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4A668F6-1F9D-3985-2903-98C5EDAF0C05}"/>
              </a:ext>
            </a:extLst>
          </p:cNvPr>
          <p:cNvSpPr txBox="1"/>
          <p:nvPr/>
        </p:nvSpPr>
        <p:spPr>
          <a:xfrm>
            <a:off x="1288896" y="3834602"/>
            <a:ext cx="56903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r" rtl="1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ar-SA" sz="28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وضعية مسألة متعلقة بالهندسة أو القياس.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EFE568FF-055A-0740-C531-DDA2D589F9CA}"/>
              </a:ext>
            </a:extLst>
          </p:cNvPr>
          <p:cNvGrpSpPr/>
          <p:nvPr/>
        </p:nvGrpSpPr>
        <p:grpSpPr>
          <a:xfrm>
            <a:off x="1711174" y="2035893"/>
            <a:ext cx="5721651" cy="891492"/>
            <a:chOff x="1711174" y="2035893"/>
            <a:chExt cx="5721651" cy="89149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438BBA-A74D-922F-852D-7DDA0F2C5653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14B0A57-07CA-6392-28F9-B1AC486E5CAD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8E44EA23-669E-1875-02B5-39E9A4FD8D62}"/>
              </a:ext>
            </a:extLst>
          </p:cNvPr>
          <p:cNvGrpSpPr/>
          <p:nvPr/>
        </p:nvGrpSpPr>
        <p:grpSpPr>
          <a:xfrm>
            <a:off x="7118026" y="3344567"/>
            <a:ext cx="1249561" cy="1172098"/>
            <a:chOff x="7018463" y="3273195"/>
            <a:chExt cx="1249561" cy="1172098"/>
          </a:xfrm>
        </p:grpSpPr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3EEF2828-A9E0-51AB-B785-62441DFD2E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988A17AF-E8F5-F820-CA02-7C2365D300BE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9F9C101B-6EBC-22E6-2065-2DB963FCBAE6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E4AE2991-68D6-E100-B0EF-D2D31143CCAA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14" name="Chevron 13">
                <a:extLst>
                  <a:ext uri="{FF2B5EF4-FFF2-40B4-BE49-F238E27FC236}">
                    <a16:creationId xmlns:a16="http://schemas.microsoft.com/office/drawing/2014/main" id="{F3F0E1CA-BF41-F6A2-AACF-7D681BF9AF40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6" name="Connecteur droit 15">
                <a:extLst>
                  <a:ext uri="{FF2B5EF4-FFF2-40B4-BE49-F238E27FC236}">
                    <a16:creationId xmlns:a16="http://schemas.microsoft.com/office/drawing/2014/main" id="{8175F682-83C7-A0B8-6F15-6D928C0A5ECC}"/>
                  </a:ext>
                </a:extLst>
              </p:cNvPr>
              <p:cNvCxnSpPr>
                <a:cxnSpLocks/>
                <a:stCxn id="14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000013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11419" y="877820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سنتابع درس</a:t>
            </a:r>
            <a:r>
              <a:rPr lang="ar-S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جديدا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2" name="Nada-Wave">
            <a:hlinkClick r:id="" action="ppaction://media"/>
            <a:extLst>
              <a:ext uri="{FF2B5EF4-FFF2-40B4-BE49-F238E27FC236}">
                <a16:creationId xmlns:a16="http://schemas.microsoft.com/office/drawing/2014/main" id="{61BF3648-8015-5D3D-56A0-22F6E4C7E2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6" name="majd_wave">
            <a:hlinkClick r:id="" action="ppaction://media"/>
            <a:extLst>
              <a:ext uri="{FF2B5EF4-FFF2-40B4-BE49-F238E27FC236}">
                <a16:creationId xmlns:a16="http://schemas.microsoft.com/office/drawing/2014/main" id="{AF97EA6B-27FE-8A81-EEDB-757F391BBAE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BF49B8D-3A04-5BE0-70F1-AF5D6274976C}"/>
              </a:ext>
            </a:extLst>
          </p:cNvPr>
          <p:cNvSpPr/>
          <p:nvPr/>
        </p:nvSpPr>
        <p:spPr>
          <a:xfrm>
            <a:off x="1570255" y="2861240"/>
            <a:ext cx="5884432" cy="210896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8" name="Flowchart: Alternate Process 54">
            <a:extLst>
              <a:ext uri="{FF2B5EF4-FFF2-40B4-BE49-F238E27FC236}">
                <a16:creationId xmlns:a16="http://schemas.microsoft.com/office/drawing/2014/main" id="{1A18BFC3-E215-9229-6D69-93033190A5D7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0">
            <a:extLst>
              <a:ext uri="{FF2B5EF4-FFF2-40B4-BE49-F238E27FC236}">
                <a16:creationId xmlns:a16="http://schemas.microsoft.com/office/drawing/2014/main" id="{93DF9F52-B12E-76EF-0C5E-BA5C2A8CD36A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4" name="Image 3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EEC3FA2E-B2D7-1E54-FF58-B0F0E30BF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509184" y="3324316"/>
            <a:ext cx="841742" cy="84174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22B0B11-9743-E09F-A850-C5E602E7E0D6}"/>
              </a:ext>
            </a:extLst>
          </p:cNvPr>
          <p:cNvSpPr txBox="1"/>
          <p:nvPr/>
        </p:nvSpPr>
        <p:spPr>
          <a:xfrm>
            <a:off x="1689313" y="3324316"/>
            <a:ext cx="45970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أحسب ذهنيا</a:t>
            </a:r>
          </a:p>
        </p:txBody>
      </p:sp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667673" y="874657"/>
            <a:ext cx="6877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7F80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الحساب الذهني. خذوا دفاتر البحث</a:t>
            </a: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4E3E3B2-DAC2-33E4-D912-1F9D1DC9B38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440917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19689</TotalTime>
  <Words>1226</Words>
  <Application>Microsoft Office PowerPoint</Application>
  <PresentationFormat>Affichage à l'écran (4:3)</PresentationFormat>
  <Paragraphs>285</Paragraphs>
  <Slides>57</Slides>
  <Notes>10</Notes>
  <HiddenSlides>0</HiddenSlides>
  <MMClips>5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57</vt:i4>
      </vt:variant>
    </vt:vector>
  </HeadingPairs>
  <TitlesOfParts>
    <vt:vector size="69" baseType="lpstr">
      <vt:lpstr>DengXian</vt:lpstr>
      <vt:lpstr>Aptos</vt:lpstr>
      <vt:lpstr>Arial</vt:lpstr>
      <vt:lpstr>Brush Script MT</vt:lpstr>
      <vt:lpstr>Calibri</vt:lpstr>
      <vt:lpstr>Cambria Math</vt:lpstr>
      <vt:lpstr>Chalkboard</vt:lpstr>
      <vt:lpstr>Dosis</vt:lpstr>
      <vt:lpstr>Effra CC Arbc</vt:lpstr>
      <vt:lpstr>2_Conception personnalisée</vt:lpstr>
      <vt:lpstr>Page d'entree</vt:lpstr>
      <vt:lpstr>partie 1</vt:lpstr>
      <vt:lpstr>المرحلة 1</vt:lpstr>
      <vt:lpstr>Présentation PowerPoint</vt:lpstr>
      <vt:lpstr>برمجة الأسبوع الأول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Mme Chraibi</dc:creator>
  <cp:lastModifiedBy>EL HAMDOUNI BTIHAJ</cp:lastModifiedBy>
  <cp:revision>168</cp:revision>
  <cp:lastPrinted>2025-08-13T10:11:39Z</cp:lastPrinted>
  <dcterms:created xsi:type="dcterms:W3CDTF">2025-08-01T12:31:49Z</dcterms:created>
  <dcterms:modified xsi:type="dcterms:W3CDTF">2025-12-21T15:21:23Z</dcterms:modified>
</cp:coreProperties>
</file>