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69"/>
  </p:notesMasterIdLst>
  <p:handoutMasterIdLst>
    <p:handoutMasterId r:id="rId70"/>
  </p:handoutMasterIdLst>
  <p:sldIdLst>
    <p:sldId id="2134806709" r:id="rId4"/>
    <p:sldId id="911" r:id="rId5"/>
    <p:sldId id="2134806754" r:id="rId6"/>
    <p:sldId id="780" r:id="rId7"/>
    <p:sldId id="833" r:id="rId8"/>
    <p:sldId id="973" r:id="rId9"/>
    <p:sldId id="910" r:id="rId10"/>
    <p:sldId id="2134806701" r:id="rId11"/>
    <p:sldId id="914" r:id="rId12"/>
    <p:sldId id="901" r:id="rId13"/>
    <p:sldId id="2134806702" r:id="rId14"/>
    <p:sldId id="766" r:id="rId15"/>
    <p:sldId id="2134806755" r:id="rId16"/>
    <p:sldId id="768" r:id="rId17"/>
    <p:sldId id="2134806706" r:id="rId18"/>
    <p:sldId id="2134806703" r:id="rId19"/>
    <p:sldId id="812" r:id="rId20"/>
    <p:sldId id="751" r:id="rId21"/>
    <p:sldId id="855" r:id="rId22"/>
    <p:sldId id="787" r:id="rId23"/>
    <p:sldId id="917" r:id="rId24"/>
    <p:sldId id="898" r:id="rId25"/>
    <p:sldId id="977" r:id="rId26"/>
    <p:sldId id="2134806707" r:id="rId27"/>
    <p:sldId id="850" r:id="rId28"/>
    <p:sldId id="899" r:id="rId29"/>
    <p:sldId id="984" r:id="rId30"/>
    <p:sldId id="978" r:id="rId31"/>
    <p:sldId id="941" r:id="rId32"/>
    <p:sldId id="2134806745" r:id="rId33"/>
    <p:sldId id="2134806731" r:id="rId34"/>
    <p:sldId id="2134806746" r:id="rId35"/>
    <p:sldId id="942" r:id="rId36"/>
    <p:sldId id="2134806747" r:id="rId37"/>
    <p:sldId id="2134806748" r:id="rId38"/>
    <p:sldId id="2134806735" r:id="rId39"/>
    <p:sldId id="943" r:id="rId40"/>
    <p:sldId id="2134806749" r:id="rId41"/>
    <p:sldId id="2134806704" r:id="rId42"/>
    <p:sldId id="926" r:id="rId43"/>
    <p:sldId id="2134806708" r:id="rId44"/>
    <p:sldId id="927" r:id="rId45"/>
    <p:sldId id="983" r:id="rId46"/>
    <p:sldId id="924" r:id="rId47"/>
    <p:sldId id="944" r:id="rId48"/>
    <p:sldId id="2134806713" r:id="rId49"/>
    <p:sldId id="2134806750" r:id="rId50"/>
    <p:sldId id="945" r:id="rId51"/>
    <p:sldId id="2134806751" r:id="rId52"/>
    <p:sldId id="2134806752" r:id="rId53"/>
    <p:sldId id="946" r:id="rId54"/>
    <p:sldId id="2134806753" r:id="rId55"/>
    <p:sldId id="2134806705" r:id="rId56"/>
    <p:sldId id="848" r:id="rId57"/>
    <p:sldId id="931" r:id="rId58"/>
    <p:sldId id="932" r:id="rId59"/>
    <p:sldId id="933" r:id="rId60"/>
    <p:sldId id="2134806742" r:id="rId61"/>
    <p:sldId id="788" r:id="rId62"/>
    <p:sldId id="935" r:id="rId63"/>
    <p:sldId id="2134806743" r:id="rId64"/>
    <p:sldId id="2134806699" r:id="rId65"/>
    <p:sldId id="937" r:id="rId66"/>
    <p:sldId id="938" r:id="rId67"/>
    <p:sldId id="2134806700" r:id="rId68"/>
  </p:sldIdLst>
  <p:sldSz cx="9144000" cy="6858000" type="screen4x3"/>
  <p:notesSz cx="6735763" cy="9866313"/>
  <p:embeddedFontLst>
    <p:embeddedFont>
      <p:font typeface="Brush Script MT" panose="03060802040406070304" pitchFamily="66" charset="0"/>
      <p:italic r:id="rId71"/>
    </p:embeddedFont>
    <p:embeddedFont>
      <p:font typeface="Cambria Math" panose="02040503050406030204" pitchFamily="18" charset="0"/>
      <p:regular r:id="rId72"/>
    </p:embeddedFont>
    <p:embeddedFont>
      <p:font typeface="DengXian" panose="02010600030101010101" pitchFamily="2" charset="-122"/>
      <p:regular r:id="rId73"/>
      <p:bold r:id="rId74"/>
    </p:embeddedFont>
    <p:embeddedFont>
      <p:font typeface="Dosis" pitchFamily="2" charset="0"/>
      <p:regular r:id="rId75"/>
      <p:bold r:id="rId7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5E3F2"/>
    <a:srgbClr val="FFEFB9"/>
    <a:srgbClr val="CEC2D6"/>
    <a:srgbClr val="CFADD6"/>
    <a:srgbClr val="FFDA6D"/>
    <a:srgbClr val="17AB98"/>
    <a:srgbClr val="FC8D00"/>
    <a:srgbClr val="4B5050"/>
    <a:srgbClr val="FAE496"/>
    <a:srgbClr val="F6B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F73645-FD62-4746-95B9-4399FEE4090E}" v="148" dt="2025-12-08T18:52:24.9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89" autoAdjust="0"/>
    <p:restoredTop sz="95959" autoAdjust="0"/>
  </p:normalViewPr>
  <p:slideViewPr>
    <p:cSldViewPr snapToGrid="0">
      <p:cViewPr varScale="1">
        <p:scale>
          <a:sx n="71" d="100"/>
          <a:sy n="71" d="100"/>
        </p:scale>
        <p:origin x="808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font" Target="fonts/font4.fntdata"/><Relationship Id="rId79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microsoft.com/office/2018/10/relationships/authors" Target="author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notesMaster" Target="notesMasters/notesMaster1.xml"/><Relationship Id="rId77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2.fntdata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handoutMaster" Target="handoutMasters/handoutMaster1.xml"/><Relationship Id="rId75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font" Target="fonts/font3.fntdata"/><Relationship Id="rId78" Type="http://schemas.openxmlformats.org/officeDocument/2006/relationships/viewProps" Target="viewProps.xml"/><Relationship Id="rId81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6.fntdata"/><Relationship Id="rId7" Type="http://schemas.openxmlformats.org/officeDocument/2006/relationships/slide" Target="slides/slide4.xml"/><Relationship Id="rId71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21/12/2025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21/12/2025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4070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2669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21669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11881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7945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428E4-A7E2-63A3-73BD-0E8EDB336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F2FB504-C4BF-8695-C310-264CB5BCCE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0C9E9F1-5C22-33B1-0659-634094FA8F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D346795-04DB-23D2-6BE2-E604F95FC1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4911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6279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534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C97C051-9C21-51CA-1CFA-A8A188306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55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1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A7E06EE-F166-8CC1-BB09-833509BB80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71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68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F2E370B-06BE-4F05-4919-D590E4486A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697976A-80EE-93C1-A6BD-1D08BB06E7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46C5B95-ED89-EA8A-44E2-33520653A1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3C02BD7-C0D1-9DFB-88A9-1E4F321C8F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A6F6C51-F874-31A5-B58E-98ED294393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9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2" r:id="rId5"/>
    <p:sldLayoutId id="214748389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gif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gi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png"/><Relationship Id="rId5" Type="http://schemas.microsoft.com/office/2007/relationships/hdphoto" Target="../media/hdphoto2.wdp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png"/><Relationship Id="rId5" Type="http://schemas.microsoft.com/office/2007/relationships/hdphoto" Target="../media/hdphoto2.wdp"/><Relationship Id="rId4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png"/><Relationship Id="rId5" Type="http://schemas.microsoft.com/office/2007/relationships/hdphoto" Target="../media/hdphoto2.wdp"/><Relationship Id="rId4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0.png"/><Relationship Id="rId4" Type="http://schemas.openxmlformats.org/officeDocument/2006/relationships/image" Target="../media/image2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5.png"/><Relationship Id="rId4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27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5.mp4"/><Relationship Id="rId7" Type="http://schemas.openxmlformats.org/officeDocument/2006/relationships/image" Target="../media/image2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5.mp4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4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760357" y="883472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sz="36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BDB8D89-C571-AB60-BA52-362E30D340A3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5F478A2-E58A-1BDE-D210-AA6DBC10E68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SA" dirty="0">
                <a:ea typeface="DengXian" panose="02010600030101010101" pitchFamily="2" charset="-122"/>
              </a:rPr>
              <a:t>2</a:t>
            </a:r>
            <a:endParaRPr lang="fr-FR" dirty="0">
              <a:ea typeface="DengXian" panose="02010600030101010101" pitchFamily="2" charset="-122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5C74771-F706-F4F5-0EDF-5FAE30BD2537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FD1FD34B-4B26-BFD6-A119-2526629DB346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2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1257AB0B-A09A-A7FC-5A70-561DA0B7A8A0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75ED181-7F1D-C96D-3C5C-A164FCEE74B6}"/>
              </a:ext>
            </a:extLst>
          </p:cNvPr>
          <p:cNvGrpSpPr/>
          <p:nvPr/>
        </p:nvGrpSpPr>
        <p:grpSpPr>
          <a:xfrm>
            <a:off x="3268396" y="6021421"/>
            <a:ext cx="1821227" cy="288630"/>
            <a:chOff x="6227517" y="5877672"/>
            <a:chExt cx="1821227" cy="28863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DED09AA-724A-789B-59C1-C1765A0F466D}"/>
                </a:ext>
              </a:extLst>
            </p:cNvPr>
            <p:cNvSpPr/>
            <p:nvPr/>
          </p:nvSpPr>
          <p:spPr>
            <a:xfrm>
              <a:off x="6924276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3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D726A75D-6A24-590A-8E6D-56D7347615A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92F9033-0DEC-4565-2940-99E9F1492D28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E7436B40-B623-0999-F20B-2FFCD5783E96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DB98E70-63DE-1953-E3A1-3A0D5DBC94C0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97212F3-E030-AEED-26DE-F2DD2E6630E7}"/>
              </a:ext>
            </a:extLst>
          </p:cNvPr>
          <p:cNvSpPr/>
          <p:nvPr/>
        </p:nvSpPr>
        <p:spPr>
          <a:xfrm>
            <a:off x="2457591" y="6039147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6BB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الدرس </a:t>
            </a:r>
            <a:r>
              <a:rPr lang="ar-S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4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2BE3F2D-20F7-F44B-60B6-C470C5DF1726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540B890-2E2C-84E6-4478-8AFDE00D1369}"/>
              </a:ext>
            </a:extLst>
          </p:cNvPr>
          <p:cNvGrpSpPr/>
          <p:nvPr/>
        </p:nvGrpSpPr>
        <p:grpSpPr>
          <a:xfrm>
            <a:off x="7198123" y="6021421"/>
            <a:ext cx="1124468" cy="288630"/>
            <a:chOff x="5372100" y="5877672"/>
            <a:chExt cx="1124468" cy="28863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C4E4A007-C529-14DF-155F-2EF9B0613E60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1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A23D4903-D141-D38D-842A-0C8FF63C368D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5" name="Ellipse 14">
            <a:extLst>
              <a:ext uri="{FF2B5EF4-FFF2-40B4-BE49-F238E27FC236}">
                <a16:creationId xmlns:a16="http://schemas.microsoft.com/office/drawing/2014/main" id="{A1D6075A-8D9C-27F1-CB27-32DC99EE0E14}"/>
              </a:ext>
            </a:extLst>
          </p:cNvPr>
          <p:cNvSpPr/>
          <p:nvPr/>
        </p:nvSpPr>
        <p:spPr>
          <a:xfrm>
            <a:off x="4858067" y="6021421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6DE639E-6C2D-6E81-2A0A-70D4BE3D6313}"/>
              </a:ext>
            </a:extLst>
          </p:cNvPr>
          <p:cNvSpPr/>
          <p:nvPr/>
        </p:nvSpPr>
        <p:spPr>
          <a:xfrm>
            <a:off x="3331755" y="6053396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092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-4.07407E-6 L -0.0934 -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8D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FEC78-7D66-44D5-0E02-BE9BE98CA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EB38484-8DF8-8E6B-9474-1503DAC22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82959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D49EEB6-43E8-223A-E2E9-F4206888BF89}"/>
              </a:ext>
            </a:extLst>
          </p:cNvPr>
          <p:cNvSpPr txBox="1"/>
          <p:nvPr/>
        </p:nvSpPr>
        <p:spPr>
          <a:xfrm>
            <a:off x="2310581" y="909462"/>
            <a:ext cx="5166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لديكم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دقيقة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4" name="Groupe 8">
            <a:extLst>
              <a:ext uri="{FF2B5EF4-FFF2-40B4-BE49-F238E27FC236}">
                <a16:creationId xmlns:a16="http://schemas.microsoft.com/office/drawing/2014/main" id="{7FA41CB8-6BF9-2841-2F68-98395E3168D5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EA4C50C9-5F73-C6FE-32B3-6653847C2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41A1521A-3B44-C8B2-94F6-1E15EECCED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>
                <a:solidFill>
                  <a:srgbClr val="33878B"/>
                </a:solidFill>
              </a:endParaRPr>
            </a:p>
          </p:txBody>
        </p:sp>
      </p:grpSp>
      <p:pic>
        <p:nvPicPr>
          <p:cNvPr id="8" name="Image 7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CA08E70F-9F3E-7BBE-E6C4-596EB11E0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56" y="2010487"/>
            <a:ext cx="7859444" cy="393805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09DEFFA-F5ED-0948-18BB-4C42596F72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2163" y="3866765"/>
            <a:ext cx="3040400" cy="13333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 : coins arrondis 12">
                <a:extLst>
                  <a:ext uri="{FF2B5EF4-FFF2-40B4-BE49-F238E27FC236}">
                    <a16:creationId xmlns:a16="http://schemas.microsoft.com/office/drawing/2014/main" id="{966AB6CA-213B-CCC0-84C1-1CAE963ED9E7}"/>
                  </a:ext>
                </a:extLst>
              </p:cNvPr>
              <p:cNvSpPr/>
              <p:nvPr/>
            </p:nvSpPr>
            <p:spPr>
              <a:xfrm>
                <a:off x="95845" y="4953545"/>
                <a:ext cx="4990237" cy="76206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r>
                  <a:rPr lang="ar-SA" sz="2400" b="1" dirty="0">
                    <a:solidFill>
                      <a:srgbClr val="FF0000"/>
                    </a:solidFill>
                  </a:rPr>
                  <a:t>كمية الوقود المستهلكة </a:t>
                </a:r>
              </a:p>
              <a:p>
                <a:pPr lvl="0" algn="ctr"/>
                <a:r>
                  <a:rPr lang="ar-SA" sz="2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𝟐𝟒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fr-FR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𝟎𝟓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𝟐𝟑</m:t>
                    </m:r>
                    <m:r>
                      <m:rPr>
                        <m:nor/>
                      </m:rPr>
                      <a:rPr lang="fr-FR" sz="2400" b="1" dirty="0">
                        <a:solidFill>
                          <a:srgbClr val="FF0000"/>
                        </a:solidFill>
                        <a:latin typeface="Brush Script MT" panose="03060802040406070304" pitchFamily="66" charset="0"/>
                      </a:rPr>
                      <m:t> </m:t>
                    </m:r>
                    <m:r>
                      <m:rPr>
                        <m:nor/>
                      </m:rPr>
                      <a:rPr lang="fr-FR" sz="2400" b="1" dirty="0">
                        <a:solidFill>
                          <a:srgbClr val="FF0000"/>
                        </a:solidFill>
                        <a:latin typeface="Brush Script MT" panose="03060802040406070304" pitchFamily="66" charset="0"/>
                      </a:rPr>
                      <m:t>l</m:t>
                    </m:r>
                  </m:oMath>
                </a14:m>
                <a:endParaRPr lang="fr-FR" sz="2400" b="1" dirty="0">
                  <a:solidFill>
                    <a:srgbClr val="FF0000"/>
                  </a:solidFill>
                  <a:latin typeface="Brush Script MT" panose="03060802040406070304" pitchFamily="66" charset="0"/>
                </a:endParaRPr>
              </a:p>
              <a:p>
                <a:pPr algn="ctr" rtl="1"/>
                <a:endParaRPr lang="fr-FR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Rectangle : coins arrondis 12">
                <a:extLst>
                  <a:ext uri="{FF2B5EF4-FFF2-40B4-BE49-F238E27FC236}">
                    <a16:creationId xmlns:a16="http://schemas.microsoft.com/office/drawing/2014/main" id="{966AB6CA-213B-CCC0-84C1-1CAE963ED9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45" y="4953545"/>
                <a:ext cx="4990237" cy="762066"/>
              </a:xfrm>
              <a:prstGeom prst="roundRect">
                <a:avLst/>
              </a:prstGeom>
              <a:blipFill>
                <a:blip r:embed="rId6"/>
                <a:stretch>
                  <a:fillRect t="-28000" b="-1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age 16">
            <a:extLst>
              <a:ext uri="{FF2B5EF4-FFF2-40B4-BE49-F238E27FC236}">
                <a16:creationId xmlns:a16="http://schemas.microsoft.com/office/drawing/2014/main" id="{BB5BEA2B-9B14-9B99-A8A8-9C6E9EA51D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531" y="3826233"/>
            <a:ext cx="3768960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4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028DE5B-23EC-3B4E-BC16-22A8646D3816}"/>
              </a:ext>
            </a:extLst>
          </p:cNvPr>
          <p:cNvGrpSpPr/>
          <p:nvPr/>
        </p:nvGrpSpPr>
        <p:grpSpPr>
          <a:xfrm>
            <a:off x="1934182" y="2239767"/>
            <a:ext cx="5012087" cy="2819009"/>
            <a:chOff x="2362015" y="2221113"/>
            <a:chExt cx="4619698" cy="2598313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574D960F-AB5A-DB92-F420-47418B4F5C3F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428E070D-73DC-ADA6-F1CD-BF449B0B8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62894" y="3663629"/>
              <a:ext cx="631873" cy="63187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885DBBD-DC8F-0DC7-D458-587927F011FB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id="{E2613058-FEFE-7C13-7E71-5080A002A2BC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9A0F4890-88AE-0CE0-C01C-C6BC390848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F94E3273-BC0A-DE1B-58BD-AC726092050D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372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667673" y="874657"/>
            <a:ext cx="6877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الحساب الذهني. خذوا دفاتر البحث</a:t>
            </a: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4E3E3B2-DAC2-33E4-D912-1F9D1DC9B38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42875" y="881801"/>
            <a:ext cx="740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تان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لحساب هذه العمليات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دوّنوا النتيجة فقط في دفاتركم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كما في المثال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739246" y="2813630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383443" y="2680014"/>
              <a:ext cx="14093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5 + 7 = … 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2519021" y="2768475"/>
              <a:ext cx="46599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365837" y="3809996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4122526" y="3879571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1</a:t>
              </a:r>
              <a:endParaRPr lang="fr-FR" sz="3200" b="1" dirty="0">
                <a:solidFill>
                  <a:schemeClr val="bg2">
                    <a:lumMod val="25000"/>
                  </a:schemeClr>
                </a:solidFill>
                <a:latin typeface="Chalkboard" panose="03050602040202020205" pitchFamily="66" charset="77"/>
                <a:cs typeface="JF Flat Bold" panose="02000500000000000000" pitchFamily="2" charset="-78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اُكْتُبُوا فِي </a:t>
              </a:r>
              <a:r>
                <a:rPr lang="ar-S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663664A-1D50-5A7B-AC18-27F86DB603BE}"/>
                  </a:ext>
                </a:extLst>
              </p:cNvPr>
              <p:cNvSpPr/>
              <p:nvPr/>
            </p:nvSpPr>
            <p:spPr>
              <a:xfrm>
                <a:off x="2353366" y="2854096"/>
                <a:ext cx="1739083" cy="466848"/>
              </a:xfrm>
              <a:prstGeom prst="roundRect">
                <a:avLst/>
              </a:prstGeom>
              <a:solidFill>
                <a:srgbClr val="FFEF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ar-SA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SA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ar-SA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ar-SA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ar-SA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SA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ar-SA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663664A-1D50-5A7B-AC18-27F86DB603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3366" y="2854096"/>
                <a:ext cx="1739083" cy="466848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626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700726" y="871079"/>
            <a:ext cx="46592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عرض فيديو الحساب الذهني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0BA9A5CE-ED1B-B07C-AA45-76D635B43D1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A0CB8E8-FABF-D1B0-3EA3-5A81C0526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" y="2412011"/>
            <a:ext cx="7975023" cy="183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C6DF2-7C18-2232-D16A-F322CBF4A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C4C53796-6F7C-5932-26D6-2C19042A45CE}"/>
              </a:ext>
            </a:extLst>
          </p:cNvPr>
          <p:cNvSpPr txBox="1"/>
          <p:nvPr/>
        </p:nvSpPr>
        <p:spPr>
          <a:xfrm>
            <a:off x="3783059" y="874609"/>
            <a:ext cx="349446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6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لديكم دقيقة واحدة.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EAA0C5F-12CD-E800-FC4A-1C2D22AF47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888937" y="655242"/>
            <a:ext cx="756000" cy="756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" name="Groupe 8">
            <a:extLst>
              <a:ext uri="{FF2B5EF4-FFF2-40B4-BE49-F238E27FC236}">
                <a16:creationId xmlns:a16="http://schemas.microsoft.com/office/drawing/2014/main" id="{D6943823-A4C0-4944-72CB-15017EE2DDF3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6" name="Image 11">
              <a:extLst>
                <a:ext uri="{FF2B5EF4-FFF2-40B4-BE49-F238E27FC236}">
                  <a16:creationId xmlns:a16="http://schemas.microsoft.com/office/drawing/2014/main" id="{ADFA88BF-AFFC-1C52-40E9-4E71256C5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ZoneTexte 12">
              <a:extLst>
                <a:ext uri="{FF2B5EF4-FFF2-40B4-BE49-F238E27FC236}">
                  <a16:creationId xmlns:a16="http://schemas.microsoft.com/office/drawing/2014/main" id="{7E03B8FF-660F-3121-A644-3D86132459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2" name="Image 11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9726AADF-41A3-3B18-4663-E612D8E2BD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105" y="2664515"/>
            <a:ext cx="7927013" cy="19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0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175A67D-57DC-2DE2-15E0-2AC024F65871}"/>
              </a:ext>
            </a:extLst>
          </p:cNvPr>
          <p:cNvGrpSpPr/>
          <p:nvPr/>
        </p:nvGrpSpPr>
        <p:grpSpPr>
          <a:xfrm>
            <a:off x="1826930" y="2299140"/>
            <a:ext cx="4943132" cy="2259720"/>
            <a:chOff x="1814131" y="2436266"/>
            <a:chExt cx="4943132" cy="22597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582C9D35-9B93-0494-A2D5-170A714E7959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0C75C51-A856-9424-F9B8-619F5F6C4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125390" y="3415862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BFDE6C7-85B7-20F0-EE8E-487E03EE4F98}"/>
                </a:ext>
              </a:extLst>
            </p:cNvPr>
            <p:cNvSpPr txBox="1"/>
            <p:nvPr/>
          </p:nvSpPr>
          <p:spPr>
            <a:xfrm>
              <a:off x="1814131" y="3415862"/>
              <a:ext cx="437280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حل وضعيات متعلقة بالمضاعفات.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22F9A88A-FEBB-AC25-FA86-235D96B1F5A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54CC29B3-BB24-3D07-4A0E-BA8A31F95D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793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0ADCF1-EFE2-5766-A498-D83C6C7F0BB0}"/>
              </a:ext>
            </a:extLst>
          </p:cNvPr>
          <p:cNvSpPr txBox="1"/>
          <p:nvPr/>
        </p:nvSpPr>
        <p:spPr>
          <a:xfrm>
            <a:off x="108156" y="901589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الآن سنتعلم</a:t>
            </a:r>
            <a:r>
              <a:rPr lang="fr-FR" b="1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كيفية حل وضعيات متعلقة بالمضاعفات مع مجد وندى</a:t>
            </a:r>
            <a:r>
              <a:rPr lang="fr-FR" b="1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 .</a:t>
            </a:r>
            <a:endParaRPr lang="en-US" b="1" dirty="0">
              <a:solidFill>
                <a:srgbClr val="7F7F7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9114F17-2472-7B07-22D8-52BD11DB5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9978D2B-A412-2283-905B-902B0A2470BE}"/>
              </a:ext>
            </a:extLst>
          </p:cNvPr>
          <p:cNvGrpSpPr/>
          <p:nvPr/>
        </p:nvGrpSpPr>
        <p:grpSpPr>
          <a:xfrm>
            <a:off x="371313" y="1845614"/>
            <a:ext cx="8047417" cy="4523624"/>
            <a:chOff x="371313" y="1845614"/>
            <a:chExt cx="8047417" cy="452362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9337CF8-C77A-D6C2-737C-428B1E1B3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1313" y="1845614"/>
              <a:ext cx="8047417" cy="452362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CBFB4F-BFCE-0E40-DB8A-EE4C029866E9}"/>
                </a:ext>
              </a:extLst>
            </p:cNvPr>
            <p:cNvSpPr/>
            <p:nvPr/>
          </p:nvSpPr>
          <p:spPr>
            <a:xfrm>
              <a:off x="2467897" y="2212258"/>
              <a:ext cx="4041058" cy="38444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77706" y="94973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00AED1E1-89C1-FE7A-BCC0-5242DA6FB80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6P2S2L4 (1)">
            <a:hlinkClick r:id="" action="ppaction://media"/>
            <a:extLst>
              <a:ext uri="{FF2B5EF4-FFF2-40B4-BE49-F238E27FC236}">
                <a16:creationId xmlns:a16="http://schemas.microsoft.com/office/drawing/2014/main" id="{9664EF58-335A-31EB-9AE4-37197541CC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209" y="1880346"/>
            <a:ext cx="7455582" cy="419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2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53197" y="900800"/>
            <a:ext cx="7214475" cy="156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 بما تعلمناه مع مجد وندى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FAB0DAC-D003-8FCB-1390-3DF76588A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6" name="Image 5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9ADF617E-E170-B688-398F-4067F4E6A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516" y="2235806"/>
            <a:ext cx="6181165" cy="348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8A86CA-B090-AE27-8359-A64253C29CE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BB5359D-248B-D64A-CDBE-15DDC0DF0F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6808251" y="4068915"/>
            <a:ext cx="783913" cy="566262"/>
          </a:xfrm>
          <a:prstGeom prst="rect">
            <a:avLst/>
          </a:prstGeom>
        </p:spPr>
      </p:pic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D3482154-0FCE-CDD4-3DCC-B17FF0AC6FC9}"/>
              </a:ext>
            </a:extLst>
          </p:cNvPr>
          <p:cNvSpPr/>
          <p:nvPr/>
        </p:nvSpPr>
        <p:spPr>
          <a:xfrm>
            <a:off x="3992170" y="2651070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200" b="1">
                <a:latin typeface="Calibri" panose="020F0502020204030204" pitchFamily="34" charset="0"/>
                <a:cs typeface="Calibri" panose="020F0502020204030204" pitchFamily="34" charset="0"/>
              </a:rPr>
              <a:t>الأستاذ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83290CCD-BC0B-647A-06DC-32DE44674AB7}"/>
              </a:ext>
            </a:extLst>
          </p:cNvPr>
          <p:cNvSpPr/>
          <p:nvPr/>
        </p:nvSpPr>
        <p:spPr>
          <a:xfrm>
            <a:off x="6520297" y="476113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3521238E-AB8A-46C6-99DA-423CA9D2ABF8}"/>
              </a:ext>
            </a:extLst>
          </p:cNvPr>
          <p:cNvSpPr/>
          <p:nvPr/>
        </p:nvSpPr>
        <p:spPr>
          <a:xfrm>
            <a:off x="6233163" y="2620736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FF8328F4-5FBC-235C-49F9-3C56BF4BC9B4}"/>
              </a:ext>
            </a:extLst>
          </p:cNvPr>
          <p:cNvSpPr/>
          <p:nvPr/>
        </p:nvSpPr>
        <p:spPr>
          <a:xfrm>
            <a:off x="3992170" y="477458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عمل ثنائي</a:t>
            </a:r>
          </a:p>
        </p:txBody>
      </p:sp>
      <p:pic>
        <p:nvPicPr>
          <p:cNvPr id="34" name="Image 33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C365DBB-40AB-5A30-BA9C-D286C03F1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659" y="1675073"/>
            <a:ext cx="1009688" cy="1009688"/>
          </a:xfrm>
          <a:prstGeom prst="rect">
            <a:avLst/>
          </a:prstGeom>
        </p:spPr>
      </p:pic>
      <p:pic>
        <p:nvPicPr>
          <p:cNvPr id="35" name="Image 34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D24F1D5B-A370-60D9-8B07-8B1772C88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19" y="1464823"/>
            <a:ext cx="1085805" cy="1085805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284DBB74-8D56-470D-8C48-D69397DA20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6407" y="3698131"/>
            <a:ext cx="1063006" cy="1063006"/>
          </a:xfrm>
          <a:prstGeom prst="rect">
            <a:avLst/>
          </a:prstGeom>
        </p:spPr>
      </p:pic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6D9A161E-81D8-428D-5554-23524EE4C17D}"/>
              </a:ext>
            </a:extLst>
          </p:cNvPr>
          <p:cNvSpPr/>
          <p:nvPr/>
        </p:nvSpPr>
        <p:spPr>
          <a:xfrm>
            <a:off x="1259806" y="2622128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S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الإسناد في الممارسة الموجهة</a:t>
            </a:r>
            <a:endParaRPr lang="ar-MA" sz="12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471890E4-22CB-B9E3-9F09-68081CC38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4043" y="1545672"/>
            <a:ext cx="1063006" cy="1063006"/>
          </a:xfrm>
          <a:prstGeom prst="rect">
            <a:avLst/>
          </a:prstGeom>
        </p:spPr>
      </p:pic>
      <p:pic>
        <p:nvPicPr>
          <p:cNvPr id="7" name="Image 6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58DD633-B571-88AD-9EAE-586CC11680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745" y="3817917"/>
            <a:ext cx="862304" cy="623125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0592378-D730-D993-873D-2E2E18C3FC8B}"/>
              </a:ext>
            </a:extLst>
          </p:cNvPr>
          <p:cNvSpPr/>
          <p:nvPr/>
        </p:nvSpPr>
        <p:spPr>
          <a:xfrm>
            <a:off x="1291936" y="477458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S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أمر  للشريحة الموالية بعد عرض الفيديو</a:t>
            </a:r>
            <a:endParaRPr lang="ar-MA" sz="12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ACD56E4-A363-CCC4-7D51-93167F6ACE7E}"/>
              </a:ext>
            </a:extLst>
          </p:cNvPr>
          <p:cNvGrpSpPr/>
          <p:nvPr/>
        </p:nvGrpSpPr>
        <p:grpSpPr>
          <a:xfrm>
            <a:off x="2065190" y="2260159"/>
            <a:ext cx="4812844" cy="2800354"/>
            <a:chOff x="2024550" y="2436266"/>
            <a:chExt cx="4812844" cy="2800354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1D71E0A4-D646-052E-D875-1FB9FB2B846B}"/>
                </a:ext>
              </a:extLst>
            </p:cNvPr>
            <p:cNvSpPr/>
            <p:nvPr/>
          </p:nvSpPr>
          <p:spPr>
            <a:xfrm>
              <a:off x="2052342" y="2858570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1206F1A-3763-83DC-BB1A-D46493403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BDE6BBD-9F78-162A-007A-23FA3E85817E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F0CFDB3B-4499-532C-FACD-FB520E6C5F3B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F6F741DE-ED60-569D-F76B-15E14616A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6FE5FCA-C82F-034B-97FB-77FF4F73BE02}"/>
                </a:ext>
              </a:extLst>
            </p:cNvPr>
            <p:cNvSpPr txBox="1"/>
            <p:nvPr/>
          </p:nvSpPr>
          <p:spPr>
            <a:xfrm>
              <a:off x="2174508" y="3894359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A4CCD0F-81C6-D726-0D35-54E81152A42E}"/>
                </a:ext>
              </a:extLst>
            </p:cNvPr>
            <p:cNvSpPr txBox="1"/>
            <p:nvPr/>
          </p:nvSpPr>
          <p:spPr>
            <a:xfrm>
              <a:off x="2024550" y="4421979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745520" y="9471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سن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المسألة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خُطْوَةً خطوة مثل مجد وندى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ECEAC09-C2D2-EFA9-F6E7-65DB1F693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1C01269-75A6-41BA-96C2-894509ED4C7C}"/>
              </a:ext>
            </a:extLst>
          </p:cNvPr>
          <p:cNvSpPr/>
          <p:nvPr/>
        </p:nvSpPr>
        <p:spPr>
          <a:xfrm>
            <a:off x="686498" y="2549219"/>
            <a:ext cx="7564580" cy="1083845"/>
          </a:xfrm>
          <a:prstGeom prst="roundRect">
            <a:avLst/>
          </a:prstGeom>
          <a:solidFill>
            <a:srgbClr val="E5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200" b="1" dirty="0">
                <a:solidFill>
                  <a:schemeClr val="tx1"/>
                </a:solidFill>
              </a:rPr>
              <a:t>باعَ مَتْجَرٌ لِقِطَعِ غِيارِ السَّيّاراتِ 25 قِطْعَةَ غِيارٍ مِنَ النَّوْعِ </a:t>
            </a:r>
            <a:r>
              <a:rPr lang="fr-FR" sz="2200" b="1" dirty="0">
                <a:solidFill>
                  <a:schemeClr val="tx1"/>
                </a:solidFill>
              </a:rPr>
              <a:t>A، </a:t>
            </a:r>
            <a:r>
              <a:rPr lang="ar-SA" sz="2200" b="1" dirty="0">
                <a:solidFill>
                  <a:schemeClr val="tx1"/>
                </a:solidFill>
              </a:rPr>
              <a:t>وَمِنَ النَّوْعِ </a:t>
            </a:r>
            <a:r>
              <a:rPr lang="fr-FR" sz="2200" b="1" dirty="0">
                <a:solidFill>
                  <a:schemeClr val="tx1"/>
                </a:solidFill>
              </a:rPr>
              <a:t>B </a:t>
            </a:r>
            <a:r>
              <a:rPr lang="ar-SA" sz="2200" b="1" dirty="0">
                <a:solidFill>
                  <a:schemeClr val="tx1"/>
                </a:solidFill>
              </a:rPr>
              <a:t> عَدَدًا يُساوي ثَلَاثَ مَرَّاتِ عَدَدَ قِطَعِ غِيارِ النَّوْعِ </a:t>
            </a:r>
            <a:r>
              <a:rPr lang="fr-FR" sz="2200" b="1" dirty="0">
                <a:solidFill>
                  <a:schemeClr val="tx1"/>
                </a:solidFill>
              </a:rPr>
              <a:t>A، </a:t>
            </a:r>
            <a:r>
              <a:rPr lang="ar-SA" sz="2200" b="1" dirty="0">
                <a:solidFill>
                  <a:schemeClr val="tx1"/>
                </a:solidFill>
              </a:rPr>
              <a:t>كَما باعَ مِنَ النَّوْعِ </a:t>
            </a:r>
            <a:r>
              <a:rPr lang="fr-FR" sz="2200" b="1" dirty="0">
                <a:solidFill>
                  <a:schemeClr val="tx1"/>
                </a:solidFill>
              </a:rPr>
              <a:t>C </a:t>
            </a:r>
            <a:r>
              <a:rPr lang="ar-SA" sz="2200" b="1" dirty="0">
                <a:solidFill>
                  <a:schemeClr val="tx1"/>
                </a:solidFill>
              </a:rPr>
              <a:t> ضِعْفَ ما باعَهُ مِنْ قِطَعِ غِيارِ النَّوْعِ </a:t>
            </a:r>
            <a:r>
              <a:rPr lang="fr-FR" sz="2200" b="1" dirty="0">
                <a:solidFill>
                  <a:schemeClr val="tx1"/>
                </a:solidFill>
              </a:rPr>
              <a:t>B</a:t>
            </a:r>
            <a:r>
              <a:rPr lang="ar-SA" sz="2200" b="1" dirty="0">
                <a:solidFill>
                  <a:schemeClr val="tx1"/>
                </a:solidFill>
              </a:rPr>
              <a:t> . أَحْسِبْ عَدَدَ ما باعَهُ المَتْجَرُ مِنْ قِطَعِ الغِيارِ؟</a:t>
            </a:r>
            <a:endParaRPr lang="fr-FR" sz="2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6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9077D-FED8-E425-5658-0B66482AA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F4C9FB5-222F-2674-B055-484EE412E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4BD5C53C-B66A-EC9F-8B91-7D6C2BC03CD1}"/>
              </a:ext>
            </a:extLst>
          </p:cNvPr>
          <p:cNvSpPr txBox="1"/>
          <p:nvPr/>
        </p:nvSpPr>
        <p:spPr>
          <a:xfrm>
            <a:off x="787040" y="960410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</a:t>
            </a:r>
            <a:endParaRPr lang="ar-S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07A4C48-423A-F64B-BBB3-D9C001D73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326" y="4765221"/>
            <a:ext cx="1111031" cy="1489254"/>
          </a:xfrm>
          <a:prstGeom prst="ellipse">
            <a:avLst/>
          </a:prstGeom>
        </p:spPr>
      </p:pic>
      <p:grpSp>
        <p:nvGrpSpPr>
          <p:cNvPr id="22" name="Group 16">
            <a:extLst>
              <a:ext uri="{FF2B5EF4-FFF2-40B4-BE49-F238E27FC236}">
                <a16:creationId xmlns:a16="http://schemas.microsoft.com/office/drawing/2014/main" id="{658704FF-37EE-14A7-85E5-7458FECF195F}"/>
              </a:ext>
            </a:extLst>
          </p:cNvPr>
          <p:cNvGrpSpPr/>
          <p:nvPr/>
        </p:nvGrpSpPr>
        <p:grpSpPr>
          <a:xfrm>
            <a:off x="7046559" y="1829289"/>
            <a:ext cx="1541528" cy="551406"/>
            <a:chOff x="3959458" y="1919923"/>
            <a:chExt cx="1541528" cy="551406"/>
          </a:xfrm>
          <a:solidFill>
            <a:srgbClr val="196082"/>
          </a:solidFill>
        </p:grpSpPr>
        <p:sp>
          <p:nvSpPr>
            <p:cNvPr id="23" name="Rectangle : coins arrondis 4">
              <a:extLst>
                <a:ext uri="{FF2B5EF4-FFF2-40B4-BE49-F238E27FC236}">
                  <a16:creationId xmlns:a16="http://schemas.microsoft.com/office/drawing/2014/main" id="{5C8F0FCD-4C64-5134-B969-91A55DAE87C0}"/>
                </a:ext>
              </a:extLst>
            </p:cNvPr>
            <p:cNvSpPr/>
            <p:nvPr/>
          </p:nvSpPr>
          <p:spPr>
            <a:xfrm>
              <a:off x="3959458" y="1919923"/>
              <a:ext cx="1104580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8D546AC2-BE28-65AD-42CA-1ABB0F5210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37" name="Group 16">
            <a:extLst>
              <a:ext uri="{FF2B5EF4-FFF2-40B4-BE49-F238E27FC236}">
                <a16:creationId xmlns:a16="http://schemas.microsoft.com/office/drawing/2014/main" id="{AD4F1093-F441-934A-D980-A10D51BB7922}"/>
              </a:ext>
            </a:extLst>
          </p:cNvPr>
          <p:cNvGrpSpPr/>
          <p:nvPr/>
        </p:nvGrpSpPr>
        <p:grpSpPr>
          <a:xfrm>
            <a:off x="4522878" y="1823735"/>
            <a:ext cx="2496009" cy="551406"/>
            <a:chOff x="3237287" y="1919271"/>
            <a:chExt cx="2496009" cy="551406"/>
          </a:xfrm>
          <a:solidFill>
            <a:schemeClr val="bg1">
              <a:lumMod val="85000"/>
            </a:schemeClr>
          </a:solidFill>
        </p:grpSpPr>
        <p:sp>
          <p:nvSpPr>
            <p:cNvPr id="38" name="Rectangle : coins arrondis 4">
              <a:extLst>
                <a:ext uri="{FF2B5EF4-FFF2-40B4-BE49-F238E27FC236}">
                  <a16:creationId xmlns:a16="http://schemas.microsoft.com/office/drawing/2014/main" id="{A3427A6E-7B51-DEE9-2C15-3EE98D14E235}"/>
                </a:ext>
              </a:extLst>
            </p:cNvPr>
            <p:cNvSpPr/>
            <p:nvPr/>
          </p:nvSpPr>
          <p:spPr>
            <a:xfrm>
              <a:off x="3237287" y="1919271"/>
              <a:ext cx="2059061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Oval 80">
              <a:extLst>
                <a:ext uri="{FF2B5EF4-FFF2-40B4-BE49-F238E27FC236}">
                  <a16:creationId xmlns:a16="http://schemas.microsoft.com/office/drawing/2014/main" id="{4B248323-3638-4C18-F12B-CA7E26F596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24020" y="198369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40" name="Group 16">
            <a:extLst>
              <a:ext uri="{FF2B5EF4-FFF2-40B4-BE49-F238E27FC236}">
                <a16:creationId xmlns:a16="http://schemas.microsoft.com/office/drawing/2014/main" id="{7C74F097-069B-DF0B-FE28-09EAB59F3FF0}"/>
              </a:ext>
            </a:extLst>
          </p:cNvPr>
          <p:cNvGrpSpPr/>
          <p:nvPr/>
        </p:nvGrpSpPr>
        <p:grpSpPr>
          <a:xfrm>
            <a:off x="2152786" y="1823735"/>
            <a:ext cx="2342420" cy="551406"/>
            <a:chOff x="3268809" y="1926561"/>
            <a:chExt cx="2342420" cy="551406"/>
          </a:xfrm>
          <a:solidFill>
            <a:schemeClr val="bg1">
              <a:lumMod val="85000"/>
            </a:schemeClr>
          </a:solidFill>
        </p:grpSpPr>
        <p:sp>
          <p:nvSpPr>
            <p:cNvPr id="41" name="Rectangle : coins arrondis 4">
              <a:extLst>
                <a:ext uri="{FF2B5EF4-FFF2-40B4-BE49-F238E27FC236}">
                  <a16:creationId xmlns:a16="http://schemas.microsoft.com/office/drawing/2014/main" id="{1DAC6A53-311B-CFE4-F345-DFD12949DA9B}"/>
                </a:ext>
              </a:extLst>
            </p:cNvPr>
            <p:cNvSpPr/>
            <p:nvPr/>
          </p:nvSpPr>
          <p:spPr>
            <a:xfrm>
              <a:off x="3268809" y="1926561"/>
              <a:ext cx="194086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Oval 80">
              <a:extLst>
                <a:ext uri="{FF2B5EF4-FFF2-40B4-BE49-F238E27FC236}">
                  <a16:creationId xmlns:a16="http://schemas.microsoft.com/office/drawing/2014/main" id="{26B32F06-ED9D-6126-2DA1-EE33DB54BA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1953" y="199098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43" name="Group 16">
            <a:extLst>
              <a:ext uri="{FF2B5EF4-FFF2-40B4-BE49-F238E27FC236}">
                <a16:creationId xmlns:a16="http://schemas.microsoft.com/office/drawing/2014/main" id="{5A7A2BEB-6FAD-6205-F536-515409652555}"/>
              </a:ext>
            </a:extLst>
          </p:cNvPr>
          <p:cNvGrpSpPr/>
          <p:nvPr/>
        </p:nvGrpSpPr>
        <p:grpSpPr>
          <a:xfrm>
            <a:off x="286331" y="1843486"/>
            <a:ext cx="1838782" cy="551406"/>
            <a:chOff x="2920380" y="1761833"/>
            <a:chExt cx="1838782" cy="551406"/>
          </a:xfrm>
          <a:solidFill>
            <a:schemeClr val="bg1">
              <a:lumMod val="85000"/>
            </a:schemeClr>
          </a:solidFill>
        </p:grpSpPr>
        <p:sp>
          <p:nvSpPr>
            <p:cNvPr id="44" name="Rectangle : coins arrondis 4">
              <a:extLst>
                <a:ext uri="{FF2B5EF4-FFF2-40B4-BE49-F238E27FC236}">
                  <a16:creationId xmlns:a16="http://schemas.microsoft.com/office/drawing/2014/main" id="{F5EBE3AF-F1AB-FE2D-2A08-39C7CC49716F}"/>
                </a:ext>
              </a:extLst>
            </p:cNvPr>
            <p:cNvSpPr/>
            <p:nvPr/>
          </p:nvSpPr>
          <p:spPr>
            <a:xfrm>
              <a:off x="2920380" y="1761833"/>
              <a:ext cx="140955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Oval 80">
              <a:extLst>
                <a:ext uri="{FF2B5EF4-FFF2-40B4-BE49-F238E27FC236}">
                  <a16:creationId xmlns:a16="http://schemas.microsoft.com/office/drawing/2014/main" id="{4E259EA1-CF8E-5AD5-D84E-579E843AE3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49886" y="1817317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4</a:t>
              </a:r>
              <a:endParaRPr lang="fr-MA" sz="3200" b="1" dirty="0"/>
            </a:p>
          </p:txBody>
        </p:sp>
      </p:grp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BB52080-9EBD-FBF6-7413-457293666CDC}"/>
              </a:ext>
            </a:extLst>
          </p:cNvPr>
          <p:cNvSpPr/>
          <p:nvPr/>
        </p:nvSpPr>
        <p:spPr>
          <a:xfrm>
            <a:off x="686498" y="2549219"/>
            <a:ext cx="7564580" cy="1083845"/>
          </a:xfrm>
          <a:prstGeom prst="roundRect">
            <a:avLst/>
          </a:prstGeom>
          <a:solidFill>
            <a:srgbClr val="E5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200" b="1" dirty="0">
                <a:solidFill>
                  <a:schemeClr val="tx1"/>
                </a:solidFill>
              </a:rPr>
              <a:t>باعَ مَتْجَرٌ لِقِطَعِ غِيارِ السَّيّاراتِ 25 قِطْعَةَ غِيارٍ مِنَ النَّوْعِ </a:t>
            </a:r>
            <a:r>
              <a:rPr lang="fr-FR" sz="2200" b="1" dirty="0">
                <a:solidFill>
                  <a:schemeClr val="tx1"/>
                </a:solidFill>
              </a:rPr>
              <a:t>A، </a:t>
            </a:r>
            <a:r>
              <a:rPr lang="ar-SA" sz="2200" b="1" dirty="0">
                <a:solidFill>
                  <a:schemeClr val="tx1"/>
                </a:solidFill>
              </a:rPr>
              <a:t>وَمِنَ النَّوْعِ </a:t>
            </a:r>
            <a:r>
              <a:rPr lang="fr-FR" sz="2200" b="1" dirty="0">
                <a:solidFill>
                  <a:schemeClr val="tx1"/>
                </a:solidFill>
              </a:rPr>
              <a:t>B </a:t>
            </a:r>
            <a:r>
              <a:rPr lang="ar-SA" sz="2200" b="1" dirty="0">
                <a:solidFill>
                  <a:schemeClr val="tx1"/>
                </a:solidFill>
              </a:rPr>
              <a:t> عَدَدًا يُساوي ثَلَاثَ مَرَّاتِ عَدَدَ قِطَعِ غِيارِ النَّوْعِ </a:t>
            </a:r>
            <a:r>
              <a:rPr lang="fr-FR" sz="2200" b="1" dirty="0">
                <a:solidFill>
                  <a:schemeClr val="tx1"/>
                </a:solidFill>
              </a:rPr>
              <a:t>A، </a:t>
            </a:r>
            <a:r>
              <a:rPr lang="ar-SA" sz="2200" b="1" dirty="0">
                <a:solidFill>
                  <a:schemeClr val="tx1"/>
                </a:solidFill>
              </a:rPr>
              <a:t>كَما باعَ مِنَ النَّوْعِ </a:t>
            </a:r>
            <a:r>
              <a:rPr lang="fr-FR" sz="2200" b="1" dirty="0">
                <a:solidFill>
                  <a:schemeClr val="tx1"/>
                </a:solidFill>
              </a:rPr>
              <a:t>C </a:t>
            </a:r>
            <a:r>
              <a:rPr lang="ar-SA" sz="2200" b="1" dirty="0">
                <a:solidFill>
                  <a:schemeClr val="tx1"/>
                </a:solidFill>
              </a:rPr>
              <a:t> ضِعْفَ ما باعَهُ مِنْ قِطَعِ غِيارِ النَّوْعِ </a:t>
            </a:r>
            <a:r>
              <a:rPr lang="fr-FR" sz="2200" b="1" dirty="0">
                <a:solidFill>
                  <a:schemeClr val="tx1"/>
                </a:solidFill>
              </a:rPr>
              <a:t>B</a:t>
            </a:r>
            <a:r>
              <a:rPr lang="ar-SA" sz="2200" b="1" dirty="0">
                <a:solidFill>
                  <a:schemeClr val="tx1"/>
                </a:solidFill>
              </a:rPr>
              <a:t> . أَحْسِبْ عَدَدَ ما باعَهُ المَتْجَرُ مِنْ قِطَعِ الغِيارِ؟</a:t>
            </a:r>
            <a:endParaRPr lang="fr-FR" sz="2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9393D-F324-99C3-A97E-1460FC3FA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1EADF58-FECC-AC00-842B-8DE69373F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1A0C3296-C2EC-C6C4-E891-C944990E6396}"/>
              </a:ext>
            </a:extLst>
          </p:cNvPr>
          <p:cNvSpPr txBox="1"/>
          <p:nvPr/>
        </p:nvSpPr>
        <p:spPr>
          <a:xfrm>
            <a:off x="787040" y="96415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اقرأوا المسألة، تخيلوا شريطا لها وحددوا المطلوب.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3203E6C4-C556-DE9B-9518-09AFB86E76A6}"/>
              </a:ext>
            </a:extLst>
          </p:cNvPr>
          <p:cNvGrpSpPr/>
          <p:nvPr/>
        </p:nvGrpSpPr>
        <p:grpSpPr>
          <a:xfrm>
            <a:off x="7046559" y="1829289"/>
            <a:ext cx="1541528" cy="551406"/>
            <a:chOff x="3959458" y="1919923"/>
            <a:chExt cx="1541528" cy="551406"/>
          </a:xfrm>
          <a:solidFill>
            <a:srgbClr val="196082"/>
          </a:solidFill>
        </p:grpSpPr>
        <p:sp>
          <p:nvSpPr>
            <p:cNvPr id="33" name="Rectangle : coins arrondis 4">
              <a:extLst>
                <a:ext uri="{FF2B5EF4-FFF2-40B4-BE49-F238E27FC236}">
                  <a16:creationId xmlns:a16="http://schemas.microsoft.com/office/drawing/2014/main" id="{F776849B-6815-25E3-6A6C-97C2E8798D0D}"/>
                </a:ext>
              </a:extLst>
            </p:cNvPr>
            <p:cNvSpPr/>
            <p:nvPr/>
          </p:nvSpPr>
          <p:spPr>
            <a:xfrm>
              <a:off x="3959458" y="1919923"/>
              <a:ext cx="1104580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Oval 80">
              <a:extLst>
                <a:ext uri="{FF2B5EF4-FFF2-40B4-BE49-F238E27FC236}">
                  <a16:creationId xmlns:a16="http://schemas.microsoft.com/office/drawing/2014/main" id="{6CAE68B5-DF9A-F500-C534-619F390C1D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35" name="Group 16">
            <a:extLst>
              <a:ext uri="{FF2B5EF4-FFF2-40B4-BE49-F238E27FC236}">
                <a16:creationId xmlns:a16="http://schemas.microsoft.com/office/drawing/2014/main" id="{511310DB-3DAB-9779-0B77-7683A26CCBAC}"/>
              </a:ext>
            </a:extLst>
          </p:cNvPr>
          <p:cNvGrpSpPr/>
          <p:nvPr/>
        </p:nvGrpSpPr>
        <p:grpSpPr>
          <a:xfrm>
            <a:off x="4522878" y="1823735"/>
            <a:ext cx="2496009" cy="551406"/>
            <a:chOff x="3237287" y="1919271"/>
            <a:chExt cx="2496009" cy="551406"/>
          </a:xfrm>
          <a:solidFill>
            <a:schemeClr val="bg1">
              <a:lumMod val="85000"/>
            </a:schemeClr>
          </a:solidFill>
        </p:grpSpPr>
        <p:sp>
          <p:nvSpPr>
            <p:cNvPr id="36" name="Rectangle : coins arrondis 4">
              <a:extLst>
                <a:ext uri="{FF2B5EF4-FFF2-40B4-BE49-F238E27FC236}">
                  <a16:creationId xmlns:a16="http://schemas.microsoft.com/office/drawing/2014/main" id="{2CCEAFB4-D75D-5EC0-62A9-BCECB86320A9}"/>
                </a:ext>
              </a:extLst>
            </p:cNvPr>
            <p:cNvSpPr/>
            <p:nvPr/>
          </p:nvSpPr>
          <p:spPr>
            <a:xfrm>
              <a:off x="3237287" y="1919271"/>
              <a:ext cx="2059061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Oval 80">
              <a:extLst>
                <a:ext uri="{FF2B5EF4-FFF2-40B4-BE49-F238E27FC236}">
                  <a16:creationId xmlns:a16="http://schemas.microsoft.com/office/drawing/2014/main" id="{03975556-A9BF-3FCE-2074-581E8E54EF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24020" y="198369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38" name="Group 16">
            <a:extLst>
              <a:ext uri="{FF2B5EF4-FFF2-40B4-BE49-F238E27FC236}">
                <a16:creationId xmlns:a16="http://schemas.microsoft.com/office/drawing/2014/main" id="{FA8AC5E6-E5C1-2998-F5A3-23D3FB76243B}"/>
              </a:ext>
            </a:extLst>
          </p:cNvPr>
          <p:cNvGrpSpPr/>
          <p:nvPr/>
        </p:nvGrpSpPr>
        <p:grpSpPr>
          <a:xfrm>
            <a:off x="2152786" y="1823735"/>
            <a:ext cx="2342420" cy="551406"/>
            <a:chOff x="3268809" y="1926561"/>
            <a:chExt cx="2342420" cy="551406"/>
          </a:xfrm>
          <a:solidFill>
            <a:schemeClr val="bg1">
              <a:lumMod val="85000"/>
            </a:schemeClr>
          </a:solidFill>
        </p:grpSpPr>
        <p:sp>
          <p:nvSpPr>
            <p:cNvPr id="39" name="Rectangle : coins arrondis 4">
              <a:extLst>
                <a:ext uri="{FF2B5EF4-FFF2-40B4-BE49-F238E27FC236}">
                  <a16:creationId xmlns:a16="http://schemas.microsoft.com/office/drawing/2014/main" id="{EDA05494-03C7-D455-7975-B6321D0D5562}"/>
                </a:ext>
              </a:extLst>
            </p:cNvPr>
            <p:cNvSpPr/>
            <p:nvPr/>
          </p:nvSpPr>
          <p:spPr>
            <a:xfrm>
              <a:off x="3268809" y="1926561"/>
              <a:ext cx="194086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Oval 80">
              <a:extLst>
                <a:ext uri="{FF2B5EF4-FFF2-40B4-BE49-F238E27FC236}">
                  <a16:creationId xmlns:a16="http://schemas.microsoft.com/office/drawing/2014/main" id="{C26285E7-1E00-7945-1167-D877DD2159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1953" y="199098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41" name="Group 16">
            <a:extLst>
              <a:ext uri="{FF2B5EF4-FFF2-40B4-BE49-F238E27FC236}">
                <a16:creationId xmlns:a16="http://schemas.microsoft.com/office/drawing/2014/main" id="{C2183235-E341-B2C6-29D6-A088CB4923BB}"/>
              </a:ext>
            </a:extLst>
          </p:cNvPr>
          <p:cNvGrpSpPr/>
          <p:nvPr/>
        </p:nvGrpSpPr>
        <p:grpSpPr>
          <a:xfrm>
            <a:off x="278612" y="1823735"/>
            <a:ext cx="1838782" cy="551406"/>
            <a:chOff x="2920380" y="1761833"/>
            <a:chExt cx="1838782" cy="551406"/>
          </a:xfrm>
          <a:solidFill>
            <a:schemeClr val="bg1">
              <a:lumMod val="85000"/>
            </a:schemeClr>
          </a:solidFill>
        </p:grpSpPr>
        <p:sp>
          <p:nvSpPr>
            <p:cNvPr id="42" name="Rectangle : coins arrondis 4">
              <a:extLst>
                <a:ext uri="{FF2B5EF4-FFF2-40B4-BE49-F238E27FC236}">
                  <a16:creationId xmlns:a16="http://schemas.microsoft.com/office/drawing/2014/main" id="{62971E8F-839D-1225-EADB-9EA5E5D8EF33}"/>
                </a:ext>
              </a:extLst>
            </p:cNvPr>
            <p:cNvSpPr/>
            <p:nvPr/>
          </p:nvSpPr>
          <p:spPr>
            <a:xfrm>
              <a:off x="2920380" y="1761833"/>
              <a:ext cx="140955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Oval 80">
              <a:extLst>
                <a:ext uri="{FF2B5EF4-FFF2-40B4-BE49-F238E27FC236}">
                  <a16:creationId xmlns:a16="http://schemas.microsoft.com/office/drawing/2014/main" id="{0BC200E5-0B35-311D-92CB-2F00BBD822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49886" y="1817317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4</a:t>
              </a:r>
              <a:endParaRPr lang="fr-MA" sz="3200" b="1" dirty="0"/>
            </a:p>
          </p:txBody>
        </p:sp>
      </p:grp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7098A9E-D3A0-ACAB-743F-79731D0A2607}"/>
              </a:ext>
            </a:extLst>
          </p:cNvPr>
          <p:cNvSpPr/>
          <p:nvPr/>
        </p:nvSpPr>
        <p:spPr>
          <a:xfrm>
            <a:off x="686498" y="2549219"/>
            <a:ext cx="7564580" cy="1083845"/>
          </a:xfrm>
          <a:prstGeom prst="roundRect">
            <a:avLst/>
          </a:prstGeom>
          <a:solidFill>
            <a:srgbClr val="E5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200" b="1" dirty="0">
                <a:solidFill>
                  <a:schemeClr val="tx1"/>
                </a:solidFill>
              </a:rPr>
              <a:t>باعَ مَتْجَرٌ لِقِطَعِ غِيارِ السَّيّاراتِ 25 قِطْعَةَ غِيارٍ مِنَ النَّوْعِ </a:t>
            </a:r>
            <a:r>
              <a:rPr lang="fr-FR" sz="2200" b="1" dirty="0">
                <a:solidFill>
                  <a:schemeClr val="tx1"/>
                </a:solidFill>
              </a:rPr>
              <a:t>A، </a:t>
            </a:r>
            <a:r>
              <a:rPr lang="ar-SA" sz="2200" b="1" dirty="0">
                <a:solidFill>
                  <a:schemeClr val="tx1"/>
                </a:solidFill>
              </a:rPr>
              <a:t>وَمِنَ النَّوْعِ </a:t>
            </a:r>
            <a:r>
              <a:rPr lang="fr-FR" sz="2200" b="1" dirty="0">
                <a:solidFill>
                  <a:schemeClr val="tx1"/>
                </a:solidFill>
              </a:rPr>
              <a:t>B </a:t>
            </a:r>
            <a:r>
              <a:rPr lang="ar-SA" sz="2200" b="1" dirty="0">
                <a:solidFill>
                  <a:schemeClr val="tx1"/>
                </a:solidFill>
              </a:rPr>
              <a:t> عَدَدًا يُساوي ثَلَاثَ مَرَّاتِ عَدَدَ قِطَعِ غِيارِ النَّوْعِ </a:t>
            </a:r>
            <a:r>
              <a:rPr lang="fr-FR" sz="2200" b="1" dirty="0">
                <a:solidFill>
                  <a:schemeClr val="tx1"/>
                </a:solidFill>
              </a:rPr>
              <a:t>A، </a:t>
            </a:r>
            <a:r>
              <a:rPr lang="ar-SA" sz="2200" b="1" dirty="0">
                <a:solidFill>
                  <a:schemeClr val="tx1"/>
                </a:solidFill>
              </a:rPr>
              <a:t>كَما باعَ مِنَ النَّوْعِ </a:t>
            </a:r>
            <a:r>
              <a:rPr lang="fr-FR" sz="2200" b="1" dirty="0">
                <a:solidFill>
                  <a:schemeClr val="tx1"/>
                </a:solidFill>
              </a:rPr>
              <a:t>C </a:t>
            </a:r>
            <a:r>
              <a:rPr lang="ar-SA" sz="2200" b="1" dirty="0">
                <a:solidFill>
                  <a:schemeClr val="tx1"/>
                </a:solidFill>
              </a:rPr>
              <a:t> ضِعْفَ ما باعَهُ مِنْ قِطَعِ غِيارِ النَّوْعِ </a:t>
            </a:r>
            <a:r>
              <a:rPr lang="fr-FR" sz="2200" b="1" dirty="0">
                <a:solidFill>
                  <a:schemeClr val="tx1"/>
                </a:solidFill>
              </a:rPr>
              <a:t>B</a:t>
            </a:r>
            <a:r>
              <a:rPr lang="ar-SA" sz="2200" b="1" dirty="0">
                <a:solidFill>
                  <a:schemeClr val="tx1"/>
                </a:solidFill>
              </a:rPr>
              <a:t> . أَحْسِبْ عَدَدَ ما باعَهُ المَتْجَرُ مِنْ قِطَعِ الغِيارِ؟</a:t>
            </a:r>
            <a:endParaRPr lang="fr-FR" sz="2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94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EBA8F-427F-0991-706C-A0AAC0871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3EE8753-C54D-E93E-6B32-1567B0A5C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F8757D8C-9EA9-930F-7AF9-2845D42807AF}"/>
              </a:ext>
            </a:extLst>
          </p:cNvPr>
          <p:cNvSpPr txBox="1"/>
          <p:nvPr/>
        </p:nvSpPr>
        <p:spPr>
          <a:xfrm>
            <a:off x="787040" y="96415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ليحدد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المطلوب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  <p:grpSp>
        <p:nvGrpSpPr>
          <p:cNvPr id="33" name="Group 16">
            <a:extLst>
              <a:ext uri="{FF2B5EF4-FFF2-40B4-BE49-F238E27FC236}">
                <a16:creationId xmlns:a16="http://schemas.microsoft.com/office/drawing/2014/main" id="{E940C9F3-1456-5C15-6FDF-5B2F51C83277}"/>
              </a:ext>
            </a:extLst>
          </p:cNvPr>
          <p:cNvGrpSpPr/>
          <p:nvPr/>
        </p:nvGrpSpPr>
        <p:grpSpPr>
          <a:xfrm>
            <a:off x="7046559" y="1829289"/>
            <a:ext cx="1541528" cy="551406"/>
            <a:chOff x="3959458" y="1919923"/>
            <a:chExt cx="1541528" cy="551406"/>
          </a:xfrm>
          <a:solidFill>
            <a:srgbClr val="196082"/>
          </a:solidFill>
        </p:grpSpPr>
        <p:sp>
          <p:nvSpPr>
            <p:cNvPr id="34" name="Rectangle : coins arrondis 4">
              <a:extLst>
                <a:ext uri="{FF2B5EF4-FFF2-40B4-BE49-F238E27FC236}">
                  <a16:creationId xmlns:a16="http://schemas.microsoft.com/office/drawing/2014/main" id="{B1A3FE5E-8DE3-3A78-F992-9572FEF567F5}"/>
                </a:ext>
              </a:extLst>
            </p:cNvPr>
            <p:cNvSpPr/>
            <p:nvPr/>
          </p:nvSpPr>
          <p:spPr>
            <a:xfrm>
              <a:off x="3959458" y="1919923"/>
              <a:ext cx="1104580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0D3762A5-8B69-025A-ECC0-BC7CA932E4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36" name="Group 16">
            <a:extLst>
              <a:ext uri="{FF2B5EF4-FFF2-40B4-BE49-F238E27FC236}">
                <a16:creationId xmlns:a16="http://schemas.microsoft.com/office/drawing/2014/main" id="{9F6F6BE6-1646-2A25-702A-F6A802F060CA}"/>
              </a:ext>
            </a:extLst>
          </p:cNvPr>
          <p:cNvGrpSpPr/>
          <p:nvPr/>
        </p:nvGrpSpPr>
        <p:grpSpPr>
          <a:xfrm>
            <a:off x="4522878" y="1823735"/>
            <a:ext cx="2496009" cy="551406"/>
            <a:chOff x="3237287" y="1919271"/>
            <a:chExt cx="2496009" cy="551406"/>
          </a:xfrm>
          <a:solidFill>
            <a:schemeClr val="bg1">
              <a:lumMod val="85000"/>
            </a:schemeClr>
          </a:solidFill>
        </p:grpSpPr>
        <p:sp>
          <p:nvSpPr>
            <p:cNvPr id="37" name="Rectangle : coins arrondis 4">
              <a:extLst>
                <a:ext uri="{FF2B5EF4-FFF2-40B4-BE49-F238E27FC236}">
                  <a16:creationId xmlns:a16="http://schemas.microsoft.com/office/drawing/2014/main" id="{2D2CEB7D-A01A-DED4-E196-2048A9739642}"/>
                </a:ext>
              </a:extLst>
            </p:cNvPr>
            <p:cNvSpPr/>
            <p:nvPr/>
          </p:nvSpPr>
          <p:spPr>
            <a:xfrm>
              <a:off x="3237287" y="1919271"/>
              <a:ext cx="2059061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Oval 80">
              <a:extLst>
                <a:ext uri="{FF2B5EF4-FFF2-40B4-BE49-F238E27FC236}">
                  <a16:creationId xmlns:a16="http://schemas.microsoft.com/office/drawing/2014/main" id="{C8141C02-E83F-EF86-39F7-3A00EDC60A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24020" y="198369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39" name="Group 16">
            <a:extLst>
              <a:ext uri="{FF2B5EF4-FFF2-40B4-BE49-F238E27FC236}">
                <a16:creationId xmlns:a16="http://schemas.microsoft.com/office/drawing/2014/main" id="{F891DFC1-568C-F4EC-6D58-6919F1FA97EF}"/>
              </a:ext>
            </a:extLst>
          </p:cNvPr>
          <p:cNvGrpSpPr/>
          <p:nvPr/>
        </p:nvGrpSpPr>
        <p:grpSpPr>
          <a:xfrm>
            <a:off x="2152786" y="1823735"/>
            <a:ext cx="2342420" cy="551406"/>
            <a:chOff x="3268809" y="1926561"/>
            <a:chExt cx="2342420" cy="551406"/>
          </a:xfrm>
          <a:solidFill>
            <a:schemeClr val="bg1">
              <a:lumMod val="85000"/>
            </a:schemeClr>
          </a:solidFill>
        </p:grpSpPr>
        <p:sp>
          <p:nvSpPr>
            <p:cNvPr id="40" name="Rectangle : coins arrondis 4">
              <a:extLst>
                <a:ext uri="{FF2B5EF4-FFF2-40B4-BE49-F238E27FC236}">
                  <a16:creationId xmlns:a16="http://schemas.microsoft.com/office/drawing/2014/main" id="{A9DD8C29-591A-F3F4-4CC5-05BD74422B30}"/>
                </a:ext>
              </a:extLst>
            </p:cNvPr>
            <p:cNvSpPr/>
            <p:nvPr/>
          </p:nvSpPr>
          <p:spPr>
            <a:xfrm>
              <a:off x="3268809" y="1926561"/>
              <a:ext cx="194086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Oval 80">
              <a:extLst>
                <a:ext uri="{FF2B5EF4-FFF2-40B4-BE49-F238E27FC236}">
                  <a16:creationId xmlns:a16="http://schemas.microsoft.com/office/drawing/2014/main" id="{58DB1775-92B2-EEA4-CB5A-3E8DBF0088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1953" y="199098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42" name="Group 16">
            <a:extLst>
              <a:ext uri="{FF2B5EF4-FFF2-40B4-BE49-F238E27FC236}">
                <a16:creationId xmlns:a16="http://schemas.microsoft.com/office/drawing/2014/main" id="{5AA28954-A57F-52D9-4B3C-D64111B705B9}"/>
              </a:ext>
            </a:extLst>
          </p:cNvPr>
          <p:cNvGrpSpPr/>
          <p:nvPr/>
        </p:nvGrpSpPr>
        <p:grpSpPr>
          <a:xfrm>
            <a:off x="278612" y="1823735"/>
            <a:ext cx="1838782" cy="551406"/>
            <a:chOff x="2920380" y="1761833"/>
            <a:chExt cx="1838782" cy="551406"/>
          </a:xfrm>
          <a:solidFill>
            <a:schemeClr val="bg1">
              <a:lumMod val="85000"/>
            </a:schemeClr>
          </a:solidFill>
        </p:grpSpPr>
        <p:sp>
          <p:nvSpPr>
            <p:cNvPr id="43" name="Rectangle : coins arrondis 4">
              <a:extLst>
                <a:ext uri="{FF2B5EF4-FFF2-40B4-BE49-F238E27FC236}">
                  <a16:creationId xmlns:a16="http://schemas.microsoft.com/office/drawing/2014/main" id="{D77F49F4-DEDF-7F6C-8575-DED3ADA08A73}"/>
                </a:ext>
              </a:extLst>
            </p:cNvPr>
            <p:cNvSpPr/>
            <p:nvPr/>
          </p:nvSpPr>
          <p:spPr>
            <a:xfrm>
              <a:off x="2920380" y="1761833"/>
              <a:ext cx="140955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Oval 80">
              <a:extLst>
                <a:ext uri="{FF2B5EF4-FFF2-40B4-BE49-F238E27FC236}">
                  <a16:creationId xmlns:a16="http://schemas.microsoft.com/office/drawing/2014/main" id="{FF64F103-68FE-86D9-3BA8-47A32A4681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49886" y="1817317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4</a:t>
              </a:r>
              <a:endParaRPr lang="fr-MA" sz="3200" b="1" dirty="0"/>
            </a:p>
          </p:txBody>
        </p:sp>
      </p:grp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D4AD680-0C1E-9F4C-2C5B-1ED6F0BA7D1A}"/>
              </a:ext>
            </a:extLst>
          </p:cNvPr>
          <p:cNvSpPr/>
          <p:nvPr/>
        </p:nvSpPr>
        <p:spPr>
          <a:xfrm>
            <a:off x="686498" y="2549219"/>
            <a:ext cx="7564580" cy="1083845"/>
          </a:xfrm>
          <a:prstGeom prst="roundRect">
            <a:avLst/>
          </a:prstGeom>
          <a:solidFill>
            <a:srgbClr val="E5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200" b="1" dirty="0">
                <a:solidFill>
                  <a:schemeClr val="tx1"/>
                </a:solidFill>
              </a:rPr>
              <a:t>باعَ مَتْجَرٌ لِقِطَعِ غِيارِ السَّيّاراتِ 25 قِطْعَةَ غِيارٍ مِنَ النَّوْعِ </a:t>
            </a:r>
            <a:r>
              <a:rPr lang="fr-FR" sz="2200" b="1" dirty="0">
                <a:solidFill>
                  <a:schemeClr val="tx1"/>
                </a:solidFill>
              </a:rPr>
              <a:t>A، </a:t>
            </a:r>
            <a:r>
              <a:rPr lang="ar-SA" sz="2200" b="1" dirty="0">
                <a:solidFill>
                  <a:schemeClr val="tx1"/>
                </a:solidFill>
              </a:rPr>
              <a:t>وَمِنَ النَّوْعِ </a:t>
            </a:r>
            <a:r>
              <a:rPr lang="fr-FR" sz="2200" b="1" dirty="0">
                <a:solidFill>
                  <a:schemeClr val="tx1"/>
                </a:solidFill>
              </a:rPr>
              <a:t>B </a:t>
            </a:r>
            <a:r>
              <a:rPr lang="ar-SA" sz="2200" b="1" dirty="0">
                <a:solidFill>
                  <a:schemeClr val="tx1"/>
                </a:solidFill>
              </a:rPr>
              <a:t> عَدَدًا يُساوي ثَلَاثَ مَرَّاتِ عَدَدَ قِطَعِ غِيارِ النَّوْعِ </a:t>
            </a:r>
            <a:r>
              <a:rPr lang="fr-FR" sz="2200" b="1" dirty="0">
                <a:solidFill>
                  <a:schemeClr val="tx1"/>
                </a:solidFill>
              </a:rPr>
              <a:t>A، </a:t>
            </a:r>
            <a:r>
              <a:rPr lang="ar-SA" sz="2200" b="1" dirty="0">
                <a:solidFill>
                  <a:schemeClr val="tx1"/>
                </a:solidFill>
              </a:rPr>
              <a:t>كَما باعَ مِنَ النَّوْعِ </a:t>
            </a:r>
            <a:r>
              <a:rPr lang="fr-FR" sz="2200" b="1" dirty="0">
                <a:solidFill>
                  <a:schemeClr val="tx1"/>
                </a:solidFill>
              </a:rPr>
              <a:t>C </a:t>
            </a:r>
            <a:r>
              <a:rPr lang="ar-SA" sz="2200" b="1" dirty="0">
                <a:solidFill>
                  <a:schemeClr val="tx1"/>
                </a:solidFill>
              </a:rPr>
              <a:t> ضِعْفَ ما باعَهُ مِنْ قِطَعِ غِيارِ النَّوْعِ </a:t>
            </a:r>
            <a:r>
              <a:rPr lang="fr-FR" sz="2200" b="1" dirty="0">
                <a:solidFill>
                  <a:schemeClr val="tx1"/>
                </a:solidFill>
              </a:rPr>
              <a:t>B</a:t>
            </a:r>
            <a:r>
              <a:rPr lang="ar-SA" sz="2200" b="1" dirty="0">
                <a:solidFill>
                  <a:schemeClr val="tx1"/>
                </a:solidFill>
              </a:rPr>
              <a:t> . أَحْسِبْ عَدَدَ ما باعَهُ المَتْجَرُ مِنْ قِطَعِ الغِيارِ؟</a:t>
            </a:r>
            <a:endParaRPr lang="fr-FR" sz="2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98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ACE3C-CBB5-3EBD-7671-4BD19E1DA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F730A93-8725-049C-1191-84FD1ECAA0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65E995F-086F-0EF0-ED34-04E8C3D46A08}"/>
              </a:ext>
            </a:extLst>
          </p:cNvPr>
          <p:cNvSpPr txBox="1"/>
          <p:nvPr/>
        </p:nvSpPr>
        <p:spPr>
          <a:xfrm>
            <a:off x="0" y="938118"/>
            <a:ext cx="7539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r" rt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المطلوب هو حساب عدد قطع الغيار التي باع المتجر.</a:t>
            </a:r>
          </a:p>
        </p:txBody>
      </p:sp>
      <p:grpSp>
        <p:nvGrpSpPr>
          <p:cNvPr id="21" name="Group 16">
            <a:extLst>
              <a:ext uri="{FF2B5EF4-FFF2-40B4-BE49-F238E27FC236}">
                <a16:creationId xmlns:a16="http://schemas.microsoft.com/office/drawing/2014/main" id="{B5FE3A15-DFC3-0370-3D24-F2F03EE35761}"/>
              </a:ext>
            </a:extLst>
          </p:cNvPr>
          <p:cNvGrpSpPr/>
          <p:nvPr/>
        </p:nvGrpSpPr>
        <p:grpSpPr>
          <a:xfrm>
            <a:off x="7046559" y="1829289"/>
            <a:ext cx="1541528" cy="551406"/>
            <a:chOff x="3959458" y="1919923"/>
            <a:chExt cx="1541528" cy="551406"/>
          </a:xfrm>
          <a:solidFill>
            <a:srgbClr val="196082"/>
          </a:solidFill>
        </p:grpSpPr>
        <p:sp>
          <p:nvSpPr>
            <p:cNvPr id="22" name="Rectangle : coins arrondis 4">
              <a:extLst>
                <a:ext uri="{FF2B5EF4-FFF2-40B4-BE49-F238E27FC236}">
                  <a16:creationId xmlns:a16="http://schemas.microsoft.com/office/drawing/2014/main" id="{2F6995DE-11D9-1562-4C2A-92E12F94FD1A}"/>
                </a:ext>
              </a:extLst>
            </p:cNvPr>
            <p:cNvSpPr/>
            <p:nvPr/>
          </p:nvSpPr>
          <p:spPr>
            <a:xfrm>
              <a:off x="3959458" y="1919923"/>
              <a:ext cx="1104580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CF9E62AC-96E3-4B0F-C31F-6373B00EF2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25" name="Group 16">
            <a:extLst>
              <a:ext uri="{FF2B5EF4-FFF2-40B4-BE49-F238E27FC236}">
                <a16:creationId xmlns:a16="http://schemas.microsoft.com/office/drawing/2014/main" id="{16BE8156-D1AA-2D4E-91FA-FB239B3023BF}"/>
              </a:ext>
            </a:extLst>
          </p:cNvPr>
          <p:cNvGrpSpPr/>
          <p:nvPr/>
        </p:nvGrpSpPr>
        <p:grpSpPr>
          <a:xfrm>
            <a:off x="4522878" y="1823735"/>
            <a:ext cx="2496009" cy="551406"/>
            <a:chOff x="3237287" y="1919271"/>
            <a:chExt cx="2496009" cy="551406"/>
          </a:xfrm>
          <a:solidFill>
            <a:schemeClr val="bg1">
              <a:lumMod val="85000"/>
            </a:schemeClr>
          </a:solidFill>
        </p:grpSpPr>
        <p:sp>
          <p:nvSpPr>
            <p:cNvPr id="26" name="Rectangle : coins arrondis 4">
              <a:extLst>
                <a:ext uri="{FF2B5EF4-FFF2-40B4-BE49-F238E27FC236}">
                  <a16:creationId xmlns:a16="http://schemas.microsoft.com/office/drawing/2014/main" id="{AF16EE64-08EC-F5F7-FCE3-973EF6EFEFE2}"/>
                </a:ext>
              </a:extLst>
            </p:cNvPr>
            <p:cNvSpPr/>
            <p:nvPr/>
          </p:nvSpPr>
          <p:spPr>
            <a:xfrm>
              <a:off x="3237287" y="1919271"/>
              <a:ext cx="2059061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2659BDBF-8DA7-C7FC-ED38-0072AEA651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24020" y="198369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28" name="Group 16">
            <a:extLst>
              <a:ext uri="{FF2B5EF4-FFF2-40B4-BE49-F238E27FC236}">
                <a16:creationId xmlns:a16="http://schemas.microsoft.com/office/drawing/2014/main" id="{ED8FA553-5D73-B97B-4795-0F0F5D8494F6}"/>
              </a:ext>
            </a:extLst>
          </p:cNvPr>
          <p:cNvGrpSpPr/>
          <p:nvPr/>
        </p:nvGrpSpPr>
        <p:grpSpPr>
          <a:xfrm>
            <a:off x="2152786" y="1823735"/>
            <a:ext cx="2342420" cy="551406"/>
            <a:chOff x="3268809" y="1926561"/>
            <a:chExt cx="2342420" cy="551406"/>
          </a:xfrm>
          <a:solidFill>
            <a:schemeClr val="bg1">
              <a:lumMod val="85000"/>
            </a:schemeClr>
          </a:solidFill>
        </p:grpSpPr>
        <p:sp>
          <p:nvSpPr>
            <p:cNvPr id="29" name="Rectangle : coins arrondis 4">
              <a:extLst>
                <a:ext uri="{FF2B5EF4-FFF2-40B4-BE49-F238E27FC236}">
                  <a16:creationId xmlns:a16="http://schemas.microsoft.com/office/drawing/2014/main" id="{6DB05581-A49A-2401-654C-C20E81374E3C}"/>
                </a:ext>
              </a:extLst>
            </p:cNvPr>
            <p:cNvSpPr/>
            <p:nvPr/>
          </p:nvSpPr>
          <p:spPr>
            <a:xfrm>
              <a:off x="3268809" y="1926561"/>
              <a:ext cx="194086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BDDAFFE4-83EA-C576-4F86-1B03B8FE64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1953" y="199098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31" name="Group 16">
            <a:extLst>
              <a:ext uri="{FF2B5EF4-FFF2-40B4-BE49-F238E27FC236}">
                <a16:creationId xmlns:a16="http://schemas.microsoft.com/office/drawing/2014/main" id="{563F1059-B554-FDF7-7E3B-CB65A3E5E72C}"/>
              </a:ext>
            </a:extLst>
          </p:cNvPr>
          <p:cNvGrpSpPr/>
          <p:nvPr/>
        </p:nvGrpSpPr>
        <p:grpSpPr>
          <a:xfrm>
            <a:off x="278612" y="1823735"/>
            <a:ext cx="1838782" cy="551406"/>
            <a:chOff x="2920380" y="1761833"/>
            <a:chExt cx="1838782" cy="551406"/>
          </a:xfrm>
          <a:solidFill>
            <a:schemeClr val="bg1">
              <a:lumMod val="85000"/>
            </a:schemeClr>
          </a:solidFill>
        </p:grpSpPr>
        <p:sp>
          <p:nvSpPr>
            <p:cNvPr id="32" name="Rectangle : coins arrondis 4">
              <a:extLst>
                <a:ext uri="{FF2B5EF4-FFF2-40B4-BE49-F238E27FC236}">
                  <a16:creationId xmlns:a16="http://schemas.microsoft.com/office/drawing/2014/main" id="{7B7ECA8E-9064-8400-FF2E-33FE209F4FBF}"/>
                </a:ext>
              </a:extLst>
            </p:cNvPr>
            <p:cNvSpPr/>
            <p:nvPr/>
          </p:nvSpPr>
          <p:spPr>
            <a:xfrm>
              <a:off x="2920380" y="1761833"/>
              <a:ext cx="140955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val 80">
              <a:extLst>
                <a:ext uri="{FF2B5EF4-FFF2-40B4-BE49-F238E27FC236}">
                  <a16:creationId xmlns:a16="http://schemas.microsoft.com/office/drawing/2014/main" id="{694DAF9F-C57B-12A8-374C-4348FBBE07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49886" y="1817317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4</a:t>
              </a:r>
              <a:endParaRPr lang="fr-MA" sz="3200" b="1" dirty="0"/>
            </a:p>
          </p:txBody>
        </p:sp>
      </p:grp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815B8F1-F665-53C8-DFB7-DEB8B3682D0A}"/>
              </a:ext>
            </a:extLst>
          </p:cNvPr>
          <p:cNvSpPr/>
          <p:nvPr/>
        </p:nvSpPr>
        <p:spPr>
          <a:xfrm>
            <a:off x="686498" y="2549219"/>
            <a:ext cx="7564580" cy="1083845"/>
          </a:xfrm>
          <a:prstGeom prst="roundRect">
            <a:avLst/>
          </a:prstGeom>
          <a:solidFill>
            <a:srgbClr val="E5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200" b="1" dirty="0">
                <a:solidFill>
                  <a:schemeClr val="tx1"/>
                </a:solidFill>
              </a:rPr>
              <a:t>باعَ مَتْجَرٌ لِقِطَعِ غِيارِ السَّيّاراتِ 25 قِطْعَةَ غِيارٍ مِنَ النَّوْعِ </a:t>
            </a:r>
            <a:r>
              <a:rPr lang="fr-FR" sz="2200" b="1" dirty="0">
                <a:solidFill>
                  <a:schemeClr val="tx1"/>
                </a:solidFill>
              </a:rPr>
              <a:t>A، </a:t>
            </a:r>
            <a:r>
              <a:rPr lang="ar-SA" sz="2200" b="1" dirty="0">
                <a:solidFill>
                  <a:schemeClr val="tx1"/>
                </a:solidFill>
              </a:rPr>
              <a:t>وَمِنَ النَّوْعِ </a:t>
            </a:r>
            <a:r>
              <a:rPr lang="fr-FR" sz="2200" b="1" dirty="0">
                <a:solidFill>
                  <a:schemeClr val="tx1"/>
                </a:solidFill>
              </a:rPr>
              <a:t>B </a:t>
            </a:r>
            <a:r>
              <a:rPr lang="ar-SA" sz="2200" b="1" dirty="0">
                <a:solidFill>
                  <a:schemeClr val="tx1"/>
                </a:solidFill>
              </a:rPr>
              <a:t> عَدَدًا يُساوي ثَلَاثَ مَرَّاتِ عَدَدَ قِطَعِ غِيارِ النَّوْعِ </a:t>
            </a:r>
            <a:r>
              <a:rPr lang="fr-FR" sz="2200" b="1" dirty="0">
                <a:solidFill>
                  <a:schemeClr val="tx1"/>
                </a:solidFill>
              </a:rPr>
              <a:t>A، </a:t>
            </a:r>
            <a:r>
              <a:rPr lang="ar-SA" sz="2200" b="1" dirty="0">
                <a:solidFill>
                  <a:schemeClr val="tx1"/>
                </a:solidFill>
              </a:rPr>
              <a:t>كَما باعَ مِنَ النَّوْعِ </a:t>
            </a:r>
            <a:r>
              <a:rPr lang="fr-FR" sz="2200" b="1" dirty="0">
                <a:solidFill>
                  <a:schemeClr val="tx1"/>
                </a:solidFill>
              </a:rPr>
              <a:t>C </a:t>
            </a:r>
            <a:r>
              <a:rPr lang="ar-SA" sz="2200" b="1" dirty="0">
                <a:solidFill>
                  <a:schemeClr val="tx1"/>
                </a:solidFill>
              </a:rPr>
              <a:t> ضِعْفَ ما باعَهُ مِنْ قِطَعِ غِيارِ النَّوْعِ </a:t>
            </a:r>
            <a:r>
              <a:rPr lang="fr-FR" sz="2200" b="1" dirty="0">
                <a:solidFill>
                  <a:schemeClr val="tx1"/>
                </a:solidFill>
              </a:rPr>
              <a:t>B</a:t>
            </a:r>
            <a:r>
              <a:rPr lang="ar-SA" sz="2200" b="1" dirty="0">
                <a:solidFill>
                  <a:schemeClr val="tx1"/>
                </a:solidFill>
              </a:rPr>
              <a:t> . أَحْسِبْ عَدَدَ ما باعَهُ المَتْجَرُ مِنْ قِطَعِ الغِيارِ؟</a:t>
            </a:r>
            <a:endParaRPr lang="fr-FR" sz="2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15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124E6-5F80-05AF-65E6-28397B26C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537F685-BCF9-BCAA-A194-C62FEFCC7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4" name="ZoneTexte 2">
            <a:extLst>
              <a:ext uri="{FF2B5EF4-FFF2-40B4-BE49-F238E27FC236}">
                <a16:creationId xmlns:a16="http://schemas.microsoft.com/office/drawing/2014/main" id="{29C7A52D-5EAD-A2F5-B9C8-A39C2A3B5820}"/>
              </a:ext>
            </a:extLst>
          </p:cNvPr>
          <p:cNvSpPr txBox="1"/>
          <p:nvPr/>
        </p:nvSpPr>
        <p:spPr>
          <a:xfrm>
            <a:off x="437389" y="816532"/>
            <a:ext cx="7076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ثانية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  </a:t>
            </a:r>
          </a:p>
        </p:txBody>
      </p:sp>
      <p:grpSp>
        <p:nvGrpSpPr>
          <p:cNvPr id="21" name="Group 16">
            <a:extLst>
              <a:ext uri="{FF2B5EF4-FFF2-40B4-BE49-F238E27FC236}">
                <a16:creationId xmlns:a16="http://schemas.microsoft.com/office/drawing/2014/main" id="{F0AE98BC-50CF-31BE-6DBE-24F359951669}"/>
              </a:ext>
            </a:extLst>
          </p:cNvPr>
          <p:cNvGrpSpPr/>
          <p:nvPr/>
        </p:nvGrpSpPr>
        <p:grpSpPr>
          <a:xfrm>
            <a:off x="7046559" y="1829289"/>
            <a:ext cx="1541528" cy="551406"/>
            <a:chOff x="3959458" y="1919923"/>
            <a:chExt cx="1541528" cy="551406"/>
          </a:xfrm>
          <a:solidFill>
            <a:srgbClr val="196082"/>
          </a:solidFill>
        </p:grpSpPr>
        <p:sp>
          <p:nvSpPr>
            <p:cNvPr id="22" name="Rectangle : coins arrondis 4">
              <a:extLst>
                <a:ext uri="{FF2B5EF4-FFF2-40B4-BE49-F238E27FC236}">
                  <a16:creationId xmlns:a16="http://schemas.microsoft.com/office/drawing/2014/main" id="{73B3879A-A9A5-E9B2-17A1-BF068DA1B34B}"/>
                </a:ext>
              </a:extLst>
            </p:cNvPr>
            <p:cNvSpPr/>
            <p:nvPr/>
          </p:nvSpPr>
          <p:spPr>
            <a:xfrm>
              <a:off x="3959458" y="1919923"/>
              <a:ext cx="1104580" cy="5514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Oval 80">
              <a:extLst>
                <a:ext uri="{FF2B5EF4-FFF2-40B4-BE49-F238E27FC236}">
                  <a16:creationId xmlns:a16="http://schemas.microsoft.com/office/drawing/2014/main" id="{0FEE04A4-A07F-1DCB-E471-D5BEE62346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37" name="Group 16">
            <a:extLst>
              <a:ext uri="{FF2B5EF4-FFF2-40B4-BE49-F238E27FC236}">
                <a16:creationId xmlns:a16="http://schemas.microsoft.com/office/drawing/2014/main" id="{F4489F65-5F93-4BBB-E682-CA79A9918BFC}"/>
              </a:ext>
            </a:extLst>
          </p:cNvPr>
          <p:cNvGrpSpPr/>
          <p:nvPr/>
        </p:nvGrpSpPr>
        <p:grpSpPr>
          <a:xfrm>
            <a:off x="4522878" y="1823735"/>
            <a:ext cx="2496009" cy="551406"/>
            <a:chOff x="3237287" y="1919271"/>
            <a:chExt cx="2496009" cy="551406"/>
          </a:xfrm>
          <a:solidFill>
            <a:schemeClr val="bg1">
              <a:lumMod val="85000"/>
            </a:schemeClr>
          </a:solidFill>
        </p:grpSpPr>
        <p:sp>
          <p:nvSpPr>
            <p:cNvPr id="38" name="Rectangle : coins arrondis 4">
              <a:extLst>
                <a:ext uri="{FF2B5EF4-FFF2-40B4-BE49-F238E27FC236}">
                  <a16:creationId xmlns:a16="http://schemas.microsoft.com/office/drawing/2014/main" id="{713BBD86-37CB-575F-898A-AAABAA443C9B}"/>
                </a:ext>
              </a:extLst>
            </p:cNvPr>
            <p:cNvSpPr/>
            <p:nvPr/>
          </p:nvSpPr>
          <p:spPr>
            <a:xfrm>
              <a:off x="3237287" y="1919271"/>
              <a:ext cx="2059061" cy="55140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Oval 80">
              <a:extLst>
                <a:ext uri="{FF2B5EF4-FFF2-40B4-BE49-F238E27FC236}">
                  <a16:creationId xmlns:a16="http://schemas.microsoft.com/office/drawing/2014/main" id="{A77871F2-0F51-7C66-AEEC-1A61651351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24020" y="1983698"/>
              <a:ext cx="409276" cy="40927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40" name="Group 16">
            <a:extLst>
              <a:ext uri="{FF2B5EF4-FFF2-40B4-BE49-F238E27FC236}">
                <a16:creationId xmlns:a16="http://schemas.microsoft.com/office/drawing/2014/main" id="{F826EFCE-36BC-4187-68E7-C2CDD2BEE206}"/>
              </a:ext>
            </a:extLst>
          </p:cNvPr>
          <p:cNvGrpSpPr/>
          <p:nvPr/>
        </p:nvGrpSpPr>
        <p:grpSpPr>
          <a:xfrm>
            <a:off x="2152786" y="1823735"/>
            <a:ext cx="2342420" cy="551406"/>
            <a:chOff x="3268809" y="1926561"/>
            <a:chExt cx="2342420" cy="551406"/>
          </a:xfrm>
          <a:solidFill>
            <a:schemeClr val="bg1">
              <a:lumMod val="85000"/>
            </a:schemeClr>
          </a:solidFill>
        </p:grpSpPr>
        <p:sp>
          <p:nvSpPr>
            <p:cNvPr id="41" name="Rectangle : coins arrondis 4">
              <a:extLst>
                <a:ext uri="{FF2B5EF4-FFF2-40B4-BE49-F238E27FC236}">
                  <a16:creationId xmlns:a16="http://schemas.microsoft.com/office/drawing/2014/main" id="{706ECF6C-AE81-596E-5C98-0A729DFB50E0}"/>
                </a:ext>
              </a:extLst>
            </p:cNvPr>
            <p:cNvSpPr/>
            <p:nvPr/>
          </p:nvSpPr>
          <p:spPr>
            <a:xfrm>
              <a:off x="3268809" y="1926561"/>
              <a:ext cx="194086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Oval 80">
              <a:extLst>
                <a:ext uri="{FF2B5EF4-FFF2-40B4-BE49-F238E27FC236}">
                  <a16:creationId xmlns:a16="http://schemas.microsoft.com/office/drawing/2014/main" id="{92D14282-65EE-62AB-2207-EEDA68DFFD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1953" y="199098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43" name="Group 16">
            <a:extLst>
              <a:ext uri="{FF2B5EF4-FFF2-40B4-BE49-F238E27FC236}">
                <a16:creationId xmlns:a16="http://schemas.microsoft.com/office/drawing/2014/main" id="{7990AF00-8B66-5952-1356-EED260152B3E}"/>
              </a:ext>
            </a:extLst>
          </p:cNvPr>
          <p:cNvGrpSpPr/>
          <p:nvPr/>
        </p:nvGrpSpPr>
        <p:grpSpPr>
          <a:xfrm>
            <a:off x="314004" y="1823735"/>
            <a:ext cx="1838782" cy="551406"/>
            <a:chOff x="2920380" y="1761833"/>
            <a:chExt cx="1838782" cy="551406"/>
          </a:xfrm>
          <a:solidFill>
            <a:schemeClr val="bg1">
              <a:lumMod val="85000"/>
            </a:schemeClr>
          </a:solidFill>
        </p:grpSpPr>
        <p:sp>
          <p:nvSpPr>
            <p:cNvPr id="44" name="Rectangle : coins arrondis 4">
              <a:extLst>
                <a:ext uri="{FF2B5EF4-FFF2-40B4-BE49-F238E27FC236}">
                  <a16:creationId xmlns:a16="http://schemas.microsoft.com/office/drawing/2014/main" id="{87B3DD8D-33AB-45B8-BE0B-F802D68764AC}"/>
                </a:ext>
              </a:extLst>
            </p:cNvPr>
            <p:cNvSpPr/>
            <p:nvPr/>
          </p:nvSpPr>
          <p:spPr>
            <a:xfrm>
              <a:off x="2920380" y="1761833"/>
              <a:ext cx="140955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Oval 80">
              <a:extLst>
                <a:ext uri="{FF2B5EF4-FFF2-40B4-BE49-F238E27FC236}">
                  <a16:creationId xmlns:a16="http://schemas.microsoft.com/office/drawing/2014/main" id="{896C45EF-4B5A-EC6E-6749-85B42EAAFA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49886" y="1817317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4</a:t>
              </a:r>
              <a:endParaRPr lang="fr-MA" sz="3200" b="1" dirty="0"/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6EFE047C-61CD-CE8D-F0A6-EC57E6DC0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767" y="4667533"/>
            <a:ext cx="3220043" cy="38103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AF1CB0B-95F9-9D9C-3134-22AA9417D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004" y="2375141"/>
            <a:ext cx="8309568" cy="4005419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385A185-589A-CB04-5494-7DBF01B6F09C}"/>
              </a:ext>
            </a:extLst>
          </p:cNvPr>
          <p:cNvSpPr/>
          <p:nvPr/>
        </p:nvSpPr>
        <p:spPr>
          <a:xfrm>
            <a:off x="686498" y="2549219"/>
            <a:ext cx="7564580" cy="1083845"/>
          </a:xfrm>
          <a:prstGeom prst="roundRect">
            <a:avLst/>
          </a:prstGeom>
          <a:solidFill>
            <a:srgbClr val="E5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200" b="1" dirty="0">
                <a:solidFill>
                  <a:schemeClr val="tx1"/>
                </a:solidFill>
              </a:rPr>
              <a:t>باعَ مَتْجَرٌ لِقِطَعِ غِيارِ السَّيّاراتِ 25 قِطْعَةَ غِيارٍ مِنَ النَّوْعِ </a:t>
            </a:r>
            <a:r>
              <a:rPr lang="fr-FR" sz="2200" b="1" dirty="0">
                <a:solidFill>
                  <a:schemeClr val="tx1"/>
                </a:solidFill>
              </a:rPr>
              <a:t>A، </a:t>
            </a:r>
            <a:r>
              <a:rPr lang="ar-SA" sz="2200" b="1" dirty="0">
                <a:solidFill>
                  <a:schemeClr val="tx1"/>
                </a:solidFill>
              </a:rPr>
              <a:t>وَمِنَ النَّوْعِ </a:t>
            </a:r>
            <a:r>
              <a:rPr lang="fr-FR" sz="2200" b="1" dirty="0">
                <a:solidFill>
                  <a:schemeClr val="tx1"/>
                </a:solidFill>
              </a:rPr>
              <a:t>B </a:t>
            </a:r>
            <a:r>
              <a:rPr lang="ar-SA" sz="2200" b="1" dirty="0">
                <a:solidFill>
                  <a:schemeClr val="tx1"/>
                </a:solidFill>
              </a:rPr>
              <a:t> عَدَدًا يُساوي ثَلَاثَ مَرَّاتِ عَدَدَ قِطَعِ غِيارِ النَّوْعِ </a:t>
            </a:r>
            <a:r>
              <a:rPr lang="fr-FR" sz="2200" b="1" dirty="0">
                <a:solidFill>
                  <a:schemeClr val="tx1"/>
                </a:solidFill>
              </a:rPr>
              <a:t>A، </a:t>
            </a:r>
            <a:r>
              <a:rPr lang="ar-SA" sz="2200" b="1" dirty="0">
                <a:solidFill>
                  <a:schemeClr val="tx1"/>
                </a:solidFill>
              </a:rPr>
              <a:t>كَما باعَ مِنَ النَّوْعِ </a:t>
            </a:r>
            <a:r>
              <a:rPr lang="fr-FR" sz="2200" b="1" dirty="0">
                <a:solidFill>
                  <a:schemeClr val="tx1"/>
                </a:solidFill>
              </a:rPr>
              <a:t>C </a:t>
            </a:r>
            <a:r>
              <a:rPr lang="ar-SA" sz="2200" b="1" dirty="0">
                <a:solidFill>
                  <a:schemeClr val="tx1"/>
                </a:solidFill>
              </a:rPr>
              <a:t> ضِعْفَ ما باعَهُ مِنْ قِطَعِ غِيارِ النَّوْعِ </a:t>
            </a:r>
            <a:r>
              <a:rPr lang="fr-FR" sz="2200" b="1" dirty="0">
                <a:solidFill>
                  <a:schemeClr val="tx1"/>
                </a:solidFill>
              </a:rPr>
              <a:t>B</a:t>
            </a:r>
            <a:r>
              <a:rPr lang="ar-SA" sz="2200" b="1" dirty="0">
                <a:solidFill>
                  <a:schemeClr val="tx1"/>
                </a:solidFill>
              </a:rPr>
              <a:t> . أَحْسِبْ عَدَدَ ما باعَهُ المَتْجَرُ مِنْ قِطَعِ الغِيارِ؟</a:t>
            </a:r>
            <a:endParaRPr lang="fr-FR" sz="2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23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B7244-46D1-821C-188E-B4F189577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7138145-49F1-5A4C-F5D0-63176983D170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7AF7DEC-D3BD-7EA3-4ACE-EF8E2D4C9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DD01BB7-ADAE-4F61-69D5-D4140677A62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639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C157B-8609-4294-1012-382199A35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FE0988A-745A-1F6D-BC28-EC16198AD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4" name="ZoneTexte 2">
            <a:extLst>
              <a:ext uri="{FF2B5EF4-FFF2-40B4-BE49-F238E27FC236}">
                <a16:creationId xmlns:a16="http://schemas.microsoft.com/office/drawing/2014/main" id="{462451DE-37BF-7B75-45FE-9102A6893EDE}"/>
              </a:ext>
            </a:extLst>
          </p:cNvPr>
          <p:cNvSpPr txBox="1"/>
          <p:nvPr/>
        </p:nvSpPr>
        <p:spPr>
          <a:xfrm>
            <a:off x="437389" y="953308"/>
            <a:ext cx="7076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 مثلوا  معطيات المسألة  على نموذج الأشرطة: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6">
            <a:extLst>
              <a:ext uri="{FF2B5EF4-FFF2-40B4-BE49-F238E27FC236}">
                <a16:creationId xmlns:a16="http://schemas.microsoft.com/office/drawing/2014/main" id="{9340DE2F-523F-D496-FE29-5971DEA518EA}"/>
              </a:ext>
            </a:extLst>
          </p:cNvPr>
          <p:cNvGrpSpPr/>
          <p:nvPr/>
        </p:nvGrpSpPr>
        <p:grpSpPr>
          <a:xfrm>
            <a:off x="7046559" y="1829289"/>
            <a:ext cx="1541528" cy="551406"/>
            <a:chOff x="3959458" y="1919923"/>
            <a:chExt cx="1541528" cy="551406"/>
          </a:xfrm>
          <a:solidFill>
            <a:srgbClr val="196082"/>
          </a:solidFill>
        </p:grpSpPr>
        <p:sp>
          <p:nvSpPr>
            <p:cNvPr id="3" name="Rectangle : coins arrondis 4">
              <a:extLst>
                <a:ext uri="{FF2B5EF4-FFF2-40B4-BE49-F238E27FC236}">
                  <a16:creationId xmlns:a16="http://schemas.microsoft.com/office/drawing/2014/main" id="{4240C25F-90EF-E985-6B85-51B2F0DEB9CE}"/>
                </a:ext>
              </a:extLst>
            </p:cNvPr>
            <p:cNvSpPr/>
            <p:nvPr/>
          </p:nvSpPr>
          <p:spPr>
            <a:xfrm>
              <a:off x="3959458" y="1919923"/>
              <a:ext cx="1104580" cy="5514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ECC444CC-95B0-1DF6-3AA6-DF1EFB016F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9" name="Group 16">
            <a:extLst>
              <a:ext uri="{FF2B5EF4-FFF2-40B4-BE49-F238E27FC236}">
                <a16:creationId xmlns:a16="http://schemas.microsoft.com/office/drawing/2014/main" id="{216271E9-F6CC-429B-E994-4F0DD52244C6}"/>
              </a:ext>
            </a:extLst>
          </p:cNvPr>
          <p:cNvGrpSpPr/>
          <p:nvPr/>
        </p:nvGrpSpPr>
        <p:grpSpPr>
          <a:xfrm>
            <a:off x="4522878" y="1823735"/>
            <a:ext cx="2496009" cy="551406"/>
            <a:chOff x="3237287" y="1919271"/>
            <a:chExt cx="2496009" cy="551406"/>
          </a:xfrm>
          <a:solidFill>
            <a:schemeClr val="bg1">
              <a:lumMod val="85000"/>
            </a:schemeClr>
          </a:solidFill>
        </p:grpSpPr>
        <p:sp>
          <p:nvSpPr>
            <p:cNvPr id="10" name="Rectangle : coins arrondis 4">
              <a:extLst>
                <a:ext uri="{FF2B5EF4-FFF2-40B4-BE49-F238E27FC236}">
                  <a16:creationId xmlns:a16="http://schemas.microsoft.com/office/drawing/2014/main" id="{4943B03D-D7A2-8787-25E4-426BE5F8270D}"/>
                </a:ext>
              </a:extLst>
            </p:cNvPr>
            <p:cNvSpPr/>
            <p:nvPr/>
          </p:nvSpPr>
          <p:spPr>
            <a:xfrm>
              <a:off x="3237287" y="1919271"/>
              <a:ext cx="2059061" cy="55140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AC9199D2-F52D-6A06-82C7-B30116AE9F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24020" y="1983698"/>
              <a:ext cx="409276" cy="40927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13" name="Group 16">
            <a:extLst>
              <a:ext uri="{FF2B5EF4-FFF2-40B4-BE49-F238E27FC236}">
                <a16:creationId xmlns:a16="http://schemas.microsoft.com/office/drawing/2014/main" id="{FF3E0F11-8C14-EBD7-1370-58C6F7A7C508}"/>
              </a:ext>
            </a:extLst>
          </p:cNvPr>
          <p:cNvGrpSpPr/>
          <p:nvPr/>
        </p:nvGrpSpPr>
        <p:grpSpPr>
          <a:xfrm>
            <a:off x="2152786" y="1823735"/>
            <a:ext cx="2342420" cy="551406"/>
            <a:chOff x="3268809" y="1926561"/>
            <a:chExt cx="2342420" cy="551406"/>
          </a:xfrm>
          <a:solidFill>
            <a:schemeClr val="bg1">
              <a:lumMod val="85000"/>
            </a:schemeClr>
          </a:solidFill>
        </p:grpSpPr>
        <p:sp>
          <p:nvSpPr>
            <p:cNvPr id="14" name="Rectangle : coins arrondis 4">
              <a:extLst>
                <a:ext uri="{FF2B5EF4-FFF2-40B4-BE49-F238E27FC236}">
                  <a16:creationId xmlns:a16="http://schemas.microsoft.com/office/drawing/2014/main" id="{B5106C9E-DB73-EBC1-C773-C50E19A910BA}"/>
                </a:ext>
              </a:extLst>
            </p:cNvPr>
            <p:cNvSpPr/>
            <p:nvPr/>
          </p:nvSpPr>
          <p:spPr>
            <a:xfrm>
              <a:off x="3268809" y="1926561"/>
              <a:ext cx="194086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A552492D-FF4B-3B97-1135-9BA4778E44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1953" y="199098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18" name="Group 16">
            <a:extLst>
              <a:ext uri="{FF2B5EF4-FFF2-40B4-BE49-F238E27FC236}">
                <a16:creationId xmlns:a16="http://schemas.microsoft.com/office/drawing/2014/main" id="{2CE399D0-7939-5633-A9E5-F3F3B359E8A7}"/>
              </a:ext>
            </a:extLst>
          </p:cNvPr>
          <p:cNvGrpSpPr/>
          <p:nvPr/>
        </p:nvGrpSpPr>
        <p:grpSpPr>
          <a:xfrm>
            <a:off x="278612" y="1823735"/>
            <a:ext cx="1838782" cy="551406"/>
            <a:chOff x="2920380" y="1761833"/>
            <a:chExt cx="1838782" cy="551406"/>
          </a:xfrm>
          <a:solidFill>
            <a:schemeClr val="bg1">
              <a:lumMod val="85000"/>
            </a:schemeClr>
          </a:solidFill>
        </p:grpSpPr>
        <p:sp>
          <p:nvSpPr>
            <p:cNvPr id="19" name="Rectangle : coins arrondis 4">
              <a:extLst>
                <a:ext uri="{FF2B5EF4-FFF2-40B4-BE49-F238E27FC236}">
                  <a16:creationId xmlns:a16="http://schemas.microsoft.com/office/drawing/2014/main" id="{3DDAAE9C-9C96-F00A-A5C8-E560181803F5}"/>
                </a:ext>
              </a:extLst>
            </p:cNvPr>
            <p:cNvSpPr/>
            <p:nvPr/>
          </p:nvSpPr>
          <p:spPr>
            <a:xfrm>
              <a:off x="2920380" y="1761833"/>
              <a:ext cx="140955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CA6D57B0-2C34-089E-EB9B-F64DDD5163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49886" y="1817317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4</a:t>
              </a:r>
              <a:endParaRPr lang="fr-MA" sz="3200" b="1" dirty="0"/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00A839C4-9EB2-1394-6ACA-929E66CCB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19" y="2439568"/>
            <a:ext cx="8309568" cy="3987130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A562BF93-E470-DD04-7707-13851E752374}"/>
              </a:ext>
            </a:extLst>
          </p:cNvPr>
          <p:cNvSpPr/>
          <p:nvPr/>
        </p:nvSpPr>
        <p:spPr>
          <a:xfrm>
            <a:off x="686498" y="2549219"/>
            <a:ext cx="7564580" cy="1083845"/>
          </a:xfrm>
          <a:prstGeom prst="roundRect">
            <a:avLst/>
          </a:prstGeom>
          <a:solidFill>
            <a:srgbClr val="E5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200" b="1" dirty="0">
                <a:solidFill>
                  <a:schemeClr val="tx1"/>
                </a:solidFill>
              </a:rPr>
              <a:t>باعَ مَتْجَرٌ لِقِطَعِ غِيارِ السَّيّاراتِ 25 قِطْعَةَ غِيارٍ مِنَ النَّوْعِ </a:t>
            </a:r>
            <a:r>
              <a:rPr lang="fr-FR" sz="2200" b="1" dirty="0">
                <a:solidFill>
                  <a:schemeClr val="tx1"/>
                </a:solidFill>
              </a:rPr>
              <a:t>A، </a:t>
            </a:r>
            <a:r>
              <a:rPr lang="ar-SA" sz="2200" b="1" dirty="0">
                <a:solidFill>
                  <a:schemeClr val="tx1"/>
                </a:solidFill>
              </a:rPr>
              <a:t>وَمِنَ النَّوْعِ </a:t>
            </a:r>
            <a:r>
              <a:rPr lang="fr-FR" sz="2200" b="1" dirty="0">
                <a:solidFill>
                  <a:schemeClr val="tx1"/>
                </a:solidFill>
              </a:rPr>
              <a:t>B </a:t>
            </a:r>
            <a:r>
              <a:rPr lang="ar-SA" sz="2200" b="1" dirty="0">
                <a:solidFill>
                  <a:schemeClr val="tx1"/>
                </a:solidFill>
              </a:rPr>
              <a:t> عَدَدًا يُساوي ثَلَاثَ مَرَّاتِ عَدَدَ قِطَعِ غِيارِ النَّوْعِ </a:t>
            </a:r>
            <a:r>
              <a:rPr lang="fr-FR" sz="2200" b="1" dirty="0">
                <a:solidFill>
                  <a:schemeClr val="tx1"/>
                </a:solidFill>
              </a:rPr>
              <a:t>A، </a:t>
            </a:r>
            <a:r>
              <a:rPr lang="ar-SA" sz="2200" b="1" dirty="0">
                <a:solidFill>
                  <a:schemeClr val="tx1"/>
                </a:solidFill>
              </a:rPr>
              <a:t>كَما باعَ مِنَ النَّوْعِ </a:t>
            </a:r>
            <a:r>
              <a:rPr lang="fr-FR" sz="2200" b="1" dirty="0">
                <a:solidFill>
                  <a:schemeClr val="tx1"/>
                </a:solidFill>
              </a:rPr>
              <a:t>C </a:t>
            </a:r>
            <a:r>
              <a:rPr lang="ar-SA" sz="2200" b="1" dirty="0">
                <a:solidFill>
                  <a:schemeClr val="tx1"/>
                </a:solidFill>
              </a:rPr>
              <a:t> ضِعْفَ ما باعَهُ مِنْ قِطَعِ غِيارِ النَّوْعِ </a:t>
            </a:r>
            <a:r>
              <a:rPr lang="fr-FR" sz="2200" b="1" dirty="0">
                <a:solidFill>
                  <a:schemeClr val="tx1"/>
                </a:solidFill>
              </a:rPr>
              <a:t>B</a:t>
            </a:r>
            <a:r>
              <a:rPr lang="ar-SA" sz="2200" b="1" dirty="0">
                <a:solidFill>
                  <a:schemeClr val="tx1"/>
                </a:solidFill>
              </a:rPr>
              <a:t> . أَحْسِبْ عَدَدَ ما باعَهُ المَتْجَرُ مِنْ قِطَعِ الغِيارِ؟</a:t>
            </a:r>
            <a:endParaRPr lang="fr-FR" sz="2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51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5E1E0-1C16-C92E-0451-8127AB5AF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1044CFB-D86E-7301-C4F1-578E4C7E572B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8D34F56-548C-ECA7-A906-2CEB07E6A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382E87D-1CF6-D8AA-8C5C-8E33D23EF9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13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</a:t>
            </a:r>
            <a:r>
              <a:rPr lang="ar-S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الثاني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جداء الأعداد العشرية (</a:t>
              </a:r>
              <a:r>
                <a:rPr lang="ar-S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46260"/>
              <a:ext cx="3420000" cy="6670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جداء الأعداد العشرية (2)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</a:rPr>
                <a:t>مراجعة وتثبيت دروس الأسبوع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AF7939E-E87A-0356-E390-6BC853DBC1DB}"/>
              </a:ext>
            </a:extLst>
          </p:cNvPr>
          <p:cNvSpPr txBox="1"/>
          <p:nvPr/>
        </p:nvSpPr>
        <p:spPr>
          <a:xfrm>
            <a:off x="4571151" y="4300726"/>
            <a:ext cx="3444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57200" rtl="1">
              <a:defRPr/>
            </a:pPr>
            <a:r>
              <a:rPr lang="ar-SA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جداء الأعداد العشرية(3)</a:t>
            </a:r>
            <a:endParaRPr lang="ar-MA" b="1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1BE4960-68A5-D25F-7EAE-5188BC249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61" y="4033452"/>
            <a:ext cx="3938021" cy="94082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9721CAE-B21F-9DBF-7AEA-21E10B0EC9DE}"/>
              </a:ext>
            </a:extLst>
          </p:cNvPr>
          <p:cNvSpPr txBox="1"/>
          <p:nvPr/>
        </p:nvSpPr>
        <p:spPr>
          <a:xfrm>
            <a:off x="531041" y="4230079"/>
            <a:ext cx="34449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حل المسائل : وضعيات </a:t>
            </a:r>
            <a:r>
              <a:rPr lang="ar-SA" sz="16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ضربية</a:t>
            </a:r>
            <a:endParaRPr lang="ar-SA" sz="16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rganigramme : Terminateur 13">
            <a:extLst>
              <a:ext uri="{FF2B5EF4-FFF2-40B4-BE49-F238E27FC236}">
                <a16:creationId xmlns:a16="http://schemas.microsoft.com/office/drawing/2014/main" id="{11BE5A13-53E9-A511-7613-FC4C8EC18ACF}"/>
              </a:ext>
            </a:extLst>
          </p:cNvPr>
          <p:cNvSpPr/>
          <p:nvPr/>
        </p:nvSpPr>
        <p:spPr>
          <a:xfrm>
            <a:off x="2642335" y="3796562"/>
            <a:ext cx="126762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fr-FR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D69C49CA-9DEA-023A-F5FE-8ABCAD8716F5}"/>
              </a:ext>
            </a:extLst>
          </p:cNvPr>
          <p:cNvSpPr txBox="1">
            <a:spLocks/>
          </p:cNvSpPr>
          <p:nvPr/>
        </p:nvSpPr>
        <p:spPr>
          <a:xfrm>
            <a:off x="4571151" y="4230079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MA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جداء الأعداد العشرية (</a:t>
            </a:r>
            <a:r>
              <a:rPr lang="fr-FR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MA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6650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27C81-85D9-7FFB-3739-0C288FC26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04165EE-0A0F-2CC6-12D8-970E3E1971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2" name="Group 16">
            <a:extLst>
              <a:ext uri="{FF2B5EF4-FFF2-40B4-BE49-F238E27FC236}">
                <a16:creationId xmlns:a16="http://schemas.microsoft.com/office/drawing/2014/main" id="{8F9A91EC-526A-4067-870B-3D267CD90B4F}"/>
              </a:ext>
            </a:extLst>
          </p:cNvPr>
          <p:cNvGrpSpPr/>
          <p:nvPr/>
        </p:nvGrpSpPr>
        <p:grpSpPr>
          <a:xfrm>
            <a:off x="7046559" y="1829289"/>
            <a:ext cx="1541528" cy="551406"/>
            <a:chOff x="3959458" y="1919923"/>
            <a:chExt cx="1541528" cy="551406"/>
          </a:xfrm>
          <a:solidFill>
            <a:srgbClr val="196082"/>
          </a:solidFill>
        </p:grpSpPr>
        <p:sp>
          <p:nvSpPr>
            <p:cNvPr id="3" name="Rectangle : coins arrondis 4">
              <a:extLst>
                <a:ext uri="{FF2B5EF4-FFF2-40B4-BE49-F238E27FC236}">
                  <a16:creationId xmlns:a16="http://schemas.microsoft.com/office/drawing/2014/main" id="{DF75FEEB-7266-AB2C-AEA3-A1F3215EDF87}"/>
                </a:ext>
              </a:extLst>
            </p:cNvPr>
            <p:cNvSpPr/>
            <p:nvPr/>
          </p:nvSpPr>
          <p:spPr>
            <a:xfrm>
              <a:off x="3959458" y="1919923"/>
              <a:ext cx="1104580" cy="5514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05500738-6BFC-2169-0ADD-6084F9C744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9" name="Group 16">
            <a:extLst>
              <a:ext uri="{FF2B5EF4-FFF2-40B4-BE49-F238E27FC236}">
                <a16:creationId xmlns:a16="http://schemas.microsoft.com/office/drawing/2014/main" id="{A4304F39-E09E-9A58-5B00-8E35C194F9AE}"/>
              </a:ext>
            </a:extLst>
          </p:cNvPr>
          <p:cNvGrpSpPr/>
          <p:nvPr/>
        </p:nvGrpSpPr>
        <p:grpSpPr>
          <a:xfrm>
            <a:off x="4522878" y="1823735"/>
            <a:ext cx="2496009" cy="551406"/>
            <a:chOff x="3237287" y="1919271"/>
            <a:chExt cx="2496009" cy="551406"/>
          </a:xfrm>
          <a:solidFill>
            <a:schemeClr val="bg1">
              <a:lumMod val="85000"/>
            </a:schemeClr>
          </a:solidFill>
        </p:grpSpPr>
        <p:sp>
          <p:nvSpPr>
            <p:cNvPr id="10" name="Rectangle : coins arrondis 4">
              <a:extLst>
                <a:ext uri="{FF2B5EF4-FFF2-40B4-BE49-F238E27FC236}">
                  <a16:creationId xmlns:a16="http://schemas.microsoft.com/office/drawing/2014/main" id="{AC683C10-187D-47F1-77E2-C5ECC0BB9CEE}"/>
                </a:ext>
              </a:extLst>
            </p:cNvPr>
            <p:cNvSpPr/>
            <p:nvPr/>
          </p:nvSpPr>
          <p:spPr>
            <a:xfrm>
              <a:off x="3237287" y="1919271"/>
              <a:ext cx="2059061" cy="55140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37910A74-0104-4FA2-C237-DCFC17563C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24020" y="1983698"/>
              <a:ext cx="409276" cy="40927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13" name="Group 16">
            <a:extLst>
              <a:ext uri="{FF2B5EF4-FFF2-40B4-BE49-F238E27FC236}">
                <a16:creationId xmlns:a16="http://schemas.microsoft.com/office/drawing/2014/main" id="{958AF85F-1788-DC76-252E-57004859F7A3}"/>
              </a:ext>
            </a:extLst>
          </p:cNvPr>
          <p:cNvGrpSpPr/>
          <p:nvPr/>
        </p:nvGrpSpPr>
        <p:grpSpPr>
          <a:xfrm>
            <a:off x="2152786" y="1823735"/>
            <a:ext cx="2342420" cy="551406"/>
            <a:chOff x="3268809" y="1926561"/>
            <a:chExt cx="2342420" cy="551406"/>
          </a:xfrm>
          <a:solidFill>
            <a:schemeClr val="bg1">
              <a:lumMod val="85000"/>
            </a:schemeClr>
          </a:solidFill>
        </p:grpSpPr>
        <p:sp>
          <p:nvSpPr>
            <p:cNvPr id="14" name="Rectangle : coins arrondis 4">
              <a:extLst>
                <a:ext uri="{FF2B5EF4-FFF2-40B4-BE49-F238E27FC236}">
                  <a16:creationId xmlns:a16="http://schemas.microsoft.com/office/drawing/2014/main" id="{AD789D36-C013-A8D8-526F-9135110FF4C2}"/>
                </a:ext>
              </a:extLst>
            </p:cNvPr>
            <p:cNvSpPr/>
            <p:nvPr/>
          </p:nvSpPr>
          <p:spPr>
            <a:xfrm>
              <a:off x="3268809" y="1926561"/>
              <a:ext cx="194086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6EDFE841-B2B0-3C6D-FF26-D638E3EE6F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1953" y="199098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18" name="Group 16">
            <a:extLst>
              <a:ext uri="{FF2B5EF4-FFF2-40B4-BE49-F238E27FC236}">
                <a16:creationId xmlns:a16="http://schemas.microsoft.com/office/drawing/2014/main" id="{31895DC1-3B1B-E24C-2145-035B5A4969F2}"/>
              </a:ext>
            </a:extLst>
          </p:cNvPr>
          <p:cNvGrpSpPr/>
          <p:nvPr/>
        </p:nvGrpSpPr>
        <p:grpSpPr>
          <a:xfrm>
            <a:off x="278612" y="1823735"/>
            <a:ext cx="1838782" cy="551406"/>
            <a:chOff x="2920380" y="1761833"/>
            <a:chExt cx="1838782" cy="551406"/>
          </a:xfrm>
          <a:solidFill>
            <a:schemeClr val="bg1">
              <a:lumMod val="85000"/>
            </a:schemeClr>
          </a:solidFill>
        </p:grpSpPr>
        <p:sp>
          <p:nvSpPr>
            <p:cNvPr id="19" name="Rectangle : coins arrondis 4">
              <a:extLst>
                <a:ext uri="{FF2B5EF4-FFF2-40B4-BE49-F238E27FC236}">
                  <a16:creationId xmlns:a16="http://schemas.microsoft.com/office/drawing/2014/main" id="{7C784665-515F-A952-8AAD-93185CE86D91}"/>
                </a:ext>
              </a:extLst>
            </p:cNvPr>
            <p:cNvSpPr/>
            <p:nvPr/>
          </p:nvSpPr>
          <p:spPr>
            <a:xfrm>
              <a:off x="2920380" y="1761833"/>
              <a:ext cx="140955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1F19BFE0-8CF0-53EE-1369-D62ED046CD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49886" y="1817317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4</a:t>
              </a:r>
              <a:endParaRPr lang="fr-MA" sz="3200" b="1" dirty="0"/>
            </a:p>
          </p:txBody>
        </p:sp>
      </p:grpSp>
      <p:sp>
        <p:nvSpPr>
          <p:cNvPr id="7" name="ZoneTexte 2">
            <a:extLst>
              <a:ext uri="{FF2B5EF4-FFF2-40B4-BE49-F238E27FC236}">
                <a16:creationId xmlns:a16="http://schemas.microsoft.com/office/drawing/2014/main" id="{D2954472-CAAD-55D5-2CF2-B9A9B97FA47C}"/>
              </a:ext>
            </a:extLst>
          </p:cNvPr>
          <p:cNvSpPr txBox="1"/>
          <p:nvPr/>
        </p:nvSpPr>
        <p:spPr>
          <a:xfrm>
            <a:off x="367005" y="869768"/>
            <a:ext cx="7076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88EDB3B-ADF4-5301-5D50-49C727C74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19" y="2439568"/>
            <a:ext cx="8309568" cy="398713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58D1F8C-34F6-D9F9-065D-0D1A78195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39791" y="3389098"/>
            <a:ext cx="2389909" cy="3404895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718CFA0D-A316-B960-33D5-C23D3BA333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647165"/>
              </p:ext>
            </p:extLst>
          </p:nvPr>
        </p:nvGraphicFramePr>
        <p:xfrm>
          <a:off x="966354" y="4183475"/>
          <a:ext cx="452005" cy="4993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2005">
                  <a:extLst>
                    <a:ext uri="{9D8B030D-6E8A-4147-A177-3AD203B41FA5}">
                      <a16:colId xmlns:a16="http://schemas.microsoft.com/office/drawing/2014/main" val="729673767"/>
                    </a:ext>
                  </a:extLst>
                </a:gridCol>
              </a:tblGrid>
              <a:tr h="499316">
                <a:tc>
                  <a:txBody>
                    <a:bodyPr/>
                    <a:lstStyle/>
                    <a:p>
                      <a:pPr algn="ctr"/>
                      <a:r>
                        <a:rPr lang="ar-SA" b="1" dirty="0">
                          <a:solidFill>
                            <a:srgbClr val="FF0000"/>
                          </a:solidFill>
                        </a:rPr>
                        <a:t>25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7408983"/>
                  </a:ext>
                </a:extLst>
              </a:tr>
            </a:tbl>
          </a:graphicData>
        </a:graphic>
      </p:graphicFrame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724EB2F8-EEC7-342C-DCFD-740BE59F66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547758"/>
              </p:ext>
            </p:extLst>
          </p:nvPr>
        </p:nvGraphicFramePr>
        <p:xfrm>
          <a:off x="966354" y="4833864"/>
          <a:ext cx="1356015" cy="4993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2005">
                  <a:extLst>
                    <a:ext uri="{9D8B030D-6E8A-4147-A177-3AD203B41FA5}">
                      <a16:colId xmlns:a16="http://schemas.microsoft.com/office/drawing/2014/main" val="729673767"/>
                    </a:ext>
                  </a:extLst>
                </a:gridCol>
                <a:gridCol w="452005">
                  <a:extLst>
                    <a:ext uri="{9D8B030D-6E8A-4147-A177-3AD203B41FA5}">
                      <a16:colId xmlns:a16="http://schemas.microsoft.com/office/drawing/2014/main" val="2722474565"/>
                    </a:ext>
                  </a:extLst>
                </a:gridCol>
                <a:gridCol w="452005">
                  <a:extLst>
                    <a:ext uri="{9D8B030D-6E8A-4147-A177-3AD203B41FA5}">
                      <a16:colId xmlns:a16="http://schemas.microsoft.com/office/drawing/2014/main" val="3450948342"/>
                    </a:ext>
                  </a:extLst>
                </a:gridCol>
              </a:tblGrid>
              <a:tr h="499316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7408983"/>
                  </a:ext>
                </a:extLst>
              </a:tr>
            </a:tbl>
          </a:graphicData>
        </a:graphic>
      </p:graphicFrame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3C7C45AE-85C9-2104-C184-BB3E996904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70935"/>
              </p:ext>
            </p:extLst>
          </p:nvPr>
        </p:nvGraphicFramePr>
        <p:xfrm>
          <a:off x="983389" y="5463118"/>
          <a:ext cx="2712030" cy="4993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2005">
                  <a:extLst>
                    <a:ext uri="{9D8B030D-6E8A-4147-A177-3AD203B41FA5}">
                      <a16:colId xmlns:a16="http://schemas.microsoft.com/office/drawing/2014/main" val="729673767"/>
                    </a:ext>
                  </a:extLst>
                </a:gridCol>
                <a:gridCol w="452005">
                  <a:extLst>
                    <a:ext uri="{9D8B030D-6E8A-4147-A177-3AD203B41FA5}">
                      <a16:colId xmlns:a16="http://schemas.microsoft.com/office/drawing/2014/main" val="2722474565"/>
                    </a:ext>
                  </a:extLst>
                </a:gridCol>
                <a:gridCol w="452005">
                  <a:extLst>
                    <a:ext uri="{9D8B030D-6E8A-4147-A177-3AD203B41FA5}">
                      <a16:colId xmlns:a16="http://schemas.microsoft.com/office/drawing/2014/main" val="3450948342"/>
                    </a:ext>
                  </a:extLst>
                </a:gridCol>
                <a:gridCol w="452005">
                  <a:extLst>
                    <a:ext uri="{9D8B030D-6E8A-4147-A177-3AD203B41FA5}">
                      <a16:colId xmlns:a16="http://schemas.microsoft.com/office/drawing/2014/main" val="1075814619"/>
                    </a:ext>
                  </a:extLst>
                </a:gridCol>
                <a:gridCol w="452005">
                  <a:extLst>
                    <a:ext uri="{9D8B030D-6E8A-4147-A177-3AD203B41FA5}">
                      <a16:colId xmlns:a16="http://schemas.microsoft.com/office/drawing/2014/main" val="79114864"/>
                    </a:ext>
                  </a:extLst>
                </a:gridCol>
                <a:gridCol w="452005">
                  <a:extLst>
                    <a:ext uri="{9D8B030D-6E8A-4147-A177-3AD203B41FA5}">
                      <a16:colId xmlns:a16="http://schemas.microsoft.com/office/drawing/2014/main" val="3806276576"/>
                    </a:ext>
                  </a:extLst>
                </a:gridCol>
              </a:tblGrid>
              <a:tr h="499316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7408983"/>
                  </a:ext>
                </a:extLst>
              </a:tr>
            </a:tbl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20D678D1-C26B-B604-83F6-5289EDD6E44F}"/>
              </a:ext>
            </a:extLst>
          </p:cNvPr>
          <p:cNvSpPr/>
          <p:nvPr/>
        </p:nvSpPr>
        <p:spPr>
          <a:xfrm>
            <a:off x="555913" y="4224152"/>
            <a:ext cx="342900" cy="3913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5853AAE-7284-8190-B9C7-35C8DA85EAD6}"/>
              </a:ext>
            </a:extLst>
          </p:cNvPr>
          <p:cNvSpPr/>
          <p:nvPr/>
        </p:nvSpPr>
        <p:spPr>
          <a:xfrm>
            <a:off x="517672" y="4833864"/>
            <a:ext cx="342900" cy="3913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63ED057-39E6-34AE-4B59-A96E7765D568}"/>
              </a:ext>
            </a:extLst>
          </p:cNvPr>
          <p:cNvSpPr/>
          <p:nvPr/>
        </p:nvSpPr>
        <p:spPr>
          <a:xfrm>
            <a:off x="552379" y="5463118"/>
            <a:ext cx="342900" cy="3913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22ED0925-9781-C7F8-2D35-BC9685737D40}"/>
              </a:ext>
            </a:extLst>
          </p:cNvPr>
          <p:cNvSpPr/>
          <p:nvPr/>
        </p:nvSpPr>
        <p:spPr>
          <a:xfrm>
            <a:off x="686498" y="2549219"/>
            <a:ext cx="7564580" cy="1083845"/>
          </a:xfrm>
          <a:prstGeom prst="roundRect">
            <a:avLst/>
          </a:prstGeom>
          <a:solidFill>
            <a:srgbClr val="E5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200" b="1" dirty="0">
                <a:solidFill>
                  <a:schemeClr val="tx1"/>
                </a:solidFill>
              </a:rPr>
              <a:t>باعَ مَتْجَرٌ لِقِطَعِ غِيارِ السَّيّاراتِ 25 قِطْعَةَ غِيارٍ مِنَ النَّوْعِ </a:t>
            </a:r>
            <a:r>
              <a:rPr lang="fr-FR" sz="2200" b="1" dirty="0">
                <a:solidFill>
                  <a:schemeClr val="tx1"/>
                </a:solidFill>
              </a:rPr>
              <a:t>A، </a:t>
            </a:r>
            <a:r>
              <a:rPr lang="ar-SA" sz="2200" b="1" dirty="0">
                <a:solidFill>
                  <a:schemeClr val="tx1"/>
                </a:solidFill>
              </a:rPr>
              <a:t>وَمِنَ النَّوْعِ </a:t>
            </a:r>
            <a:r>
              <a:rPr lang="fr-FR" sz="2200" b="1" dirty="0">
                <a:solidFill>
                  <a:schemeClr val="tx1"/>
                </a:solidFill>
              </a:rPr>
              <a:t>B </a:t>
            </a:r>
            <a:r>
              <a:rPr lang="ar-SA" sz="2200" b="1" dirty="0">
                <a:solidFill>
                  <a:schemeClr val="tx1"/>
                </a:solidFill>
              </a:rPr>
              <a:t> عَدَدًا يُساوي ثَلَاثَ مَرَّاتِ عَدَدَ قِطَعِ غِيارِ النَّوْعِ </a:t>
            </a:r>
            <a:r>
              <a:rPr lang="fr-FR" sz="2200" b="1" dirty="0">
                <a:solidFill>
                  <a:schemeClr val="tx1"/>
                </a:solidFill>
              </a:rPr>
              <a:t>A، </a:t>
            </a:r>
            <a:r>
              <a:rPr lang="ar-SA" sz="2200" b="1" dirty="0">
                <a:solidFill>
                  <a:schemeClr val="tx1"/>
                </a:solidFill>
              </a:rPr>
              <a:t>كَما باعَ مِنَ النَّوْعِ </a:t>
            </a:r>
            <a:r>
              <a:rPr lang="fr-FR" sz="2200" b="1" dirty="0">
                <a:solidFill>
                  <a:schemeClr val="tx1"/>
                </a:solidFill>
              </a:rPr>
              <a:t>C </a:t>
            </a:r>
            <a:r>
              <a:rPr lang="ar-SA" sz="2200" b="1" dirty="0">
                <a:solidFill>
                  <a:schemeClr val="tx1"/>
                </a:solidFill>
              </a:rPr>
              <a:t> ضِعْفَ ما باعَهُ مِنْ قِطَعِ غِيارِ النَّوْعِ </a:t>
            </a:r>
            <a:r>
              <a:rPr lang="fr-FR" sz="2200" b="1" dirty="0">
                <a:solidFill>
                  <a:schemeClr val="tx1"/>
                </a:solidFill>
              </a:rPr>
              <a:t>B</a:t>
            </a:r>
            <a:r>
              <a:rPr lang="ar-SA" sz="2200" b="1" dirty="0">
                <a:solidFill>
                  <a:schemeClr val="tx1"/>
                </a:solidFill>
              </a:rPr>
              <a:t> . أَحْسِبْ عَدَدَ ما باعَهُ المَتْجَرُ مِنْ قِطَعِ الغِيارِ؟</a:t>
            </a:r>
            <a:endParaRPr lang="fr-FR" sz="2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47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3EF96-8CD3-6EA9-42FC-C19AC3BFB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79DDF38-BB3E-1A05-0B31-DF50A6F4C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2" name="Group 16">
            <a:extLst>
              <a:ext uri="{FF2B5EF4-FFF2-40B4-BE49-F238E27FC236}">
                <a16:creationId xmlns:a16="http://schemas.microsoft.com/office/drawing/2014/main" id="{EDE1EE6A-B4BE-E2B0-8DE7-517679C67C5D}"/>
              </a:ext>
            </a:extLst>
          </p:cNvPr>
          <p:cNvGrpSpPr/>
          <p:nvPr/>
        </p:nvGrpSpPr>
        <p:grpSpPr>
          <a:xfrm>
            <a:off x="7046559" y="1829289"/>
            <a:ext cx="1541528" cy="551406"/>
            <a:chOff x="3959458" y="1919923"/>
            <a:chExt cx="1541528" cy="551406"/>
          </a:xfrm>
          <a:solidFill>
            <a:srgbClr val="196082"/>
          </a:solidFill>
        </p:grpSpPr>
        <p:sp>
          <p:nvSpPr>
            <p:cNvPr id="3" name="Rectangle : coins arrondis 4">
              <a:extLst>
                <a:ext uri="{FF2B5EF4-FFF2-40B4-BE49-F238E27FC236}">
                  <a16:creationId xmlns:a16="http://schemas.microsoft.com/office/drawing/2014/main" id="{3EF89B51-792C-19E2-0BE7-7F5738049064}"/>
                </a:ext>
              </a:extLst>
            </p:cNvPr>
            <p:cNvSpPr/>
            <p:nvPr/>
          </p:nvSpPr>
          <p:spPr>
            <a:xfrm>
              <a:off x="3959458" y="1919923"/>
              <a:ext cx="1104580" cy="5514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89663598-43AE-4AAA-43D7-644890720F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9" name="Group 16">
            <a:extLst>
              <a:ext uri="{FF2B5EF4-FFF2-40B4-BE49-F238E27FC236}">
                <a16:creationId xmlns:a16="http://schemas.microsoft.com/office/drawing/2014/main" id="{2EC6376A-0090-F2E9-0DBE-4A9E62D6C272}"/>
              </a:ext>
            </a:extLst>
          </p:cNvPr>
          <p:cNvGrpSpPr/>
          <p:nvPr/>
        </p:nvGrpSpPr>
        <p:grpSpPr>
          <a:xfrm>
            <a:off x="4522878" y="1823735"/>
            <a:ext cx="2496009" cy="551406"/>
            <a:chOff x="3237287" y="1919271"/>
            <a:chExt cx="2496009" cy="551406"/>
          </a:xfrm>
          <a:solidFill>
            <a:schemeClr val="bg1">
              <a:lumMod val="85000"/>
            </a:schemeClr>
          </a:solidFill>
        </p:grpSpPr>
        <p:sp>
          <p:nvSpPr>
            <p:cNvPr id="10" name="Rectangle : coins arrondis 4">
              <a:extLst>
                <a:ext uri="{FF2B5EF4-FFF2-40B4-BE49-F238E27FC236}">
                  <a16:creationId xmlns:a16="http://schemas.microsoft.com/office/drawing/2014/main" id="{4BECC807-8941-F9BF-031B-9C38314DED85}"/>
                </a:ext>
              </a:extLst>
            </p:cNvPr>
            <p:cNvSpPr/>
            <p:nvPr/>
          </p:nvSpPr>
          <p:spPr>
            <a:xfrm>
              <a:off x="3237287" y="1919271"/>
              <a:ext cx="2059061" cy="5514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97E9E6A1-3CE5-C18D-3AF8-1E3C0CA564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24020" y="1983698"/>
              <a:ext cx="409276" cy="40927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13" name="Group 16">
            <a:extLst>
              <a:ext uri="{FF2B5EF4-FFF2-40B4-BE49-F238E27FC236}">
                <a16:creationId xmlns:a16="http://schemas.microsoft.com/office/drawing/2014/main" id="{76421103-E90A-DD0F-5189-D3BF1188ADD0}"/>
              </a:ext>
            </a:extLst>
          </p:cNvPr>
          <p:cNvGrpSpPr/>
          <p:nvPr/>
        </p:nvGrpSpPr>
        <p:grpSpPr>
          <a:xfrm>
            <a:off x="2152786" y="1823735"/>
            <a:ext cx="2342420" cy="551406"/>
            <a:chOff x="3268809" y="1926561"/>
            <a:chExt cx="2342420" cy="551406"/>
          </a:xfrm>
          <a:solidFill>
            <a:schemeClr val="bg1">
              <a:lumMod val="85000"/>
            </a:schemeClr>
          </a:solidFill>
        </p:grpSpPr>
        <p:sp>
          <p:nvSpPr>
            <p:cNvPr id="14" name="Rectangle : coins arrondis 4">
              <a:extLst>
                <a:ext uri="{FF2B5EF4-FFF2-40B4-BE49-F238E27FC236}">
                  <a16:creationId xmlns:a16="http://schemas.microsoft.com/office/drawing/2014/main" id="{AD1DA3BF-4CA2-5105-58BF-1C5E2CCBCEAC}"/>
                </a:ext>
              </a:extLst>
            </p:cNvPr>
            <p:cNvSpPr/>
            <p:nvPr/>
          </p:nvSpPr>
          <p:spPr>
            <a:xfrm>
              <a:off x="3268809" y="1926561"/>
              <a:ext cx="1940864" cy="55140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409BDCE-5ACA-54B0-9564-808042BF84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1953" y="1990988"/>
              <a:ext cx="409276" cy="40927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18" name="Group 16">
            <a:extLst>
              <a:ext uri="{FF2B5EF4-FFF2-40B4-BE49-F238E27FC236}">
                <a16:creationId xmlns:a16="http://schemas.microsoft.com/office/drawing/2014/main" id="{0165EDBD-0567-C8FA-6030-E33C7F6CF8FF}"/>
              </a:ext>
            </a:extLst>
          </p:cNvPr>
          <p:cNvGrpSpPr/>
          <p:nvPr/>
        </p:nvGrpSpPr>
        <p:grpSpPr>
          <a:xfrm>
            <a:off x="278612" y="1823735"/>
            <a:ext cx="1838782" cy="551406"/>
            <a:chOff x="2920380" y="1761833"/>
            <a:chExt cx="1838782" cy="551406"/>
          </a:xfrm>
          <a:solidFill>
            <a:schemeClr val="bg1">
              <a:lumMod val="85000"/>
            </a:schemeClr>
          </a:solidFill>
        </p:grpSpPr>
        <p:sp>
          <p:nvSpPr>
            <p:cNvPr id="19" name="Rectangle : coins arrondis 4">
              <a:extLst>
                <a:ext uri="{FF2B5EF4-FFF2-40B4-BE49-F238E27FC236}">
                  <a16:creationId xmlns:a16="http://schemas.microsoft.com/office/drawing/2014/main" id="{58AC0420-105C-818D-6AAF-731D49058FD7}"/>
                </a:ext>
              </a:extLst>
            </p:cNvPr>
            <p:cNvSpPr/>
            <p:nvPr/>
          </p:nvSpPr>
          <p:spPr>
            <a:xfrm>
              <a:off x="2920380" y="1761833"/>
              <a:ext cx="140955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17541D86-C0B6-EB0B-4D01-B7E7AE6FD3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49886" y="1817317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4</a:t>
              </a:r>
              <a:endParaRPr lang="fr-MA" sz="3200" b="1" dirty="0"/>
            </a:p>
          </p:txBody>
        </p:sp>
      </p:grpSp>
      <p:sp>
        <p:nvSpPr>
          <p:cNvPr id="4" name="ZoneTexte 2">
            <a:extLst>
              <a:ext uri="{FF2B5EF4-FFF2-40B4-BE49-F238E27FC236}">
                <a16:creationId xmlns:a16="http://schemas.microsoft.com/office/drawing/2014/main" id="{992BDAA0-5DB1-3A0C-59FE-3003B8444C6C}"/>
              </a:ext>
            </a:extLst>
          </p:cNvPr>
          <p:cNvSpPr txBox="1"/>
          <p:nvPr/>
        </p:nvSpPr>
        <p:spPr>
          <a:xfrm>
            <a:off x="437389" y="947751"/>
            <a:ext cx="7076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ثالثة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 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7B23FBC-5384-DC66-D77D-4DFF704BA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11" y="2375141"/>
            <a:ext cx="8272989" cy="408467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C69B9B9-4215-9990-0B06-E58FB71A75DD}"/>
              </a:ext>
            </a:extLst>
          </p:cNvPr>
          <p:cNvSpPr/>
          <p:nvPr/>
        </p:nvSpPr>
        <p:spPr>
          <a:xfrm>
            <a:off x="600320" y="4719564"/>
            <a:ext cx="342900" cy="3913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AF78E94D-6530-09E6-DD32-04176DAD4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353" y="3709556"/>
            <a:ext cx="3466081" cy="2587336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E7A83C7-91AA-9F4E-6D35-6255FE5D2E56}"/>
              </a:ext>
            </a:extLst>
          </p:cNvPr>
          <p:cNvSpPr/>
          <p:nvPr/>
        </p:nvSpPr>
        <p:spPr>
          <a:xfrm>
            <a:off x="686498" y="2549219"/>
            <a:ext cx="7564580" cy="1083845"/>
          </a:xfrm>
          <a:prstGeom prst="roundRect">
            <a:avLst/>
          </a:prstGeom>
          <a:solidFill>
            <a:srgbClr val="E5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200" b="1" dirty="0">
                <a:solidFill>
                  <a:schemeClr val="tx1"/>
                </a:solidFill>
              </a:rPr>
              <a:t>باعَ مَتْجَرٌ لِقِطَعِ غِيارِ السَّيّاراتِ 25 قِطْعَةَ غِيارٍ مِنَ النَّوْعِ </a:t>
            </a:r>
            <a:r>
              <a:rPr lang="fr-FR" sz="2200" b="1" dirty="0">
                <a:solidFill>
                  <a:schemeClr val="tx1"/>
                </a:solidFill>
              </a:rPr>
              <a:t>A، </a:t>
            </a:r>
            <a:r>
              <a:rPr lang="ar-SA" sz="2200" b="1" dirty="0">
                <a:solidFill>
                  <a:schemeClr val="tx1"/>
                </a:solidFill>
              </a:rPr>
              <a:t>وَمِنَ النَّوْعِ </a:t>
            </a:r>
            <a:r>
              <a:rPr lang="fr-FR" sz="2200" b="1" dirty="0">
                <a:solidFill>
                  <a:schemeClr val="tx1"/>
                </a:solidFill>
              </a:rPr>
              <a:t>B </a:t>
            </a:r>
            <a:r>
              <a:rPr lang="ar-SA" sz="2200" b="1" dirty="0">
                <a:solidFill>
                  <a:schemeClr val="tx1"/>
                </a:solidFill>
              </a:rPr>
              <a:t> عَدَدًا يُساوي ثَلَاثَ مَرَّاتِ عَدَدَ قِطَعِ غِيارِ النَّوْعِ </a:t>
            </a:r>
            <a:r>
              <a:rPr lang="fr-FR" sz="2200" b="1" dirty="0">
                <a:solidFill>
                  <a:schemeClr val="tx1"/>
                </a:solidFill>
              </a:rPr>
              <a:t>A، </a:t>
            </a:r>
            <a:r>
              <a:rPr lang="ar-SA" sz="2200" b="1" dirty="0">
                <a:solidFill>
                  <a:schemeClr val="tx1"/>
                </a:solidFill>
              </a:rPr>
              <a:t>كَما باعَ مِنَ النَّوْعِ </a:t>
            </a:r>
            <a:r>
              <a:rPr lang="fr-FR" sz="2200" b="1" dirty="0">
                <a:solidFill>
                  <a:schemeClr val="tx1"/>
                </a:solidFill>
              </a:rPr>
              <a:t>C </a:t>
            </a:r>
            <a:r>
              <a:rPr lang="ar-SA" sz="2200" b="1" dirty="0">
                <a:solidFill>
                  <a:schemeClr val="tx1"/>
                </a:solidFill>
              </a:rPr>
              <a:t> ضِعْفَ ما باعَهُ مِنْ قِطَعِ غِيارِ النَّوْعِ </a:t>
            </a:r>
            <a:r>
              <a:rPr lang="fr-FR" sz="2200" b="1" dirty="0">
                <a:solidFill>
                  <a:schemeClr val="tx1"/>
                </a:solidFill>
              </a:rPr>
              <a:t>B</a:t>
            </a:r>
            <a:r>
              <a:rPr lang="ar-SA" sz="2200" b="1" dirty="0">
                <a:solidFill>
                  <a:schemeClr val="tx1"/>
                </a:solidFill>
              </a:rPr>
              <a:t> . أَحْسِبْ عَدَدَ ما باعَهُ المَتْجَرُ مِنْ قِطَعِ الغِيارِ؟</a:t>
            </a:r>
            <a:endParaRPr lang="fr-FR" sz="2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8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3859D-8610-EDC2-1DA4-9C714BDF9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CD554B8-C5D5-C7C0-B5AC-7FA203D1D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2" name="Group 16">
            <a:extLst>
              <a:ext uri="{FF2B5EF4-FFF2-40B4-BE49-F238E27FC236}">
                <a16:creationId xmlns:a16="http://schemas.microsoft.com/office/drawing/2014/main" id="{B8307D14-E526-E9C3-EE7F-D7478D100151}"/>
              </a:ext>
            </a:extLst>
          </p:cNvPr>
          <p:cNvGrpSpPr/>
          <p:nvPr/>
        </p:nvGrpSpPr>
        <p:grpSpPr>
          <a:xfrm>
            <a:off x="7046559" y="1829289"/>
            <a:ext cx="1541528" cy="551406"/>
            <a:chOff x="3959458" y="1919923"/>
            <a:chExt cx="1541528" cy="551406"/>
          </a:xfrm>
          <a:solidFill>
            <a:srgbClr val="196082"/>
          </a:solidFill>
        </p:grpSpPr>
        <p:sp>
          <p:nvSpPr>
            <p:cNvPr id="3" name="Rectangle : coins arrondis 4">
              <a:extLst>
                <a:ext uri="{FF2B5EF4-FFF2-40B4-BE49-F238E27FC236}">
                  <a16:creationId xmlns:a16="http://schemas.microsoft.com/office/drawing/2014/main" id="{FC09EABB-F812-CDEA-C1F4-6696B15F45E8}"/>
                </a:ext>
              </a:extLst>
            </p:cNvPr>
            <p:cNvSpPr/>
            <p:nvPr/>
          </p:nvSpPr>
          <p:spPr>
            <a:xfrm>
              <a:off x="3959458" y="1919923"/>
              <a:ext cx="1104580" cy="5514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5673F5BD-49B4-0FA3-1325-486E4D7893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9" name="Group 16">
            <a:extLst>
              <a:ext uri="{FF2B5EF4-FFF2-40B4-BE49-F238E27FC236}">
                <a16:creationId xmlns:a16="http://schemas.microsoft.com/office/drawing/2014/main" id="{63D663CA-937E-0688-C093-AB24B19D4D50}"/>
              </a:ext>
            </a:extLst>
          </p:cNvPr>
          <p:cNvGrpSpPr/>
          <p:nvPr/>
        </p:nvGrpSpPr>
        <p:grpSpPr>
          <a:xfrm>
            <a:off x="4522878" y="1823735"/>
            <a:ext cx="2496009" cy="551406"/>
            <a:chOff x="3237287" y="1919271"/>
            <a:chExt cx="2496009" cy="551406"/>
          </a:xfrm>
          <a:solidFill>
            <a:schemeClr val="bg1">
              <a:lumMod val="85000"/>
            </a:schemeClr>
          </a:solidFill>
        </p:grpSpPr>
        <p:sp>
          <p:nvSpPr>
            <p:cNvPr id="10" name="Rectangle : coins arrondis 4">
              <a:extLst>
                <a:ext uri="{FF2B5EF4-FFF2-40B4-BE49-F238E27FC236}">
                  <a16:creationId xmlns:a16="http://schemas.microsoft.com/office/drawing/2014/main" id="{C87ABEE2-165D-BCCF-C529-B5A580286110}"/>
                </a:ext>
              </a:extLst>
            </p:cNvPr>
            <p:cNvSpPr/>
            <p:nvPr/>
          </p:nvSpPr>
          <p:spPr>
            <a:xfrm>
              <a:off x="3237287" y="1919271"/>
              <a:ext cx="2059061" cy="5514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91715A5E-6B10-D34E-4D7A-ABEB9C5956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24020" y="1983698"/>
              <a:ext cx="409276" cy="40927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13" name="Group 16">
            <a:extLst>
              <a:ext uri="{FF2B5EF4-FFF2-40B4-BE49-F238E27FC236}">
                <a16:creationId xmlns:a16="http://schemas.microsoft.com/office/drawing/2014/main" id="{311C45B3-F676-DAC7-B8B4-898CFDB319A2}"/>
              </a:ext>
            </a:extLst>
          </p:cNvPr>
          <p:cNvGrpSpPr/>
          <p:nvPr/>
        </p:nvGrpSpPr>
        <p:grpSpPr>
          <a:xfrm>
            <a:off x="2152786" y="1823735"/>
            <a:ext cx="2342420" cy="551406"/>
            <a:chOff x="3268809" y="1926561"/>
            <a:chExt cx="2342420" cy="551406"/>
          </a:xfrm>
          <a:solidFill>
            <a:schemeClr val="bg1">
              <a:lumMod val="85000"/>
            </a:schemeClr>
          </a:solidFill>
        </p:grpSpPr>
        <p:sp>
          <p:nvSpPr>
            <p:cNvPr id="14" name="Rectangle : coins arrondis 4">
              <a:extLst>
                <a:ext uri="{FF2B5EF4-FFF2-40B4-BE49-F238E27FC236}">
                  <a16:creationId xmlns:a16="http://schemas.microsoft.com/office/drawing/2014/main" id="{6DA19CE1-6325-5655-9BE0-2C1796E41552}"/>
                </a:ext>
              </a:extLst>
            </p:cNvPr>
            <p:cNvSpPr/>
            <p:nvPr/>
          </p:nvSpPr>
          <p:spPr>
            <a:xfrm>
              <a:off x="3268809" y="1926561"/>
              <a:ext cx="1940864" cy="55140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1C7E73FC-BDB6-CD23-FF9B-9A0332DB4F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1953" y="1990988"/>
              <a:ext cx="409276" cy="40927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18" name="Group 16">
            <a:extLst>
              <a:ext uri="{FF2B5EF4-FFF2-40B4-BE49-F238E27FC236}">
                <a16:creationId xmlns:a16="http://schemas.microsoft.com/office/drawing/2014/main" id="{AF3823FD-9548-EAAE-1554-172966CB943B}"/>
              </a:ext>
            </a:extLst>
          </p:cNvPr>
          <p:cNvGrpSpPr/>
          <p:nvPr/>
        </p:nvGrpSpPr>
        <p:grpSpPr>
          <a:xfrm>
            <a:off x="278612" y="1823735"/>
            <a:ext cx="1838782" cy="551406"/>
            <a:chOff x="2920380" y="1761833"/>
            <a:chExt cx="1838782" cy="551406"/>
          </a:xfrm>
          <a:solidFill>
            <a:schemeClr val="bg1">
              <a:lumMod val="85000"/>
            </a:schemeClr>
          </a:solidFill>
        </p:grpSpPr>
        <p:sp>
          <p:nvSpPr>
            <p:cNvPr id="19" name="Rectangle : coins arrondis 4">
              <a:extLst>
                <a:ext uri="{FF2B5EF4-FFF2-40B4-BE49-F238E27FC236}">
                  <a16:creationId xmlns:a16="http://schemas.microsoft.com/office/drawing/2014/main" id="{0ECF6D2A-B387-A8FD-011A-394194AF8E89}"/>
                </a:ext>
              </a:extLst>
            </p:cNvPr>
            <p:cNvSpPr/>
            <p:nvPr/>
          </p:nvSpPr>
          <p:spPr>
            <a:xfrm>
              <a:off x="2920380" y="1761833"/>
              <a:ext cx="140955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41FB8D75-DBFA-CD0A-ABDA-B5BC9530EC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49886" y="1817317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4</a:t>
              </a:r>
              <a:endParaRPr lang="fr-MA" sz="3200" b="1" dirty="0"/>
            </a:p>
          </p:txBody>
        </p:sp>
      </p:grpSp>
      <p:sp>
        <p:nvSpPr>
          <p:cNvPr id="6" name="ZoneTexte 2">
            <a:extLst>
              <a:ext uri="{FF2B5EF4-FFF2-40B4-BE49-F238E27FC236}">
                <a16:creationId xmlns:a16="http://schemas.microsoft.com/office/drawing/2014/main" id="{EC0F9B6E-C4B8-37C1-55DB-983319F4C7E8}"/>
              </a:ext>
            </a:extLst>
          </p:cNvPr>
          <p:cNvSpPr txBox="1"/>
          <p:nvPr/>
        </p:nvSpPr>
        <p:spPr>
          <a:xfrm>
            <a:off x="437389" y="898051"/>
            <a:ext cx="7076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 ، اكتبوا متساوية الحل.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463D6D4-1684-2850-5CAD-4D01709F2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74" y="2465451"/>
            <a:ext cx="8230313" cy="402370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7148266-0DAE-D6CA-7C61-7FEA3D9BF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353" y="3901650"/>
            <a:ext cx="3466081" cy="2437783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CC051B08-96E7-DF20-70F9-C0F6CBCC5388}"/>
              </a:ext>
            </a:extLst>
          </p:cNvPr>
          <p:cNvSpPr/>
          <p:nvPr/>
        </p:nvSpPr>
        <p:spPr>
          <a:xfrm>
            <a:off x="686498" y="2549219"/>
            <a:ext cx="7564580" cy="1083845"/>
          </a:xfrm>
          <a:prstGeom prst="roundRect">
            <a:avLst/>
          </a:prstGeom>
          <a:solidFill>
            <a:srgbClr val="E5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200" b="1" dirty="0">
                <a:solidFill>
                  <a:schemeClr val="tx1"/>
                </a:solidFill>
              </a:rPr>
              <a:t>باعَ مَتْجَرٌ لِقِطَعِ غِيارِ السَّيّاراتِ 25 قِطْعَةَ غِيارٍ مِنَ النَّوْعِ </a:t>
            </a:r>
            <a:r>
              <a:rPr lang="fr-FR" sz="2200" b="1" dirty="0">
                <a:solidFill>
                  <a:schemeClr val="tx1"/>
                </a:solidFill>
              </a:rPr>
              <a:t>A، </a:t>
            </a:r>
            <a:r>
              <a:rPr lang="ar-SA" sz="2200" b="1" dirty="0">
                <a:solidFill>
                  <a:schemeClr val="tx1"/>
                </a:solidFill>
              </a:rPr>
              <a:t>وَمِنَ النَّوْعِ </a:t>
            </a:r>
            <a:r>
              <a:rPr lang="fr-FR" sz="2200" b="1" dirty="0">
                <a:solidFill>
                  <a:schemeClr val="tx1"/>
                </a:solidFill>
              </a:rPr>
              <a:t>B </a:t>
            </a:r>
            <a:r>
              <a:rPr lang="ar-SA" sz="2200" b="1" dirty="0">
                <a:solidFill>
                  <a:schemeClr val="tx1"/>
                </a:solidFill>
              </a:rPr>
              <a:t> عَدَدًا يُساوي ثَلَاثَ مَرَّاتِ عَدَدَ قِطَعِ غِيارِ النَّوْعِ </a:t>
            </a:r>
            <a:r>
              <a:rPr lang="fr-FR" sz="2200" b="1" dirty="0">
                <a:solidFill>
                  <a:schemeClr val="tx1"/>
                </a:solidFill>
              </a:rPr>
              <a:t>A، </a:t>
            </a:r>
            <a:r>
              <a:rPr lang="ar-SA" sz="2200" b="1" dirty="0">
                <a:solidFill>
                  <a:schemeClr val="tx1"/>
                </a:solidFill>
              </a:rPr>
              <a:t>كَما باعَ مِنَ النَّوْعِ </a:t>
            </a:r>
            <a:r>
              <a:rPr lang="fr-FR" sz="2200" b="1" dirty="0">
                <a:solidFill>
                  <a:schemeClr val="tx1"/>
                </a:solidFill>
              </a:rPr>
              <a:t>C </a:t>
            </a:r>
            <a:r>
              <a:rPr lang="ar-SA" sz="2200" b="1" dirty="0">
                <a:solidFill>
                  <a:schemeClr val="tx1"/>
                </a:solidFill>
              </a:rPr>
              <a:t> ضِعْفَ ما باعَهُ مِنْ قِطَعِ غِيارِ النَّوْعِ </a:t>
            </a:r>
            <a:r>
              <a:rPr lang="fr-FR" sz="2200" b="1" dirty="0">
                <a:solidFill>
                  <a:schemeClr val="tx1"/>
                </a:solidFill>
              </a:rPr>
              <a:t>B</a:t>
            </a:r>
            <a:r>
              <a:rPr lang="ar-SA" sz="2200" b="1" dirty="0">
                <a:solidFill>
                  <a:schemeClr val="tx1"/>
                </a:solidFill>
              </a:rPr>
              <a:t> . أَحْسِبْ عَدَدَ ما باعَهُ المَتْجَرُ مِنْ قِطَعِ الغِيارِ؟</a:t>
            </a:r>
            <a:endParaRPr lang="fr-FR" sz="2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94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5E1E0-1C16-C92E-0451-8127AB5AF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1044CFB-D86E-7301-C4F1-578E4C7E572B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8D34F56-548C-ECA7-A906-2CEB07E6A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382E87D-1CF6-D8AA-8C5C-8E33D23EF9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940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6434F-98F8-A4C6-D801-76505BFB6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1ADD250-B0AE-4D5E-9191-C293A190D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2" name="Group 16">
            <a:extLst>
              <a:ext uri="{FF2B5EF4-FFF2-40B4-BE49-F238E27FC236}">
                <a16:creationId xmlns:a16="http://schemas.microsoft.com/office/drawing/2014/main" id="{59475E9E-B99D-AED6-8074-91B492AB4564}"/>
              </a:ext>
            </a:extLst>
          </p:cNvPr>
          <p:cNvGrpSpPr/>
          <p:nvPr/>
        </p:nvGrpSpPr>
        <p:grpSpPr>
          <a:xfrm>
            <a:off x="7046559" y="1829289"/>
            <a:ext cx="1541528" cy="551406"/>
            <a:chOff x="3959458" y="1919923"/>
            <a:chExt cx="1541528" cy="551406"/>
          </a:xfrm>
          <a:solidFill>
            <a:srgbClr val="196082"/>
          </a:solidFill>
        </p:grpSpPr>
        <p:sp>
          <p:nvSpPr>
            <p:cNvPr id="3" name="Rectangle : coins arrondis 4">
              <a:extLst>
                <a:ext uri="{FF2B5EF4-FFF2-40B4-BE49-F238E27FC236}">
                  <a16:creationId xmlns:a16="http://schemas.microsoft.com/office/drawing/2014/main" id="{9FDA2AF6-9D24-7E2E-C2F8-F74649A0B69B}"/>
                </a:ext>
              </a:extLst>
            </p:cNvPr>
            <p:cNvSpPr/>
            <p:nvPr/>
          </p:nvSpPr>
          <p:spPr>
            <a:xfrm>
              <a:off x="3959458" y="1919923"/>
              <a:ext cx="1104580" cy="5514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11EDC1A7-C179-014C-F0D9-294B3761E8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9" name="Group 16">
            <a:extLst>
              <a:ext uri="{FF2B5EF4-FFF2-40B4-BE49-F238E27FC236}">
                <a16:creationId xmlns:a16="http://schemas.microsoft.com/office/drawing/2014/main" id="{E4E597C7-12D2-66BC-106B-80E50CCAC9F7}"/>
              </a:ext>
            </a:extLst>
          </p:cNvPr>
          <p:cNvGrpSpPr/>
          <p:nvPr/>
        </p:nvGrpSpPr>
        <p:grpSpPr>
          <a:xfrm>
            <a:off x="4522878" y="1823735"/>
            <a:ext cx="2496009" cy="551406"/>
            <a:chOff x="3237287" y="1919271"/>
            <a:chExt cx="2496009" cy="551406"/>
          </a:xfrm>
          <a:solidFill>
            <a:schemeClr val="bg1">
              <a:lumMod val="85000"/>
            </a:schemeClr>
          </a:solidFill>
        </p:grpSpPr>
        <p:sp>
          <p:nvSpPr>
            <p:cNvPr id="10" name="Rectangle : coins arrondis 4">
              <a:extLst>
                <a:ext uri="{FF2B5EF4-FFF2-40B4-BE49-F238E27FC236}">
                  <a16:creationId xmlns:a16="http://schemas.microsoft.com/office/drawing/2014/main" id="{B08D34B4-DDDD-F808-E585-61677CA14131}"/>
                </a:ext>
              </a:extLst>
            </p:cNvPr>
            <p:cNvSpPr/>
            <p:nvPr/>
          </p:nvSpPr>
          <p:spPr>
            <a:xfrm>
              <a:off x="3237287" y="1919271"/>
              <a:ext cx="2059061" cy="5514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791668C8-0E24-D4BC-553B-B2F7AFBE4D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24020" y="1983698"/>
              <a:ext cx="409276" cy="40927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13" name="Group 16">
            <a:extLst>
              <a:ext uri="{FF2B5EF4-FFF2-40B4-BE49-F238E27FC236}">
                <a16:creationId xmlns:a16="http://schemas.microsoft.com/office/drawing/2014/main" id="{E4CFBD31-42CC-629D-7407-226083A67DAC}"/>
              </a:ext>
            </a:extLst>
          </p:cNvPr>
          <p:cNvGrpSpPr/>
          <p:nvPr/>
        </p:nvGrpSpPr>
        <p:grpSpPr>
          <a:xfrm>
            <a:off x="2152786" y="1823735"/>
            <a:ext cx="2342420" cy="551406"/>
            <a:chOff x="3268809" y="1926561"/>
            <a:chExt cx="2342420" cy="551406"/>
          </a:xfrm>
          <a:solidFill>
            <a:schemeClr val="bg1">
              <a:lumMod val="85000"/>
            </a:schemeClr>
          </a:solidFill>
        </p:grpSpPr>
        <p:sp>
          <p:nvSpPr>
            <p:cNvPr id="14" name="Rectangle : coins arrondis 4">
              <a:extLst>
                <a:ext uri="{FF2B5EF4-FFF2-40B4-BE49-F238E27FC236}">
                  <a16:creationId xmlns:a16="http://schemas.microsoft.com/office/drawing/2014/main" id="{596D9420-A05E-4430-0970-F44E50BC3A8C}"/>
                </a:ext>
              </a:extLst>
            </p:cNvPr>
            <p:cNvSpPr/>
            <p:nvPr/>
          </p:nvSpPr>
          <p:spPr>
            <a:xfrm>
              <a:off x="3268809" y="1926561"/>
              <a:ext cx="1940864" cy="55140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BAF9BFE-1E1D-85DB-9C04-2092E9A932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1953" y="1990988"/>
              <a:ext cx="409276" cy="40927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18" name="Group 16">
            <a:extLst>
              <a:ext uri="{FF2B5EF4-FFF2-40B4-BE49-F238E27FC236}">
                <a16:creationId xmlns:a16="http://schemas.microsoft.com/office/drawing/2014/main" id="{D0866C9F-D953-F9E9-3DDD-F07B00FB4B49}"/>
              </a:ext>
            </a:extLst>
          </p:cNvPr>
          <p:cNvGrpSpPr/>
          <p:nvPr/>
        </p:nvGrpSpPr>
        <p:grpSpPr>
          <a:xfrm>
            <a:off x="278612" y="1823735"/>
            <a:ext cx="1838782" cy="551406"/>
            <a:chOff x="2920380" y="1761833"/>
            <a:chExt cx="1838782" cy="551406"/>
          </a:xfrm>
          <a:solidFill>
            <a:schemeClr val="bg1">
              <a:lumMod val="85000"/>
            </a:schemeClr>
          </a:solidFill>
        </p:grpSpPr>
        <p:sp>
          <p:nvSpPr>
            <p:cNvPr id="19" name="Rectangle : coins arrondis 4">
              <a:extLst>
                <a:ext uri="{FF2B5EF4-FFF2-40B4-BE49-F238E27FC236}">
                  <a16:creationId xmlns:a16="http://schemas.microsoft.com/office/drawing/2014/main" id="{16AAA93A-854F-3CDC-4297-05FA46D93A88}"/>
                </a:ext>
              </a:extLst>
            </p:cNvPr>
            <p:cNvSpPr/>
            <p:nvPr/>
          </p:nvSpPr>
          <p:spPr>
            <a:xfrm>
              <a:off x="2920380" y="1761833"/>
              <a:ext cx="140955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F5DBACD9-EF2D-28C9-DAD0-CF12243D53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49886" y="1817317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4</a:t>
              </a:r>
              <a:endParaRPr lang="fr-MA" sz="3200" b="1" dirty="0"/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D46601C6-E28A-139D-1945-AC472AE11D36}"/>
              </a:ext>
            </a:extLst>
          </p:cNvPr>
          <p:cNvSpPr txBox="1"/>
          <p:nvPr/>
        </p:nvSpPr>
        <p:spPr>
          <a:xfrm>
            <a:off x="413205" y="906638"/>
            <a:ext cx="70765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464FD0A-314D-20B6-EE5E-CE76887177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5841" b="-643"/>
          <a:stretch>
            <a:fillRect/>
          </a:stretch>
        </p:blipFill>
        <p:spPr>
          <a:xfrm>
            <a:off x="278612" y="3881718"/>
            <a:ext cx="8309568" cy="26074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A70EF43-B44E-E9BD-E62A-B1F736108845}"/>
                  </a:ext>
                </a:extLst>
              </p:cNvPr>
              <p:cNvSpPr/>
              <p:nvPr/>
            </p:nvSpPr>
            <p:spPr>
              <a:xfrm>
                <a:off x="4290568" y="5035560"/>
                <a:ext cx="2265218" cy="468149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  <m:r>
                        <a:rPr lang="fr-FR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FR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  <m:r>
                        <a:rPr lang="fr-FR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𝟐𝟓𝟎</m:t>
                      </m:r>
                    </m:oMath>
                  </m:oMathPara>
                </a14:m>
                <a:endParaRPr lang="fr-FR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A70EF43-B44E-E9BD-E62A-B1F7361088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0568" y="5035560"/>
                <a:ext cx="2265218" cy="468149"/>
              </a:xfrm>
              <a:prstGeom prst="roundRect">
                <a:avLst/>
              </a:prstGeom>
              <a:blipFill>
                <a:blip r:embed="rId4"/>
                <a:stretch>
                  <a:fillRect l="-10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B3280B8-9AB4-C7BA-0F31-912D90456BE5}"/>
              </a:ext>
            </a:extLst>
          </p:cNvPr>
          <p:cNvSpPr/>
          <p:nvPr/>
        </p:nvSpPr>
        <p:spPr>
          <a:xfrm>
            <a:off x="686498" y="2549219"/>
            <a:ext cx="7564580" cy="1083845"/>
          </a:xfrm>
          <a:prstGeom prst="roundRect">
            <a:avLst/>
          </a:prstGeom>
          <a:solidFill>
            <a:srgbClr val="E5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200" b="1" dirty="0">
                <a:solidFill>
                  <a:schemeClr val="tx1"/>
                </a:solidFill>
              </a:rPr>
              <a:t>باعَ مَتْجَرٌ لِقِطَعِ غِيارِ السَّيّاراتِ 25 قِطْعَةَ غِيارٍ مِنَ النَّوْعِ </a:t>
            </a:r>
            <a:r>
              <a:rPr lang="fr-FR" sz="2200" b="1" dirty="0">
                <a:solidFill>
                  <a:schemeClr val="tx1"/>
                </a:solidFill>
              </a:rPr>
              <a:t>A، </a:t>
            </a:r>
            <a:r>
              <a:rPr lang="ar-SA" sz="2200" b="1" dirty="0">
                <a:solidFill>
                  <a:schemeClr val="tx1"/>
                </a:solidFill>
              </a:rPr>
              <a:t>وَمِنَ النَّوْعِ </a:t>
            </a:r>
            <a:r>
              <a:rPr lang="fr-FR" sz="2200" b="1" dirty="0">
                <a:solidFill>
                  <a:schemeClr val="tx1"/>
                </a:solidFill>
              </a:rPr>
              <a:t>B </a:t>
            </a:r>
            <a:r>
              <a:rPr lang="ar-SA" sz="2200" b="1" dirty="0">
                <a:solidFill>
                  <a:schemeClr val="tx1"/>
                </a:solidFill>
              </a:rPr>
              <a:t> عَدَدًا يُساوي ثَلَاثَ مَرَّاتِ عَدَدَ قِطَعِ غِيارِ النَّوْعِ </a:t>
            </a:r>
            <a:r>
              <a:rPr lang="fr-FR" sz="2200" b="1" dirty="0">
                <a:solidFill>
                  <a:schemeClr val="tx1"/>
                </a:solidFill>
              </a:rPr>
              <a:t>A، </a:t>
            </a:r>
            <a:r>
              <a:rPr lang="ar-SA" sz="2200" b="1" dirty="0">
                <a:solidFill>
                  <a:schemeClr val="tx1"/>
                </a:solidFill>
              </a:rPr>
              <a:t>كَما باعَ مِنَ النَّوْعِ </a:t>
            </a:r>
            <a:r>
              <a:rPr lang="fr-FR" sz="2200" b="1" dirty="0">
                <a:solidFill>
                  <a:schemeClr val="tx1"/>
                </a:solidFill>
              </a:rPr>
              <a:t>C </a:t>
            </a:r>
            <a:r>
              <a:rPr lang="ar-SA" sz="2200" b="1" dirty="0">
                <a:solidFill>
                  <a:schemeClr val="tx1"/>
                </a:solidFill>
              </a:rPr>
              <a:t> ضِعْفَ ما باعَهُ مِنْ قِطَعِ غِيارِ النَّوْعِ </a:t>
            </a:r>
            <a:r>
              <a:rPr lang="fr-FR" sz="2200" b="1" dirty="0">
                <a:solidFill>
                  <a:schemeClr val="tx1"/>
                </a:solidFill>
              </a:rPr>
              <a:t>B</a:t>
            </a:r>
            <a:r>
              <a:rPr lang="ar-SA" sz="2200" b="1" dirty="0">
                <a:solidFill>
                  <a:schemeClr val="tx1"/>
                </a:solidFill>
              </a:rPr>
              <a:t> . أَحْسِبْ عَدَدَ ما باعَهُ المَتْجَرُ مِنْ قِطَعِ الغِيارِ؟</a:t>
            </a:r>
            <a:endParaRPr lang="fr-FR" sz="2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08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52948-69B7-F073-A3EF-946C5FC06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5D63213-8428-AEBB-AB6E-4EECF3765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2" name="Group 16">
            <a:extLst>
              <a:ext uri="{FF2B5EF4-FFF2-40B4-BE49-F238E27FC236}">
                <a16:creationId xmlns:a16="http://schemas.microsoft.com/office/drawing/2014/main" id="{D33635FE-48BD-E956-CCE6-5C5FFE0EEF00}"/>
              </a:ext>
            </a:extLst>
          </p:cNvPr>
          <p:cNvGrpSpPr/>
          <p:nvPr/>
        </p:nvGrpSpPr>
        <p:grpSpPr>
          <a:xfrm>
            <a:off x="7046559" y="1832278"/>
            <a:ext cx="1541528" cy="551406"/>
            <a:chOff x="3959458" y="1922912"/>
            <a:chExt cx="1541528" cy="551406"/>
          </a:xfrm>
          <a:solidFill>
            <a:srgbClr val="196082"/>
          </a:solidFill>
        </p:grpSpPr>
        <p:sp>
          <p:nvSpPr>
            <p:cNvPr id="3" name="Rectangle : coins arrondis 4">
              <a:extLst>
                <a:ext uri="{FF2B5EF4-FFF2-40B4-BE49-F238E27FC236}">
                  <a16:creationId xmlns:a16="http://schemas.microsoft.com/office/drawing/2014/main" id="{7FA4F009-407A-DFDC-3700-F90B39674279}"/>
                </a:ext>
              </a:extLst>
            </p:cNvPr>
            <p:cNvSpPr/>
            <p:nvPr/>
          </p:nvSpPr>
          <p:spPr>
            <a:xfrm>
              <a:off x="3959458" y="1922912"/>
              <a:ext cx="1104580" cy="5514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BB9C8A82-75B5-BAC4-8ADD-ACF0A4A93B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9" name="Group 16">
            <a:extLst>
              <a:ext uri="{FF2B5EF4-FFF2-40B4-BE49-F238E27FC236}">
                <a16:creationId xmlns:a16="http://schemas.microsoft.com/office/drawing/2014/main" id="{922B20AA-E42C-7C41-3C64-3ADCA50C1E39}"/>
              </a:ext>
            </a:extLst>
          </p:cNvPr>
          <p:cNvGrpSpPr/>
          <p:nvPr/>
        </p:nvGrpSpPr>
        <p:grpSpPr>
          <a:xfrm>
            <a:off x="4540574" y="1823735"/>
            <a:ext cx="2478313" cy="551406"/>
            <a:chOff x="3254983" y="1919271"/>
            <a:chExt cx="2478313" cy="551406"/>
          </a:xfrm>
          <a:solidFill>
            <a:schemeClr val="bg1">
              <a:lumMod val="85000"/>
            </a:schemeClr>
          </a:solidFill>
        </p:grpSpPr>
        <p:sp>
          <p:nvSpPr>
            <p:cNvPr id="10" name="Rectangle : coins arrondis 4">
              <a:extLst>
                <a:ext uri="{FF2B5EF4-FFF2-40B4-BE49-F238E27FC236}">
                  <a16:creationId xmlns:a16="http://schemas.microsoft.com/office/drawing/2014/main" id="{4DEF4A55-6F9D-AF81-C318-0EEE37EDED3B}"/>
                </a:ext>
              </a:extLst>
            </p:cNvPr>
            <p:cNvSpPr/>
            <p:nvPr/>
          </p:nvSpPr>
          <p:spPr>
            <a:xfrm>
              <a:off x="3254983" y="1919271"/>
              <a:ext cx="2059061" cy="5514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0CCE954F-270E-EDEC-88BA-11B288ABF5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24020" y="1983698"/>
              <a:ext cx="409276" cy="40927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13" name="Group 16">
            <a:extLst>
              <a:ext uri="{FF2B5EF4-FFF2-40B4-BE49-F238E27FC236}">
                <a16:creationId xmlns:a16="http://schemas.microsoft.com/office/drawing/2014/main" id="{684DEC3A-CEAB-0DF5-1ED7-38A4F17C7318}"/>
              </a:ext>
            </a:extLst>
          </p:cNvPr>
          <p:cNvGrpSpPr/>
          <p:nvPr/>
        </p:nvGrpSpPr>
        <p:grpSpPr>
          <a:xfrm>
            <a:off x="2125113" y="1813487"/>
            <a:ext cx="2370093" cy="551406"/>
            <a:chOff x="3241136" y="1916313"/>
            <a:chExt cx="2370093" cy="551406"/>
          </a:xfrm>
          <a:solidFill>
            <a:schemeClr val="bg1">
              <a:lumMod val="85000"/>
            </a:schemeClr>
          </a:solidFill>
        </p:grpSpPr>
        <p:sp>
          <p:nvSpPr>
            <p:cNvPr id="14" name="Rectangle : coins arrondis 4">
              <a:extLst>
                <a:ext uri="{FF2B5EF4-FFF2-40B4-BE49-F238E27FC236}">
                  <a16:creationId xmlns:a16="http://schemas.microsoft.com/office/drawing/2014/main" id="{54808A63-32EC-7304-6B47-F7F6EC5AE0FA}"/>
                </a:ext>
              </a:extLst>
            </p:cNvPr>
            <p:cNvSpPr/>
            <p:nvPr/>
          </p:nvSpPr>
          <p:spPr>
            <a:xfrm>
              <a:off x="3241136" y="1916313"/>
              <a:ext cx="1940864" cy="5514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D2ED193B-0D77-B794-A800-B7EC6D5158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1953" y="1990988"/>
              <a:ext cx="409276" cy="40927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18" name="Group 16">
            <a:extLst>
              <a:ext uri="{FF2B5EF4-FFF2-40B4-BE49-F238E27FC236}">
                <a16:creationId xmlns:a16="http://schemas.microsoft.com/office/drawing/2014/main" id="{0429EC96-DB49-EFD2-341D-355610EA9727}"/>
              </a:ext>
            </a:extLst>
          </p:cNvPr>
          <p:cNvGrpSpPr/>
          <p:nvPr/>
        </p:nvGrpSpPr>
        <p:grpSpPr>
          <a:xfrm>
            <a:off x="278612" y="1823735"/>
            <a:ext cx="1838782" cy="551406"/>
            <a:chOff x="2920380" y="1761833"/>
            <a:chExt cx="1838782" cy="551406"/>
          </a:xfrm>
          <a:solidFill>
            <a:schemeClr val="bg1">
              <a:lumMod val="85000"/>
            </a:schemeClr>
          </a:solidFill>
        </p:grpSpPr>
        <p:sp>
          <p:nvSpPr>
            <p:cNvPr id="19" name="Rectangle : coins arrondis 4">
              <a:extLst>
                <a:ext uri="{FF2B5EF4-FFF2-40B4-BE49-F238E27FC236}">
                  <a16:creationId xmlns:a16="http://schemas.microsoft.com/office/drawing/2014/main" id="{385C434B-167D-9DA7-B17A-4AC749588DA9}"/>
                </a:ext>
              </a:extLst>
            </p:cNvPr>
            <p:cNvSpPr/>
            <p:nvPr/>
          </p:nvSpPr>
          <p:spPr>
            <a:xfrm>
              <a:off x="2920380" y="1761833"/>
              <a:ext cx="1409554" cy="55140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BAA5C97E-7925-FEF0-54FE-C888E27DB6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49886" y="1817317"/>
              <a:ext cx="409276" cy="40927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4</a:t>
              </a:r>
              <a:endParaRPr lang="fr-MA" sz="3200" b="1" dirty="0"/>
            </a:p>
          </p:txBody>
        </p:sp>
      </p:grpSp>
      <p:sp>
        <p:nvSpPr>
          <p:cNvPr id="6" name="ZoneTexte 2">
            <a:extLst>
              <a:ext uri="{FF2B5EF4-FFF2-40B4-BE49-F238E27FC236}">
                <a16:creationId xmlns:a16="http://schemas.microsoft.com/office/drawing/2014/main" id="{E1DDFDFE-FAC7-E601-EED9-339528C61099}"/>
              </a:ext>
            </a:extLst>
          </p:cNvPr>
          <p:cNvSpPr txBox="1"/>
          <p:nvPr/>
        </p:nvSpPr>
        <p:spPr>
          <a:xfrm>
            <a:off x="498719" y="911185"/>
            <a:ext cx="7076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رابعة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 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0188E9D-5193-D7C3-6B23-1991FFECF9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5507"/>
          <a:stretch>
            <a:fillRect/>
          </a:stretch>
        </p:blipFill>
        <p:spPr>
          <a:xfrm>
            <a:off x="278612" y="3868271"/>
            <a:ext cx="8309568" cy="25950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39F4CEE-A6EF-A803-58D3-DD4343450EDD}"/>
                  </a:ext>
                </a:extLst>
              </p:cNvPr>
              <p:cNvSpPr/>
              <p:nvPr/>
            </p:nvSpPr>
            <p:spPr>
              <a:xfrm>
                <a:off x="4290568" y="5035560"/>
                <a:ext cx="2265218" cy="468149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  <m:r>
                        <a:rPr lang="fr-FR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FR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  <m:r>
                        <a:rPr lang="fr-FR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𝟐𝟓𝟎</m:t>
                      </m:r>
                    </m:oMath>
                  </m:oMathPara>
                </a14:m>
                <a:endParaRPr lang="fr-FR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39F4CEE-A6EF-A803-58D3-DD4343450E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0568" y="5035560"/>
                <a:ext cx="2265218" cy="468149"/>
              </a:xfrm>
              <a:prstGeom prst="roundRect">
                <a:avLst/>
              </a:prstGeom>
              <a:blipFill>
                <a:blip r:embed="rId4"/>
                <a:stretch>
                  <a:fillRect l="-10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5790545-5C92-A8BB-78FA-AAC3BF2E6F85}"/>
              </a:ext>
            </a:extLst>
          </p:cNvPr>
          <p:cNvSpPr/>
          <p:nvPr/>
        </p:nvSpPr>
        <p:spPr>
          <a:xfrm>
            <a:off x="686498" y="2549219"/>
            <a:ext cx="7564580" cy="1083845"/>
          </a:xfrm>
          <a:prstGeom prst="roundRect">
            <a:avLst/>
          </a:prstGeom>
          <a:solidFill>
            <a:srgbClr val="E5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200" b="1" dirty="0">
                <a:solidFill>
                  <a:schemeClr val="tx1"/>
                </a:solidFill>
              </a:rPr>
              <a:t>باعَ مَتْجَرٌ لِقِطَعِ غِيارِ السَّيّاراتِ 25 قِطْعَةَ غِيارٍ مِنَ النَّوْعِ </a:t>
            </a:r>
            <a:r>
              <a:rPr lang="fr-FR" sz="2200" b="1" dirty="0">
                <a:solidFill>
                  <a:schemeClr val="tx1"/>
                </a:solidFill>
              </a:rPr>
              <a:t>A، </a:t>
            </a:r>
            <a:r>
              <a:rPr lang="ar-SA" sz="2200" b="1" dirty="0">
                <a:solidFill>
                  <a:schemeClr val="tx1"/>
                </a:solidFill>
              </a:rPr>
              <a:t>وَمِنَ النَّوْعِ </a:t>
            </a:r>
            <a:r>
              <a:rPr lang="fr-FR" sz="2200" b="1" dirty="0">
                <a:solidFill>
                  <a:schemeClr val="tx1"/>
                </a:solidFill>
              </a:rPr>
              <a:t>B </a:t>
            </a:r>
            <a:r>
              <a:rPr lang="ar-SA" sz="2200" b="1" dirty="0">
                <a:solidFill>
                  <a:schemeClr val="tx1"/>
                </a:solidFill>
              </a:rPr>
              <a:t> عَدَدًا يُساوي ثَلَاثَ مَرَّاتِ عَدَدَ قِطَعِ غِيارِ النَّوْعِ </a:t>
            </a:r>
            <a:r>
              <a:rPr lang="fr-FR" sz="2200" b="1" dirty="0">
                <a:solidFill>
                  <a:schemeClr val="tx1"/>
                </a:solidFill>
              </a:rPr>
              <a:t>A، </a:t>
            </a:r>
            <a:r>
              <a:rPr lang="ar-SA" sz="2200" b="1" dirty="0">
                <a:solidFill>
                  <a:schemeClr val="tx1"/>
                </a:solidFill>
              </a:rPr>
              <a:t>كَما باعَ مِنَ النَّوْعِ </a:t>
            </a:r>
            <a:r>
              <a:rPr lang="fr-FR" sz="2200" b="1" dirty="0">
                <a:solidFill>
                  <a:schemeClr val="tx1"/>
                </a:solidFill>
              </a:rPr>
              <a:t>C </a:t>
            </a:r>
            <a:r>
              <a:rPr lang="ar-SA" sz="2200" b="1" dirty="0">
                <a:solidFill>
                  <a:schemeClr val="tx1"/>
                </a:solidFill>
              </a:rPr>
              <a:t> ضِعْفَ ما باعَهُ مِنْ قِطَعِ غِيارِ النَّوْعِ </a:t>
            </a:r>
            <a:r>
              <a:rPr lang="fr-FR" sz="2200" b="1" dirty="0">
                <a:solidFill>
                  <a:schemeClr val="tx1"/>
                </a:solidFill>
              </a:rPr>
              <a:t>B</a:t>
            </a:r>
            <a:r>
              <a:rPr lang="ar-SA" sz="2200" b="1" dirty="0">
                <a:solidFill>
                  <a:schemeClr val="tx1"/>
                </a:solidFill>
              </a:rPr>
              <a:t> . أَحْسِبْ عَدَدَ ما باعَهُ المَتْجَرُ مِنْ قِطَعِ الغِيارِ؟</a:t>
            </a:r>
            <a:endParaRPr lang="fr-FR" sz="2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63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E79F4-2D44-C8D0-9E74-6B5E0D7C8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8D73E70-CCC4-BF5A-6BE8-2567A849D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2" name="Group 16">
            <a:extLst>
              <a:ext uri="{FF2B5EF4-FFF2-40B4-BE49-F238E27FC236}">
                <a16:creationId xmlns:a16="http://schemas.microsoft.com/office/drawing/2014/main" id="{C60FFD4B-F3DE-78D5-8BDC-D6425C30B6E4}"/>
              </a:ext>
            </a:extLst>
          </p:cNvPr>
          <p:cNvGrpSpPr/>
          <p:nvPr/>
        </p:nvGrpSpPr>
        <p:grpSpPr>
          <a:xfrm>
            <a:off x="7046559" y="1829289"/>
            <a:ext cx="1541528" cy="551406"/>
            <a:chOff x="3959458" y="1919923"/>
            <a:chExt cx="1541528" cy="551406"/>
          </a:xfrm>
          <a:solidFill>
            <a:srgbClr val="196082"/>
          </a:solidFill>
        </p:grpSpPr>
        <p:sp>
          <p:nvSpPr>
            <p:cNvPr id="3" name="Rectangle : coins arrondis 4">
              <a:extLst>
                <a:ext uri="{FF2B5EF4-FFF2-40B4-BE49-F238E27FC236}">
                  <a16:creationId xmlns:a16="http://schemas.microsoft.com/office/drawing/2014/main" id="{10B898CB-D703-46C0-3E0B-BAEAA7857F0A}"/>
                </a:ext>
              </a:extLst>
            </p:cNvPr>
            <p:cNvSpPr/>
            <p:nvPr/>
          </p:nvSpPr>
          <p:spPr>
            <a:xfrm>
              <a:off x="3959458" y="1919923"/>
              <a:ext cx="1104580" cy="5514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77415E5D-DEC5-9A33-560B-2FCDC4ED24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9" name="Group 16">
            <a:extLst>
              <a:ext uri="{FF2B5EF4-FFF2-40B4-BE49-F238E27FC236}">
                <a16:creationId xmlns:a16="http://schemas.microsoft.com/office/drawing/2014/main" id="{45D09BA6-CFF6-B924-32CB-682F50DCC96A}"/>
              </a:ext>
            </a:extLst>
          </p:cNvPr>
          <p:cNvGrpSpPr/>
          <p:nvPr/>
        </p:nvGrpSpPr>
        <p:grpSpPr>
          <a:xfrm>
            <a:off x="4522878" y="1823735"/>
            <a:ext cx="2496009" cy="551406"/>
            <a:chOff x="3237287" y="1919271"/>
            <a:chExt cx="2496009" cy="551406"/>
          </a:xfrm>
          <a:solidFill>
            <a:schemeClr val="bg1">
              <a:lumMod val="85000"/>
            </a:schemeClr>
          </a:solidFill>
        </p:grpSpPr>
        <p:sp>
          <p:nvSpPr>
            <p:cNvPr id="10" name="Rectangle : coins arrondis 4">
              <a:extLst>
                <a:ext uri="{FF2B5EF4-FFF2-40B4-BE49-F238E27FC236}">
                  <a16:creationId xmlns:a16="http://schemas.microsoft.com/office/drawing/2014/main" id="{8284B511-204A-E4DB-2DE6-F9F877A2B0C9}"/>
                </a:ext>
              </a:extLst>
            </p:cNvPr>
            <p:cNvSpPr/>
            <p:nvPr/>
          </p:nvSpPr>
          <p:spPr>
            <a:xfrm>
              <a:off x="3237287" y="1919271"/>
              <a:ext cx="2059061" cy="5514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F3F9084F-9747-8817-7D0E-4B07AFFE17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24020" y="1983698"/>
              <a:ext cx="409276" cy="40927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sp>
        <p:nvSpPr>
          <p:cNvPr id="4" name="ZoneTexte 2">
            <a:extLst>
              <a:ext uri="{FF2B5EF4-FFF2-40B4-BE49-F238E27FC236}">
                <a16:creationId xmlns:a16="http://schemas.microsoft.com/office/drawing/2014/main" id="{13583924-D957-5FE5-0771-870215798611}"/>
              </a:ext>
            </a:extLst>
          </p:cNvPr>
          <p:cNvSpPr txBox="1"/>
          <p:nvPr/>
        </p:nvSpPr>
        <p:spPr>
          <a:xfrm>
            <a:off x="437389" y="898051"/>
            <a:ext cx="7076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 ، اكتبوا عبارة الحل.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6">
            <a:extLst>
              <a:ext uri="{FF2B5EF4-FFF2-40B4-BE49-F238E27FC236}">
                <a16:creationId xmlns:a16="http://schemas.microsoft.com/office/drawing/2014/main" id="{8AB2F1DF-4E2D-D9EC-3BEE-E0D17E771EE3}"/>
              </a:ext>
            </a:extLst>
          </p:cNvPr>
          <p:cNvGrpSpPr/>
          <p:nvPr/>
        </p:nvGrpSpPr>
        <p:grpSpPr>
          <a:xfrm>
            <a:off x="2152786" y="1823735"/>
            <a:ext cx="2342420" cy="551406"/>
            <a:chOff x="3268809" y="1926561"/>
            <a:chExt cx="2342420" cy="551406"/>
          </a:xfrm>
          <a:solidFill>
            <a:schemeClr val="bg1">
              <a:lumMod val="85000"/>
            </a:schemeClr>
          </a:solidFill>
        </p:grpSpPr>
        <p:sp>
          <p:nvSpPr>
            <p:cNvPr id="20" name="Rectangle : coins arrondis 4">
              <a:extLst>
                <a:ext uri="{FF2B5EF4-FFF2-40B4-BE49-F238E27FC236}">
                  <a16:creationId xmlns:a16="http://schemas.microsoft.com/office/drawing/2014/main" id="{F0EFCF10-97F0-1E8B-A2BF-C861BEE82753}"/>
                </a:ext>
              </a:extLst>
            </p:cNvPr>
            <p:cNvSpPr/>
            <p:nvPr/>
          </p:nvSpPr>
          <p:spPr>
            <a:xfrm>
              <a:off x="3268809" y="1926561"/>
              <a:ext cx="1940864" cy="5514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D5B61519-CAB9-D597-CCB9-4264772090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1953" y="199098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24" name="Group 16">
            <a:extLst>
              <a:ext uri="{FF2B5EF4-FFF2-40B4-BE49-F238E27FC236}">
                <a16:creationId xmlns:a16="http://schemas.microsoft.com/office/drawing/2014/main" id="{9253DE80-8134-2E31-4483-8607F1AC7E33}"/>
              </a:ext>
            </a:extLst>
          </p:cNvPr>
          <p:cNvGrpSpPr/>
          <p:nvPr/>
        </p:nvGrpSpPr>
        <p:grpSpPr>
          <a:xfrm>
            <a:off x="278612" y="1823735"/>
            <a:ext cx="1838782" cy="551406"/>
            <a:chOff x="2920380" y="1761833"/>
            <a:chExt cx="1838782" cy="551406"/>
          </a:xfrm>
          <a:solidFill>
            <a:schemeClr val="bg1">
              <a:lumMod val="85000"/>
            </a:schemeClr>
          </a:solidFill>
        </p:grpSpPr>
        <p:sp>
          <p:nvSpPr>
            <p:cNvPr id="25" name="Rectangle : coins arrondis 4">
              <a:extLst>
                <a:ext uri="{FF2B5EF4-FFF2-40B4-BE49-F238E27FC236}">
                  <a16:creationId xmlns:a16="http://schemas.microsoft.com/office/drawing/2014/main" id="{1CFA14D7-A9FB-C293-D926-0EBE2C834979}"/>
                </a:ext>
              </a:extLst>
            </p:cNvPr>
            <p:cNvSpPr/>
            <p:nvPr/>
          </p:nvSpPr>
          <p:spPr>
            <a:xfrm>
              <a:off x="2920380" y="1761833"/>
              <a:ext cx="1409554" cy="55140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D181B256-A935-1F26-047E-A24361123E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49886" y="1817317"/>
              <a:ext cx="409276" cy="40927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4</a:t>
              </a:r>
              <a:endParaRPr lang="fr-MA" sz="3200" b="1" dirty="0"/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7963E0C0-0B03-F793-1514-81B2B6E7F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12" y="2439568"/>
            <a:ext cx="8309568" cy="392006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4942800-ADAC-1B66-6E43-3979D7830C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043" y="3816668"/>
            <a:ext cx="3466081" cy="24377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61FD2EE-34B9-F164-1E9D-ABF2C9E6011B}"/>
                  </a:ext>
                </a:extLst>
              </p:cNvPr>
              <p:cNvSpPr/>
              <p:nvPr/>
            </p:nvSpPr>
            <p:spPr>
              <a:xfrm>
                <a:off x="4290568" y="5035560"/>
                <a:ext cx="3783168" cy="46814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  <m:r>
                        <a:rPr lang="fr-FR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FR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  <m:r>
                        <a:rPr lang="fr-FR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𝟐𝟓𝟎</m:t>
                      </m:r>
                    </m:oMath>
                  </m:oMathPara>
                </a14:m>
                <a:endParaRPr lang="fr-FR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61FD2EE-34B9-F164-1E9D-ABF2C9E60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0568" y="5035560"/>
                <a:ext cx="3783168" cy="468149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F742CB0-9825-E8C3-7EBA-3A4984AF6F95}"/>
              </a:ext>
            </a:extLst>
          </p:cNvPr>
          <p:cNvSpPr/>
          <p:nvPr/>
        </p:nvSpPr>
        <p:spPr>
          <a:xfrm>
            <a:off x="686498" y="2549219"/>
            <a:ext cx="7564580" cy="1083845"/>
          </a:xfrm>
          <a:prstGeom prst="roundRect">
            <a:avLst/>
          </a:prstGeom>
          <a:solidFill>
            <a:srgbClr val="E5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200" b="1" dirty="0">
                <a:solidFill>
                  <a:schemeClr val="tx1"/>
                </a:solidFill>
              </a:rPr>
              <a:t>باعَ مَتْجَرٌ لِقِطَعِ غِيارِ السَّيّاراتِ 25 قِطْعَةَ غِيارٍ مِنَ النَّوْعِ </a:t>
            </a:r>
            <a:r>
              <a:rPr lang="fr-FR" sz="2200" b="1" dirty="0">
                <a:solidFill>
                  <a:schemeClr val="tx1"/>
                </a:solidFill>
              </a:rPr>
              <a:t>A، </a:t>
            </a:r>
            <a:r>
              <a:rPr lang="ar-SA" sz="2200" b="1" dirty="0">
                <a:solidFill>
                  <a:schemeClr val="tx1"/>
                </a:solidFill>
              </a:rPr>
              <a:t>وَمِنَ النَّوْعِ </a:t>
            </a:r>
            <a:r>
              <a:rPr lang="fr-FR" sz="2200" b="1" dirty="0">
                <a:solidFill>
                  <a:schemeClr val="tx1"/>
                </a:solidFill>
              </a:rPr>
              <a:t>B </a:t>
            </a:r>
            <a:r>
              <a:rPr lang="ar-SA" sz="2200" b="1" dirty="0">
                <a:solidFill>
                  <a:schemeClr val="tx1"/>
                </a:solidFill>
              </a:rPr>
              <a:t> عَدَدًا يُساوي ثَلَاثَ مَرَّاتِ عَدَدَ قِطَعِ غِيارِ النَّوْعِ </a:t>
            </a:r>
            <a:r>
              <a:rPr lang="fr-FR" sz="2200" b="1" dirty="0">
                <a:solidFill>
                  <a:schemeClr val="tx1"/>
                </a:solidFill>
              </a:rPr>
              <a:t>A، </a:t>
            </a:r>
            <a:r>
              <a:rPr lang="ar-SA" sz="2200" b="1" dirty="0">
                <a:solidFill>
                  <a:schemeClr val="tx1"/>
                </a:solidFill>
              </a:rPr>
              <a:t>كَما باعَ مِنَ النَّوْعِ </a:t>
            </a:r>
            <a:r>
              <a:rPr lang="fr-FR" sz="2200" b="1" dirty="0">
                <a:solidFill>
                  <a:schemeClr val="tx1"/>
                </a:solidFill>
              </a:rPr>
              <a:t>C </a:t>
            </a:r>
            <a:r>
              <a:rPr lang="ar-SA" sz="2200" b="1" dirty="0">
                <a:solidFill>
                  <a:schemeClr val="tx1"/>
                </a:solidFill>
              </a:rPr>
              <a:t> ضِعْفَ ما باعَهُ مِنْ قِطَعِ غِيارِ النَّوْعِ </a:t>
            </a:r>
            <a:r>
              <a:rPr lang="fr-FR" sz="2200" b="1" dirty="0">
                <a:solidFill>
                  <a:schemeClr val="tx1"/>
                </a:solidFill>
              </a:rPr>
              <a:t>B</a:t>
            </a:r>
            <a:r>
              <a:rPr lang="ar-SA" sz="2200" b="1" dirty="0">
                <a:solidFill>
                  <a:schemeClr val="tx1"/>
                </a:solidFill>
              </a:rPr>
              <a:t> . أَحْسِبْ عَدَدَ ما باعَهُ المَتْجَرُ مِنْ قِطَعِ الغِيارِ؟</a:t>
            </a:r>
            <a:endParaRPr lang="fr-FR" sz="2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6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5E1E0-1C16-C92E-0451-8127AB5AF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1044CFB-D86E-7301-C4F1-578E4C7E572B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8D34F56-548C-ECA7-A906-2CEB07E6A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382E87D-1CF6-D8AA-8C5C-8E33D23EF9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384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8E3A8-3E9C-7CBC-966E-E6C13D623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70DF919-DC94-7CE0-2495-9370E73DC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2" name="Group 16">
            <a:extLst>
              <a:ext uri="{FF2B5EF4-FFF2-40B4-BE49-F238E27FC236}">
                <a16:creationId xmlns:a16="http://schemas.microsoft.com/office/drawing/2014/main" id="{9E174E5E-F616-2239-D335-7322BDF63C39}"/>
              </a:ext>
            </a:extLst>
          </p:cNvPr>
          <p:cNvGrpSpPr/>
          <p:nvPr/>
        </p:nvGrpSpPr>
        <p:grpSpPr>
          <a:xfrm>
            <a:off x="7046559" y="1829289"/>
            <a:ext cx="1541528" cy="551406"/>
            <a:chOff x="3959458" y="1919923"/>
            <a:chExt cx="1541528" cy="551406"/>
          </a:xfrm>
          <a:solidFill>
            <a:srgbClr val="196082"/>
          </a:solidFill>
        </p:grpSpPr>
        <p:sp>
          <p:nvSpPr>
            <p:cNvPr id="3" name="Rectangle : coins arrondis 4">
              <a:extLst>
                <a:ext uri="{FF2B5EF4-FFF2-40B4-BE49-F238E27FC236}">
                  <a16:creationId xmlns:a16="http://schemas.microsoft.com/office/drawing/2014/main" id="{47D9E37B-15DC-CA7A-773A-53D9C08D1903}"/>
                </a:ext>
              </a:extLst>
            </p:cNvPr>
            <p:cNvSpPr/>
            <p:nvPr/>
          </p:nvSpPr>
          <p:spPr>
            <a:xfrm>
              <a:off x="3959458" y="1919923"/>
              <a:ext cx="1104580" cy="5514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FF04D4E7-0C6B-0BC1-1193-F513FB2D53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9" name="Group 16">
            <a:extLst>
              <a:ext uri="{FF2B5EF4-FFF2-40B4-BE49-F238E27FC236}">
                <a16:creationId xmlns:a16="http://schemas.microsoft.com/office/drawing/2014/main" id="{ADC28A5D-6FE7-3210-222C-B6B89943D60B}"/>
              </a:ext>
            </a:extLst>
          </p:cNvPr>
          <p:cNvGrpSpPr/>
          <p:nvPr/>
        </p:nvGrpSpPr>
        <p:grpSpPr>
          <a:xfrm>
            <a:off x="4522878" y="1823735"/>
            <a:ext cx="2496009" cy="551406"/>
            <a:chOff x="3237287" y="1919271"/>
            <a:chExt cx="2496009" cy="551406"/>
          </a:xfrm>
          <a:solidFill>
            <a:schemeClr val="bg1">
              <a:lumMod val="85000"/>
            </a:schemeClr>
          </a:solidFill>
        </p:grpSpPr>
        <p:sp>
          <p:nvSpPr>
            <p:cNvPr id="10" name="Rectangle : coins arrondis 4">
              <a:extLst>
                <a:ext uri="{FF2B5EF4-FFF2-40B4-BE49-F238E27FC236}">
                  <a16:creationId xmlns:a16="http://schemas.microsoft.com/office/drawing/2014/main" id="{DAB5A754-1AEB-9A8B-B934-B487F7CD5864}"/>
                </a:ext>
              </a:extLst>
            </p:cNvPr>
            <p:cNvSpPr/>
            <p:nvPr/>
          </p:nvSpPr>
          <p:spPr>
            <a:xfrm>
              <a:off x="3237287" y="1919271"/>
              <a:ext cx="2059061" cy="5514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0AF4CE8B-B5AB-38DD-244C-7B40616AA7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24020" y="1983698"/>
              <a:ext cx="409276" cy="40927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15" name="Group 16">
            <a:extLst>
              <a:ext uri="{FF2B5EF4-FFF2-40B4-BE49-F238E27FC236}">
                <a16:creationId xmlns:a16="http://schemas.microsoft.com/office/drawing/2014/main" id="{06CC11F7-5C75-4CCB-9C2A-5F0AB19FAF98}"/>
              </a:ext>
            </a:extLst>
          </p:cNvPr>
          <p:cNvGrpSpPr/>
          <p:nvPr/>
        </p:nvGrpSpPr>
        <p:grpSpPr>
          <a:xfrm>
            <a:off x="2152786" y="1823735"/>
            <a:ext cx="2342420" cy="551406"/>
            <a:chOff x="3268809" y="1926561"/>
            <a:chExt cx="2342420" cy="551406"/>
          </a:xfrm>
          <a:solidFill>
            <a:schemeClr val="bg1">
              <a:lumMod val="85000"/>
            </a:schemeClr>
          </a:solidFill>
        </p:grpSpPr>
        <p:sp>
          <p:nvSpPr>
            <p:cNvPr id="20" name="Rectangle : coins arrondis 4">
              <a:extLst>
                <a:ext uri="{FF2B5EF4-FFF2-40B4-BE49-F238E27FC236}">
                  <a16:creationId xmlns:a16="http://schemas.microsoft.com/office/drawing/2014/main" id="{447C828C-688B-C519-DE84-874C366BA6A5}"/>
                </a:ext>
              </a:extLst>
            </p:cNvPr>
            <p:cNvSpPr/>
            <p:nvPr/>
          </p:nvSpPr>
          <p:spPr>
            <a:xfrm>
              <a:off x="3268809" y="1926561"/>
              <a:ext cx="1940864" cy="5514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2CC6287A-C499-3544-8846-E2272D860D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1953" y="199098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24" name="Group 16">
            <a:extLst>
              <a:ext uri="{FF2B5EF4-FFF2-40B4-BE49-F238E27FC236}">
                <a16:creationId xmlns:a16="http://schemas.microsoft.com/office/drawing/2014/main" id="{B187E9D0-DE5A-A36F-F27F-A64A659B172A}"/>
              </a:ext>
            </a:extLst>
          </p:cNvPr>
          <p:cNvGrpSpPr/>
          <p:nvPr/>
        </p:nvGrpSpPr>
        <p:grpSpPr>
          <a:xfrm>
            <a:off x="278612" y="1823735"/>
            <a:ext cx="1838782" cy="551406"/>
            <a:chOff x="2920380" y="1761833"/>
            <a:chExt cx="1838782" cy="551406"/>
          </a:xfrm>
          <a:solidFill>
            <a:schemeClr val="bg1">
              <a:lumMod val="85000"/>
            </a:schemeClr>
          </a:solidFill>
        </p:grpSpPr>
        <p:sp>
          <p:nvSpPr>
            <p:cNvPr id="25" name="Rectangle : coins arrondis 4">
              <a:extLst>
                <a:ext uri="{FF2B5EF4-FFF2-40B4-BE49-F238E27FC236}">
                  <a16:creationId xmlns:a16="http://schemas.microsoft.com/office/drawing/2014/main" id="{0ED51B01-66BC-5FFA-BA4E-3CA0FF901F49}"/>
                </a:ext>
              </a:extLst>
            </p:cNvPr>
            <p:cNvSpPr/>
            <p:nvPr/>
          </p:nvSpPr>
          <p:spPr>
            <a:xfrm>
              <a:off x="2920380" y="1761833"/>
              <a:ext cx="1409554" cy="55140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18E1003D-00B5-D199-FBB7-19364E83F6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49886" y="1817317"/>
              <a:ext cx="409276" cy="40927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4</a:t>
              </a:r>
              <a:endParaRPr lang="fr-MA" sz="3200" b="1" dirty="0"/>
            </a:p>
          </p:txBody>
        </p:sp>
      </p:grpSp>
      <p:sp>
        <p:nvSpPr>
          <p:cNvPr id="12" name="ZoneTexte 2">
            <a:extLst>
              <a:ext uri="{FF2B5EF4-FFF2-40B4-BE49-F238E27FC236}">
                <a16:creationId xmlns:a16="http://schemas.microsoft.com/office/drawing/2014/main" id="{A821EF52-4882-BEA8-B7E7-945FB8516DBA}"/>
              </a:ext>
            </a:extLst>
          </p:cNvPr>
          <p:cNvSpPr txBox="1"/>
          <p:nvPr/>
        </p:nvSpPr>
        <p:spPr>
          <a:xfrm>
            <a:off x="437389" y="898051"/>
            <a:ext cx="7076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من يشرح لنا كيف توصل للجواب الصحيح؟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D523AF3-7F2C-994C-8DB2-B66A70200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12" y="2439568"/>
            <a:ext cx="8309568" cy="392006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8692352-88E5-22B9-34B0-EC2C84055B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043" y="3816668"/>
            <a:ext cx="3466081" cy="24377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 : coins arrondis 12">
                <a:extLst>
                  <a:ext uri="{FF2B5EF4-FFF2-40B4-BE49-F238E27FC236}">
                    <a16:creationId xmlns:a16="http://schemas.microsoft.com/office/drawing/2014/main" id="{71367ED3-DF42-B479-DCA3-A8B8B339E922}"/>
                  </a:ext>
                </a:extLst>
              </p:cNvPr>
              <p:cNvSpPr/>
              <p:nvPr/>
            </p:nvSpPr>
            <p:spPr>
              <a:xfrm>
                <a:off x="4290568" y="5035560"/>
                <a:ext cx="3783168" cy="46814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  <m:r>
                        <a:rPr lang="fr-FR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FR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  <m:r>
                        <a:rPr lang="fr-FR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𝟐𝟓𝟎</m:t>
                      </m:r>
                    </m:oMath>
                  </m:oMathPara>
                </a14:m>
                <a:endParaRPr lang="fr-FR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ectangle : coins arrondis 12">
                <a:extLst>
                  <a:ext uri="{FF2B5EF4-FFF2-40B4-BE49-F238E27FC236}">
                    <a16:creationId xmlns:a16="http://schemas.microsoft.com/office/drawing/2014/main" id="{71367ED3-DF42-B479-DCA3-A8B8B339E9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0568" y="5035560"/>
                <a:ext cx="3783168" cy="468149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1BA73195-1048-959B-5D0F-9CF0377C0A0F}"/>
              </a:ext>
            </a:extLst>
          </p:cNvPr>
          <p:cNvSpPr/>
          <p:nvPr/>
        </p:nvSpPr>
        <p:spPr>
          <a:xfrm>
            <a:off x="3776124" y="5835498"/>
            <a:ext cx="3622203" cy="4681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عدد قطع الغيار التي باع المتجر هو : 250 قطعة غيار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35804EE-7213-3001-3700-8354A5FEAE7F}"/>
              </a:ext>
            </a:extLst>
          </p:cNvPr>
          <p:cNvSpPr/>
          <p:nvPr/>
        </p:nvSpPr>
        <p:spPr>
          <a:xfrm>
            <a:off x="686498" y="2549219"/>
            <a:ext cx="7564580" cy="1083845"/>
          </a:xfrm>
          <a:prstGeom prst="roundRect">
            <a:avLst/>
          </a:prstGeom>
          <a:solidFill>
            <a:srgbClr val="E5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200" b="1" dirty="0">
                <a:solidFill>
                  <a:schemeClr val="tx1"/>
                </a:solidFill>
              </a:rPr>
              <a:t>باعَ مَتْجَرٌ لِقِطَعِ غِيارِ السَّيّاراتِ 25 قِطْعَةَ غِيارٍ مِنَ النَّوْعِ </a:t>
            </a:r>
            <a:r>
              <a:rPr lang="fr-FR" sz="2200" b="1" dirty="0">
                <a:solidFill>
                  <a:schemeClr val="tx1"/>
                </a:solidFill>
              </a:rPr>
              <a:t>A، </a:t>
            </a:r>
            <a:r>
              <a:rPr lang="ar-SA" sz="2200" b="1" dirty="0">
                <a:solidFill>
                  <a:schemeClr val="tx1"/>
                </a:solidFill>
              </a:rPr>
              <a:t>وَمِنَ النَّوْعِ </a:t>
            </a:r>
            <a:r>
              <a:rPr lang="fr-FR" sz="2200" b="1" dirty="0">
                <a:solidFill>
                  <a:schemeClr val="tx1"/>
                </a:solidFill>
              </a:rPr>
              <a:t>B </a:t>
            </a:r>
            <a:r>
              <a:rPr lang="ar-SA" sz="2200" b="1" dirty="0">
                <a:solidFill>
                  <a:schemeClr val="tx1"/>
                </a:solidFill>
              </a:rPr>
              <a:t> عَدَدًا يُساوي ثَلَاثَ مَرَّاتِ عَدَدَ قِطَعِ غِيارِ النَّوْعِ </a:t>
            </a:r>
            <a:r>
              <a:rPr lang="fr-FR" sz="2200" b="1" dirty="0">
                <a:solidFill>
                  <a:schemeClr val="tx1"/>
                </a:solidFill>
              </a:rPr>
              <a:t>A، </a:t>
            </a:r>
            <a:r>
              <a:rPr lang="ar-SA" sz="2200" b="1" dirty="0">
                <a:solidFill>
                  <a:schemeClr val="tx1"/>
                </a:solidFill>
              </a:rPr>
              <a:t>كَما باعَ مِنَ النَّوْعِ </a:t>
            </a:r>
            <a:r>
              <a:rPr lang="fr-FR" sz="2200" b="1" dirty="0">
                <a:solidFill>
                  <a:schemeClr val="tx1"/>
                </a:solidFill>
              </a:rPr>
              <a:t>C </a:t>
            </a:r>
            <a:r>
              <a:rPr lang="ar-SA" sz="2200" b="1" dirty="0">
                <a:solidFill>
                  <a:schemeClr val="tx1"/>
                </a:solidFill>
              </a:rPr>
              <a:t> ضِعْفَ ما باعَهُ مِنْ قِطَعِ غِيارِ النَّوْعِ </a:t>
            </a:r>
            <a:r>
              <a:rPr lang="fr-FR" sz="2200" b="1" dirty="0">
                <a:solidFill>
                  <a:schemeClr val="tx1"/>
                </a:solidFill>
              </a:rPr>
              <a:t>B</a:t>
            </a:r>
            <a:r>
              <a:rPr lang="ar-SA" sz="2200" b="1" dirty="0">
                <a:solidFill>
                  <a:schemeClr val="tx1"/>
                </a:solidFill>
              </a:rPr>
              <a:t> . أَحْسِبْ عَدَدَ ما باعَهُ المَتْجَرُ مِنْ قِطَعِ الغِيارِ؟</a:t>
            </a:r>
            <a:endParaRPr lang="fr-FR" sz="2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49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D4897-DD1A-A2B4-F912-6EFDF9BE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7D5B023-6348-5762-6A7D-67E3B59168A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30CB808-017E-5A0E-CAA5-963A51B2EA13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63F916C-6B63-F4D6-9A6E-B0074D3695E7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32F4750-78E9-0910-91CF-9DB13DDF2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847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5FBF0E2-280A-8624-AECC-3BDD9F3C9D40}"/>
                </a:ext>
              </a:extLst>
            </p:cNvPr>
            <p:cNvSpPr txBox="1"/>
            <p:nvPr/>
          </p:nvSpPr>
          <p:spPr>
            <a:xfrm>
              <a:off x="2092525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51E8BA8A-BC9C-FC01-2C59-C0CA67720B34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2AAB3E61-3BF5-6771-D3CA-4B8835854A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D5228F9-8697-B76A-A9C9-1324D40584F1}"/>
                </a:ext>
              </a:extLst>
            </p:cNvPr>
            <p:cNvSpPr txBox="1"/>
            <p:nvPr/>
          </p:nvSpPr>
          <p:spPr>
            <a:xfrm>
              <a:off x="2196914" y="3833315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3CE6AE6-2AD1-5FD8-AE78-2F4D03851350}"/>
                </a:ext>
              </a:extLst>
            </p:cNvPr>
            <p:cNvSpPr txBox="1"/>
            <p:nvPr/>
          </p:nvSpPr>
          <p:spPr>
            <a:xfrm>
              <a:off x="2077751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045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39616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32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المسائل :</a:t>
            </a:r>
            <a:r>
              <a:rPr lang="fr-FR" sz="32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32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وضعيات </a:t>
            </a:r>
            <a:r>
              <a:rPr lang="ar-SA" sz="3200" b="1" kern="0" dirty="0" err="1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ضربية</a:t>
            </a:r>
            <a:endParaRPr lang="en-US" sz="32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7" name="Image 6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109C9A73-5916-FB45-0D22-354749123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449780"/>
            <a:ext cx="3291345" cy="4002177"/>
          </a:xfrm>
          <a:prstGeom prst="rect">
            <a:avLst/>
          </a:prstGeom>
        </p:spPr>
      </p:pic>
      <p:pic>
        <p:nvPicPr>
          <p:cNvPr id="9" name="Image 8" descr="Une image contenant text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id="{0BFBD8F3-DD04-A5DC-3BC9-98899174C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846" y="2449780"/>
            <a:ext cx="3291345" cy="387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D526C-E619-03C4-56F2-2D294038D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61916C4-61D1-6D45-9C0F-6E43AB19B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B16D4CA-6CFB-9C34-1BEA-387D896EBFD9}"/>
              </a:ext>
            </a:extLst>
          </p:cNvPr>
          <p:cNvSpPr txBox="1"/>
          <p:nvPr/>
        </p:nvSpPr>
        <p:spPr>
          <a:xfrm>
            <a:off x="-986175" y="854933"/>
            <a:ext cx="844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ؤ</a:t>
            </a: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و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 هذه المسألة، تخيلوا شريطا لها وحددوا المطلوب .</a:t>
            </a: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9AF229A5-CA18-FAC5-C971-298AA5F38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10" y="1901536"/>
            <a:ext cx="7597798" cy="446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1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128C7-1CFE-DA19-4EE5-83D52F20D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4300AEF-1C18-1EA4-D66B-6CA25DF1B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F2C145E-399F-4A17-1F6A-ADC1BC4A405F}"/>
              </a:ext>
            </a:extLst>
          </p:cNvPr>
          <p:cNvSpPr txBox="1"/>
          <p:nvPr/>
        </p:nvSpPr>
        <p:spPr>
          <a:xfrm>
            <a:off x="-986175" y="854933"/>
            <a:ext cx="844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حدد المطلوب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المسألة؟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68C0A22-3B7D-E8A6-BEA8-B2DB1023E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37" y="1914643"/>
            <a:ext cx="7602371" cy="44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0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25B5A-332E-B4EC-92E2-612B8C1CE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EF09B41-60C9-1B81-8FEA-9626811EB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F3C315E-6E1B-311F-0362-538035522B84}"/>
              </a:ext>
            </a:extLst>
          </p:cNvPr>
          <p:cNvSpPr txBox="1"/>
          <p:nvPr/>
        </p:nvSpPr>
        <p:spPr>
          <a:xfrm>
            <a:off x="-986175" y="854933"/>
            <a:ext cx="844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المطلوب هو حساب عدد الكتب التي تتوفر عليها أسماء في مكتبتها الخاصة.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CADD7020-F0CE-A1C1-48B0-0A402123B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10" y="1901536"/>
            <a:ext cx="7597798" cy="446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1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63CA3-1048-DF07-59AD-1F649A38A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B49A617-EBCA-F4AA-4E0A-6970C0EE5CAB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E7059F8-A9FF-58CB-734E-9B4F00B4BC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83C4338-E32A-67AD-FAEB-4FF18A3825E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354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CABBA-54E0-159C-7AEB-2135712B9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BEE6CAC9-314C-F25B-3BCA-B40A096B93BF}"/>
              </a:ext>
            </a:extLst>
          </p:cNvPr>
          <p:cNvSpPr txBox="1"/>
          <p:nvPr/>
        </p:nvSpPr>
        <p:spPr>
          <a:xfrm>
            <a:off x="752782" y="88386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مثلوا معطيات المسألة على نموذج الأشرطة: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B989ACA-332C-1931-880F-C9B254E98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3895" y="675999"/>
            <a:ext cx="900000" cy="900000"/>
          </a:xfrm>
          <a:prstGeom prst="rect">
            <a:avLst/>
          </a:prstGeom>
        </p:spPr>
      </p:pic>
      <p:pic>
        <p:nvPicPr>
          <p:cNvPr id="2" name="Image 1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3F47052B-7602-44E1-1F5A-1B277461A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10" y="1901536"/>
            <a:ext cx="7597798" cy="446033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7807AD-5365-2CFD-B868-D4B8F64BDDDF}"/>
              </a:ext>
            </a:extLst>
          </p:cNvPr>
          <p:cNvSpPr/>
          <p:nvPr/>
        </p:nvSpPr>
        <p:spPr>
          <a:xfrm>
            <a:off x="5798877" y="3771899"/>
            <a:ext cx="2285250" cy="359805"/>
          </a:xfrm>
          <a:prstGeom prst="roundRect">
            <a:avLst>
              <a:gd name="adj" fmla="val 7515"/>
            </a:avLst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26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5E1E0-1C16-C92E-0451-8127AB5AF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1044CFB-D86E-7301-C4F1-578E4C7E572B}"/>
              </a:ext>
            </a:extLst>
          </p:cNvPr>
          <p:cNvSpPr txBox="1"/>
          <p:nvPr/>
        </p:nvSpPr>
        <p:spPr>
          <a:xfrm>
            <a:off x="1241571" y="844212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8D34F56-548C-ECA7-A906-2CEB07E6A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382E87D-1CF6-D8AA-8C5C-8E33D23EF9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950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332B4-30D8-1B20-0851-266346E03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0E56581-AD18-1457-ECB9-E449A111D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3895" y="675999"/>
            <a:ext cx="900000" cy="900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612CEE7-9B35-D040-4002-7F284EB51335}"/>
              </a:ext>
            </a:extLst>
          </p:cNvPr>
          <p:cNvSpPr txBox="1"/>
          <p:nvPr/>
        </p:nvSpPr>
        <p:spPr>
          <a:xfrm>
            <a:off x="-921595" y="865323"/>
            <a:ext cx="844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ليشرح لنا كيف توصل للجواب؟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9ECE9AF-BDB9-5B1F-AC4A-C795CEFA4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69" y="1914643"/>
            <a:ext cx="7602371" cy="4462659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56D65948-AA3B-73C3-1584-DA40CCCB54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33821"/>
              </p:ext>
            </p:extLst>
          </p:nvPr>
        </p:nvGraphicFramePr>
        <p:xfrm>
          <a:off x="1392381" y="3960552"/>
          <a:ext cx="363683" cy="4659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3683">
                  <a:extLst>
                    <a:ext uri="{9D8B030D-6E8A-4147-A177-3AD203B41FA5}">
                      <a16:colId xmlns:a16="http://schemas.microsoft.com/office/drawing/2014/main" val="1672537351"/>
                    </a:ext>
                  </a:extLst>
                </a:gridCol>
              </a:tblGrid>
              <a:tr h="465975">
                <a:tc>
                  <a:txBody>
                    <a:bodyPr/>
                    <a:lstStyle/>
                    <a:p>
                      <a:pPr algn="ctr"/>
                      <a:r>
                        <a:rPr lang="ar-SA" sz="1200" b="1" dirty="0">
                          <a:solidFill>
                            <a:srgbClr val="FF0000"/>
                          </a:solidFill>
                        </a:rPr>
                        <a:t>13</a:t>
                      </a:r>
                      <a:endParaRPr lang="fr-FR" sz="1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1507302"/>
                  </a:ext>
                </a:extLst>
              </a:tr>
            </a:tbl>
          </a:graphicData>
        </a:graphic>
      </p:graphicFrame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1D0C77C3-E376-FF04-0E27-A0CC036C05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73696"/>
              </p:ext>
            </p:extLst>
          </p:nvPr>
        </p:nvGraphicFramePr>
        <p:xfrm>
          <a:off x="1392380" y="4532183"/>
          <a:ext cx="1059873" cy="4659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3291">
                  <a:extLst>
                    <a:ext uri="{9D8B030D-6E8A-4147-A177-3AD203B41FA5}">
                      <a16:colId xmlns:a16="http://schemas.microsoft.com/office/drawing/2014/main" val="1672537351"/>
                    </a:ext>
                  </a:extLst>
                </a:gridCol>
                <a:gridCol w="353291">
                  <a:extLst>
                    <a:ext uri="{9D8B030D-6E8A-4147-A177-3AD203B41FA5}">
                      <a16:colId xmlns:a16="http://schemas.microsoft.com/office/drawing/2014/main" val="3174391876"/>
                    </a:ext>
                  </a:extLst>
                </a:gridCol>
                <a:gridCol w="353291">
                  <a:extLst>
                    <a:ext uri="{9D8B030D-6E8A-4147-A177-3AD203B41FA5}">
                      <a16:colId xmlns:a16="http://schemas.microsoft.com/office/drawing/2014/main" val="2116708426"/>
                    </a:ext>
                  </a:extLst>
                </a:gridCol>
              </a:tblGrid>
              <a:tr h="465975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1507302"/>
                  </a:ext>
                </a:extLst>
              </a:tr>
            </a:tbl>
          </a:graphicData>
        </a:graphic>
      </p:graphicFrame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AC74F720-C1F1-F969-0A59-5DFCD64C09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224150"/>
              </p:ext>
            </p:extLst>
          </p:nvPr>
        </p:nvGraphicFramePr>
        <p:xfrm>
          <a:off x="1392380" y="5103814"/>
          <a:ext cx="3179619" cy="4659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3291">
                  <a:extLst>
                    <a:ext uri="{9D8B030D-6E8A-4147-A177-3AD203B41FA5}">
                      <a16:colId xmlns:a16="http://schemas.microsoft.com/office/drawing/2014/main" val="1672537351"/>
                    </a:ext>
                  </a:extLst>
                </a:gridCol>
                <a:gridCol w="353291">
                  <a:extLst>
                    <a:ext uri="{9D8B030D-6E8A-4147-A177-3AD203B41FA5}">
                      <a16:colId xmlns:a16="http://schemas.microsoft.com/office/drawing/2014/main" val="3174391876"/>
                    </a:ext>
                  </a:extLst>
                </a:gridCol>
                <a:gridCol w="353291">
                  <a:extLst>
                    <a:ext uri="{9D8B030D-6E8A-4147-A177-3AD203B41FA5}">
                      <a16:colId xmlns:a16="http://schemas.microsoft.com/office/drawing/2014/main" val="2116708426"/>
                    </a:ext>
                  </a:extLst>
                </a:gridCol>
                <a:gridCol w="353291">
                  <a:extLst>
                    <a:ext uri="{9D8B030D-6E8A-4147-A177-3AD203B41FA5}">
                      <a16:colId xmlns:a16="http://schemas.microsoft.com/office/drawing/2014/main" val="613121600"/>
                    </a:ext>
                  </a:extLst>
                </a:gridCol>
                <a:gridCol w="353291">
                  <a:extLst>
                    <a:ext uri="{9D8B030D-6E8A-4147-A177-3AD203B41FA5}">
                      <a16:colId xmlns:a16="http://schemas.microsoft.com/office/drawing/2014/main" val="1331144317"/>
                    </a:ext>
                  </a:extLst>
                </a:gridCol>
                <a:gridCol w="353291">
                  <a:extLst>
                    <a:ext uri="{9D8B030D-6E8A-4147-A177-3AD203B41FA5}">
                      <a16:colId xmlns:a16="http://schemas.microsoft.com/office/drawing/2014/main" val="1069149209"/>
                    </a:ext>
                  </a:extLst>
                </a:gridCol>
                <a:gridCol w="353291">
                  <a:extLst>
                    <a:ext uri="{9D8B030D-6E8A-4147-A177-3AD203B41FA5}">
                      <a16:colId xmlns:a16="http://schemas.microsoft.com/office/drawing/2014/main" val="3025721508"/>
                    </a:ext>
                  </a:extLst>
                </a:gridCol>
                <a:gridCol w="353291">
                  <a:extLst>
                    <a:ext uri="{9D8B030D-6E8A-4147-A177-3AD203B41FA5}">
                      <a16:colId xmlns:a16="http://schemas.microsoft.com/office/drawing/2014/main" val="4145766976"/>
                    </a:ext>
                  </a:extLst>
                </a:gridCol>
                <a:gridCol w="353291">
                  <a:extLst>
                    <a:ext uri="{9D8B030D-6E8A-4147-A177-3AD203B41FA5}">
                      <a16:colId xmlns:a16="http://schemas.microsoft.com/office/drawing/2014/main" val="1565468136"/>
                    </a:ext>
                  </a:extLst>
                </a:gridCol>
              </a:tblGrid>
              <a:tr h="465975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1507302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589B8497-6EC6-12E1-CADC-7A24CB0D9BB9}"/>
              </a:ext>
            </a:extLst>
          </p:cNvPr>
          <p:cNvSpPr/>
          <p:nvPr/>
        </p:nvSpPr>
        <p:spPr>
          <a:xfrm>
            <a:off x="706582" y="3957851"/>
            <a:ext cx="685798" cy="465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مجلات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0BFA73-C727-4453-A291-37BE30FE5B65}"/>
              </a:ext>
            </a:extLst>
          </p:cNvPr>
          <p:cNvSpPr/>
          <p:nvPr/>
        </p:nvSpPr>
        <p:spPr>
          <a:xfrm>
            <a:off x="650375" y="4529482"/>
            <a:ext cx="798211" cy="465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روايات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0B196D-AACF-59C4-0AED-C4851DFA3781}"/>
              </a:ext>
            </a:extLst>
          </p:cNvPr>
          <p:cNvSpPr/>
          <p:nvPr/>
        </p:nvSpPr>
        <p:spPr>
          <a:xfrm>
            <a:off x="417523" y="5098412"/>
            <a:ext cx="1059873" cy="465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موسوعات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83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B3DBD-9D4C-4641-7413-013D715CD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5C0E9D3-F887-A88E-B962-C7FEC751D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3895" y="675999"/>
            <a:ext cx="900000" cy="900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1927CAD-A24C-6BD2-6FA5-945A451A8154}"/>
              </a:ext>
            </a:extLst>
          </p:cNvPr>
          <p:cNvSpPr txBox="1"/>
          <p:nvPr/>
        </p:nvSpPr>
        <p:spPr>
          <a:xfrm>
            <a:off x="-891466" y="955377"/>
            <a:ext cx="844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على </a:t>
            </a: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الألواح ،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متساوية</a:t>
            </a: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الحل.</a:t>
            </a: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Image 11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387A2A0D-25BC-B47D-6166-AAE153CE0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10" y="1901536"/>
            <a:ext cx="7597798" cy="4460338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BD156D45-0330-67DC-C3D5-D0A64582C7E2}"/>
              </a:ext>
            </a:extLst>
          </p:cNvPr>
          <p:cNvSpPr/>
          <p:nvPr/>
        </p:nvSpPr>
        <p:spPr>
          <a:xfrm>
            <a:off x="5819659" y="4131705"/>
            <a:ext cx="2285250" cy="359805"/>
          </a:xfrm>
          <a:prstGeom prst="roundRect">
            <a:avLst>
              <a:gd name="adj" fmla="val 7515"/>
            </a:avLst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8A73BF4-74C1-16EC-C99F-FA1CE5C1DA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610" y="3709555"/>
            <a:ext cx="3892390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0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5E1E0-1C16-C92E-0451-8127AB5AF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1044CFB-D86E-7301-C4F1-578E4C7E572B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8D34F56-548C-ECA7-A906-2CEB07E6A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382E87D-1CF6-D8AA-8C5C-8E33D23EF9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117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BBD2A-7FEE-7DA4-5DA6-956D1B0E5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E118D10-55E3-4C23-7DAF-590FAE2F3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3895" y="675999"/>
            <a:ext cx="900000" cy="900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0FDB95B-E0FC-C6B6-32EF-8A8FE4D854A8}"/>
              </a:ext>
            </a:extLst>
          </p:cNvPr>
          <p:cNvSpPr txBox="1"/>
          <p:nvPr/>
        </p:nvSpPr>
        <p:spPr>
          <a:xfrm>
            <a:off x="-891466" y="955377"/>
            <a:ext cx="844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، من يشرح كيف توصل للجواب الصحيح؟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7E115F32-0F00-7E3A-2877-5417E7B86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92" y="1901536"/>
            <a:ext cx="7597798" cy="4460338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0758F28-45FD-0547-D72B-BF7B386BA93D}"/>
              </a:ext>
            </a:extLst>
          </p:cNvPr>
          <p:cNvSpPr/>
          <p:nvPr/>
        </p:nvSpPr>
        <p:spPr>
          <a:xfrm>
            <a:off x="5726141" y="4131705"/>
            <a:ext cx="2285250" cy="359805"/>
          </a:xfrm>
          <a:prstGeom prst="roundRect">
            <a:avLst>
              <a:gd name="adj" fmla="val 7515"/>
            </a:avLst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4A8A69E-C5A4-80BD-9DE4-8E2D79FF92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092" y="3709555"/>
            <a:ext cx="3892390" cy="17144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98C089D-215A-E145-F586-A4E493FF82C0}"/>
                  </a:ext>
                </a:extLst>
              </p:cNvPr>
              <p:cNvSpPr/>
              <p:nvPr/>
            </p:nvSpPr>
            <p:spPr>
              <a:xfrm>
                <a:off x="4665520" y="4566804"/>
                <a:ext cx="2918213" cy="35980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𝟏𝟑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𝟏𝟑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ar-SA" sz="2400" b="1" dirty="0">
                    <a:solidFill>
                      <a:srgbClr val="FF0000"/>
                    </a:solidFill>
                  </a:rPr>
                  <a:t>169</a:t>
                </a:r>
                <a:endParaRPr lang="fr-FR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98C089D-215A-E145-F586-A4E493FF82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5520" y="4566804"/>
                <a:ext cx="2918213" cy="359805"/>
              </a:xfrm>
              <a:prstGeom prst="roundRect">
                <a:avLst/>
              </a:prstGeom>
              <a:blipFill>
                <a:blip r:embed="rId6"/>
                <a:stretch>
                  <a:fillRect t="-28814" b="-5084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55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re 1">
            <a:extLst>
              <a:ext uri="{FF2B5EF4-FFF2-40B4-BE49-F238E27FC236}">
                <a16:creationId xmlns:a16="http://schemas.microsoft.com/office/drawing/2014/main" id="{D6AACDEF-E72B-72DB-446E-3535E4497E39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61117" y="1717675"/>
            <a:ext cx="7131050" cy="3238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652229" y="5511186"/>
            <a:ext cx="5595938" cy="538163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r" defTabSz="685834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625242" y="2520336"/>
            <a:ext cx="5649912" cy="558800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r" defTabSz="685834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639529" y="3307736"/>
            <a:ext cx="5597525" cy="538163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r" defTabSz="685834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652229" y="4057036"/>
            <a:ext cx="5595938" cy="538163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r" defTabSz="685834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639529" y="4768236"/>
            <a:ext cx="5597525" cy="538163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r" defTabSz="685834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315679" y="5457211"/>
            <a:ext cx="657225" cy="6572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315679" y="2469536"/>
            <a:ext cx="657225" cy="6572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315679" y="3229949"/>
            <a:ext cx="657225" cy="6572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315679" y="3999886"/>
            <a:ext cx="657225" cy="65563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315679" y="4704736"/>
            <a:ext cx="657225" cy="6572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372829" y="2539386"/>
            <a:ext cx="558800" cy="514350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000517" y="2529861"/>
            <a:ext cx="558800" cy="558800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000517" y="3287099"/>
            <a:ext cx="558800" cy="557212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000517" y="4033224"/>
            <a:ext cx="558800" cy="558800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000517" y="4809511"/>
            <a:ext cx="558800" cy="558800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000517" y="5546111"/>
            <a:ext cx="558800" cy="557213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C2AA35B-0AF2-052C-1822-AC778999BBD5}"/>
              </a:ext>
            </a:extLst>
          </p:cNvPr>
          <p:cNvGrpSpPr/>
          <p:nvPr/>
        </p:nvGrpSpPr>
        <p:grpSpPr>
          <a:xfrm>
            <a:off x="1387567" y="3992247"/>
            <a:ext cx="612561" cy="625740"/>
            <a:chOff x="976754" y="4005561"/>
            <a:chExt cx="612561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0FEEB30-C2B2-C906-A45D-225BCCBFD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442787D8-132A-780A-C299-5251E3E16553}"/>
                </a:ext>
              </a:extLst>
            </p:cNvPr>
            <p:cNvSpPr txBox="1"/>
            <p:nvPr/>
          </p:nvSpPr>
          <p:spPr>
            <a:xfrm>
              <a:off x="1030728" y="4161932"/>
              <a:ext cx="55858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1900" b="1" dirty="0">
                  <a:solidFill>
                    <a:srgbClr val="33878B"/>
                  </a:solidFill>
                </a:rPr>
                <a:t>20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2BD6B1EA-F6BF-0DDE-0355-51324BE8DBCD}"/>
              </a:ext>
            </a:extLst>
          </p:cNvPr>
          <p:cNvGrpSpPr/>
          <p:nvPr/>
        </p:nvGrpSpPr>
        <p:grpSpPr>
          <a:xfrm>
            <a:off x="1387567" y="4689710"/>
            <a:ext cx="558587" cy="628926"/>
            <a:chOff x="976754" y="4706199"/>
            <a:chExt cx="558587" cy="628926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2901F3A-4664-4ECC-456D-E7F26DB5E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AD1CF9AB-7E0A-6246-8201-0F52197CA60D}"/>
                </a:ext>
              </a:extLst>
            </p:cNvPr>
            <p:cNvSpPr txBox="1"/>
            <p:nvPr/>
          </p:nvSpPr>
          <p:spPr>
            <a:xfrm>
              <a:off x="1030318" y="4861092"/>
              <a:ext cx="500150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1900" b="1" dirty="0">
                  <a:solidFill>
                    <a:srgbClr val="33878B"/>
                  </a:solidFill>
                </a:rPr>
                <a:t>15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10170861-42FD-0337-973A-3E8128C98509}"/>
              </a:ext>
            </a:extLst>
          </p:cNvPr>
          <p:cNvGrpSpPr/>
          <p:nvPr/>
        </p:nvGrpSpPr>
        <p:grpSpPr>
          <a:xfrm>
            <a:off x="1382693" y="5451511"/>
            <a:ext cx="558588" cy="625740"/>
            <a:chOff x="965530" y="5471175"/>
            <a:chExt cx="558588" cy="62574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F11E66C-C25E-A36E-AA7F-D606F52D5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95D76183-1286-D86E-7259-E4977ACF6045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1900" b="1" dirty="0">
                  <a:solidFill>
                    <a:srgbClr val="33878B"/>
                  </a:solidFill>
                </a:rPr>
                <a:t>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6DF8791-96A7-B8EB-78F7-28550ABC87A4}"/>
              </a:ext>
            </a:extLst>
          </p:cNvPr>
          <p:cNvGrpSpPr/>
          <p:nvPr/>
        </p:nvGrpSpPr>
        <p:grpSpPr>
          <a:xfrm>
            <a:off x="1398927" y="3227716"/>
            <a:ext cx="547364" cy="621681"/>
            <a:chOff x="976754" y="3247381"/>
            <a:chExt cx="547364" cy="620956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CF7CF656-AF18-D7AF-B074-23B26B05C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A792BE12-A34A-0594-53EC-CD25468178D1}"/>
                </a:ext>
              </a:extLst>
            </p:cNvPr>
            <p:cNvSpPr txBox="1"/>
            <p:nvPr/>
          </p:nvSpPr>
          <p:spPr>
            <a:xfrm>
              <a:off x="10330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1900" b="1" dirty="0">
                  <a:solidFill>
                    <a:srgbClr val="33878B"/>
                  </a:solidFill>
                </a:rPr>
                <a:t>5</a:t>
              </a:r>
              <a:r>
                <a:rPr lang="fr-FR" sz="1900" b="1" dirty="0">
                  <a:solidFill>
                    <a:srgbClr val="33878B"/>
                  </a:solidFill>
                </a:rPr>
                <a:t>    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2353B7A8-A721-2584-F886-F6C648B30B8A}"/>
              </a:ext>
            </a:extLst>
          </p:cNvPr>
          <p:cNvGrpSpPr/>
          <p:nvPr/>
        </p:nvGrpSpPr>
        <p:grpSpPr>
          <a:xfrm>
            <a:off x="1441131" y="2466331"/>
            <a:ext cx="547364" cy="621681"/>
            <a:chOff x="976754" y="3247381"/>
            <a:chExt cx="547364" cy="620956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EB189E2A-7357-6AA4-9FB3-C95593018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070E6DC1-430B-5670-A67D-B34BEA09FFA2}"/>
                </a:ext>
              </a:extLst>
            </p:cNvPr>
            <p:cNvSpPr txBox="1"/>
            <p:nvPr/>
          </p:nvSpPr>
          <p:spPr>
            <a:xfrm>
              <a:off x="990860" y="3393264"/>
              <a:ext cx="487850" cy="38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1900" b="1" dirty="0">
                  <a:solidFill>
                    <a:srgbClr val="33878B"/>
                  </a:solidFill>
                </a:rPr>
                <a:t>10</a:t>
              </a:r>
              <a:r>
                <a:rPr lang="fr-FR" sz="1900" b="1" dirty="0">
                  <a:solidFill>
                    <a:srgbClr val="33878B"/>
                  </a:solidFill>
                </a:rPr>
                <a:t>    </a:t>
              </a:r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D6E15-000A-C52B-EF34-FA3EB121A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3EF13A1-9089-1F65-A83C-410A1734A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3895" y="675999"/>
            <a:ext cx="900000" cy="900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984D223-1A43-5542-CE96-D129AC5AFD69}"/>
              </a:ext>
            </a:extLst>
          </p:cNvPr>
          <p:cNvSpPr txBox="1"/>
          <p:nvPr/>
        </p:nvSpPr>
        <p:spPr>
          <a:xfrm>
            <a:off x="-923451" y="955377"/>
            <a:ext cx="844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على الألواح،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عبارة  الحل.</a:t>
            </a: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0031393D-5195-F2F0-4FDC-A9FBC576F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92" y="1901536"/>
            <a:ext cx="7597798" cy="4460338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8C9B9F3-E7E1-D0D7-72E3-CED6C78E89DA}"/>
              </a:ext>
            </a:extLst>
          </p:cNvPr>
          <p:cNvSpPr/>
          <p:nvPr/>
        </p:nvSpPr>
        <p:spPr>
          <a:xfrm>
            <a:off x="5715750" y="5143631"/>
            <a:ext cx="2285250" cy="359805"/>
          </a:xfrm>
          <a:prstGeom prst="roundRect">
            <a:avLst>
              <a:gd name="adj" fmla="val 7515"/>
            </a:avLst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16D2357-67E2-A975-DBF3-B6FAE437BD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092" y="3709555"/>
            <a:ext cx="3892390" cy="17144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4673FC9-C6BE-56A9-E60B-3A4E44B1E1CA}"/>
                  </a:ext>
                </a:extLst>
              </p:cNvPr>
              <p:cNvSpPr/>
              <p:nvPr/>
            </p:nvSpPr>
            <p:spPr>
              <a:xfrm>
                <a:off x="4665520" y="4566804"/>
                <a:ext cx="2918213" cy="35980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ar-SA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𝟏𝟑</m:t>
                    </m:r>
                    <m:r>
                      <a:rPr lang="ar-SA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ar-SA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𝟏𝟑</m:t>
                    </m:r>
                    <m:r>
                      <a:rPr lang="ar-SA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ar-SA" sz="2400" b="1" dirty="0">
                    <a:solidFill>
                      <a:schemeClr val="tx1"/>
                    </a:solidFill>
                  </a:rPr>
                  <a:t>169</a:t>
                </a:r>
                <a:endParaRPr lang="fr-FR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4673FC9-C6BE-56A9-E60B-3A4E44B1E1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5520" y="4566804"/>
                <a:ext cx="2918213" cy="359805"/>
              </a:xfrm>
              <a:prstGeom prst="roundRect">
                <a:avLst/>
              </a:prstGeom>
              <a:blipFill>
                <a:blip r:embed="rId6"/>
                <a:stretch>
                  <a:fillRect t="-28814" b="-5084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270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5E1E0-1C16-C92E-0451-8127AB5AF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1044CFB-D86E-7301-C4F1-578E4C7E572B}"/>
              </a:ext>
            </a:extLst>
          </p:cNvPr>
          <p:cNvSpPr txBox="1"/>
          <p:nvPr/>
        </p:nvSpPr>
        <p:spPr>
          <a:xfrm>
            <a:off x="1271068" y="824548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8D34F56-548C-ECA7-A906-2CEB07E6A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382E87D-1CF6-D8AA-8C5C-8E33D23EF9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559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1B959-12A0-D0B2-7BDE-3C6AF805A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83244E4-B026-1CED-F3BC-27E6FBE94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3895" y="675999"/>
            <a:ext cx="900000" cy="900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C44327-5302-1E50-D1C8-494997024166}"/>
              </a:ext>
            </a:extLst>
          </p:cNvPr>
          <p:cNvSpPr txBox="1"/>
          <p:nvPr/>
        </p:nvSpPr>
        <p:spPr>
          <a:xfrm>
            <a:off x="-914540" y="880683"/>
            <a:ext cx="844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يشرح لنا كيف توصل إلى هذه العبارة؟</a:t>
            </a:r>
          </a:p>
        </p:txBody>
      </p:sp>
      <p:pic>
        <p:nvPicPr>
          <p:cNvPr id="2" name="Image 1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8CFEE9DE-B676-7BB0-957B-0F84D5257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92" y="1901536"/>
            <a:ext cx="7597798" cy="4460338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C1DFF30-CCAD-049D-60FC-122FE47FB067}"/>
              </a:ext>
            </a:extLst>
          </p:cNvPr>
          <p:cNvSpPr/>
          <p:nvPr/>
        </p:nvSpPr>
        <p:spPr>
          <a:xfrm>
            <a:off x="5715750" y="5143631"/>
            <a:ext cx="2285250" cy="359805"/>
          </a:xfrm>
          <a:prstGeom prst="roundRect">
            <a:avLst>
              <a:gd name="adj" fmla="val 7515"/>
            </a:avLst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8B98D11-02EB-6D55-F24E-12E2A48A1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092" y="3709555"/>
            <a:ext cx="3892390" cy="17144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786092E-B982-7ABC-BCCF-5CD62BC0F338}"/>
                  </a:ext>
                </a:extLst>
              </p:cNvPr>
              <p:cNvSpPr/>
              <p:nvPr/>
            </p:nvSpPr>
            <p:spPr>
              <a:xfrm>
                <a:off x="4665520" y="4566804"/>
                <a:ext cx="2918213" cy="35980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ar-SA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𝟏𝟑</m:t>
                    </m:r>
                    <m:r>
                      <a:rPr lang="ar-SA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ar-SA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𝟏𝟑</m:t>
                    </m:r>
                    <m:r>
                      <a:rPr lang="ar-SA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ar-SA" sz="2400" b="1" dirty="0">
                    <a:solidFill>
                      <a:schemeClr val="tx1"/>
                    </a:solidFill>
                  </a:rPr>
                  <a:t>169</a:t>
                </a:r>
                <a:endParaRPr lang="fr-FR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786092E-B982-7ABC-BCCF-5CD62BC0F3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5520" y="4566804"/>
                <a:ext cx="2918213" cy="359805"/>
              </a:xfrm>
              <a:prstGeom prst="roundRect">
                <a:avLst/>
              </a:prstGeom>
              <a:blipFill>
                <a:blip r:embed="rId6"/>
                <a:stretch>
                  <a:fillRect t="-28814" b="-5084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C5518D7-A2A6-341E-F426-64882EF237CB}"/>
              </a:ext>
            </a:extLst>
          </p:cNvPr>
          <p:cNvSpPr/>
          <p:nvPr/>
        </p:nvSpPr>
        <p:spPr>
          <a:xfrm>
            <a:off x="4478483" y="5659207"/>
            <a:ext cx="3522518" cy="3598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rgbClr val="FF0000"/>
                </a:solidFill>
              </a:rPr>
              <a:t>عدد الكتب التي تتوفر عليها أسماء في مكتبتها الخاصة هو: 169 كتابا</a:t>
            </a:r>
            <a:endParaRPr lang="fr-F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57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BE35C-66F1-1A2F-4AC6-B9BA56321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E10D8A9-DB16-CBF7-05F4-2C8410949C5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273B50C-9335-DA93-9687-1204C9058202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F38CAFE-44ED-A6B7-2E6B-1230BDF8778A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6504EB3-F4E9-8E2C-FB0C-CF50F2A9B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95267" y="435704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6805480-5775-880A-CC38-F81A23ED1A22}"/>
                </a:ext>
              </a:extLst>
            </p:cNvPr>
            <p:cNvSpPr txBox="1"/>
            <p:nvPr/>
          </p:nvSpPr>
          <p:spPr>
            <a:xfrm>
              <a:off x="2092525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DB2D968D-5867-8185-5E16-7ED2484C2A5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4690F108-5906-32E9-540C-57BA966F10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4A02E33-0F32-46DB-459E-02314E10C41E}"/>
                </a:ext>
              </a:extLst>
            </p:cNvPr>
            <p:cNvSpPr txBox="1"/>
            <p:nvPr/>
          </p:nvSpPr>
          <p:spPr>
            <a:xfrm>
              <a:off x="2146114" y="386409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F37873C-FBD5-743F-894D-400F5CBB004F}"/>
                </a:ext>
              </a:extLst>
            </p:cNvPr>
            <p:cNvSpPr txBox="1"/>
            <p:nvPr/>
          </p:nvSpPr>
          <p:spPr>
            <a:xfrm>
              <a:off x="2077751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016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7" y="94542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الآن، خذوا كراساتكم وافتحوها على الصفحة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SA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1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6F8ADF36-08F2-EDD4-633B-71632E700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017" y="1910394"/>
            <a:ext cx="3291345" cy="4002177"/>
          </a:xfrm>
          <a:prstGeom prst="rect">
            <a:avLst/>
          </a:prstGeom>
        </p:spPr>
      </p:pic>
      <p:pic>
        <p:nvPicPr>
          <p:cNvPr id="3" name="Image 2" descr="Une image contenant text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id="{7B48F014-580F-3C01-C7C9-F82160C40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863" y="1910394"/>
            <a:ext cx="3291345" cy="3875767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4916929" y="2732810"/>
            <a:ext cx="2845080" cy="143394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7005" y="938768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4" name="Groupe 8">
            <a:extLst>
              <a:ext uri="{FF2B5EF4-FFF2-40B4-BE49-F238E27FC236}">
                <a16:creationId xmlns:a16="http://schemas.microsoft.com/office/drawing/2014/main" id="{DA71C067-D4DA-3095-8696-251C5831C966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6" name="Image 11">
              <a:extLst>
                <a:ext uri="{FF2B5EF4-FFF2-40B4-BE49-F238E27FC236}">
                  <a16:creationId xmlns:a16="http://schemas.microsoft.com/office/drawing/2014/main" id="{299DB8D1-1F02-B290-CEB6-01418CB1D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ZoneTexte 12">
              <a:extLst>
                <a:ext uri="{FF2B5EF4-FFF2-40B4-BE49-F238E27FC236}">
                  <a16:creationId xmlns:a16="http://schemas.microsoft.com/office/drawing/2014/main" id="{11DE37CC-611E-8E1E-0541-99B3353CA5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1B6A7665-668E-2E25-C884-00DF0325AB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264407" y="2655346"/>
            <a:ext cx="2517796" cy="2517796"/>
          </a:xfrm>
          <a:prstGeom prst="rect">
            <a:avLst/>
          </a:prstGeom>
        </p:spPr>
      </p:pic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E7046C6-13E5-5228-230B-208611D845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Image 4" descr="Une image contenant texte, capture d’écran, diagramme, nombre&#10;&#10;Le contenu généré par l’IA peut être incorrect.">
            <a:extLst>
              <a:ext uri="{FF2B5EF4-FFF2-40B4-BE49-F238E27FC236}">
                <a16:creationId xmlns:a16="http://schemas.microsoft.com/office/drawing/2014/main" id="{D1C141E0-83D0-CD63-574D-C6E58B9AFE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476" y="2091301"/>
            <a:ext cx="6003931" cy="362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367005" y="91374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الآن، ستشتغلون في ثنائيات.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D9408B1-C17D-23CC-7F69-27087DFF4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5381" y="2329553"/>
            <a:ext cx="3420208" cy="2930705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BD1020E-BD1F-CE64-A89E-A574F58BE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333955" y="92188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منكم يقارن إنجازه بإنجاز زميله. تأكدوا أنكم اتبعتم الخطوات بشكل سليم. </a:t>
            </a:r>
          </a:p>
        </p:txBody>
      </p:sp>
      <p:pic>
        <p:nvPicPr>
          <p:cNvPr id="2" name="Image 1" descr="Une image contenant dessin humoristique, sourir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FB24E945-3387-17B0-2A77-F515B3D38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78" y="597666"/>
            <a:ext cx="1017767" cy="1017767"/>
          </a:xfrm>
          <a:prstGeom prst="ellipse">
            <a:avLst/>
          </a:prstGeom>
        </p:spPr>
      </p:pic>
      <p:pic>
        <p:nvPicPr>
          <p:cNvPr id="4" name="Image 3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C8667830-D3ED-6439-2914-ACED00BD1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516" y="2235806"/>
            <a:ext cx="6181165" cy="348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12FDC-BFB2-8E4B-A82A-41753B315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FCBF3AC-36EC-EC6D-312C-5DE847CD5C90}"/>
              </a:ext>
            </a:extLst>
          </p:cNvPr>
          <p:cNvSpPr txBox="1"/>
          <p:nvPr/>
        </p:nvSpPr>
        <p:spPr>
          <a:xfrm>
            <a:off x="349731" y="93180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، لديكم دقيقة واحدة.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0E71977-2F73-3241-A8BC-BD5473923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" name="Groupe 8">
            <a:extLst>
              <a:ext uri="{FF2B5EF4-FFF2-40B4-BE49-F238E27FC236}">
                <a16:creationId xmlns:a16="http://schemas.microsoft.com/office/drawing/2014/main" id="{53867C63-B000-BEE5-BA40-54C0FD1D55E8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4" name="Image 11">
              <a:extLst>
                <a:ext uri="{FF2B5EF4-FFF2-40B4-BE49-F238E27FC236}">
                  <a16:creationId xmlns:a16="http://schemas.microsoft.com/office/drawing/2014/main" id="{22E15DC7-62C3-FF0D-5AE2-AD5918B8B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AC649F4B-3F00-7E6D-4E70-C3B16FF73E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5" name="Image 4" descr="Une image contenant texte, capture d’écran, diagramme, nombre&#10;&#10;Le contenu généré par l’IA peut être incorrect.">
            <a:extLst>
              <a:ext uri="{FF2B5EF4-FFF2-40B4-BE49-F238E27FC236}">
                <a16:creationId xmlns:a16="http://schemas.microsoft.com/office/drawing/2014/main" id="{FD422D3B-3D04-7F1A-00EC-E970221F4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31" y="1831364"/>
            <a:ext cx="7750212" cy="4625741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A052B16-4610-27CD-F178-89A81FEF5470}"/>
              </a:ext>
            </a:extLst>
          </p:cNvPr>
          <p:cNvSpPr/>
          <p:nvPr/>
        </p:nvSpPr>
        <p:spPr>
          <a:xfrm>
            <a:off x="1211840" y="5091545"/>
            <a:ext cx="450705" cy="3636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331A855-9CC9-D92E-2742-D2FDEA4AF171}"/>
                  </a:ext>
                </a:extLst>
              </p:cNvPr>
              <p:cNvSpPr/>
              <p:nvPr/>
            </p:nvSpPr>
            <p:spPr>
              <a:xfrm>
                <a:off x="4782849" y="4568536"/>
                <a:ext cx="2012806" cy="363682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  <m:r>
                        <a:rPr lang="fr-FR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FR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  <m:r>
                        <a:rPr lang="fr-FR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𝟐𝟓𝟎</m:t>
                      </m:r>
                    </m:oMath>
                  </m:oMathPara>
                </a14:m>
                <a:endParaRPr lang="fr-FR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331A855-9CC9-D92E-2742-D2FDEA4AF1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849" y="4568536"/>
                <a:ext cx="2012806" cy="363682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DD5672D-7C23-7C0F-AAF1-382C439E1C06}"/>
              </a:ext>
            </a:extLst>
          </p:cNvPr>
          <p:cNvSpPr/>
          <p:nvPr/>
        </p:nvSpPr>
        <p:spPr>
          <a:xfrm>
            <a:off x="4572000" y="5904383"/>
            <a:ext cx="3170434" cy="3636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عدد البطاريات التي باعها المتجر هو: 250 بطارية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16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B06158E-C997-5CD1-B63A-F2E04F993A02}"/>
              </a:ext>
            </a:extLst>
          </p:cNvPr>
          <p:cNvGrpSpPr/>
          <p:nvPr/>
        </p:nvGrpSpPr>
        <p:grpSpPr>
          <a:xfrm>
            <a:off x="2090295" y="2761066"/>
            <a:ext cx="4654750" cy="1742377"/>
            <a:chOff x="2090295" y="2436266"/>
            <a:chExt cx="4654750" cy="1742377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758C9BB0-7CE9-D136-4289-7BBB559E1709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1" name="Image 10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581ACB0-7A00-01A0-B6F4-2D4A1E232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5727044" y="3379444"/>
              <a:ext cx="631873" cy="631873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4BCB42E-F3C0-509D-AAE9-CBF2F16758EE}"/>
                </a:ext>
              </a:extLst>
            </p:cNvPr>
            <p:cNvSpPr txBox="1"/>
            <p:nvPr/>
          </p:nvSpPr>
          <p:spPr>
            <a:xfrm>
              <a:off x="2090295" y="3192168"/>
              <a:ext cx="3555109" cy="7025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4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3" name="Flowchart: Alternate Process 54">
              <a:extLst>
                <a:ext uri="{FF2B5EF4-FFF2-40B4-BE49-F238E27FC236}">
                  <a16:creationId xmlns:a16="http://schemas.microsoft.com/office/drawing/2014/main" id="{32472983-6EA5-2915-9EB1-AE97F4F1188B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E9CEE207-80C5-0594-CA38-EA19F0CBEF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D462B994-595C-C3CF-264F-2F5C2C414052}"/>
              </a:ext>
            </a:extLst>
          </p:cNvPr>
          <p:cNvSpPr txBox="1"/>
          <p:nvPr/>
        </p:nvSpPr>
        <p:spPr>
          <a:xfrm>
            <a:off x="1478332" y="3722338"/>
            <a:ext cx="56537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SA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مسائل وضعيات متعلقة بالمضاعفات.</a:t>
            </a:r>
            <a:endParaRPr lang="fr-FR" sz="24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16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0" y="770610"/>
            <a:ext cx="7434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النشاط على الصفحة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81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5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تدوين ملاحظاتي على كراساتكم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8B1BF28-281E-B0B8-FB9E-B821242AB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C9100A5-024E-D13E-41A0-E173F8772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5729" y="2227877"/>
            <a:ext cx="2913524" cy="2913524"/>
          </a:xfrm>
          <a:prstGeom prst="rect">
            <a:avLst/>
          </a:prstGeom>
        </p:spPr>
      </p:pic>
      <p:grpSp>
        <p:nvGrpSpPr>
          <p:cNvPr id="10" name="Groupe 8">
            <a:extLst>
              <a:ext uri="{FF2B5EF4-FFF2-40B4-BE49-F238E27FC236}">
                <a16:creationId xmlns:a16="http://schemas.microsoft.com/office/drawing/2014/main" id="{D950C632-10E9-3C9E-83A7-3C7EAFC20102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11" name="Image 11">
              <a:extLst>
                <a:ext uri="{FF2B5EF4-FFF2-40B4-BE49-F238E27FC236}">
                  <a16:creationId xmlns:a16="http://schemas.microsoft.com/office/drawing/2014/main" id="{280DCC48-6B9B-DD35-0BEB-831DA7ACD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ZoneTexte 12">
              <a:extLst>
                <a:ext uri="{FF2B5EF4-FFF2-40B4-BE49-F238E27FC236}">
                  <a16:creationId xmlns:a16="http://schemas.microsoft.com/office/drawing/2014/main" id="{07E67182-CF61-53E3-7724-9F157C7583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4" name="Image 3" descr="Une image contenant text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id="{1573EB4D-654D-2B3C-036E-433F08C93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7919" y="2127662"/>
            <a:ext cx="3567810" cy="4200402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12E9D6E-40B1-DE07-E1CE-BA53E08E2314}"/>
              </a:ext>
            </a:extLst>
          </p:cNvPr>
          <p:cNvSpPr/>
          <p:nvPr/>
        </p:nvSpPr>
        <p:spPr>
          <a:xfrm>
            <a:off x="1525268" y="2509780"/>
            <a:ext cx="2913524" cy="169853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73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DDAF6-B94D-1046-E294-D8DF52A5C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8">
            <a:extLst>
              <a:ext uri="{FF2B5EF4-FFF2-40B4-BE49-F238E27FC236}">
                <a16:creationId xmlns:a16="http://schemas.microsoft.com/office/drawing/2014/main" id="{EE9D8BD4-B355-6275-F593-727328409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1739" y="729297"/>
            <a:ext cx="900000" cy="900000"/>
          </a:xfrm>
          <a:prstGeom prst="ellipse">
            <a:avLst/>
          </a:prstGeom>
        </p:spPr>
      </p:pic>
      <p:sp>
        <p:nvSpPr>
          <p:cNvPr id="17" name="ZoneTexte 13">
            <a:extLst>
              <a:ext uri="{FF2B5EF4-FFF2-40B4-BE49-F238E27FC236}">
                <a16:creationId xmlns:a16="http://schemas.microsoft.com/office/drawing/2014/main" id="{22241C87-C9CF-5BC9-908F-C6E41097FFCD}"/>
              </a:ext>
            </a:extLst>
          </p:cNvPr>
          <p:cNvSpPr txBox="1"/>
          <p:nvPr/>
        </p:nvSpPr>
        <p:spPr>
          <a:xfrm>
            <a:off x="874736" y="809965"/>
            <a:ext cx="6550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829F6598-7A31-09B0-EA41-B2252776F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80" y="1812320"/>
            <a:ext cx="7952838" cy="4625741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CEF5E7F-D3AA-7542-1574-35B25B4159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950438"/>
              </p:ext>
            </p:extLst>
          </p:nvPr>
        </p:nvGraphicFramePr>
        <p:xfrm>
          <a:off x="1153390" y="3721561"/>
          <a:ext cx="353292" cy="4659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3292">
                  <a:extLst>
                    <a:ext uri="{9D8B030D-6E8A-4147-A177-3AD203B41FA5}">
                      <a16:colId xmlns:a16="http://schemas.microsoft.com/office/drawing/2014/main" val="1672537351"/>
                    </a:ext>
                  </a:extLst>
                </a:gridCol>
              </a:tblGrid>
              <a:tr h="465975"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rgbClr val="FF0000"/>
                          </a:solidFill>
                        </a:rPr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1507302"/>
                  </a:ext>
                </a:extLst>
              </a:tr>
            </a:tbl>
          </a:graphicData>
        </a:graphic>
      </p:graphicFrame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1998CD96-FB78-39B7-0A94-8A4E733122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931580"/>
              </p:ext>
            </p:extLst>
          </p:nvPr>
        </p:nvGraphicFramePr>
        <p:xfrm>
          <a:off x="1153389" y="4293192"/>
          <a:ext cx="1059873" cy="4659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3291">
                  <a:extLst>
                    <a:ext uri="{9D8B030D-6E8A-4147-A177-3AD203B41FA5}">
                      <a16:colId xmlns:a16="http://schemas.microsoft.com/office/drawing/2014/main" val="1672537351"/>
                    </a:ext>
                  </a:extLst>
                </a:gridCol>
                <a:gridCol w="353291">
                  <a:extLst>
                    <a:ext uri="{9D8B030D-6E8A-4147-A177-3AD203B41FA5}">
                      <a16:colId xmlns:a16="http://schemas.microsoft.com/office/drawing/2014/main" val="3174391876"/>
                    </a:ext>
                  </a:extLst>
                </a:gridCol>
                <a:gridCol w="353291">
                  <a:extLst>
                    <a:ext uri="{9D8B030D-6E8A-4147-A177-3AD203B41FA5}">
                      <a16:colId xmlns:a16="http://schemas.microsoft.com/office/drawing/2014/main" val="2116708426"/>
                    </a:ext>
                  </a:extLst>
                </a:gridCol>
              </a:tblGrid>
              <a:tr h="465975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1507302"/>
                  </a:ext>
                </a:extLst>
              </a:tr>
            </a:tbl>
          </a:graphicData>
        </a:graphic>
      </p:graphicFrame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90BAF67F-CACB-6AF7-5A2A-E1220BECC9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63023"/>
              </p:ext>
            </p:extLst>
          </p:nvPr>
        </p:nvGraphicFramePr>
        <p:xfrm>
          <a:off x="1153389" y="4864823"/>
          <a:ext cx="3179619" cy="4659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3291">
                  <a:extLst>
                    <a:ext uri="{9D8B030D-6E8A-4147-A177-3AD203B41FA5}">
                      <a16:colId xmlns:a16="http://schemas.microsoft.com/office/drawing/2014/main" val="1672537351"/>
                    </a:ext>
                  </a:extLst>
                </a:gridCol>
                <a:gridCol w="353291">
                  <a:extLst>
                    <a:ext uri="{9D8B030D-6E8A-4147-A177-3AD203B41FA5}">
                      <a16:colId xmlns:a16="http://schemas.microsoft.com/office/drawing/2014/main" val="3174391876"/>
                    </a:ext>
                  </a:extLst>
                </a:gridCol>
                <a:gridCol w="353291">
                  <a:extLst>
                    <a:ext uri="{9D8B030D-6E8A-4147-A177-3AD203B41FA5}">
                      <a16:colId xmlns:a16="http://schemas.microsoft.com/office/drawing/2014/main" val="2116708426"/>
                    </a:ext>
                  </a:extLst>
                </a:gridCol>
                <a:gridCol w="353291">
                  <a:extLst>
                    <a:ext uri="{9D8B030D-6E8A-4147-A177-3AD203B41FA5}">
                      <a16:colId xmlns:a16="http://schemas.microsoft.com/office/drawing/2014/main" val="613121600"/>
                    </a:ext>
                  </a:extLst>
                </a:gridCol>
                <a:gridCol w="353291">
                  <a:extLst>
                    <a:ext uri="{9D8B030D-6E8A-4147-A177-3AD203B41FA5}">
                      <a16:colId xmlns:a16="http://schemas.microsoft.com/office/drawing/2014/main" val="1331144317"/>
                    </a:ext>
                  </a:extLst>
                </a:gridCol>
                <a:gridCol w="353291">
                  <a:extLst>
                    <a:ext uri="{9D8B030D-6E8A-4147-A177-3AD203B41FA5}">
                      <a16:colId xmlns:a16="http://schemas.microsoft.com/office/drawing/2014/main" val="1069149209"/>
                    </a:ext>
                  </a:extLst>
                </a:gridCol>
                <a:gridCol w="353291">
                  <a:extLst>
                    <a:ext uri="{9D8B030D-6E8A-4147-A177-3AD203B41FA5}">
                      <a16:colId xmlns:a16="http://schemas.microsoft.com/office/drawing/2014/main" val="3025721508"/>
                    </a:ext>
                  </a:extLst>
                </a:gridCol>
                <a:gridCol w="353291">
                  <a:extLst>
                    <a:ext uri="{9D8B030D-6E8A-4147-A177-3AD203B41FA5}">
                      <a16:colId xmlns:a16="http://schemas.microsoft.com/office/drawing/2014/main" val="4145766976"/>
                    </a:ext>
                  </a:extLst>
                </a:gridCol>
                <a:gridCol w="353291">
                  <a:extLst>
                    <a:ext uri="{9D8B030D-6E8A-4147-A177-3AD203B41FA5}">
                      <a16:colId xmlns:a16="http://schemas.microsoft.com/office/drawing/2014/main" val="1565468136"/>
                    </a:ext>
                  </a:extLst>
                </a:gridCol>
              </a:tblGrid>
              <a:tr h="465975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1507302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5A278076-49DF-93B3-85DD-7F42B5820771}"/>
              </a:ext>
            </a:extLst>
          </p:cNvPr>
          <p:cNvSpPr/>
          <p:nvPr/>
        </p:nvSpPr>
        <p:spPr>
          <a:xfrm>
            <a:off x="467591" y="3718860"/>
            <a:ext cx="685798" cy="465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ADBD40-AA6C-0B29-6E34-41A6957BFBF0}"/>
              </a:ext>
            </a:extLst>
          </p:cNvPr>
          <p:cNvSpPr/>
          <p:nvPr/>
        </p:nvSpPr>
        <p:spPr>
          <a:xfrm>
            <a:off x="411384" y="4290491"/>
            <a:ext cx="798211" cy="465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225F8A-30CA-6581-875F-A807B48FF2A7}"/>
              </a:ext>
            </a:extLst>
          </p:cNvPr>
          <p:cNvSpPr/>
          <p:nvPr/>
        </p:nvSpPr>
        <p:spPr>
          <a:xfrm>
            <a:off x="290945" y="4867390"/>
            <a:ext cx="1059873" cy="465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 : coins arrondis 11">
                <a:extLst>
                  <a:ext uri="{FF2B5EF4-FFF2-40B4-BE49-F238E27FC236}">
                    <a16:creationId xmlns:a16="http://schemas.microsoft.com/office/drawing/2014/main" id="{851D8CDD-744B-615E-B640-21238FEFF195}"/>
                  </a:ext>
                </a:extLst>
              </p:cNvPr>
              <p:cNvSpPr/>
              <p:nvPr/>
            </p:nvSpPr>
            <p:spPr>
              <a:xfrm>
                <a:off x="5198485" y="4290491"/>
                <a:ext cx="2012806" cy="363682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𝟏𝟓</m:t>
                      </m:r>
                      <m:r>
                        <a:rPr lang="fr-FR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FR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𝟏𝟑</m:t>
                      </m:r>
                      <m:r>
                        <a:rPr lang="fr-FR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𝟏𝟗𝟓</m:t>
                      </m:r>
                    </m:oMath>
                  </m:oMathPara>
                </a14:m>
                <a:endParaRPr lang="fr-FR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Rectangle : coins arrondis 11">
                <a:extLst>
                  <a:ext uri="{FF2B5EF4-FFF2-40B4-BE49-F238E27FC236}">
                    <a16:creationId xmlns:a16="http://schemas.microsoft.com/office/drawing/2014/main" id="{851D8CDD-744B-615E-B640-21238FEFF1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8485" y="4290491"/>
                <a:ext cx="2012806" cy="36368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1B833C02-DFBC-7C86-A8E8-8CE988848CE1}"/>
              </a:ext>
            </a:extLst>
          </p:cNvPr>
          <p:cNvSpPr/>
          <p:nvPr/>
        </p:nvSpPr>
        <p:spPr>
          <a:xfrm>
            <a:off x="4782849" y="5684353"/>
            <a:ext cx="3170434" cy="3636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b="1" dirty="0">
                <a:solidFill>
                  <a:srgbClr val="FF0000"/>
                </a:solidFill>
              </a:rPr>
              <a:t>عدد التلاميذ الحاصلين على </a:t>
            </a:r>
            <a:r>
              <a:rPr lang="fr-FR" b="1" dirty="0">
                <a:solidFill>
                  <a:srgbClr val="FF0000"/>
                </a:solidFill>
              </a:rPr>
              <a:t>C B A</a:t>
            </a:r>
            <a:r>
              <a:rPr lang="ar-SA" b="1" dirty="0">
                <a:solidFill>
                  <a:srgbClr val="FF0000"/>
                </a:solidFill>
              </a:rPr>
              <a:t>هو: </a:t>
            </a:r>
            <a:r>
              <a:rPr lang="fr-FR" b="1" dirty="0">
                <a:solidFill>
                  <a:srgbClr val="FF0000"/>
                </a:solidFill>
              </a:rPr>
              <a:t>195</a:t>
            </a:r>
            <a:r>
              <a:rPr lang="ar-SA" b="1" dirty="0">
                <a:solidFill>
                  <a:srgbClr val="FF0000"/>
                </a:solidFill>
              </a:rPr>
              <a:t> تلميذا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76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DEF7FBF-A5DB-AAB4-DFF2-D965FF993A4F}"/>
              </a:ext>
            </a:extLst>
          </p:cNvPr>
          <p:cNvGrpSpPr/>
          <p:nvPr/>
        </p:nvGrpSpPr>
        <p:grpSpPr>
          <a:xfrm>
            <a:off x="3014679" y="3065823"/>
            <a:ext cx="3114642" cy="726354"/>
            <a:chOff x="2969606" y="2436266"/>
            <a:chExt cx="3114642" cy="726354"/>
          </a:xfrm>
        </p:grpSpPr>
        <p:sp>
          <p:nvSpPr>
            <p:cNvPr id="9" name="Flowchart: Alternate Process 54">
              <a:extLst>
                <a:ext uri="{FF2B5EF4-FFF2-40B4-BE49-F238E27FC236}">
                  <a16:creationId xmlns:a16="http://schemas.microsoft.com/office/drawing/2014/main" id="{1CF6CD9A-7208-996B-2151-8869BAC96CF4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اختتام الدرس</a:t>
              </a:r>
              <a:endPara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A1C3E53C-6F7F-4CFE-F5FC-FE183D1A68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39187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5" name="ZoneTexte 2">
            <a:extLst>
              <a:ext uri="{FF2B5EF4-FFF2-40B4-BE49-F238E27FC236}">
                <a16:creationId xmlns:a16="http://schemas.microsoft.com/office/drawing/2014/main" id="{14BF8E78-AD85-4546-122F-ED679140B808}"/>
              </a:ext>
            </a:extLst>
          </p:cNvPr>
          <p:cNvSpPr txBox="1"/>
          <p:nvPr/>
        </p:nvSpPr>
        <p:spPr>
          <a:xfrm>
            <a:off x="186813" y="955377"/>
            <a:ext cx="7310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81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23B96F82-AF4A-A828-86A5-DF1688BDA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6476" y="2026856"/>
            <a:ext cx="3291345" cy="4002177"/>
          </a:xfrm>
          <a:prstGeom prst="rect">
            <a:avLst/>
          </a:prstGeom>
        </p:spPr>
      </p:pic>
      <p:pic>
        <p:nvPicPr>
          <p:cNvPr id="4" name="Image 3" descr="Une image contenant text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id="{669EB3BC-AAD4-56E8-7424-FFEB6015D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322" y="2026856"/>
            <a:ext cx="3291345" cy="387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4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33882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4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95143-D7CA-0DA1-252A-A7C356C50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75C4DD3-D13A-5A08-A733-DA3B46AEA90F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2D14FF-B526-0F0A-B928-8E5FEF9F0AA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79072-C293-2471-E45D-B27DBB2044DC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2075"/>
              </a:lnSpc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46EC2073-4486-42AB-A7E3-A43BAE0D2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5B10693-B985-61FB-21B5-534E5B844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3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31914" y="926611"/>
            <a:ext cx="6515550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سنتابع درس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جديدا مع مجد وندى.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258E3DB7-EA0D-8D70-21A4-C3285230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0" y="2243474"/>
            <a:ext cx="2153851" cy="34397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C52E3DBB-AB22-585F-5653-FEAE7FA557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51138" y="2212160"/>
            <a:ext cx="1977682" cy="351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4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84129" y="2239767"/>
            <a:ext cx="5062139" cy="2819009"/>
            <a:chOff x="2315881" y="2221113"/>
            <a:chExt cx="4665832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53407" y="3270421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15881" y="333612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69471" y="400060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1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15ABA-D5F1-AA76-1E95-BD3F55F5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F9ADF23-B09B-84FD-0837-110B5AC0D615}"/>
              </a:ext>
            </a:extLst>
          </p:cNvPr>
          <p:cNvSpPr txBox="1"/>
          <p:nvPr/>
        </p:nvSpPr>
        <p:spPr>
          <a:xfrm>
            <a:off x="1465006" y="862060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ص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78 و 79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سنصحح تمارين الواجب المنزلي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5C6F929-47AA-A485-98A4-0CF58E349B4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6FF675E-3DD7-B6F5-1F0B-E1A6AFD2F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096" y="1786448"/>
            <a:ext cx="3230063" cy="41197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549989D-D01B-FE37-959E-DFBABA703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87" y="1786447"/>
            <a:ext cx="3230064" cy="4119737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EB15C9A-6FBC-E7F7-F365-7E1AA25DE949}"/>
              </a:ext>
            </a:extLst>
          </p:cNvPr>
          <p:cNvSpPr/>
          <p:nvPr/>
        </p:nvSpPr>
        <p:spPr>
          <a:xfrm>
            <a:off x="1237841" y="4562473"/>
            <a:ext cx="2908132" cy="116291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9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21716</TotalTime>
  <Words>1709</Words>
  <Application>Microsoft Office PowerPoint</Application>
  <PresentationFormat>Affichage à l'écran (4:3)</PresentationFormat>
  <Paragraphs>322</Paragraphs>
  <Slides>65</Slides>
  <Notes>11</Notes>
  <HiddenSlides>0</HiddenSlides>
  <MMClips>5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65</vt:i4>
      </vt:variant>
    </vt:vector>
  </HeadingPairs>
  <TitlesOfParts>
    <vt:vector size="78" baseType="lpstr">
      <vt:lpstr>DengXian</vt:lpstr>
      <vt:lpstr>Effra CC Arbc</vt:lpstr>
      <vt:lpstr>Aptos Display</vt:lpstr>
      <vt:lpstr>Calibri</vt:lpstr>
      <vt:lpstr>Dosis</vt:lpstr>
      <vt:lpstr>Aptos</vt:lpstr>
      <vt:lpstr>Cambria Math</vt:lpstr>
      <vt:lpstr>Arial</vt:lpstr>
      <vt:lpstr>Chalkboard</vt:lpstr>
      <vt:lpstr>Brush Script MT</vt:lpstr>
      <vt:lpstr>2_Conception personnalisée</vt:lpstr>
      <vt:lpstr>Page d'entree</vt:lpstr>
      <vt:lpstr>partie 1</vt:lpstr>
      <vt:lpstr>Présentation PowerPoint</vt:lpstr>
      <vt:lpstr>Présentation PowerPoint</vt:lpstr>
      <vt:lpstr>برمجة الأسبوع الثاني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>EL HAMDOUNI BTIHAJ</cp:lastModifiedBy>
  <cp:revision>7</cp:revision>
  <cp:lastPrinted>2025-08-13T10:11:39Z</cp:lastPrinted>
  <dcterms:created xsi:type="dcterms:W3CDTF">2025-08-01T12:31:49Z</dcterms:created>
  <dcterms:modified xsi:type="dcterms:W3CDTF">2025-12-21T15:30:54Z</dcterms:modified>
</cp:coreProperties>
</file>