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72"/>
  </p:notesMasterIdLst>
  <p:handoutMasterIdLst>
    <p:handoutMasterId r:id="rId73"/>
  </p:handoutMasterIdLst>
  <p:sldIdLst>
    <p:sldId id="779" r:id="rId4"/>
    <p:sldId id="911" r:id="rId5"/>
    <p:sldId id="738" r:id="rId6"/>
    <p:sldId id="780" r:id="rId7"/>
    <p:sldId id="938" r:id="rId8"/>
    <p:sldId id="907" r:id="rId9"/>
    <p:sldId id="746" r:id="rId10"/>
    <p:sldId id="784" r:id="rId11"/>
    <p:sldId id="766" r:id="rId12"/>
    <p:sldId id="2134807202" r:id="rId13"/>
    <p:sldId id="2134807116" r:id="rId14"/>
    <p:sldId id="2134807192" r:id="rId15"/>
    <p:sldId id="2134807203" r:id="rId16"/>
    <p:sldId id="2134807193" r:id="rId17"/>
    <p:sldId id="2134807204" r:id="rId18"/>
    <p:sldId id="2134807194" r:id="rId19"/>
    <p:sldId id="2134807195" r:id="rId20"/>
    <p:sldId id="2134807205" r:id="rId21"/>
    <p:sldId id="2134807196" r:id="rId22"/>
    <p:sldId id="2134807197" r:id="rId23"/>
    <p:sldId id="2134807199" r:id="rId24"/>
    <p:sldId id="2134807206" r:id="rId25"/>
    <p:sldId id="2134807207" r:id="rId26"/>
    <p:sldId id="2134807208" r:id="rId27"/>
    <p:sldId id="2134807211" r:id="rId28"/>
    <p:sldId id="2134807209" r:id="rId29"/>
    <p:sldId id="2134807212" r:id="rId30"/>
    <p:sldId id="2134807210" r:id="rId31"/>
    <p:sldId id="2134807213" r:id="rId32"/>
    <p:sldId id="2134807214" r:id="rId33"/>
    <p:sldId id="786" r:id="rId34"/>
    <p:sldId id="812" r:id="rId35"/>
    <p:sldId id="751" r:id="rId36"/>
    <p:sldId id="909" r:id="rId37"/>
    <p:sldId id="833" r:id="rId38"/>
    <p:sldId id="2134807215" r:id="rId39"/>
    <p:sldId id="918" r:id="rId40"/>
    <p:sldId id="849" r:id="rId41"/>
    <p:sldId id="919" r:id="rId42"/>
    <p:sldId id="2134806701" r:id="rId43"/>
    <p:sldId id="950" r:id="rId44"/>
    <p:sldId id="951" r:id="rId45"/>
    <p:sldId id="953" r:id="rId46"/>
    <p:sldId id="2134807101" r:id="rId47"/>
    <p:sldId id="2134807102" r:id="rId48"/>
    <p:sldId id="2134807106" r:id="rId49"/>
    <p:sldId id="2134807188" r:id="rId50"/>
    <p:sldId id="2134807189" r:id="rId51"/>
    <p:sldId id="2134807191" r:id="rId52"/>
    <p:sldId id="916" r:id="rId53"/>
    <p:sldId id="2134806733" r:id="rId54"/>
    <p:sldId id="2134807112" r:id="rId55"/>
    <p:sldId id="2134807113" r:id="rId56"/>
    <p:sldId id="2134806734" r:id="rId57"/>
    <p:sldId id="2134806735" r:id="rId58"/>
    <p:sldId id="848" r:id="rId59"/>
    <p:sldId id="962" r:id="rId60"/>
    <p:sldId id="927" r:id="rId61"/>
    <p:sldId id="928" r:id="rId62"/>
    <p:sldId id="929" r:id="rId63"/>
    <p:sldId id="788" r:id="rId64"/>
    <p:sldId id="935" r:id="rId65"/>
    <p:sldId id="908" r:id="rId66"/>
    <p:sldId id="2134807216" r:id="rId67"/>
    <p:sldId id="2134806699" r:id="rId68"/>
    <p:sldId id="937" r:id="rId69"/>
    <p:sldId id="2134806700" r:id="rId70"/>
    <p:sldId id="789" r:id="rId71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4"/>
    </p:embeddedFont>
    <p:embeddedFont>
      <p:font typeface="Cambria Math" panose="02040503050406030204" pitchFamily="18" charset="0"/>
      <p:regular r:id="rId75"/>
    </p:embeddedFont>
    <p:embeddedFont>
      <p:font typeface="Dosis" pitchFamily="2" charset="0"/>
      <p:regular r:id="rId76"/>
      <p:bold r:id="rId77"/>
    </p:embeddedFont>
    <p:embeddedFont>
      <p:font typeface="Microsoft Uighur" panose="02000000000000000000" pitchFamily="2" charset="-78"/>
      <p:regular r:id="rId78"/>
      <p:bold r:id="rId7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00AB9B"/>
    <a:srgbClr val="FFEFB9"/>
    <a:srgbClr val="FAE496"/>
    <a:srgbClr val="FC8D00"/>
    <a:srgbClr val="4B5050"/>
    <a:srgbClr val="B2B3AE"/>
    <a:srgbClr val="7F807F"/>
    <a:srgbClr val="17AB98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8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93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41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microsoft.com/office/2018/10/relationships/authors" Target="author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2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5.fntdata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3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AA498-E936-A99F-9794-623E47081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BC740F-0DB4-F035-0501-B5EE34456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002AA9-BE7B-6407-8394-AACA610AC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20A0DE-311C-0437-85F4-4BA81B8EF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820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B6A45-F6C2-7809-C3CD-B565B8DC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FD28EE-BE83-90F5-1D94-5CB6A4108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7B7DAF-2DA2-09D8-5314-A33FA53DD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E0EC93-6926-CFBA-9919-A1F61E066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97782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5991B-B64C-DC5B-46DB-5041288CA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BFD476-D1D7-6A0B-1DFE-75019568BC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2F2697A-F4CE-351B-927E-7C2229084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8DA096-FE5A-43D0-1A33-666DF0F6A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27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CA68C-6DF8-76CE-5D66-FC1678863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C9C5746-EE3F-4BA3-7AF8-DCBC56129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6239B31-693D-8032-8EB0-960271CF8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13A1CD-0F24-D3B2-FD65-BDE51E4AC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708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443DD-218A-AB6C-3872-EDC8D3D47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743AD2-19FA-23DA-28D8-B8E3712219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DBA2A0-EFDB-F977-894E-08F9D9B72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190BA0-87E6-258D-148C-0F7073FFD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861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22B8B-393A-070C-B81A-CE0E4F63E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C46B59-88FF-E127-2DAB-88B217E6C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4BBB3B-C127-E397-B62A-92965B3C3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4EE0BC-C1D5-D0D3-6FDC-6395D06E6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1223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48EE6-2F1D-0505-9CFD-A1EC3B834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9BCA5E4-6EFD-6FB6-6998-A308A5854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40AAAF-6131-0932-767A-98CC3D128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B49D0B-E9D9-56EA-1FC8-02F318307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2890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31EDE-0425-3E7B-CDD3-B1B15E3A0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D6FC8B0-E4E9-2464-31F2-0DA6A582B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FD5096-5A6F-1BE7-5D04-D11FC9CCE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4F5CDB-00DE-DE4D-076D-4E8D0DA7AB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8541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7BF7A-327E-2B11-338F-F205CB368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0ADD96-1910-1C38-EA9E-0C2494BF3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EE14CE-35B6-FDF6-DBAA-EEA1E3C78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5D871D-05BA-2C87-8DF7-AB58F7E98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8327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AFA77-95B1-A7C3-4A93-0139837C1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CF7FA1-BDF7-E96B-715E-53B22B71D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87A1765-7D00-B1E7-CD59-1AB1CB78D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846278-ED20-E405-08C0-112C66B7F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41375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34514-54B4-23E3-AC7D-20BB11A3F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16A027-32ED-0AAA-3DEF-8FE53E552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70F5D6A-26FA-95F5-58C4-3299647B4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D031E2-EF69-BFD7-4FD1-FE1E94516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5169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80CB1-200A-FC99-D19B-9059AEA31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EFB5743-02A6-24E3-EBEA-CFBD1427DA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2B3A45F-21CF-B7F9-56A9-421BA4DDF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B588A3-EBBD-40F3-68B6-5652C0B46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5458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82D59-4FA5-47E4-DB83-8EB06B9A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CE7974-3A76-B938-1FB0-D28FBB1C9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7A2CA9-B96D-E56F-7F4E-E8B2ADF0A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C7AFD4-1B3F-D217-871F-DF646A7AE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8409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9760B-0457-5BD7-2248-C405E0D16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B9B4F4A-C0B7-64A1-3800-C40DB7B95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1EA8A2F-D2D1-95EE-345E-372D51F1C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2ED442-4DAA-4CFD-9633-FAAD38B02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9696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F348B-5DF2-684E-E22F-9B2D50474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7F86976-DBE0-94D3-DBD4-D8564694F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77E14A3-8D5B-9649-58CF-C4493BA80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82A53B-A9C8-12F3-F9F2-3952DB633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4536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6281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1F3C0-1EF4-236E-3AD6-E794ECEF1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CDA127B-1250-81E8-9ED1-F85CC4F50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A98FD4-CE55-A438-8B8B-E95100C38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FEC440-1E69-3CB4-3B7C-CDE15BCC2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7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777F8-E146-0A24-E937-C90732A70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301495-AA10-4FB0-2E5E-86C6C5BB7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6A039D8-0457-C89D-FEA2-BA3169A26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C56102-07D4-0206-F95C-99DFD1AB3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4456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65A70-FE77-D22D-8A9A-D1FC0C693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8F7DFF3-949B-0A0B-E191-95E84A031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D0FA0DF-6ED7-AA27-3F4F-EC3DEF242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C906DD-C753-A116-20E1-343ACDA34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374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F0E27-6220-C762-032A-1C41C7C76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777B39D-D5E7-A11B-89A3-2C08AF500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03970A-4315-8737-F705-20BCD972B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FF5234-F799-99C6-5871-A958B167D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77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5C034A-7343-0FD8-306C-A50449C6B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0" r:id="rId3"/>
    <p:sldLayoutId id="2147483902" r:id="rId4"/>
    <p:sldLayoutId id="2147483904" r:id="rId5"/>
    <p:sldLayoutId id="214748390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8" r:id="rId3"/>
    <p:sldLayoutId id="21474838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gi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6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media" Target="../media/media5.mp4"/><Relationship Id="rId7" Type="http://schemas.openxmlformats.org/officeDocument/2006/relationships/image" Target="../media/image7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5540053" y="6037180"/>
            <a:ext cx="1190970" cy="288630"/>
            <a:chOff x="5305598" y="5893431"/>
            <a:chExt cx="1190970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05598" y="589343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14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AC47F2-9966-E4A5-9201-B4E8E36AFB9B}"/>
              </a:ext>
            </a:extLst>
          </p:cNvPr>
          <p:cNvGrpSpPr/>
          <p:nvPr/>
        </p:nvGrpSpPr>
        <p:grpSpPr>
          <a:xfrm>
            <a:off x="3954626" y="6021421"/>
            <a:ext cx="1179609" cy="288630"/>
            <a:chOff x="5316959" y="5877672"/>
            <a:chExt cx="1179609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AA11C50-240F-923B-26A4-2874F749D900}"/>
                </a:ext>
              </a:extLst>
            </p:cNvPr>
            <p:cNvSpPr/>
            <p:nvPr/>
          </p:nvSpPr>
          <p:spPr>
            <a:xfrm>
              <a:off x="5316959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15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1D6075A-8D9C-27F1-CB27-32DC99EE0E1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346477" y="6026560"/>
            <a:ext cx="1190970" cy="288630"/>
            <a:chOff x="5305598" y="5882811"/>
            <a:chExt cx="1190970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05598" y="588281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7203343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13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97426-0984-C21F-E377-614D7E45A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E026816-F16F-5161-73DA-437C59B64E1A}"/>
              </a:ext>
            </a:extLst>
          </p:cNvPr>
          <p:cNvSpPr txBox="1"/>
          <p:nvPr/>
        </p:nvSpPr>
        <p:spPr>
          <a:xfrm>
            <a:off x="155526" y="934850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 واحدة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هذه العمليات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0E7B21-228E-37EA-0AAF-0BF4C70C1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1513D646-0296-7E7F-53E0-56A1FB79A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39" y="3796011"/>
            <a:ext cx="7991062" cy="143197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BD1ADB-9308-FCD9-3F79-775075105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92" y="2100594"/>
            <a:ext cx="1928192" cy="11077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A05F7D-8754-38C4-E393-74A188759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332" y="2100594"/>
            <a:ext cx="1928193" cy="11028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8AAC80-FDA4-03B3-CD3B-AD1949C2E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095678"/>
            <a:ext cx="1928192" cy="11077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3DDF79-D4D3-EFE2-75B4-93B955ED0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9341" y="2095678"/>
            <a:ext cx="1928192" cy="110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43857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96B827-3D93-9CA8-7435-E67ABFF1A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B54526-4550-0B84-1465-66FE464F0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48" y="2852827"/>
            <a:ext cx="8189844" cy="14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7AEF1-0366-D1C9-CF75-1883F9582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903CC9D-BE8D-618C-2431-7EE2DB481D58}"/>
              </a:ext>
            </a:extLst>
          </p:cNvPr>
          <p:cNvSpPr/>
          <p:nvPr/>
        </p:nvSpPr>
        <p:spPr>
          <a:xfrm>
            <a:off x="1570255" y="2861240"/>
            <a:ext cx="5884432" cy="21089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0CF01B7-1514-294B-C7DF-B9FAF973323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B64D1691-AB14-DFE9-1A50-6665E39FCF2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6152DD0-A4B2-CC0B-B2EE-9E1C88CEA782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C3BE3A1-7A66-3066-2EDA-99BE0132C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09184" y="3324316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E9C733B-3356-CA81-59AB-68985CD4C495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أحسب ذهنيا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AC80381-E243-16AC-CFED-C0EACF88EB52}"/>
              </a:ext>
            </a:extLst>
          </p:cNvPr>
          <p:cNvSpPr txBox="1"/>
          <p:nvPr/>
        </p:nvSpPr>
        <p:spPr>
          <a:xfrm>
            <a:off x="1689313" y="3976248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</a:t>
            </a:r>
            <a:r>
              <a:rPr lang="ar-S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تمهيدية</a:t>
            </a:r>
            <a:endParaRPr lang="ar-M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6A97F-9A16-EC15-2A2F-D21368AF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F62DF90-4F1D-12D9-E32B-E569F3CB45D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988B182-8498-3E33-8756-29C3FB361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9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5A6377-F0BB-82E7-FE88-36EDCF7785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1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65F79-2BFE-B73B-854E-E855DF5B0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5E3EE8-408C-F5AF-DB84-70D12732C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2" name="ZoneTexte 13">
            <a:extLst>
              <a:ext uri="{FF2B5EF4-FFF2-40B4-BE49-F238E27FC236}">
                <a16:creationId xmlns:a16="http://schemas.microsoft.com/office/drawing/2014/main" id="{8114E519-C70E-5D38-B521-9BBD3BA5D8DE}"/>
              </a:ext>
            </a:extLst>
          </p:cNvPr>
          <p:cNvSpPr txBox="1"/>
          <p:nvPr/>
        </p:nvSpPr>
        <p:spPr>
          <a:xfrm>
            <a:off x="-700621" y="846046"/>
            <a:ext cx="8229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لنتذكر طبيعة الزوايا. ما طبيعة الزاوية الآتية؟ اكتبوا الإجابة الصحيحة على الألواح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1734157-8770-44B8-B39C-A24290206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786" y="1711042"/>
            <a:ext cx="3140427" cy="197093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B81D951-8DE0-1FA6-CE63-30041E8CEA5D}"/>
              </a:ext>
            </a:extLst>
          </p:cNvPr>
          <p:cNvSpPr txBox="1"/>
          <p:nvPr/>
        </p:nvSpPr>
        <p:spPr>
          <a:xfrm>
            <a:off x="6368752" y="4860292"/>
            <a:ext cx="2051575" cy="650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قائمة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8A516-21D0-0C9B-26B7-21875ECFD8A2}"/>
              </a:ext>
            </a:extLst>
          </p:cNvPr>
          <p:cNvSpPr txBox="1"/>
          <p:nvPr/>
        </p:nvSpPr>
        <p:spPr>
          <a:xfrm>
            <a:off x="3696778" y="4875099"/>
            <a:ext cx="2051575" cy="650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حادة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0F0D102-1795-44C6-5B00-7796963984B4}"/>
              </a:ext>
            </a:extLst>
          </p:cNvPr>
          <p:cNvSpPr txBox="1"/>
          <p:nvPr/>
        </p:nvSpPr>
        <p:spPr>
          <a:xfrm>
            <a:off x="755576" y="4875099"/>
            <a:ext cx="2051575" cy="650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منفرجة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1A26E-2B13-2F69-5D41-9F84523C2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A28A92D-EA0E-9A1B-D0CF-7B05E71D961D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EC00A6-8F76-BF1C-6282-F28B46A70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9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D4273B-9A1F-38C8-6F89-482EFFC4D8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24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F69A7-80D0-6ED8-78F8-914738F50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6A6BF15-7B1D-68AD-9C29-3F2E6A443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316FCD72-3D80-97B3-7E47-2FEFE8F7F07F}"/>
              </a:ext>
            </a:extLst>
          </p:cNvPr>
          <p:cNvSpPr/>
          <p:nvPr/>
        </p:nvSpPr>
        <p:spPr>
          <a:xfrm>
            <a:off x="3491880" y="4797152"/>
            <a:ext cx="1908120" cy="1224135"/>
          </a:xfrm>
          <a:prstGeom prst="cloudCallout">
            <a:avLst>
              <a:gd name="adj1" fmla="val -62021"/>
              <a:gd name="adj2" fmla="val 4044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الزاوية القائمة قياسها </a:t>
            </a:r>
            <a:r>
              <a:rPr lang="f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90°</a:t>
            </a:r>
          </a:p>
        </p:txBody>
      </p:sp>
      <p:pic>
        <p:nvPicPr>
          <p:cNvPr id="3" name="Image 15">
            <a:extLst>
              <a:ext uri="{FF2B5EF4-FFF2-40B4-BE49-F238E27FC236}">
                <a16:creationId xmlns:a16="http://schemas.microsoft.com/office/drawing/2014/main" id="{EEEF6A17-CCC0-FAA6-2D65-F93AECAC6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19235" y="5664255"/>
            <a:ext cx="650024" cy="870870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A9452C51-9940-F790-B80F-3A5EEBBC0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795" y="1498955"/>
            <a:ext cx="3140427" cy="1970939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5D2F53F5-4F21-702A-B436-7C8889B86B90}"/>
              </a:ext>
            </a:extLst>
          </p:cNvPr>
          <p:cNvSpPr txBox="1"/>
          <p:nvPr/>
        </p:nvSpPr>
        <p:spPr>
          <a:xfrm>
            <a:off x="6606879" y="3945576"/>
            <a:ext cx="2051575" cy="6508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قائمة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C879E5E-2E19-3B90-6300-240DD2C17FEF}"/>
              </a:ext>
            </a:extLst>
          </p:cNvPr>
          <p:cNvSpPr txBox="1"/>
          <p:nvPr/>
        </p:nvSpPr>
        <p:spPr>
          <a:xfrm>
            <a:off x="3696778" y="3907644"/>
            <a:ext cx="2051575" cy="650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حادة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B2B26E1-AC2B-5218-67A0-E03D83DD3F0B}"/>
              </a:ext>
            </a:extLst>
          </p:cNvPr>
          <p:cNvSpPr txBox="1"/>
          <p:nvPr/>
        </p:nvSpPr>
        <p:spPr>
          <a:xfrm>
            <a:off x="602636" y="3907644"/>
            <a:ext cx="2051575" cy="650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منفرجة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6">
            <a:extLst>
              <a:ext uri="{FF2B5EF4-FFF2-40B4-BE49-F238E27FC236}">
                <a16:creationId xmlns:a16="http://schemas.microsoft.com/office/drawing/2014/main" id="{63D12C3A-4B99-273B-98B5-A76DD2AED7F8}"/>
              </a:ext>
            </a:extLst>
          </p:cNvPr>
          <p:cNvSpPr/>
          <p:nvPr/>
        </p:nvSpPr>
        <p:spPr>
          <a:xfrm flipH="1">
            <a:off x="6375520" y="4133109"/>
            <a:ext cx="387758" cy="37643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raphique 25">
            <a:extLst>
              <a:ext uri="{FF2B5EF4-FFF2-40B4-BE49-F238E27FC236}">
                <a16:creationId xmlns:a16="http://schemas.microsoft.com/office/drawing/2014/main" id="{0E7DDFA8-1CEC-3B6F-A2D6-2A9F56178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38824" y="4149080"/>
            <a:ext cx="352096" cy="27287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93FFE55-C0FA-6B8C-1734-47E1C0AC19F6}"/>
              </a:ext>
            </a:extLst>
          </p:cNvPr>
          <p:cNvSpPr txBox="1"/>
          <p:nvPr/>
        </p:nvSpPr>
        <p:spPr>
          <a:xfrm>
            <a:off x="199046" y="876539"/>
            <a:ext cx="7342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، من يشرح لنا كيف توصل للجواب الصحيح؟</a:t>
            </a:r>
          </a:p>
        </p:txBody>
      </p:sp>
    </p:spTree>
    <p:extLst>
      <p:ext uri="{BB962C8B-B14F-4D97-AF65-F5344CB8AC3E}">
        <p14:creationId xmlns:p14="http://schemas.microsoft.com/office/powerpoint/2010/main" val="40480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3EC17-CA09-28C3-38E8-6DED8B6D3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14063D-46A0-9560-991D-8AA8CF6FC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5" name="ZoneTexte 13">
            <a:extLst>
              <a:ext uri="{FF2B5EF4-FFF2-40B4-BE49-F238E27FC236}">
                <a16:creationId xmlns:a16="http://schemas.microsoft.com/office/drawing/2014/main" id="{7B8040DB-D0FE-FF0D-2103-A326C67927B0}"/>
              </a:ext>
            </a:extLst>
          </p:cNvPr>
          <p:cNvSpPr txBox="1"/>
          <p:nvPr/>
        </p:nvSpPr>
        <p:spPr>
          <a:xfrm>
            <a:off x="-729147" y="934850"/>
            <a:ext cx="8229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طبيعة الزاوية الآتية؟ اكتبوا الإجابة الصحيحة على الألواح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CC3F766-5DDD-C549-B2F8-7803479985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1786" y="1697765"/>
            <a:ext cx="3140427" cy="1928546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6A0FA3FF-FACF-D7C8-D216-A50F157284C9}"/>
              </a:ext>
            </a:extLst>
          </p:cNvPr>
          <p:cNvSpPr txBox="1"/>
          <p:nvPr/>
        </p:nvSpPr>
        <p:spPr>
          <a:xfrm>
            <a:off x="6368752" y="4860292"/>
            <a:ext cx="2051575" cy="650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قائمة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4EA055D-D248-5F6F-C5A5-E4B3F1837C47}"/>
              </a:ext>
            </a:extLst>
          </p:cNvPr>
          <p:cNvSpPr txBox="1"/>
          <p:nvPr/>
        </p:nvSpPr>
        <p:spPr>
          <a:xfrm>
            <a:off x="3696778" y="4875099"/>
            <a:ext cx="2051575" cy="650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حادة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D7C03799-E3A2-D6DB-B63D-B557591DF063}"/>
              </a:ext>
            </a:extLst>
          </p:cNvPr>
          <p:cNvSpPr txBox="1"/>
          <p:nvPr/>
        </p:nvSpPr>
        <p:spPr>
          <a:xfrm>
            <a:off x="755576" y="4875099"/>
            <a:ext cx="2051575" cy="650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منفرجة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D4D9C-D6DC-38D7-F7FE-CEC639FC5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FDF7CE6-EAC3-1580-7C06-99AA125B8845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257157D-BBB0-39B6-5E70-EB4782E72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9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EBE1F07-9997-F46D-C519-8CE157D742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8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D16C7-0679-3F9E-E069-BDDF1124C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53F8ED9-B1C9-5B30-B8D4-7D040398A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6D08CE60-8D14-06FA-52D1-2622A6F0DA18}"/>
              </a:ext>
            </a:extLst>
          </p:cNvPr>
          <p:cNvSpPr/>
          <p:nvPr/>
        </p:nvSpPr>
        <p:spPr>
          <a:xfrm>
            <a:off x="3491880" y="4604090"/>
            <a:ext cx="1908120" cy="1561214"/>
          </a:xfrm>
          <a:prstGeom prst="cloudCallout">
            <a:avLst>
              <a:gd name="adj1" fmla="val -65444"/>
              <a:gd name="adj2" fmla="val 31481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الزاوية الحادة زاوية قياسها أقل من </a:t>
            </a:r>
            <a:r>
              <a:rPr lang="f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90°</a:t>
            </a:r>
            <a:r>
              <a:rPr lang="a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وأكبر من </a:t>
            </a:r>
            <a:r>
              <a:rPr lang="f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0°</a:t>
            </a:r>
            <a:r>
              <a:rPr lang="a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MA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15">
            <a:extLst>
              <a:ext uri="{FF2B5EF4-FFF2-40B4-BE49-F238E27FC236}">
                <a16:creationId xmlns:a16="http://schemas.microsoft.com/office/drawing/2014/main" id="{7EF51115-9D2D-4506-ACEC-CC0D8CA1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19235" y="5664255"/>
            <a:ext cx="650024" cy="870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E1AA40-9AE1-2E02-2310-327335C9C40C}"/>
              </a:ext>
            </a:extLst>
          </p:cNvPr>
          <p:cNvSpPr txBox="1"/>
          <p:nvPr/>
        </p:nvSpPr>
        <p:spPr>
          <a:xfrm>
            <a:off x="6606879" y="3945576"/>
            <a:ext cx="2051575" cy="650884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قائمة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AD4CDD7-187F-ACE7-D091-4FC0A1522E0F}"/>
              </a:ext>
            </a:extLst>
          </p:cNvPr>
          <p:cNvSpPr txBox="1"/>
          <p:nvPr/>
        </p:nvSpPr>
        <p:spPr>
          <a:xfrm>
            <a:off x="3696778" y="3907644"/>
            <a:ext cx="2051575" cy="650884"/>
          </a:xfrm>
          <a:prstGeom prst="rect">
            <a:avLst/>
          </a:prstGeom>
          <a:solidFill>
            <a:srgbClr val="C3D69B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حادة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4E0425B-D706-A304-27FE-769B6BF46787}"/>
              </a:ext>
            </a:extLst>
          </p:cNvPr>
          <p:cNvSpPr txBox="1"/>
          <p:nvPr/>
        </p:nvSpPr>
        <p:spPr>
          <a:xfrm>
            <a:off x="602636" y="3907644"/>
            <a:ext cx="2051575" cy="650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منفرجة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822B954-8658-425E-0DE2-503C697A05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5726" y="1615031"/>
            <a:ext cx="3140427" cy="1928546"/>
          </a:xfrm>
          <a:prstGeom prst="rect">
            <a:avLst/>
          </a:prstGeom>
        </p:spPr>
      </p:pic>
      <p:sp>
        <p:nvSpPr>
          <p:cNvPr id="11" name="Oval 86">
            <a:extLst>
              <a:ext uri="{FF2B5EF4-FFF2-40B4-BE49-F238E27FC236}">
                <a16:creationId xmlns:a16="http://schemas.microsoft.com/office/drawing/2014/main" id="{CF8511BE-E945-88BD-F4FC-1733F755FF00}"/>
              </a:ext>
            </a:extLst>
          </p:cNvPr>
          <p:cNvSpPr/>
          <p:nvPr/>
        </p:nvSpPr>
        <p:spPr>
          <a:xfrm flipH="1">
            <a:off x="3364441" y="4080737"/>
            <a:ext cx="387758" cy="37643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raphique 25">
            <a:extLst>
              <a:ext uri="{FF2B5EF4-FFF2-40B4-BE49-F238E27FC236}">
                <a16:creationId xmlns:a16="http://schemas.microsoft.com/office/drawing/2014/main" id="{A62A2A41-F6E4-8D2B-CC87-4D614A3EB7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7745" y="4096708"/>
            <a:ext cx="352096" cy="27287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1A5A1EE-4956-1951-8FD0-0CB3F25457E5}"/>
              </a:ext>
            </a:extLst>
          </p:cNvPr>
          <p:cNvSpPr txBox="1"/>
          <p:nvPr/>
        </p:nvSpPr>
        <p:spPr>
          <a:xfrm>
            <a:off x="199046" y="876539"/>
            <a:ext cx="7342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، من يشرح لنا كيف توصل للجواب الصحيح؟</a:t>
            </a:r>
          </a:p>
        </p:txBody>
      </p:sp>
    </p:spTree>
    <p:extLst>
      <p:ext uri="{BB962C8B-B14F-4D97-AF65-F5344CB8AC3E}">
        <p14:creationId xmlns:p14="http://schemas.microsoft.com/office/powerpoint/2010/main" val="212828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84167-6F17-7B2D-A2F0-1DDAF552D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90A092-C028-E4B6-BA67-E1DA91F3A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7" name="ZoneTexte 13">
            <a:extLst>
              <a:ext uri="{FF2B5EF4-FFF2-40B4-BE49-F238E27FC236}">
                <a16:creationId xmlns:a16="http://schemas.microsoft.com/office/drawing/2014/main" id="{B700D87A-42C0-BE27-7528-9119F46DA58D}"/>
              </a:ext>
            </a:extLst>
          </p:cNvPr>
          <p:cNvSpPr txBox="1"/>
          <p:nvPr/>
        </p:nvSpPr>
        <p:spPr>
          <a:xfrm>
            <a:off x="-699330" y="849177"/>
            <a:ext cx="8229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طبيعة الزاوية الآتية؟ اكتبوا الإجابة الصحيحة على الألواح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40A2001-4778-3634-DCDC-3704A21DEE02}"/>
              </a:ext>
            </a:extLst>
          </p:cNvPr>
          <p:cNvSpPr txBox="1"/>
          <p:nvPr/>
        </p:nvSpPr>
        <p:spPr>
          <a:xfrm>
            <a:off x="6358813" y="5158466"/>
            <a:ext cx="2051575" cy="650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قائمة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5E05A80-6EEC-B925-354A-04B4235E4FB0}"/>
              </a:ext>
            </a:extLst>
          </p:cNvPr>
          <p:cNvSpPr txBox="1"/>
          <p:nvPr/>
        </p:nvSpPr>
        <p:spPr>
          <a:xfrm>
            <a:off x="3686839" y="5173273"/>
            <a:ext cx="2051575" cy="650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حادة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0397B02-854C-BB29-B682-F8B6D62D5A03}"/>
              </a:ext>
            </a:extLst>
          </p:cNvPr>
          <p:cNvSpPr txBox="1"/>
          <p:nvPr/>
        </p:nvSpPr>
        <p:spPr>
          <a:xfrm>
            <a:off x="745637" y="5173273"/>
            <a:ext cx="2051575" cy="650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منفرجة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56DD3D00-5BB6-BB75-D0FF-FDB6B1BA1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845" y="1953951"/>
            <a:ext cx="4661668" cy="24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A703D-B3DC-2EF6-5AEB-2CDA0AE71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DED6001-6E20-52AA-7342-B0EEDDE2C21C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4F975CC-4693-B683-CE5F-93927ACB0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9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0B7B4DB-5F2E-594D-B0BD-6B409C0E20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77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57085-E6FF-DF1F-017A-68A1EE26E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956B6F-55A1-2CD7-845F-1B4763095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B05F4315-16A5-26E8-37C1-4688AF10B892}"/>
              </a:ext>
            </a:extLst>
          </p:cNvPr>
          <p:cNvSpPr/>
          <p:nvPr/>
        </p:nvSpPr>
        <p:spPr>
          <a:xfrm>
            <a:off x="3491880" y="4797152"/>
            <a:ext cx="2448272" cy="1440160"/>
          </a:xfrm>
          <a:prstGeom prst="cloudCallout">
            <a:avLst>
              <a:gd name="adj1" fmla="val -67357"/>
              <a:gd name="adj2" fmla="val 2684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الزاوية المنفرجة زاوية قياسها أكبر من </a:t>
            </a:r>
            <a:r>
              <a:rPr lang="f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90°</a:t>
            </a:r>
            <a:r>
              <a:rPr lang="a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 أقل من </a:t>
            </a:r>
            <a:r>
              <a:rPr lang="f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180°</a:t>
            </a:r>
          </a:p>
        </p:txBody>
      </p:sp>
      <p:pic>
        <p:nvPicPr>
          <p:cNvPr id="3" name="Image 15">
            <a:extLst>
              <a:ext uri="{FF2B5EF4-FFF2-40B4-BE49-F238E27FC236}">
                <a16:creationId xmlns:a16="http://schemas.microsoft.com/office/drawing/2014/main" id="{985ED0F1-407D-42E2-82E4-BA4EE54DF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24871" y="5664255"/>
            <a:ext cx="650024" cy="87087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71FC8E5E-8C8C-B52C-95B5-D28FA959ADB8}"/>
              </a:ext>
            </a:extLst>
          </p:cNvPr>
          <p:cNvSpPr txBox="1"/>
          <p:nvPr/>
        </p:nvSpPr>
        <p:spPr>
          <a:xfrm>
            <a:off x="6606879" y="3945576"/>
            <a:ext cx="2051575" cy="650884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قائمة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150E9AF-ECA6-9CF8-51D6-7F9745F5DF3D}"/>
              </a:ext>
            </a:extLst>
          </p:cNvPr>
          <p:cNvSpPr txBox="1"/>
          <p:nvPr/>
        </p:nvSpPr>
        <p:spPr>
          <a:xfrm>
            <a:off x="3696778" y="3907644"/>
            <a:ext cx="2051575" cy="650884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حادة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25D1501-5680-75FE-AD17-1960E74AFB42}"/>
              </a:ext>
            </a:extLst>
          </p:cNvPr>
          <p:cNvSpPr txBox="1"/>
          <p:nvPr/>
        </p:nvSpPr>
        <p:spPr>
          <a:xfrm>
            <a:off x="683568" y="3907644"/>
            <a:ext cx="2051575" cy="6508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زاوية منفرجة 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FC6079F-75CE-C2C1-2A7F-75D4C0CFF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871" y="1536522"/>
            <a:ext cx="4306636" cy="2251810"/>
          </a:xfrm>
          <a:prstGeom prst="rect">
            <a:avLst/>
          </a:prstGeom>
        </p:spPr>
      </p:pic>
      <p:sp>
        <p:nvSpPr>
          <p:cNvPr id="8" name="Oval 86">
            <a:extLst>
              <a:ext uri="{FF2B5EF4-FFF2-40B4-BE49-F238E27FC236}">
                <a16:creationId xmlns:a16="http://schemas.microsoft.com/office/drawing/2014/main" id="{49E6AD0A-A9F9-59D0-EDE2-BBCF2FBCD782}"/>
              </a:ext>
            </a:extLst>
          </p:cNvPr>
          <p:cNvSpPr/>
          <p:nvPr/>
        </p:nvSpPr>
        <p:spPr>
          <a:xfrm flipH="1">
            <a:off x="363284" y="4060677"/>
            <a:ext cx="387758" cy="37643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Graphique 25">
            <a:extLst>
              <a:ext uri="{FF2B5EF4-FFF2-40B4-BE49-F238E27FC236}">
                <a16:creationId xmlns:a16="http://schemas.microsoft.com/office/drawing/2014/main" id="{BE0C6A9C-C6CC-2396-1903-A4B5359699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588" y="4076648"/>
            <a:ext cx="352096" cy="27287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5F2F4F1-9B75-27C6-BBB2-0B8F529275D7}"/>
              </a:ext>
            </a:extLst>
          </p:cNvPr>
          <p:cNvSpPr txBox="1"/>
          <p:nvPr/>
        </p:nvSpPr>
        <p:spPr>
          <a:xfrm>
            <a:off x="199046" y="876539"/>
            <a:ext cx="7342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، من يشرح لنا كيف توصل للجواب الصحيح؟</a:t>
            </a:r>
          </a:p>
        </p:txBody>
      </p:sp>
    </p:spTree>
    <p:extLst>
      <p:ext uri="{BB962C8B-B14F-4D97-AF65-F5344CB8AC3E}">
        <p14:creationId xmlns:p14="http://schemas.microsoft.com/office/powerpoint/2010/main" val="8153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53E30-0CC5-6CE9-803E-462CA5004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92CDD0-B422-809C-0EB8-8CE6AEFCF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11" name="ZoneTexte 13">
            <a:extLst>
              <a:ext uri="{FF2B5EF4-FFF2-40B4-BE49-F238E27FC236}">
                <a16:creationId xmlns:a16="http://schemas.microsoft.com/office/drawing/2014/main" id="{F6429404-2627-467E-5607-A897A5B79C60}"/>
              </a:ext>
            </a:extLst>
          </p:cNvPr>
          <p:cNvSpPr txBox="1"/>
          <p:nvPr/>
        </p:nvSpPr>
        <p:spPr>
          <a:xfrm>
            <a:off x="83809" y="934850"/>
            <a:ext cx="7342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لنتذكر كيف نقيس وننشئ زاوية باستعمال المنقلة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 descr="Une image contenant texte, cercle, règle&#10;&#10;Le contenu généré par l’IA peut être incorrect.">
            <a:extLst>
              <a:ext uri="{FF2B5EF4-FFF2-40B4-BE49-F238E27FC236}">
                <a16:creationId xmlns:a16="http://schemas.microsoft.com/office/drawing/2014/main" id="{E3B2EE0F-1683-688C-B1C8-2369D4F30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391" y="1911299"/>
            <a:ext cx="3200677" cy="37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FCEA9-FD6B-541D-51FD-93080B9F9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9D5BEF-D073-4BF3-0C8D-F78D15E62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2" name="ZoneTexte 13">
            <a:extLst>
              <a:ext uri="{FF2B5EF4-FFF2-40B4-BE49-F238E27FC236}">
                <a16:creationId xmlns:a16="http://schemas.microsoft.com/office/drawing/2014/main" id="{87B0E50C-5C84-395E-1137-6C77EA3D786F}"/>
              </a:ext>
            </a:extLst>
          </p:cNvPr>
          <p:cNvSpPr txBox="1"/>
          <p:nvPr/>
        </p:nvSpPr>
        <p:spPr>
          <a:xfrm>
            <a:off x="190157" y="775859"/>
            <a:ext cx="7342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لقياس زاوية باستعمال المنقلة نتبع الخطوات الآتية: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أُطابِقُ مَرْكَزَ المِنْقَلَةِ مَعَ رَأْسِ الزّاوِيَةِ.</a:t>
            </a:r>
            <a:endParaRPr lang="fr-M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31">
            <a:extLst>
              <a:ext uri="{FF2B5EF4-FFF2-40B4-BE49-F238E27FC236}">
                <a16:creationId xmlns:a16="http://schemas.microsoft.com/office/drawing/2014/main" id="{3211DBD1-4A54-26D1-EC69-3E3A1B30298F}"/>
              </a:ext>
            </a:extLst>
          </p:cNvPr>
          <p:cNvGrpSpPr/>
          <p:nvPr/>
        </p:nvGrpSpPr>
        <p:grpSpPr>
          <a:xfrm>
            <a:off x="1114748" y="2148946"/>
            <a:ext cx="5744377" cy="3362794"/>
            <a:chOff x="2488637" y="2186403"/>
            <a:chExt cx="5744377" cy="3362794"/>
          </a:xfrm>
        </p:grpSpPr>
        <p:pic>
          <p:nvPicPr>
            <p:cNvPr id="4" name="Picture 25">
              <a:extLst>
                <a:ext uri="{FF2B5EF4-FFF2-40B4-BE49-F238E27FC236}">
                  <a16:creationId xmlns:a16="http://schemas.microsoft.com/office/drawing/2014/main" id="{9620B2F3-9940-CDCD-52D2-C3B7878A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019199">
              <a:off x="2488637" y="2186403"/>
              <a:ext cx="5744377" cy="3362794"/>
            </a:xfrm>
            <a:prstGeom prst="rect">
              <a:avLst/>
            </a:prstGeom>
          </p:spPr>
        </p:pic>
        <p:sp>
          <p:nvSpPr>
            <p:cNvPr id="5" name="Flowchart: Connector 30">
              <a:extLst>
                <a:ext uri="{FF2B5EF4-FFF2-40B4-BE49-F238E27FC236}">
                  <a16:creationId xmlns:a16="http://schemas.microsoft.com/office/drawing/2014/main" id="{FB910904-E182-1382-4A9B-230222ABC881}"/>
                </a:ext>
              </a:extLst>
            </p:cNvPr>
            <p:cNvSpPr/>
            <p:nvPr/>
          </p:nvSpPr>
          <p:spPr>
            <a:xfrm>
              <a:off x="5940160" y="5013184"/>
              <a:ext cx="72000" cy="72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6" name="Picture 28">
            <a:extLst>
              <a:ext uri="{FF2B5EF4-FFF2-40B4-BE49-F238E27FC236}">
                <a16:creationId xmlns:a16="http://schemas.microsoft.com/office/drawing/2014/main" id="{EB9AF4AE-0C30-EF26-93DD-FABD5D01AD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514" y="1623516"/>
            <a:ext cx="4682102" cy="3708316"/>
          </a:xfrm>
          <a:prstGeom prst="rect">
            <a:avLst/>
          </a:prstGeom>
        </p:spPr>
      </p:pic>
      <p:pic>
        <p:nvPicPr>
          <p:cNvPr id="7" name="Graphic 32" descr="Right pointing backhand index with solid fill">
            <a:extLst>
              <a:ext uri="{FF2B5EF4-FFF2-40B4-BE49-F238E27FC236}">
                <a16:creationId xmlns:a16="http://schemas.microsoft.com/office/drawing/2014/main" id="{93D299BE-92F8-D6FA-19AD-C2D85252A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283505" y="5055603"/>
            <a:ext cx="836564" cy="83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ADB4C-1FD7-DB40-5B42-B6025F50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79B176-AF24-2D3B-E9CF-473D0B42E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8" name="ZoneTexte 13">
            <a:extLst>
              <a:ext uri="{FF2B5EF4-FFF2-40B4-BE49-F238E27FC236}">
                <a16:creationId xmlns:a16="http://schemas.microsoft.com/office/drawing/2014/main" id="{1856C7B4-7350-1A52-281A-EE69515626FB}"/>
              </a:ext>
            </a:extLst>
          </p:cNvPr>
          <p:cNvSpPr txBox="1"/>
          <p:nvPr/>
        </p:nvSpPr>
        <p:spPr>
          <a:xfrm>
            <a:off x="156698" y="945058"/>
            <a:ext cx="7443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أُطابِقُ </a:t>
            </a:r>
            <a:r>
              <a:rPr lang="ar-MA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تَدْريجَةَ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الصِّفْرِ مَعَ أَحَدِ أَضْلاعِ الزّاوِيَةِ وَأَتَأَكَّدُ أَنَّ قَوْسَ المِنْقَلَةِ مُتَّجِهٌ نَحْوَ فَتْحَةِ الزّاوِيَةِ؛</a:t>
            </a:r>
          </a:p>
        </p:txBody>
      </p:sp>
      <p:grpSp>
        <p:nvGrpSpPr>
          <p:cNvPr id="9" name="Group 31">
            <a:extLst>
              <a:ext uri="{FF2B5EF4-FFF2-40B4-BE49-F238E27FC236}">
                <a16:creationId xmlns:a16="http://schemas.microsoft.com/office/drawing/2014/main" id="{55A8FA1E-4279-B6F3-6C2E-14B21EE74916}"/>
              </a:ext>
            </a:extLst>
          </p:cNvPr>
          <p:cNvGrpSpPr/>
          <p:nvPr/>
        </p:nvGrpSpPr>
        <p:grpSpPr>
          <a:xfrm rot="1592051">
            <a:off x="1683092" y="2008709"/>
            <a:ext cx="5744377" cy="3362794"/>
            <a:chOff x="2488637" y="2186403"/>
            <a:chExt cx="5744377" cy="3362794"/>
          </a:xfrm>
        </p:grpSpPr>
        <p:pic>
          <p:nvPicPr>
            <p:cNvPr id="10" name="Picture 25">
              <a:extLst>
                <a:ext uri="{FF2B5EF4-FFF2-40B4-BE49-F238E27FC236}">
                  <a16:creationId xmlns:a16="http://schemas.microsoft.com/office/drawing/2014/main" id="{BC86D488-1CDE-5233-902C-FE65C7C03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019199">
              <a:off x="2488637" y="2186403"/>
              <a:ext cx="5744377" cy="3362794"/>
            </a:xfrm>
            <a:prstGeom prst="rect">
              <a:avLst/>
            </a:prstGeom>
          </p:spPr>
        </p:pic>
        <p:sp>
          <p:nvSpPr>
            <p:cNvPr id="11" name="Flowchart: Connector 30">
              <a:extLst>
                <a:ext uri="{FF2B5EF4-FFF2-40B4-BE49-F238E27FC236}">
                  <a16:creationId xmlns:a16="http://schemas.microsoft.com/office/drawing/2014/main" id="{815A5318-19D6-80CB-18FD-A50652D87005}"/>
                </a:ext>
              </a:extLst>
            </p:cNvPr>
            <p:cNvSpPr/>
            <p:nvPr/>
          </p:nvSpPr>
          <p:spPr>
            <a:xfrm>
              <a:off x="5940160" y="5013184"/>
              <a:ext cx="72000" cy="72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12" name="Picture 28">
            <a:extLst>
              <a:ext uri="{FF2B5EF4-FFF2-40B4-BE49-F238E27FC236}">
                <a16:creationId xmlns:a16="http://schemas.microsoft.com/office/drawing/2014/main" id="{1BC7BBB5-7601-B58E-1B0F-3FB7B96091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697" y="1623516"/>
            <a:ext cx="4682102" cy="3708316"/>
          </a:xfrm>
          <a:prstGeom prst="rect">
            <a:avLst/>
          </a:prstGeom>
        </p:spPr>
      </p:pic>
      <p:pic>
        <p:nvPicPr>
          <p:cNvPr id="13" name="Graphic 32" descr="Right pointing backhand index with solid fill">
            <a:extLst>
              <a:ext uri="{FF2B5EF4-FFF2-40B4-BE49-F238E27FC236}">
                <a16:creationId xmlns:a16="http://schemas.microsoft.com/office/drawing/2014/main" id="{B1EA64DA-4DC0-24A5-6012-95C48869CC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001464">
            <a:off x="1496404" y="4903377"/>
            <a:ext cx="836564" cy="836564"/>
          </a:xfrm>
          <a:prstGeom prst="rect">
            <a:avLst/>
          </a:prstGeom>
        </p:spPr>
      </p:pic>
      <p:sp>
        <p:nvSpPr>
          <p:cNvPr id="14" name="Arc plein 15">
            <a:extLst>
              <a:ext uri="{FF2B5EF4-FFF2-40B4-BE49-F238E27FC236}">
                <a16:creationId xmlns:a16="http://schemas.microsoft.com/office/drawing/2014/main" id="{19CE5079-A3FD-ED6B-6745-C83BCE5F6ED9}"/>
              </a:ext>
            </a:extLst>
          </p:cNvPr>
          <p:cNvSpPr/>
          <p:nvPr/>
        </p:nvSpPr>
        <p:spPr>
          <a:xfrm rot="17101407">
            <a:off x="1425856" y="2653967"/>
            <a:ext cx="4904780" cy="4122581"/>
          </a:xfrm>
          <a:prstGeom prst="blockArc">
            <a:avLst>
              <a:gd name="adj1" fmla="val 14849955"/>
              <a:gd name="adj2" fmla="val 139569"/>
              <a:gd name="adj3" fmla="val 4714"/>
            </a:avLst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079A1-BF2F-705C-C2A2-CDF64F37B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3EA4A4A-A616-250B-1172-5E6E4DFE6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22" name="ZoneTexte 13">
            <a:extLst>
              <a:ext uri="{FF2B5EF4-FFF2-40B4-BE49-F238E27FC236}">
                <a16:creationId xmlns:a16="http://schemas.microsoft.com/office/drawing/2014/main" id="{B32B05AE-0446-8FB9-6DD4-E7C082AD27EF}"/>
              </a:ext>
            </a:extLst>
          </p:cNvPr>
          <p:cNvSpPr txBox="1"/>
          <p:nvPr/>
        </p:nvSpPr>
        <p:spPr>
          <a:xfrm>
            <a:off x="170279" y="898449"/>
            <a:ext cx="7342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أَقْرَأُ </a:t>
            </a:r>
            <a:r>
              <a:rPr lang="ar-MA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التَّدْريجاتِ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وُصولاً إِلى </a:t>
            </a:r>
            <a:r>
              <a:rPr lang="ar-MA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التَّدْريجَةِ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المُتَطابِقَةِ مَعَ الضِّلْعِ الآخَرِ لِلزّاوِيَةِ لِأَجِدَ قِياسَ الزّاوِيَةِ.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073F707B-AC8D-7F1A-4847-D43C8481F041}"/>
              </a:ext>
            </a:extLst>
          </p:cNvPr>
          <p:cNvSpPr txBox="1"/>
          <p:nvPr/>
        </p:nvSpPr>
        <p:spPr>
          <a:xfrm>
            <a:off x="2150957" y="5681258"/>
            <a:ext cx="5507959" cy="6373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قياس الزاوية هو: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90°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219D138-4A73-A222-B861-EA6116516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137" y="1812519"/>
            <a:ext cx="5946280" cy="377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7812D-C4F2-8D29-C9D0-9FAF57EF6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51AEC8D-90E6-80E5-582D-76451CFDF3A7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355F451-ADE4-11A4-DCC5-A851B67E2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9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3529D69-CBDD-035B-BB2E-C4162F6102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44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BDC21-38C9-4AE8-5C31-CA425AABD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EB4DCB-CE0F-980A-BB83-F7E6E5A5F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791CF7-A457-5036-11B6-00ECFC495DAC}"/>
              </a:ext>
            </a:extLst>
          </p:cNvPr>
          <p:cNvSpPr txBox="1"/>
          <p:nvPr/>
        </p:nvSpPr>
        <p:spPr>
          <a:xfrm>
            <a:off x="-443105" y="934850"/>
            <a:ext cx="7930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على ألواحكم،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قياس الزاوية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التالية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F884A4F-0DAA-BBD8-A671-24C2F2B36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557946"/>
            <a:ext cx="403244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CBA0B-6607-7C57-D03B-28B5D9B40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6627BCD-2FF0-212F-585A-440AF659863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1E259FA-CD71-CB6C-41E6-5928BD05E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9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08C6DBA-A3C4-C99C-B725-19DE2C80FE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4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وتركيب الأعداد الصحيحة الطبيعية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6260"/>
              <a:ext cx="3420000" cy="6670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العلاقات بين الزوايا : </a:t>
              </a:r>
              <a:r>
                <a:rPr lang="ar-SA" sz="1600" b="1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التتام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والتكامل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وضعيات القسمة (2)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2B7FD4B-9013-9523-C4DB-E0D7E6E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29" y="2704348"/>
            <a:ext cx="3938021" cy="9408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4584459" y="2872908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الزوايا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rganigramme : Terminateur 21">
            <a:extLst>
              <a:ext uri="{FF2B5EF4-FFF2-40B4-BE49-F238E27FC236}">
                <a16:creationId xmlns:a16="http://schemas.microsoft.com/office/drawing/2014/main" id="{39F45A87-C447-713F-DB32-E69BF905D7E8}"/>
              </a:ext>
            </a:extLst>
          </p:cNvPr>
          <p:cNvSpPr/>
          <p:nvPr/>
        </p:nvSpPr>
        <p:spPr>
          <a:xfrm>
            <a:off x="6668703" y="2467458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C754A132-BE94-E7DD-FB68-8B91DEE76497}"/>
              </a:ext>
            </a:extLst>
          </p:cNvPr>
          <p:cNvSpPr txBox="1">
            <a:spLocks/>
          </p:cNvSpPr>
          <p:nvPr/>
        </p:nvSpPr>
        <p:spPr>
          <a:xfrm>
            <a:off x="4607134" y="4233546"/>
            <a:ext cx="3420000" cy="6670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العلاقات بين الزوايا في الأشكال الهندسية</a:t>
            </a:r>
            <a:endParaRPr lang="ar-MA" sz="1600" b="1" kern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A12EC-0884-3B48-F332-B1B747B04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1952891-421B-74EA-EA9A-21973F755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0BAF6F91-CF4B-4A75-AFE6-B88C8E643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557946"/>
            <a:ext cx="4032448" cy="4608512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73D6C41F-EBF4-EFDF-D30F-93BF86689ABE}"/>
              </a:ext>
            </a:extLst>
          </p:cNvPr>
          <p:cNvSpPr txBox="1"/>
          <p:nvPr/>
        </p:nvSpPr>
        <p:spPr>
          <a:xfrm>
            <a:off x="3023828" y="5157192"/>
            <a:ext cx="3240360" cy="6373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قياس الزاوية هو: </a:t>
            </a:r>
            <a:r>
              <a:rPr lang="fr-M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110°</a:t>
            </a:r>
            <a:endParaRPr kumimoji="0" lang="ar-MA" sz="11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EF2390-C31A-A5E9-CAA6-850B22C55CE6}"/>
              </a:ext>
            </a:extLst>
          </p:cNvPr>
          <p:cNvSpPr txBox="1"/>
          <p:nvPr/>
        </p:nvSpPr>
        <p:spPr>
          <a:xfrm>
            <a:off x="199046" y="876539"/>
            <a:ext cx="7342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، من يشرح لنا كيف توصل للجواب الصحيح؟</a:t>
            </a:r>
          </a:p>
        </p:txBody>
      </p:sp>
    </p:spTree>
    <p:extLst>
      <p:ext uri="{BB962C8B-B14F-4D97-AF65-F5344CB8AC3E}">
        <p14:creationId xmlns:p14="http://schemas.microsoft.com/office/powerpoint/2010/main" val="39092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8329EB-267C-1797-2A6B-FE3DC081D1A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BFAB9-F464-04AE-C561-B57273B0B533}"/>
              </a:ext>
            </a:extLst>
          </p:cNvPr>
          <p:cNvSpPr txBox="1"/>
          <p:nvPr/>
        </p:nvSpPr>
        <p:spPr>
          <a:xfrm>
            <a:off x="1632156" y="3580753"/>
            <a:ext cx="520798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زاوية قياسها معلوم.</a:t>
            </a:r>
            <a:endParaRPr lang="en-US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A68267D-4976-AE9E-6DBB-FD3FDB9E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840142" y="3580753"/>
            <a:ext cx="765221" cy="765221"/>
          </a:xfrm>
          <a:prstGeom prst="rect">
            <a:avLst/>
          </a:prstGeom>
        </p:spPr>
      </p:pic>
      <p:sp>
        <p:nvSpPr>
          <p:cNvPr id="8" name="Oval 80">
            <a:extLst>
              <a:ext uri="{FF2B5EF4-FFF2-40B4-BE49-F238E27FC236}">
                <a16:creationId xmlns:a16="http://schemas.microsoft.com/office/drawing/2014/main" id="{7C078692-967A-B16F-C27A-248D8727580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6E2C0E2E-DABA-C2D4-6541-71DDA0A946A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CD9308D-90B3-0CDF-8746-E9A7403DCA3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74600" y="88125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ننشئ زاوية قياسها معلوم.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44203C0-5519-D78D-2979-C4C85775F1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D856E9-37BA-6D4F-D7F6-F1425BD7C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9D968E-9D17-97ED-8BA2-F8384FA7B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1392" y="88215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عرض فيديو النمذجة 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769C432-8C0A-1F11-96C0-A6E60CCC9E4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6.P2.S4.L1">
            <a:hlinkClick r:id="" action="ppaction://media"/>
            <a:extLst>
              <a:ext uri="{FF2B5EF4-FFF2-40B4-BE49-F238E27FC236}">
                <a16:creationId xmlns:a16="http://schemas.microsoft.com/office/drawing/2014/main" id="{F99086F8-F9C7-CE9F-A52E-9C4DCAE522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290" y="1739838"/>
            <a:ext cx="7530674" cy="423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D4DA-F0C9-B1EA-F9DB-0F395DBE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82070-46D3-213C-6B62-1EB6A2DE778B}"/>
              </a:ext>
            </a:extLst>
          </p:cNvPr>
          <p:cNvSpPr txBox="1"/>
          <p:nvPr/>
        </p:nvSpPr>
        <p:spPr>
          <a:xfrm>
            <a:off x="66211" y="86447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زاوية قياسها معلوم؟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917827-45F6-1FF2-9359-F2F2CA23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0BB3C41-F29A-FBDC-4B69-016B620AC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793" y="1970330"/>
            <a:ext cx="7230491" cy="40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9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102D4-BFBB-6A43-47DF-872DC0E4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6B7A42-E209-C4E8-7556-892D56A324E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CFFDCA-B173-C19B-EB57-25F050E73F59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D107971-6A82-48ED-40FE-FC7C9BA9D5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C958444-BDE9-97D4-2BC5-AA819B7A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199063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9DDC4EE3-4C07-3921-1E93-4CEDFFBC338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09983B5B-47F9-824E-3288-1A2A4A9AA9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57C6041-A2EB-49C4-EDE7-E59CCBD4DE10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F60B19-7CA7-9E82-9D0A-FEC7DDA520A2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B2B3AE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F7350D-DA83-7C9D-E39D-8F32D65BBA9A}"/>
              </a:ext>
            </a:extLst>
          </p:cNvPr>
          <p:cNvSpPr txBox="1"/>
          <p:nvPr/>
        </p:nvSpPr>
        <p:spPr>
          <a:xfrm>
            <a:off x="1284390" y="4590126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9593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A4AC1-9348-CE3B-5297-49C394635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2ACB346-6D33-D59E-3C6D-62B5E3E70B5B}"/>
              </a:ext>
            </a:extLst>
          </p:cNvPr>
          <p:cNvSpPr txBox="1"/>
          <p:nvPr/>
        </p:nvSpPr>
        <p:spPr>
          <a:xfrm>
            <a:off x="383287" y="866674"/>
            <a:ext cx="7165581" cy="37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B14680D-901A-FB61-733A-3F96C6B2F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BBEAE9-B8E0-1E3B-608C-CA7986EECA9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9617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2">
                <a:extLst>
                  <a:ext uri="{FF2B5EF4-FFF2-40B4-BE49-F238E27FC236}">
                    <a16:creationId xmlns:a16="http://schemas.microsoft.com/office/drawing/2014/main" id="{E65E2B95-B182-9057-41D2-BDEE9EE14077}"/>
                  </a:ext>
                </a:extLst>
              </p:cNvPr>
              <p:cNvSpPr txBox="1"/>
              <p:nvPr/>
            </p:nvSpPr>
            <p:spPr>
              <a:xfrm>
                <a:off x="383287" y="866674"/>
                <a:ext cx="7165581" cy="377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ar-M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انتبهوا ، </a:t>
                </a:r>
                <a:r>
                  <a:rPr lang="ar-S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سننشئ زاوية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SA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𝑨𝑶𝑩</m:t>
                        </m:r>
                      </m:e>
                    </m:acc>
                  </m:oMath>
                </a14:m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S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قياسها 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110°</a:t>
                </a:r>
                <a:r>
                  <a:rPr lang="ar-M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خُطْوَةً خطوة مثل مجد وندى</a:t>
                </a:r>
              </a:p>
            </p:txBody>
          </p:sp>
        </mc:Choice>
        <mc:Fallback xmlns="">
          <p:sp>
            <p:nvSpPr>
              <p:cNvPr id="13" name="ZoneTexte 2">
                <a:extLst>
                  <a:ext uri="{FF2B5EF4-FFF2-40B4-BE49-F238E27FC236}">
                    <a16:creationId xmlns:a16="http://schemas.microsoft.com/office/drawing/2014/main" id="{E65E2B95-B182-9057-41D2-BDEE9EE14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866674"/>
                <a:ext cx="7165581" cy="377604"/>
              </a:xfrm>
              <a:prstGeom prst="rect">
                <a:avLst/>
              </a:prstGeom>
              <a:blipFill>
                <a:blip r:embed="rId2"/>
                <a:stretch>
                  <a:fillRect t="-4839" r="-681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4" y="626156"/>
            <a:ext cx="984119" cy="1014068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75D01AB-0E91-9634-6FD9-3E040FA9AAAF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89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ar-SA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𝑨𝑶𝑩</m:t>
                          </m:r>
                        </m:e>
                      </m:acc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𝟏𝟏𝟎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°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75D01AB-0E91-9634-6FD9-3E040FA9A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89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3D5ACA-56F3-31D0-FE3E-6ECAB61AB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8771AC6-E2B6-E30C-3B9F-C11186E4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81D2FB-9402-2C09-5A93-69A0934DC294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E8A6E7DD-ED32-1EC2-235F-850286A685E2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A96185F9-114C-CF9D-FC3A-88BCDBA6EC4D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C55329AD-DAC9-68C6-8773-D662B69AF775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5DB74EFE-CBFF-282E-0D50-FDB007F34B2A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5277303-EFDD-C57D-94D8-AF01B23C19C8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41196CA8-01D3-7B14-C308-ABEC7C51FA1B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7" name="Rectangle : coins arrondis 4">
            <a:extLst>
              <a:ext uri="{FF2B5EF4-FFF2-40B4-BE49-F238E27FC236}">
                <a16:creationId xmlns:a16="http://schemas.microsoft.com/office/drawing/2014/main" id="{02CEB842-C422-5680-2B2D-0347FB2C92FA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75D59B8-DDE9-66F6-7FFC-365C65D87BCF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89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ar-SA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𝑨𝑶𝑩</m:t>
                          </m:r>
                        </m:e>
                      </m:acc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𝟏𝟏𝟎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°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75D59B8-DDE9-66F6-7FFC-365C65D87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89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94CA-7E54-0CCF-2831-91289145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AB76BA-C1CA-149F-345C-26FECDAC1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E59A499F-BF40-7C9F-2A69-335FCE0835B3}"/>
              </a:ext>
            </a:extLst>
          </p:cNvPr>
          <p:cNvSpPr txBox="1"/>
          <p:nvPr/>
        </p:nvSpPr>
        <p:spPr>
          <a:xfrm>
            <a:off x="465514" y="853335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 البحث ، ارسموا الضلع الأول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[OA)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للزاوية وحددوا رأس الزاوية 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9B66913-2164-A18B-3658-E7F4E0DDEF76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43CD09A4-0D80-4A3C-04F5-397E62938290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0D9AAB0-7731-82C5-29C2-C89C64285785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1" name="Rectangle : coins arrondis 4">
            <a:extLst>
              <a:ext uri="{FF2B5EF4-FFF2-40B4-BE49-F238E27FC236}">
                <a16:creationId xmlns:a16="http://schemas.microsoft.com/office/drawing/2014/main" id="{FEC42482-FBFB-FB47-CB26-7F5E61941DE7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DC4A0D85-7174-9B06-CACD-5BC9525BD9D1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69316B0-56E8-6672-8974-04DAF2905883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5FED6BEC-F0AF-FA08-FE0D-95080EFA279F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5" name="Rectangle : coins arrondis 4">
            <a:extLst>
              <a:ext uri="{FF2B5EF4-FFF2-40B4-BE49-F238E27FC236}">
                <a16:creationId xmlns:a16="http://schemas.microsoft.com/office/drawing/2014/main" id="{05D4FAFB-978A-270E-ED40-BA6DF8F293B5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F2ED320-F509-F5E5-C22A-BDDCAF25DE55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89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ar-SA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𝑨𝑶𝑩</m:t>
                          </m:r>
                        </m:e>
                      </m:acc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𝟏𝟏𝟎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°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F2ED320-F509-F5E5-C22A-BDDCAF25D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89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4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66378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الزوايا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diagramm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5ECEFA88-2091-729E-1E85-B5B0D2C7C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2305994"/>
            <a:ext cx="3627902" cy="4124623"/>
          </a:xfrm>
          <a:prstGeom prst="rect">
            <a:avLst/>
          </a:prstGeom>
        </p:spPr>
      </p:pic>
      <p:pic>
        <p:nvPicPr>
          <p:cNvPr id="10" name="Image 9" descr="Une image contenant texte, capture d’écran, logiciel, conception&#10;&#10;Le contenu généré par l’IA peut être incorrect.">
            <a:extLst>
              <a:ext uri="{FF2B5EF4-FFF2-40B4-BE49-F238E27FC236}">
                <a16:creationId xmlns:a16="http://schemas.microsoft.com/office/drawing/2014/main" id="{8C2116F2-23D9-F9C4-D77C-02544FE0E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56" y="2305994"/>
            <a:ext cx="3627903" cy="39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10C11-8883-D223-5FA2-99BF082D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C1DCBF-C12A-0705-B94D-40F403EB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5076FF-33DD-9F92-6552-9D181F169F07}"/>
              </a:ext>
            </a:extLst>
          </p:cNvPr>
          <p:cNvSpPr txBox="1"/>
          <p:nvPr/>
        </p:nvSpPr>
        <p:spPr>
          <a:xfrm>
            <a:off x="822374" y="853335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3968E7B-DD1C-3FAF-C43A-FE00F517A8F7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3763A0E5-F565-88CD-295B-806DE0F2CA09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126E7F9B-2021-B8A2-0DB5-AE1544C3968A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32" name="Rectangle : coins arrondis 4">
            <a:extLst>
              <a:ext uri="{FF2B5EF4-FFF2-40B4-BE49-F238E27FC236}">
                <a16:creationId xmlns:a16="http://schemas.microsoft.com/office/drawing/2014/main" id="{0339CBAF-B0FB-4C13-AA4F-FB1BAE1B5198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3" name="Oval 80">
            <a:extLst>
              <a:ext uri="{FF2B5EF4-FFF2-40B4-BE49-F238E27FC236}">
                <a16:creationId xmlns:a16="http://schemas.microsoft.com/office/drawing/2014/main" id="{EECD24FF-394A-FCE6-34A4-8D0C76B29306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A4A6F424-A8CB-42D3-B20C-865E0BECE37F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5" name="Oval 80">
            <a:extLst>
              <a:ext uri="{FF2B5EF4-FFF2-40B4-BE49-F238E27FC236}">
                <a16:creationId xmlns:a16="http://schemas.microsoft.com/office/drawing/2014/main" id="{07A8DBC1-6B17-D521-10B1-885B6348330E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6" name="Rectangle : coins arrondis 4">
            <a:extLst>
              <a:ext uri="{FF2B5EF4-FFF2-40B4-BE49-F238E27FC236}">
                <a16:creationId xmlns:a16="http://schemas.microsoft.com/office/drawing/2014/main" id="{D5AB8426-24EF-23D3-9305-03E45A30AFF0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16858E8-3A43-216C-DA0F-F2DEF758C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336" y="2445615"/>
            <a:ext cx="5663675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C11D-12BA-D8CB-B586-38E7185D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F7E9E3-55AC-424A-C4DD-75FB5CA6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92E17A3-1CDA-F9D5-5D79-B721D0F3A476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E21DDD7-110E-D3D5-BB43-1862FB3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254582-4990-CC33-DD7D-E5068CC551BD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ABC17BD8-954B-4E69-0035-6E0311B9C609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7614A5A2-C44B-A64B-A8F6-1A8AE27C0890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4" name="Rectangle : coins arrondis 4">
            <a:extLst>
              <a:ext uri="{FF2B5EF4-FFF2-40B4-BE49-F238E27FC236}">
                <a16:creationId xmlns:a16="http://schemas.microsoft.com/office/drawing/2014/main" id="{43011A81-263E-9DC2-D25F-4FD7CDF4CC79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ED00CADE-FFAF-105D-6549-98C2D24AB051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5374D448-8AAC-A618-793D-FADBD505798B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3CB47304-3AA3-21DF-CBA8-E441F809F42D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8" name="Rectangle : coins arrondis 4">
            <a:extLst>
              <a:ext uri="{FF2B5EF4-FFF2-40B4-BE49-F238E27FC236}">
                <a16:creationId xmlns:a16="http://schemas.microsoft.com/office/drawing/2014/main" id="{164AB261-9580-2F52-2A22-E06FF4F40275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C9475D6-4333-5B00-59A0-94F65FFBA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751" y="2633345"/>
            <a:ext cx="5663675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086E-A1A2-2B9F-5C5F-0F0FA42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15585F-AC97-92A2-93B2-00C94A139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18DADF5-0AA8-6A5F-05E9-E82DDC19815E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 البحث، خذوا وطابقوا مركز المنقلة مع رأس الزاوية 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E220EC9-713D-7250-BF1D-B3D91BD75203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12BF253B-A5D0-FCBA-6531-C9374805C7CE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A238EBA0-69B7-2943-26C3-A33124BEE05A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3" name="Rectangle : coins arrondis 4">
            <a:extLst>
              <a:ext uri="{FF2B5EF4-FFF2-40B4-BE49-F238E27FC236}">
                <a16:creationId xmlns:a16="http://schemas.microsoft.com/office/drawing/2014/main" id="{4BD5DDF2-4600-460A-A61D-4C998598C7FC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83686BF5-3769-9DF3-C831-9FF6C3E0892C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978226A-6FB5-830C-38A2-9DEC24DEA632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5D1C1FC2-7DF5-5909-709D-DC09E32C7D53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7" name="Rectangle : coins arrondis 4">
            <a:extLst>
              <a:ext uri="{FF2B5EF4-FFF2-40B4-BE49-F238E27FC236}">
                <a16:creationId xmlns:a16="http://schemas.microsoft.com/office/drawing/2014/main" id="{2720D29D-6CE6-668D-089F-A2AEB88DC8BD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F917F37-B843-D51A-2A6D-8BC877CE5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751" y="2633345"/>
            <a:ext cx="5663675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D291-5BB9-10F7-8587-C25CEDE7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1EA738-0526-BDB0-AEEC-673180130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65F0BA03-925E-9FF8-3F61-37D7966FA164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1FAAA55-734A-5A85-4973-6B8A6B27E9F4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C0EC0F2D-DAE0-4FCD-B825-D7D392A6B4A1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284B2D26-AFD1-A49E-7E93-0B98BA86B659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8B6520A6-8A0F-7FC9-961D-F2B42DA9E074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B71F7875-601D-C44B-B8E3-F6DCB03BC41D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4A8F76D-BEBA-63DA-CFEF-31D64E3F004E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176C4F1-7283-4FB6-AAA1-1494A396D55F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Rectangle : coins arrondis 4">
            <a:extLst>
              <a:ext uri="{FF2B5EF4-FFF2-40B4-BE49-F238E27FC236}">
                <a16:creationId xmlns:a16="http://schemas.microsoft.com/office/drawing/2014/main" id="{11827F7B-896A-41A9-6820-E1FF331322D7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AA189176-DA80-F0D1-60BF-08DF42B79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61" y="2559258"/>
            <a:ext cx="692565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EF703-F3D2-ABA7-89ED-816F9E3ED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18F0276-43D1-21DE-19B5-CE3643D5C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D5736849-8B2A-F034-6C1C-5216125453CA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الثالثة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761D7FA-0DE1-59D7-0D24-C69509947A05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ADEF7E3D-707B-56E6-22CC-0CA8B55D9EDE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F69C87D-A1E4-0947-A2B8-8F114748352B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7F61B0B0-0F9D-53D1-CA00-D3E7D7A1AD6B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EC1F0FD3-A51B-4B01-A5D9-5804DF917E57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6D91FAF-EED5-CC95-DF48-542BB4BD9384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1C1E020E-D69A-2B20-FEF0-F0089AE8B96B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0" name="Rectangle : coins arrondis 4">
            <a:extLst>
              <a:ext uri="{FF2B5EF4-FFF2-40B4-BE49-F238E27FC236}">
                <a16:creationId xmlns:a16="http://schemas.microsoft.com/office/drawing/2014/main" id="{51B2BD3E-A034-1545-0D7E-18E3732EBDF8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0CB97BA-B6A5-4E8F-2639-74BF8295B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108C816-4EAC-8E1A-A701-17AE071C7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06" y="2468717"/>
            <a:ext cx="6950042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2758E-4DF3-C716-C1B6-0BDF9B80E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F407B2-92E6-A36A-9972-2DA19A695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1320E7A2-D74C-5064-D504-96BC367213A5}"/>
              </a:ext>
            </a:extLst>
          </p:cNvPr>
          <p:cNvSpPr txBox="1"/>
          <p:nvPr/>
        </p:nvSpPr>
        <p:spPr>
          <a:xfrm>
            <a:off x="138873" y="888820"/>
            <a:ext cx="736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دفاتركم، قوموا بعد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تدريجات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المنقلة انطلاقا من الصفر إلى أن تصلوا  إلى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التدريجة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110°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2759660-2748-698E-AA38-A0294847AFBC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2F8F03FA-580F-6475-CE76-3BB56DF15BA2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8BE2022E-44D9-6C76-D988-6C1B69761ACC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7" name="Rectangle : coins arrondis 4">
            <a:extLst>
              <a:ext uri="{FF2B5EF4-FFF2-40B4-BE49-F238E27FC236}">
                <a16:creationId xmlns:a16="http://schemas.microsoft.com/office/drawing/2014/main" id="{A6ADA272-3EF1-7F51-E67D-09B02F8862D2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2E708B57-A9B1-A978-C292-E88EFA9FD6FC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F941D10-DF4F-CBC8-19C0-15FD5C1F65B6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4DB7A726-6892-40BD-8B22-F54E01222FFE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2" name="Rectangle : coins arrondis 4">
            <a:extLst>
              <a:ext uri="{FF2B5EF4-FFF2-40B4-BE49-F238E27FC236}">
                <a16:creationId xmlns:a16="http://schemas.microsoft.com/office/drawing/2014/main" id="{E9C329DE-18EF-6832-F813-36E5E45272C5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1C31FE9-79B0-DF7B-ADE0-41B32F50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68" y="2312777"/>
            <a:ext cx="6925656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DFDDC-6794-F80E-6EDF-9C6F54568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70C4A7-F090-0F40-B0F9-5B1516104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76A7F5EB-5825-118F-6E54-94F2BF780D74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CC07B7B-F319-FD04-915C-B1F0F124E93A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FD4AB1BC-0CDC-C268-1FEA-B10B109C0BD2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48F71803-81A4-9D67-F741-B721E1683C85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7" name="Rectangle : coins arrondis 4">
            <a:extLst>
              <a:ext uri="{FF2B5EF4-FFF2-40B4-BE49-F238E27FC236}">
                <a16:creationId xmlns:a16="http://schemas.microsoft.com/office/drawing/2014/main" id="{058684DA-538C-DDF5-7F2C-C61275C2EDCE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199DF470-6CCF-17A7-3B39-EDBA53C28118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A74FB4C-31B4-59B3-4F84-8CDBC2BD2693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D79C325A-0DB9-076C-0D92-28A5A314C731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Rectangle : coins arrondis 4">
            <a:extLst>
              <a:ext uri="{FF2B5EF4-FFF2-40B4-BE49-F238E27FC236}">
                <a16:creationId xmlns:a16="http://schemas.microsoft.com/office/drawing/2014/main" id="{2748129C-0AA8-2202-0EBF-23E69B40DC01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6C1FACF-85EF-A41E-6F7F-44A03251A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51" y="2419556"/>
            <a:ext cx="6962235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146E7-2A9C-3340-8805-490091B81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1EB5FE-60B5-4720-F348-E17022B6E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0B391A4-8D03-991D-C947-6D6C68C99CF0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الرابعة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84867F3-E47E-DB6E-E643-1F6579ED4EE1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4BEC3466-CF80-E1AA-FD56-8F815AB0FE40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AA90805F-5047-1DD7-3078-1D5C35445336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7" name="Rectangle : coins arrondis 4">
            <a:extLst>
              <a:ext uri="{FF2B5EF4-FFF2-40B4-BE49-F238E27FC236}">
                <a16:creationId xmlns:a16="http://schemas.microsoft.com/office/drawing/2014/main" id="{59037AA0-2BD6-C354-7D4E-39BE3F495E71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BF926187-C8C6-F992-6CF7-1E617A9FAB83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E94361A2-187F-7DF9-CF63-ECA97AFBC327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9FB7E7DA-74B6-CD69-8C4D-039CCDE8B367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Rectangle : coins arrondis 4">
            <a:extLst>
              <a:ext uri="{FF2B5EF4-FFF2-40B4-BE49-F238E27FC236}">
                <a16:creationId xmlns:a16="http://schemas.microsoft.com/office/drawing/2014/main" id="{14A39D82-1B6B-646C-BB20-BC11CDA6FFF5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A7622D9-77E3-EB52-265F-E9DE27361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3BE4F16-E650-7F62-49D2-390493CAE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80" y="2625976"/>
            <a:ext cx="6962235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4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D91B1-4FB1-CCE9-5FEA-56D83204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51D35A-7AB7-66B6-84A1-5AD671614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46AB067-2E46-633E-0E46-980E90B987E5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FFB1BD2D-6E4D-47BF-9784-90DD79DF3AF8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799A5F18-1B32-1CF4-CE0E-9506CC8E7346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8" name="Rectangle : coins arrondis 4">
            <a:extLst>
              <a:ext uri="{FF2B5EF4-FFF2-40B4-BE49-F238E27FC236}">
                <a16:creationId xmlns:a16="http://schemas.microsoft.com/office/drawing/2014/main" id="{9BA3426C-2A39-AE45-5C53-AE988C2AF75C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0D1A310A-349C-1CA7-5F0C-5296E81D09BB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4732BB62-7725-5A57-CF92-ECA3537DB6E5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27A5B563-0456-C791-1883-8012409EEF33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Rectangle : coins arrondis 4">
            <a:extLst>
              <a:ext uri="{FF2B5EF4-FFF2-40B4-BE49-F238E27FC236}">
                <a16:creationId xmlns:a16="http://schemas.microsoft.com/office/drawing/2014/main" id="{4572C7F9-4CF0-1A4B-6A2A-1C3112394EF5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3" name="ZoneTexte 2">
            <a:extLst>
              <a:ext uri="{FF2B5EF4-FFF2-40B4-BE49-F238E27FC236}">
                <a16:creationId xmlns:a16="http://schemas.microsoft.com/office/drawing/2014/main" id="{880B9CDB-C1A5-BBAC-16EE-6F05AE37B710}"/>
              </a:ext>
            </a:extLst>
          </p:cNvPr>
          <p:cNvSpPr txBox="1"/>
          <p:nvPr/>
        </p:nvSpPr>
        <p:spPr>
          <a:xfrm>
            <a:off x="138873" y="888820"/>
            <a:ext cx="736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دفاتركم، قوموا بوضع نقطة أمام القياس المطلوب وارسموا الضلع الثاني للزاوية.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4F065E11-679A-F5E5-CD4A-640BA41CF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68" y="2484957"/>
            <a:ext cx="6962235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5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7F917-D88F-9BF3-D408-40BF1C73D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8C49C5-BC25-AA08-C604-F5C029161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2A746E28-36AD-5519-B5FC-7623532FE8E5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7A90F58B-5B01-17F7-EF5A-B5969AAF1D30}"/>
              </a:ext>
            </a:extLst>
          </p:cNvPr>
          <p:cNvSpPr/>
          <p:nvPr/>
        </p:nvSpPr>
        <p:spPr>
          <a:xfrm>
            <a:off x="6316207" y="1589287"/>
            <a:ext cx="115891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4761EEAA-B2A2-0486-AD87-A4043E56C2A5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2B63BB86-18FB-8A43-BB92-81A964E3CD2E}"/>
              </a:ext>
            </a:extLst>
          </p:cNvPr>
          <p:cNvSpPr>
            <a:spLocks noChangeAspect="1"/>
          </p:cNvSpPr>
          <p:nvPr/>
        </p:nvSpPr>
        <p:spPr>
          <a:xfrm>
            <a:off x="5768062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8" name="Rectangle : coins arrondis 4">
            <a:extLst>
              <a:ext uri="{FF2B5EF4-FFF2-40B4-BE49-F238E27FC236}">
                <a16:creationId xmlns:a16="http://schemas.microsoft.com/office/drawing/2014/main" id="{CC7D1A3C-ECF9-43C9-7394-C6D276941020}"/>
              </a:ext>
            </a:extLst>
          </p:cNvPr>
          <p:cNvSpPr/>
          <p:nvPr/>
        </p:nvSpPr>
        <p:spPr>
          <a:xfrm>
            <a:off x="4321749" y="1596656"/>
            <a:ext cx="138726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آخذ...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38C5631A-9AD9-8293-1595-C80327F5CA00}"/>
              </a:ext>
            </a:extLst>
          </p:cNvPr>
          <p:cNvSpPr>
            <a:spLocks noChangeAspect="1"/>
          </p:cNvSpPr>
          <p:nvPr/>
        </p:nvSpPr>
        <p:spPr>
          <a:xfrm>
            <a:off x="1881836" y="1670743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8A0DBFE1-7809-B6BD-FD07-D427578445DC}"/>
              </a:ext>
            </a:extLst>
          </p:cNvPr>
          <p:cNvSpPr/>
          <p:nvPr/>
        </p:nvSpPr>
        <p:spPr>
          <a:xfrm>
            <a:off x="404979" y="1596656"/>
            <a:ext cx="1417805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أَضع...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920EFF0D-84F9-92D4-4F68-97A0AECF94A7}"/>
              </a:ext>
            </a:extLst>
          </p:cNvPr>
          <p:cNvSpPr>
            <a:spLocks noChangeAspect="1"/>
          </p:cNvSpPr>
          <p:nvPr/>
        </p:nvSpPr>
        <p:spPr>
          <a:xfrm>
            <a:off x="3842900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Rectangle : coins arrondis 4">
            <a:extLst>
              <a:ext uri="{FF2B5EF4-FFF2-40B4-BE49-F238E27FC236}">
                <a16:creationId xmlns:a16="http://schemas.microsoft.com/office/drawing/2014/main" id="{FFB8BDB6-8D78-DDCE-C5AD-6EDAB2E17876}"/>
              </a:ext>
            </a:extLst>
          </p:cNvPr>
          <p:cNvSpPr/>
          <p:nvPr/>
        </p:nvSpPr>
        <p:spPr>
          <a:xfrm>
            <a:off x="2429980" y="1596656"/>
            <a:ext cx="1353868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D62B3D4-E6F8-19E0-98CF-272C1E79B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51" y="2144289"/>
            <a:ext cx="6962235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85567" cy="625740"/>
            <a:chOff x="976754" y="4005561"/>
            <a:chExt cx="58556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3159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99452" cy="832001"/>
            <a:chOff x="976754" y="4706199"/>
            <a:chExt cx="599452" cy="8320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5458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15</a:t>
              </a:r>
            </a:p>
            <a:p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61225" cy="625740"/>
            <a:chOff x="976754" y="2489217"/>
            <a:chExt cx="561225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21944" y="2700445"/>
              <a:ext cx="51603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62AD2F-F35A-1A9E-6E3C-D25C1CAEBC00}"/>
              </a:ext>
            </a:extLst>
          </p:cNvPr>
          <p:cNvGrpSpPr/>
          <p:nvPr/>
        </p:nvGrpSpPr>
        <p:grpSpPr>
          <a:xfrm>
            <a:off x="1682563" y="5476829"/>
            <a:ext cx="547364" cy="621681"/>
            <a:chOff x="976754" y="3247381"/>
            <a:chExt cx="547364" cy="62095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BEDB3F8-3678-AE42-1149-FF65B94F4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511F8BC-32F1-B09E-8AD6-1CA4529B8868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29A46-9D28-9177-12D9-2257685D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A473D6-EEE3-F94E-CB55-9EE0A4ABC1E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F6427F-24F1-4DB2-FAFC-DF153265F911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3F82857-9144-E69C-443C-3601E67F72F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FCDB8F0-9AD2-ED69-2C71-5D071D1E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846274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BC547780-0953-B0B3-3BAD-5DAEC746343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A8619D45-BD19-DA5F-24AD-F123CB48A9E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7B9CEF5-CB62-CCD2-CA77-7F9EFE87B221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95F6C7-8BC0-81F8-B91E-4EBC8A96770F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C0BF9F-19BB-1434-BAF5-60B8D45E66A8}"/>
              </a:ext>
            </a:extLst>
          </p:cNvPr>
          <p:cNvSpPr txBox="1"/>
          <p:nvPr/>
        </p:nvSpPr>
        <p:spPr>
          <a:xfrm>
            <a:off x="1295931" y="451208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1378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510D-BE32-9E1F-A37D-0677D176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997807-918A-BB94-9BD3-1B8C41143E8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ADE32A-FA44-F8A0-CA41-62F5C8CC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722C29-1250-8ED2-E33B-88C222B7BE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9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7D72F-8E74-059F-C84F-94816F28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B8F07E-6B01-BEF8-65DF-26D6B318E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9012B94-73D0-EF85-23E8-EEADE203D26A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أحسبوا العملية التالية: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C55B25F5-0258-C7EB-AD82-110F60AA472F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89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ar-SA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𝑪𝑶𝑫</m:t>
                          </m:r>
                        </m:e>
                      </m:acc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°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C55B25F5-0258-C7EB-AD82-110F60AA4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89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92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99576-5DB3-AE0B-92C7-A34D83D96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88973CF-128B-FD23-969B-4119B189755E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2087E3-CDFB-D3F1-9353-48A27DC36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E7D1589-6C6E-8C7B-A7B2-C83D33ECAB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8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7C3F7-0CA0-8287-9CF7-2681971E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A4F67FD-A1BA-4B16-8094-964F37D62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43B909D5-0A07-78C1-7266-2F89FEF2B91B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ligne&#10;&#10;Le contenu généré par l’IA peut être incorrect.">
            <a:extLst>
              <a:ext uri="{FF2B5EF4-FFF2-40B4-BE49-F238E27FC236}">
                <a16:creationId xmlns:a16="http://schemas.microsoft.com/office/drawing/2014/main" id="{7991F6BD-AE47-F39C-8A43-FD14C87CE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228" y="1683795"/>
            <a:ext cx="4738721" cy="43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E1FE-D1F5-7D14-BF3D-D30EB9D38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359BF99-54A0-13F9-B896-ACD2F88EB069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7B2E96-2C6F-58A7-AA44-9440B9772818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CFE2FF7-9B06-0493-FE09-5067CD099BC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822861-5D09-56DF-B921-185D5F71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4478926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3C26C0AA-A945-5ECC-379C-603C9DE3FB58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70F4A2BF-FD5A-C914-8737-BD712922926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DE92F578-7002-489D-AA85-04FA42896A2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C103CE-A721-FD87-A407-882327971EFB}"/>
              </a:ext>
            </a:extLst>
          </p:cNvPr>
          <p:cNvSpPr txBox="1"/>
          <p:nvPr/>
        </p:nvSpPr>
        <p:spPr>
          <a:xfrm>
            <a:off x="1284391" y="453837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43A5ED-E40B-DD97-AC8B-A892F0C4CDEA}"/>
              </a:ext>
            </a:extLst>
          </p:cNvPr>
          <p:cNvSpPr txBox="1"/>
          <p:nvPr/>
        </p:nvSpPr>
        <p:spPr>
          <a:xfrm>
            <a:off x="1284391" y="385336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25771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430645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3" name="Image 2" descr="Une image contenant texte, diagramm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16A6F7E0-D171-0902-8190-5E719EAE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460" y="1889371"/>
            <a:ext cx="3627902" cy="4124623"/>
          </a:xfrm>
          <a:prstGeom prst="rect">
            <a:avLst/>
          </a:prstGeom>
        </p:spPr>
      </p:pic>
      <p:pic>
        <p:nvPicPr>
          <p:cNvPr id="5" name="Image 4" descr="Une image contenant texte, capture d’écran, logiciel, conception&#10;&#10;Le contenu généré par l’IA peut être incorrect.">
            <a:extLst>
              <a:ext uri="{FF2B5EF4-FFF2-40B4-BE49-F238E27FC236}">
                <a16:creationId xmlns:a16="http://schemas.microsoft.com/office/drawing/2014/main" id="{39EA948D-AF93-2B72-C80B-0CADBBFCF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15" y="1889370"/>
            <a:ext cx="3627903" cy="412462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198637" y="2280198"/>
            <a:ext cx="2995675" cy="16714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713295" y="2655346"/>
            <a:ext cx="2068907" cy="2517796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7046C6-13E5-5228-230B-208611D84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807A748B-3357-8EEE-8FAF-109EE8BD1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98" y="2272209"/>
            <a:ext cx="6351497" cy="35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418794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5A18343-24A4-C7BF-1ECC-1510ADC7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4623" y="1990640"/>
            <a:ext cx="3768953" cy="37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426747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6BA112F-D91B-651A-9F50-64CA528EB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4" name="Image 3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5CAFF85-EB42-BFB8-42F7-42A27A0B0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93" y="1970330"/>
            <a:ext cx="7230491" cy="40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965691" y="3537379"/>
            <a:ext cx="6921428" cy="12433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566530" y="3834602"/>
            <a:ext cx="6412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أتعرف وأنشئ زاوية (حادة – قائمة _ منفرجة)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7118026" y="3344567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414742" y="8452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من يشرح لنا كيف توصل للجواب؟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AD844E20-FC1A-4051-0C0E-0A8902EF9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33" y="1889729"/>
            <a:ext cx="7529212" cy="4549534"/>
          </a:xfrm>
          <a:prstGeom prst="rect">
            <a:avLst/>
          </a:prstGeom>
        </p:spPr>
      </p:pic>
      <p:pic>
        <p:nvPicPr>
          <p:cNvPr id="6" name="Image 5" descr="Une image contenant lign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2A575D8C-559A-343D-E5C4-340365242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318" y="2837398"/>
            <a:ext cx="2720043" cy="3296323"/>
          </a:xfrm>
          <a:prstGeom prst="rect">
            <a:avLst/>
          </a:prstGeom>
        </p:spPr>
      </p:pic>
      <p:pic>
        <p:nvPicPr>
          <p:cNvPr id="11" name="Image 10" descr="Une image contenant ligne&#10;&#10;Le contenu généré par l’IA peut être incorrect.">
            <a:extLst>
              <a:ext uri="{FF2B5EF4-FFF2-40B4-BE49-F238E27FC236}">
                <a16:creationId xmlns:a16="http://schemas.microsoft.com/office/drawing/2014/main" id="{29B0F0B6-5987-8D91-7B58-AD6660A6C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934" y="2920181"/>
            <a:ext cx="2883566" cy="30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4041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1930187" y="3361242"/>
            <a:ext cx="3708400" cy="1392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  <a:p>
            <a:pPr algn="ctr"/>
            <a:endParaRPr lang="en-US" sz="1200" dirty="0"/>
          </a:p>
        </p:txBody>
      </p:sp>
      <p:pic>
        <p:nvPicPr>
          <p:cNvPr id="6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1CEAA60-B536-3C9C-5A3F-BF6A5026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32496" y="3636549"/>
            <a:ext cx="841742" cy="841742"/>
          </a:xfrm>
          <a:prstGeom prst="rect">
            <a:avLst/>
          </a:prstGeom>
        </p:spPr>
      </p:pic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4D0A4395-CC28-4A97-6379-3659351B879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87A8951-94E5-0820-5EC5-B9122A11D5A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0" y="770610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1807" y="2227877"/>
            <a:ext cx="2913524" cy="2913524"/>
          </a:xfrm>
          <a:prstGeom prst="rect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 descr="Une image contenant texte, capture d’écran, logiciel, conception&#10;&#10;Le contenu généré par l’IA peut être incorrect.">
            <a:extLst>
              <a:ext uri="{FF2B5EF4-FFF2-40B4-BE49-F238E27FC236}">
                <a16:creationId xmlns:a16="http://schemas.microsoft.com/office/drawing/2014/main" id="{591EAFF6-3D4D-AC05-01BA-F9EBE363D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39" y="1871497"/>
            <a:ext cx="3627903" cy="421589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3446DA-37F1-BD04-D35F-C464CF198C2D}"/>
              </a:ext>
            </a:extLst>
          </p:cNvPr>
          <p:cNvSpPr/>
          <p:nvPr/>
        </p:nvSpPr>
        <p:spPr>
          <a:xfrm>
            <a:off x="1897626" y="3869864"/>
            <a:ext cx="3061680" cy="19410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C285DE93-C574-5ABA-571D-81F4ADD0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874736" y="809965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C7B6521-460E-4C79-91C5-9B35FACB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38" y="2090824"/>
            <a:ext cx="8157155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C892B-99C1-AB6F-A33D-89BD5C081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AC7A4A25-E453-A90D-1B88-C1B654879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B18D7F24-3F45-7AC9-3B74-E23870900968}"/>
              </a:ext>
            </a:extLst>
          </p:cNvPr>
          <p:cNvSpPr txBox="1"/>
          <p:nvPr/>
        </p:nvSpPr>
        <p:spPr>
          <a:xfrm>
            <a:off x="874736" y="809965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93EF4A-C374-E7E5-7207-91CB322F5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70" y="1894178"/>
            <a:ext cx="8157155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5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186813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texte, diagramm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D605AB20-5D65-93D5-D61E-F8BDA8C9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742" y="1848794"/>
            <a:ext cx="3627902" cy="4124623"/>
          </a:xfrm>
          <a:prstGeom prst="rect">
            <a:avLst/>
          </a:prstGeom>
        </p:spPr>
      </p:pic>
      <p:pic>
        <p:nvPicPr>
          <p:cNvPr id="4" name="Image 3" descr="Une image contenant texte, capture d’écran, logiciel, conception&#10;&#10;Le contenu généré par l’IA peut être incorrect.">
            <a:extLst>
              <a:ext uri="{FF2B5EF4-FFF2-40B4-BE49-F238E27FC236}">
                <a16:creationId xmlns:a16="http://schemas.microsoft.com/office/drawing/2014/main" id="{E51662A3-5546-E3E7-D666-210B29C2E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97" y="1848793"/>
            <a:ext cx="3627903" cy="41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11419" y="87782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F49B8D-3A04-5BE0-70F1-AF5D6274976C}"/>
              </a:ext>
            </a:extLst>
          </p:cNvPr>
          <p:cNvSpPr/>
          <p:nvPr/>
        </p:nvSpPr>
        <p:spPr>
          <a:xfrm>
            <a:off x="1570255" y="2861240"/>
            <a:ext cx="5884432" cy="21089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1A18BFC3-E215-9229-6D69-93033190A5D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3DF9F52-B12E-76EF-0C5E-BA5C2A8CD36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EC3FA2E-B2D7-1E54-FF58-B0F0E30B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09184" y="3324316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2B0B11-9743-E09F-A850-C5E602E7E0D6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أحسب ذهنيا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B5CB95-5B7C-5702-A595-F4459F5C6BD1}"/>
              </a:ext>
            </a:extLst>
          </p:cNvPr>
          <p:cNvSpPr txBox="1"/>
          <p:nvPr/>
        </p:nvSpPr>
        <p:spPr>
          <a:xfrm>
            <a:off x="1689313" y="3976248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46407" y="924163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كراسات الحساب الذهني؛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dessin humoristiqu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587FE7E-1CB4-D989-AE16-DDE5F7C9C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530" y="1871878"/>
            <a:ext cx="3109541" cy="4327216"/>
          </a:xfrm>
          <a:prstGeom prst="rect">
            <a:avLst/>
          </a:prstGeom>
          <a:ln>
            <a:solidFill>
              <a:srgbClr val="EE2962"/>
            </a:solidFill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20970</TotalTime>
  <Words>1015</Words>
  <Application>Microsoft Office PowerPoint</Application>
  <PresentationFormat>Affichage à l'écran (4:3)</PresentationFormat>
  <Paragraphs>314</Paragraphs>
  <Slides>68</Slides>
  <Notes>28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68</vt:i4>
      </vt:variant>
    </vt:vector>
  </HeadingPairs>
  <TitlesOfParts>
    <vt:vector size="79" baseType="lpstr">
      <vt:lpstr>Arial</vt:lpstr>
      <vt:lpstr>Aptos</vt:lpstr>
      <vt:lpstr>Effra CC Arbc</vt:lpstr>
      <vt:lpstr>Microsoft Uighur</vt:lpstr>
      <vt:lpstr>DengXian</vt:lpstr>
      <vt:lpstr>Dosis</vt:lpstr>
      <vt:lpstr>Calibri</vt:lpstr>
      <vt:lpstr>Cambria Math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169</cp:revision>
  <cp:lastPrinted>2025-08-13T10:11:39Z</cp:lastPrinted>
  <dcterms:created xsi:type="dcterms:W3CDTF">2025-08-01T12:31:49Z</dcterms:created>
  <dcterms:modified xsi:type="dcterms:W3CDTF">2026-01-04T19:24:12Z</dcterms:modified>
</cp:coreProperties>
</file>