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</p:sldMasterIdLst>
  <p:notesMasterIdLst>
    <p:notesMasterId r:id="rId58"/>
  </p:notesMasterIdLst>
  <p:handoutMasterIdLst>
    <p:handoutMasterId r:id="rId59"/>
  </p:handoutMasterIdLst>
  <p:sldIdLst>
    <p:sldId id="779" r:id="rId4"/>
    <p:sldId id="911" r:id="rId5"/>
    <p:sldId id="738" r:id="rId6"/>
    <p:sldId id="780" r:id="rId7"/>
    <p:sldId id="938" r:id="rId8"/>
    <p:sldId id="907" r:id="rId9"/>
    <p:sldId id="746" r:id="rId10"/>
    <p:sldId id="784" r:id="rId11"/>
    <p:sldId id="914" r:id="rId12"/>
    <p:sldId id="986" r:id="rId13"/>
    <p:sldId id="2134807217" r:id="rId14"/>
    <p:sldId id="766" r:id="rId15"/>
    <p:sldId id="2134807202" r:id="rId16"/>
    <p:sldId id="2134807116" r:id="rId17"/>
    <p:sldId id="2134807236" r:id="rId18"/>
    <p:sldId id="2134807193" r:id="rId19"/>
    <p:sldId id="2134807194" r:id="rId20"/>
    <p:sldId id="2134807203" r:id="rId21"/>
    <p:sldId id="2134807195" r:id="rId22"/>
    <p:sldId id="2134807204" r:id="rId23"/>
    <p:sldId id="2134807196" r:id="rId24"/>
    <p:sldId id="786" r:id="rId25"/>
    <p:sldId id="812" r:id="rId26"/>
    <p:sldId id="751" r:id="rId27"/>
    <p:sldId id="909" r:id="rId28"/>
    <p:sldId id="833" r:id="rId29"/>
    <p:sldId id="2134807215" r:id="rId30"/>
    <p:sldId id="918" r:id="rId31"/>
    <p:sldId id="849" r:id="rId32"/>
    <p:sldId id="919" r:id="rId33"/>
    <p:sldId id="2134806701" r:id="rId34"/>
    <p:sldId id="950" r:id="rId35"/>
    <p:sldId id="951" r:id="rId36"/>
    <p:sldId id="953" r:id="rId37"/>
    <p:sldId id="916" r:id="rId38"/>
    <p:sldId id="2134806733" r:id="rId39"/>
    <p:sldId id="2134807112" r:id="rId40"/>
    <p:sldId id="2134807113" r:id="rId41"/>
    <p:sldId id="2134806734" r:id="rId42"/>
    <p:sldId id="2134806735" r:id="rId43"/>
    <p:sldId id="848" r:id="rId44"/>
    <p:sldId id="962" r:id="rId45"/>
    <p:sldId id="927" r:id="rId46"/>
    <p:sldId id="928" r:id="rId47"/>
    <p:sldId id="929" r:id="rId48"/>
    <p:sldId id="2134807237" r:id="rId49"/>
    <p:sldId id="788" r:id="rId50"/>
    <p:sldId id="935" r:id="rId51"/>
    <p:sldId id="908" r:id="rId52"/>
    <p:sldId id="2134807238" r:id="rId53"/>
    <p:sldId id="2134806699" r:id="rId54"/>
    <p:sldId id="937" r:id="rId55"/>
    <p:sldId id="2134806700" r:id="rId56"/>
    <p:sldId id="789" r:id="rId57"/>
  </p:sldIdLst>
  <p:sldSz cx="9144000" cy="6858000" type="screen4x3"/>
  <p:notesSz cx="6735763" cy="9866313"/>
  <p:embeddedFontLst>
    <p:embeddedFont>
      <p:font typeface="DengXian" panose="02010600030101010101" pitchFamily="2" charset="-122"/>
      <p:regular r:id="rId60"/>
      <p:bold r:id="rId61"/>
    </p:embeddedFont>
    <p:embeddedFont>
      <p:font typeface="Cambria Math" panose="02040503050406030204" pitchFamily="18" charset="0"/>
      <p:regular r:id="rId62"/>
    </p:embeddedFont>
    <p:embeddedFont>
      <p:font typeface="Dosis" pitchFamily="2" charset="0"/>
      <p:regular r:id="rId63"/>
      <p:bold r:id="rId64"/>
    </p:embeddedFont>
    <p:embeddedFont>
      <p:font typeface="Microsoft Uighur" panose="02000000000000000000" pitchFamily="2" charset="-78"/>
      <p:regular r:id="rId65"/>
      <p:bold r:id="rId66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6BB00"/>
    <a:srgbClr val="00AB9B"/>
    <a:srgbClr val="FFEFB9"/>
    <a:srgbClr val="FAE496"/>
    <a:srgbClr val="FC8D00"/>
    <a:srgbClr val="4B5050"/>
    <a:srgbClr val="B2B3AE"/>
    <a:srgbClr val="7F807F"/>
    <a:srgbClr val="17AB98"/>
    <a:srgbClr val="EEB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88" autoAdjust="0"/>
    <p:restoredTop sz="96290" autoAdjust="0"/>
  </p:normalViewPr>
  <p:slideViewPr>
    <p:cSldViewPr snapToGrid="0">
      <p:cViewPr varScale="1">
        <p:scale>
          <a:sx n="71" d="100"/>
          <a:sy n="71" d="100"/>
        </p:scale>
        <p:origin x="934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30" d="100"/>
          <a:sy n="130" d="100"/>
        </p:scale>
        <p:origin x="4112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font" Target="fonts/font4.fntdata"/><Relationship Id="rId68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notesMaster" Target="notesMasters/notesMaster1.xml"/><Relationship Id="rId66" Type="http://schemas.openxmlformats.org/officeDocument/2006/relationships/font" Target="fonts/font7.fntdata"/><Relationship Id="rId5" Type="http://schemas.openxmlformats.org/officeDocument/2006/relationships/slide" Target="slides/slide2.xml"/><Relationship Id="rId61" Type="http://schemas.openxmlformats.org/officeDocument/2006/relationships/font" Target="fonts/font2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font" Target="fonts/font5.fntdata"/><Relationship Id="rId69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handoutMaster" Target="handoutMasters/handoutMaster1.xml"/><Relationship Id="rId67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font" Target="fonts/font3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font" Target="fonts/font1.fntdata"/><Relationship Id="rId65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04/01/2026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04/01/2026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0B6A45-F6C2-7809-C3CD-B565B8DC5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FFD28EE-BE83-90F5-1D94-5CB6A4108A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37B7DAF-2DA2-09D8-5314-A33FA53DD1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6E0EC93-6926-CFBA-9919-A1F61E0663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977822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F0E27-6220-C762-032A-1C41C7C762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777B39D-D5E7-A11B-89A3-2C08AF500C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03970A-4315-8737-F705-20BCD972B6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DFF5234-F799-99C6-5871-A958B167D1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97772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CA68C-6DF8-76CE-5D66-FC1678863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C9C5746-EE3F-4BA3-7AF8-DCBC561294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6239B31-693D-8032-8EB0-960271CF87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113A1CD-0F24-D3B2-FD65-BDE51E4AC1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67086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762798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62811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240704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2669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1F3C0-1EF4-236E-3AD6-E794ECEF1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CDA127B-1250-81E8-9ED1-F85CC4F508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7A98FD4-CE55-A438-8B8B-E95100C38C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4FEC440-1E69-3CB4-3B7C-CDE15BCC2D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1773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005248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D65A70-FE77-D22D-8A9A-D1FC0C693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8F7DFF3-949B-0A0B-E191-95E84A031C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D0FA0DF-6ED7-AA27-3F4F-EC3DEF242A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8C906DD-C753-A116-20E1-343ACDA344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13741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AA498-E936-A99F-9794-623E47081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4BC740F-0DB4-F035-0501-B5EE344560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F002AA9-BE7B-6407-8394-AACA610AC8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620A0DE-311C-0437-85F4-4BA81B8EF2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282002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2777F8-E146-0A24-E937-C90732A70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5301495-AA10-4FB0-2E5E-86C6C5BB7C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6A039D8-0457-C89D-FEA2-BA3169A26D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CC56102-07D4-0206-F95C-99DFD1AB34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4456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65C034A-7343-0FD8-306C-A50449C6B0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0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016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499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18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13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518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C97C051-9C21-51CA-1CFA-A8A188306C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2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618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14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827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900" r:id="rId3"/>
    <p:sldLayoutId id="2147483902" r:id="rId4"/>
    <p:sldLayoutId id="2147483904" r:id="rId5"/>
    <p:sldLayoutId id="214748390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A6F6C51-F874-31A5-B58E-98ED294393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901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8" r:id="rId3"/>
    <p:sldLayoutId id="214748389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gi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21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9.gif"/><Relationship Id="rId4" Type="http://schemas.openxmlformats.org/officeDocument/2006/relationships/image" Target="../media/image48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5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5.gif"/><Relationship Id="rId5" Type="http://schemas.openxmlformats.org/officeDocument/2006/relationships/image" Target="../media/image10.emf"/><Relationship Id="rId4" Type="http://schemas.openxmlformats.org/officeDocument/2006/relationships/notesSlide" Target="../notesSlides/notesSlide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540.png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1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3.png"/><Relationship Id="rId10" Type="http://schemas.openxmlformats.org/officeDocument/2006/relationships/image" Target="../media/image62.png"/><Relationship Id="rId4" Type="http://schemas.openxmlformats.org/officeDocument/2006/relationships/image" Target="../media/image52.png"/><Relationship Id="rId9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6.png"/><Relationship Id="rId7" Type="http://schemas.openxmlformats.org/officeDocument/2006/relationships/image" Target="../media/image6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1.png"/><Relationship Id="rId4" Type="http://schemas.openxmlformats.org/officeDocument/2006/relationships/image" Target="../media/image2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28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microsoft.com/office/2007/relationships/media" Target="../media/media5.mp4"/><Relationship Id="rId7" Type="http://schemas.openxmlformats.org/officeDocument/2006/relationships/image" Target="../media/image8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5.mp4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4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9.xml"/><Relationship Id="rId4" Type="http://schemas.openxmlformats.org/officeDocument/2006/relationships/video" Target="../media/media2.mp4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1216A2-EFBC-D426-3F82-F7E9456A77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/>
          <a:lstStyle/>
          <a:p>
            <a: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المرحلة 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760357" y="883472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sz="36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1BDB8D89-C571-AB60-BA52-362E30D340A3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5F478A2-E58A-1BDE-D210-AA6DBC10E684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ea typeface="DengXian" panose="02010600030101010101" pitchFamily="2" charset="-122"/>
              </a:rPr>
              <a:t>4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65C74771-F706-F4F5-0EDF-5FAE30BD2537}"/>
              </a:ext>
            </a:extLst>
          </p:cNvPr>
          <p:cNvGrpSpPr/>
          <p:nvPr/>
        </p:nvGrpSpPr>
        <p:grpSpPr>
          <a:xfrm>
            <a:off x="7286777" y="6037637"/>
            <a:ext cx="1190970" cy="288630"/>
            <a:chOff x="7052322" y="5893888"/>
            <a:chExt cx="1190970" cy="28863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FD1FD34B-4B26-BFD6-A119-2526629DB346}"/>
                </a:ext>
              </a:extLst>
            </p:cNvPr>
            <p:cNvSpPr/>
            <p:nvPr/>
          </p:nvSpPr>
          <p:spPr>
            <a:xfrm>
              <a:off x="7052322" y="5893888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الدرس </a:t>
              </a:r>
              <a:r>
                <a:rPr lang="ar-S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13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1257AB0B-A09A-A7FC-5A70-561DA0B7A8A0}"/>
                </a:ext>
              </a:extLst>
            </p:cNvPr>
            <p:cNvSpPr/>
            <p:nvPr/>
          </p:nvSpPr>
          <p:spPr>
            <a:xfrm>
              <a:off x="7974241" y="5893888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2AC47F2-9966-E4A5-9201-B4E8E36AFB9B}"/>
              </a:ext>
            </a:extLst>
          </p:cNvPr>
          <p:cNvGrpSpPr/>
          <p:nvPr/>
        </p:nvGrpSpPr>
        <p:grpSpPr>
          <a:xfrm>
            <a:off x="5641234" y="6037637"/>
            <a:ext cx="1179609" cy="288630"/>
            <a:chOff x="7003567" y="5893888"/>
            <a:chExt cx="1179609" cy="288630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FAA11C50-240F-923B-26A4-2874F749D900}"/>
                </a:ext>
              </a:extLst>
            </p:cNvPr>
            <p:cNvSpPr/>
            <p:nvPr/>
          </p:nvSpPr>
          <p:spPr>
            <a:xfrm>
              <a:off x="7003567" y="5893888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الدرس </a:t>
              </a:r>
              <a:r>
                <a:rPr lang="ar-S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14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A1D6075A-8D9C-27F1-CB27-32DC99EE0E14}"/>
                </a:ext>
              </a:extLst>
            </p:cNvPr>
            <p:cNvSpPr/>
            <p:nvPr/>
          </p:nvSpPr>
          <p:spPr>
            <a:xfrm>
              <a:off x="7914125" y="5909647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A75ED181-7F1D-C96D-3C5C-A164FCEE74B6}"/>
              </a:ext>
            </a:extLst>
          </p:cNvPr>
          <p:cNvGrpSpPr/>
          <p:nvPr/>
        </p:nvGrpSpPr>
        <p:grpSpPr>
          <a:xfrm>
            <a:off x="2346477" y="6026560"/>
            <a:ext cx="1190970" cy="288630"/>
            <a:chOff x="5305598" y="5882811"/>
            <a:chExt cx="1190970" cy="288630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DED09AA-724A-789B-59C1-C1765A0F466D}"/>
                </a:ext>
              </a:extLst>
            </p:cNvPr>
            <p:cNvSpPr/>
            <p:nvPr/>
          </p:nvSpPr>
          <p:spPr>
            <a:xfrm>
              <a:off x="5305598" y="588281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الدرس </a:t>
              </a:r>
              <a:r>
                <a:rPr lang="ar-S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16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D726A75D-6A24-590A-8E6D-56D7347615A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D92F9033-0DEC-4565-2940-99E9F1492D28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E7436B40-B623-0999-F20B-2FFCD5783E96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مراجعة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1DB98E70-63DE-1953-E3A1-3A0D5DBC94C0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97212F3-E030-AEED-26DE-F2DD2E6630E7}"/>
              </a:ext>
            </a:extLst>
          </p:cNvPr>
          <p:cNvSpPr/>
          <p:nvPr/>
        </p:nvSpPr>
        <p:spPr>
          <a:xfrm>
            <a:off x="3987139" y="6038094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F6BB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الدرس </a:t>
            </a:r>
            <a:r>
              <a:rPr lang="ar-SA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15</a:t>
            </a:r>
            <a:endParaRPr lang="fr-FR" sz="1400" b="1" dirty="0">
              <a:solidFill>
                <a:schemeClr val="bg1"/>
              </a:solidFill>
              <a:latin typeface="Effra CC Arbc" panose="020B0503020203020204" pitchFamily="34" charset="-78"/>
              <a:cs typeface="Effra CC Arbc" panose="020B0503020203020204" pitchFamily="34" charset="-78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E2BE3F2D-20F7-F44B-60B6-C470C5DF1726}"/>
              </a:ext>
            </a:extLst>
          </p:cNvPr>
          <p:cNvSpPr/>
          <p:nvPr/>
        </p:nvSpPr>
        <p:spPr>
          <a:xfrm>
            <a:off x="4847437" y="6053853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2222E-6 -4.07407E-6 L -0.0934 -0.0004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mph" presetSubtype="2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8D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D6B4D-2573-D291-AD13-483741B7E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41DECD05-FCCF-ECB4-2B07-6AE7A4441A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20" y="6407095"/>
            <a:ext cx="524227" cy="37882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D1923DA-3A70-1362-5B5F-3BC5560F6025}"/>
              </a:ext>
            </a:extLst>
          </p:cNvPr>
          <p:cNvSpPr txBox="1"/>
          <p:nvPr/>
        </p:nvSpPr>
        <p:spPr>
          <a:xfrm>
            <a:off x="2801743" y="926611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D4606EF-8296-AFFA-79B2-8B66F2FE2E2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F5D9071E-8A11-A752-0868-47FBA448874F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CC5AA02E-A57A-208A-FB74-B5EA24208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875D7311-F28E-68A9-74C9-CFFDF2B0DF8B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900" b="1" i="0" u="none" strike="noStrike" kern="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1</a:t>
              </a:r>
              <a:endParaRPr kumimoji="0" lang="fr-FR" sz="1900" b="1" i="0" u="none" strike="noStrike" kern="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323CB1CF-0F79-6E43-FA69-1C23EFB943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541" y="2150819"/>
            <a:ext cx="8114479" cy="355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95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E22FB2-CC27-F273-29E9-CF41051BC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589DE92F-939D-F4A2-14FC-E0FE0C56B6B4}"/>
              </a:ext>
            </a:extLst>
          </p:cNvPr>
          <p:cNvSpPr/>
          <p:nvPr/>
        </p:nvSpPr>
        <p:spPr>
          <a:xfrm>
            <a:off x="1570255" y="2861240"/>
            <a:ext cx="5884432" cy="249734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7392A9E-0953-B5E6-21F6-2457C84CA4D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Flowchart: Alternate Process 54">
            <a:extLst>
              <a:ext uri="{FF2B5EF4-FFF2-40B4-BE49-F238E27FC236}">
                <a16:creationId xmlns:a16="http://schemas.microsoft.com/office/drawing/2014/main" id="{14A17A21-6A10-1489-8E8A-8E8AC2AC5B12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50463E69-4051-55F5-6D4E-2BC6EFC86B42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4" name="Image 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40EE6863-87A6-E1D4-146E-DEA26550A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405423" y="3878542"/>
            <a:ext cx="841742" cy="84174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C809F1C-3E95-F3A6-9DB3-701BCB90539A}"/>
              </a:ext>
            </a:extLst>
          </p:cNvPr>
          <p:cNvSpPr txBox="1"/>
          <p:nvPr/>
        </p:nvSpPr>
        <p:spPr>
          <a:xfrm>
            <a:off x="1689313" y="3324316"/>
            <a:ext cx="45970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تصحيح الواجب المنزلي</a:t>
            </a:r>
            <a:endParaRPr lang="ar-MA" sz="3600" b="1" dirty="0">
              <a:solidFill>
                <a:schemeClr val="bg1">
                  <a:lumMod val="65000"/>
                </a:schemeClr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9192153-D985-50C0-3878-44F9D81845DC}"/>
              </a:ext>
            </a:extLst>
          </p:cNvPr>
          <p:cNvSpPr txBox="1"/>
          <p:nvPr/>
        </p:nvSpPr>
        <p:spPr>
          <a:xfrm>
            <a:off x="1689313" y="3976248"/>
            <a:ext cx="45970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الحساب الذهني</a:t>
            </a:r>
            <a:endParaRPr lang="ar-MA" sz="3600" b="1" dirty="0">
              <a:solidFill>
                <a:srgbClr val="FC8D00"/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B9E2B2F-D7F6-DE0B-540B-0BD12BE5C2EA}"/>
              </a:ext>
            </a:extLst>
          </p:cNvPr>
          <p:cNvSpPr txBox="1"/>
          <p:nvPr/>
        </p:nvSpPr>
        <p:spPr>
          <a:xfrm>
            <a:off x="1777203" y="4667414"/>
            <a:ext cx="45970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أنشطة تمهيدية</a:t>
            </a:r>
            <a:endParaRPr lang="ar-MA" sz="3600" b="1" dirty="0">
              <a:solidFill>
                <a:schemeClr val="bg1">
                  <a:lumMod val="65000"/>
                </a:schemeClr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9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646407" y="924163"/>
            <a:ext cx="6877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سنبدأ الحساب الذهني. خذوا كراسات الحساب الذهني؛</a:t>
            </a: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5" name="Image 4" descr="Une image contenant texte, dessin humoristique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1587FE7E-1CB4-D989-AE16-DDE5F7C9C0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3530" y="1871878"/>
            <a:ext cx="3109541" cy="4327216"/>
          </a:xfrm>
          <a:prstGeom prst="rect">
            <a:avLst/>
          </a:prstGeom>
          <a:ln>
            <a:solidFill>
              <a:srgbClr val="EE2962"/>
            </a:solidFill>
          </a:ln>
        </p:spPr>
      </p:pic>
    </p:spTree>
    <p:extLst>
      <p:ext uri="{BB962C8B-B14F-4D97-AF65-F5344CB8AC3E}">
        <p14:creationId xmlns:p14="http://schemas.microsoft.com/office/powerpoint/2010/main" val="22548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897426-0984-C21F-E377-614D7E45A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3E026816-F16F-5161-73DA-437C59B64E1A}"/>
              </a:ext>
            </a:extLst>
          </p:cNvPr>
          <p:cNvSpPr txBox="1"/>
          <p:nvPr/>
        </p:nvSpPr>
        <p:spPr>
          <a:xfrm>
            <a:off x="155526" y="934850"/>
            <a:ext cx="7402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 واحدة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لحساب هذه العمليات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دوّنوا النتيجة فقط في دفاتركم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كما في المثال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40E7B21-228E-37EA-0AAF-0BF4C70C14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378" y="615516"/>
            <a:ext cx="1008000" cy="1008000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1BD1ADB-9308-FCD9-3F79-7750751050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992" y="2100594"/>
            <a:ext cx="1928192" cy="110772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2A05F7D-8754-38C4-E393-74A188759C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5332" y="2100594"/>
            <a:ext cx="1928193" cy="110280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58AAC80-FDA4-03B3-CD3B-AD1949C2EE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2095678"/>
            <a:ext cx="1928192" cy="110772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53DDF79-D4D3-EFE2-75B4-93B955ED06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9341" y="2095678"/>
            <a:ext cx="1928192" cy="110772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32EE39F-EABB-2EAE-6C0D-4ADDCB47B9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505" y="3618933"/>
            <a:ext cx="7986452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94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843857" y="926611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 لديكم دقيقة واحدة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D96B827-3D93-9CA8-7435-E67ABFF1A8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378" y="615516"/>
            <a:ext cx="1008000" cy="1008000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4D807FC-6EAC-2364-730F-8544EB40A9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504" y="2922104"/>
            <a:ext cx="8205776" cy="135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44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CC05F-F93F-7611-04B6-777DD6941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75280FE-B5B8-0508-C825-3067FFA10E03}"/>
              </a:ext>
            </a:extLst>
          </p:cNvPr>
          <p:cNvSpPr/>
          <p:nvPr/>
        </p:nvSpPr>
        <p:spPr>
          <a:xfrm>
            <a:off x="1570255" y="2861240"/>
            <a:ext cx="5884432" cy="249734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E88D0E3A-0547-EBBD-EE4E-72C68BB1347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Flowchart: Alternate Process 54">
            <a:extLst>
              <a:ext uri="{FF2B5EF4-FFF2-40B4-BE49-F238E27FC236}">
                <a16:creationId xmlns:a16="http://schemas.microsoft.com/office/drawing/2014/main" id="{4AB6CF54-4C71-C413-1DEC-D6D4EA8AA65F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20756A0E-C7A1-33E8-CFF5-47F1363CCA8C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4" name="Image 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2C48F8B0-6F5F-EB62-4843-B7CE7DBA4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509476" y="4617344"/>
            <a:ext cx="841742" cy="84174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F0E774F-D1DE-42C1-DBCB-0386BC18B41E}"/>
              </a:ext>
            </a:extLst>
          </p:cNvPr>
          <p:cNvSpPr txBox="1"/>
          <p:nvPr/>
        </p:nvSpPr>
        <p:spPr>
          <a:xfrm>
            <a:off x="1689313" y="3324316"/>
            <a:ext cx="45970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تصحيح الواجب المنزلي</a:t>
            </a:r>
            <a:endParaRPr lang="ar-MA" sz="3600" b="1" dirty="0">
              <a:solidFill>
                <a:srgbClr val="FC8D00"/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803B737-8A66-18A1-1887-8E6426CA5C9A}"/>
              </a:ext>
            </a:extLst>
          </p:cNvPr>
          <p:cNvSpPr txBox="1"/>
          <p:nvPr/>
        </p:nvSpPr>
        <p:spPr>
          <a:xfrm>
            <a:off x="1689313" y="3976248"/>
            <a:ext cx="45970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الحساب الذهني</a:t>
            </a:r>
            <a:endParaRPr lang="ar-MA" sz="3600" b="1" dirty="0">
              <a:solidFill>
                <a:schemeClr val="bg1">
                  <a:lumMod val="65000"/>
                </a:schemeClr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AB5478D-6BDE-3C0D-5BEC-497932250219}"/>
              </a:ext>
            </a:extLst>
          </p:cNvPr>
          <p:cNvSpPr txBox="1"/>
          <p:nvPr/>
        </p:nvSpPr>
        <p:spPr>
          <a:xfrm>
            <a:off x="1689313" y="4715050"/>
            <a:ext cx="45970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أنشطة تمهيدية</a:t>
            </a:r>
            <a:endParaRPr lang="ar-MA" sz="3600" b="1" dirty="0">
              <a:solidFill>
                <a:srgbClr val="FC8D00"/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04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65F79-2BFE-B73B-854E-E855DF5B0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E5E3EE8-408C-F5AF-DB84-70D12732C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378" y="615516"/>
            <a:ext cx="1008000" cy="1008000"/>
          </a:xfrm>
          <a:prstGeom prst="ellipse">
            <a:avLst/>
          </a:prstGeom>
        </p:spPr>
      </p:pic>
      <p:sp>
        <p:nvSpPr>
          <p:cNvPr id="2" name="ZoneTexte 13">
            <a:extLst>
              <a:ext uri="{FF2B5EF4-FFF2-40B4-BE49-F238E27FC236}">
                <a16:creationId xmlns:a16="http://schemas.microsoft.com/office/drawing/2014/main" id="{89359901-FE3B-0DB0-EEFE-0A9304431266}"/>
              </a:ext>
            </a:extLst>
          </p:cNvPr>
          <p:cNvSpPr txBox="1"/>
          <p:nvPr/>
        </p:nvSpPr>
        <p:spPr>
          <a:xfrm>
            <a:off x="-679451" y="936954"/>
            <a:ext cx="8229332" cy="376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لنتعرف على مجموع قياسات زوايا مثلث أو رباعي. </a:t>
            </a:r>
            <a:endParaRPr lang="ar-SA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F42AB630-D075-EBFD-A935-7BA672CA2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5523" y="2226364"/>
            <a:ext cx="3740171" cy="275510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EC292F0-8DFF-5B91-2E1D-CFE428BC5B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566" y="2773017"/>
            <a:ext cx="4094913" cy="220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79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F69A7-80D0-6ED8-78F8-914738F50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6A6BF15-7B1D-68AD-9C29-3F2E6A443C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378" y="615516"/>
            <a:ext cx="1008000" cy="1008000"/>
          </a:xfrm>
          <a:prstGeom prst="ellipse">
            <a:avLst/>
          </a:prstGeom>
        </p:spPr>
      </p:pic>
      <p:sp>
        <p:nvSpPr>
          <p:cNvPr id="10" name="ZoneTexte 13">
            <a:extLst>
              <a:ext uri="{FF2B5EF4-FFF2-40B4-BE49-F238E27FC236}">
                <a16:creationId xmlns:a16="http://schemas.microsoft.com/office/drawing/2014/main" id="{8F14F2D0-DF64-9A36-80B4-80570EC159AE}"/>
              </a:ext>
            </a:extLst>
          </p:cNvPr>
          <p:cNvSpPr txBox="1"/>
          <p:nvPr/>
        </p:nvSpPr>
        <p:spPr>
          <a:xfrm>
            <a:off x="-738971" y="862309"/>
            <a:ext cx="8229332" cy="376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مجموع قياسات زوايا مثلث هو </a:t>
            </a:r>
            <a:r>
              <a:rPr lang="f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180°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ar-SA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ZoneTexte 13">
            <a:extLst>
              <a:ext uri="{FF2B5EF4-FFF2-40B4-BE49-F238E27FC236}">
                <a16:creationId xmlns:a16="http://schemas.microsoft.com/office/drawing/2014/main" id="{AB0E050C-F9CE-CF1A-C35F-C6A345142C54}"/>
              </a:ext>
            </a:extLst>
          </p:cNvPr>
          <p:cNvSpPr txBox="1"/>
          <p:nvPr/>
        </p:nvSpPr>
        <p:spPr>
          <a:xfrm>
            <a:off x="1329568" y="5186424"/>
            <a:ext cx="6484864" cy="846356"/>
          </a:xfrm>
          <a:prstGeom prst="roundRect">
            <a:avLst>
              <a:gd name="adj" fmla="val 4145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dirty="0">
                <a:latin typeface="Calibri" panose="020F0502020204030204" pitchFamily="34" charset="0"/>
                <a:cs typeface="Calibri" panose="020F0502020204030204" pitchFamily="34" charset="0"/>
              </a:rPr>
              <a:t>مجموع قياسات زوايا مثلث هو: </a:t>
            </a:r>
            <a:r>
              <a:rPr lang="fr-MA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180°</a:t>
            </a:r>
            <a:endParaRPr lang="ar-SA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22">
            <a:extLst>
              <a:ext uri="{FF2B5EF4-FFF2-40B4-BE49-F238E27FC236}">
                <a16:creationId xmlns:a16="http://schemas.microsoft.com/office/drawing/2014/main" id="{2641FA19-8E76-0686-FE76-195006B2DE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788" y="1603103"/>
            <a:ext cx="3697131" cy="2988961"/>
          </a:xfrm>
          <a:prstGeom prst="rect">
            <a:avLst/>
          </a:prstGeom>
        </p:spPr>
      </p:pic>
      <p:sp>
        <p:nvSpPr>
          <p:cNvPr id="23" name="Rectangle: Rounded Corners 23">
            <a:extLst>
              <a:ext uri="{FF2B5EF4-FFF2-40B4-BE49-F238E27FC236}">
                <a16:creationId xmlns:a16="http://schemas.microsoft.com/office/drawing/2014/main" id="{ACA9E5BA-0AAE-02F7-A956-7E1DAD063320}"/>
              </a:ext>
            </a:extLst>
          </p:cNvPr>
          <p:cNvSpPr/>
          <p:nvPr/>
        </p:nvSpPr>
        <p:spPr>
          <a:xfrm>
            <a:off x="2195735" y="2132856"/>
            <a:ext cx="791665" cy="567801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MA" sz="2400" b="1" dirty="0">
                <a:solidFill>
                  <a:srgbClr val="C00000"/>
                </a:solidFill>
              </a:rPr>
              <a:t>65°</a:t>
            </a:r>
          </a:p>
        </p:txBody>
      </p:sp>
      <p:sp>
        <p:nvSpPr>
          <p:cNvPr id="24" name="Rectangle: Rounded Corners 24">
            <a:extLst>
              <a:ext uri="{FF2B5EF4-FFF2-40B4-BE49-F238E27FC236}">
                <a16:creationId xmlns:a16="http://schemas.microsoft.com/office/drawing/2014/main" id="{7CE702D9-1BC0-85B6-755F-4D3D9B90FA65}"/>
              </a:ext>
            </a:extLst>
          </p:cNvPr>
          <p:cNvSpPr/>
          <p:nvPr/>
        </p:nvSpPr>
        <p:spPr>
          <a:xfrm>
            <a:off x="1250995" y="3429904"/>
            <a:ext cx="776588" cy="567801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MA" sz="2400" b="1" dirty="0">
                <a:solidFill>
                  <a:srgbClr val="C00000"/>
                </a:solidFill>
              </a:rPr>
              <a:t>55°</a:t>
            </a:r>
          </a:p>
        </p:txBody>
      </p:sp>
      <p:sp>
        <p:nvSpPr>
          <p:cNvPr id="25" name="Rectangle: Rounded Corners 25">
            <a:extLst>
              <a:ext uri="{FF2B5EF4-FFF2-40B4-BE49-F238E27FC236}">
                <a16:creationId xmlns:a16="http://schemas.microsoft.com/office/drawing/2014/main" id="{FF9BDDA0-3407-80F5-E78F-897A614B8D71}"/>
              </a:ext>
            </a:extLst>
          </p:cNvPr>
          <p:cNvSpPr/>
          <p:nvPr/>
        </p:nvSpPr>
        <p:spPr>
          <a:xfrm>
            <a:off x="2987401" y="3470069"/>
            <a:ext cx="776588" cy="567801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MA" sz="2400" b="1" dirty="0">
                <a:solidFill>
                  <a:srgbClr val="C00000"/>
                </a:solidFill>
              </a:rPr>
              <a:t>60°</a:t>
            </a:r>
          </a:p>
        </p:txBody>
      </p:sp>
      <p:sp>
        <p:nvSpPr>
          <p:cNvPr id="11" name="Rectangle: Rounded Corners 26">
            <a:extLst>
              <a:ext uri="{FF2B5EF4-FFF2-40B4-BE49-F238E27FC236}">
                <a16:creationId xmlns:a16="http://schemas.microsoft.com/office/drawing/2014/main" id="{225A225C-91BC-8D58-C732-21E483400175}"/>
              </a:ext>
            </a:extLst>
          </p:cNvPr>
          <p:cNvSpPr/>
          <p:nvPr/>
        </p:nvSpPr>
        <p:spPr>
          <a:xfrm>
            <a:off x="2097172" y="4488211"/>
            <a:ext cx="4887891" cy="567801"/>
          </a:xfrm>
          <a:prstGeom prst="roundRect">
            <a:avLst>
              <a:gd name="adj" fmla="val 33100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MA" sz="3600" b="1" dirty="0">
                <a:solidFill>
                  <a:srgbClr val="C00000"/>
                </a:solidFill>
              </a:rPr>
              <a:t>60°+ 65° + 55° = 180°</a:t>
            </a:r>
          </a:p>
        </p:txBody>
      </p:sp>
    </p:spTree>
    <p:extLst>
      <p:ext uri="{BB962C8B-B14F-4D97-AF65-F5344CB8AC3E}">
        <p14:creationId xmlns:p14="http://schemas.microsoft.com/office/powerpoint/2010/main" val="404808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6A97F-9A16-EC15-2A2F-D21368AFB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4F62DF90-4F1D-12D9-E32B-E569F3CB45D0}"/>
              </a:ext>
            </a:extLst>
          </p:cNvPr>
          <p:cNvSpPr txBox="1"/>
          <p:nvPr/>
        </p:nvSpPr>
        <p:spPr>
          <a:xfrm>
            <a:off x="1271068" y="8638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8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988B182-8498-3E33-8756-29C3FB361B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944" y="660097"/>
            <a:ext cx="900000" cy="900000"/>
          </a:xfrm>
          <a:prstGeom prst="rect">
            <a:avLst/>
          </a:prstGeom>
        </p:spPr>
      </p:pic>
      <p:pic>
        <p:nvPicPr>
          <p:cNvPr id="9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45A6377-F0BB-82E7-FE88-36EDCF77859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313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73EC17-CA09-28C3-38E8-6DED8B6D35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D14063D-46A0-9560-991D-8AA8CF6FCC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378" y="615516"/>
            <a:ext cx="1008000" cy="1008000"/>
          </a:xfrm>
          <a:prstGeom prst="ellipse">
            <a:avLst/>
          </a:prstGeom>
        </p:spPr>
      </p:pic>
      <p:sp>
        <p:nvSpPr>
          <p:cNvPr id="5" name="ZoneTexte 13">
            <a:extLst>
              <a:ext uri="{FF2B5EF4-FFF2-40B4-BE49-F238E27FC236}">
                <a16:creationId xmlns:a16="http://schemas.microsoft.com/office/drawing/2014/main" id="{AE7E4F4D-EC8D-AD92-727E-D0345F686F8D}"/>
              </a:ext>
            </a:extLst>
          </p:cNvPr>
          <p:cNvSpPr txBox="1"/>
          <p:nvPr/>
        </p:nvSpPr>
        <p:spPr>
          <a:xfrm>
            <a:off x="2575965" y="904832"/>
            <a:ext cx="49784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على الألواح، أ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حسبوا مجموع قياسات زوايا الرباعي 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01C2BE5F-5D57-67B9-7573-776DA4FBB4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7135" y="2384426"/>
            <a:ext cx="5019088" cy="254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86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8A86CA-B090-AE27-8359-A64253C29CE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BBB5359D-248B-D64A-CDBE-15DDC0DF0F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6808251" y="4068915"/>
            <a:ext cx="783913" cy="566262"/>
          </a:xfrm>
          <a:prstGeom prst="rect">
            <a:avLst/>
          </a:prstGeom>
        </p:spPr>
      </p:pic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D3482154-0FCE-CDD4-3DCC-B17FF0AC6FC9}"/>
              </a:ext>
            </a:extLst>
          </p:cNvPr>
          <p:cNvSpPr/>
          <p:nvPr/>
        </p:nvSpPr>
        <p:spPr>
          <a:xfrm>
            <a:off x="3992170" y="2651070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200" b="1">
                <a:latin typeface="Calibri" panose="020F0502020204030204" pitchFamily="34" charset="0"/>
                <a:cs typeface="Calibri" panose="020F0502020204030204" pitchFamily="34" charset="0"/>
              </a:rPr>
              <a:t>الأستاذ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83290CCD-BC0B-647A-06DC-32DE44674AB7}"/>
              </a:ext>
            </a:extLst>
          </p:cNvPr>
          <p:cNvSpPr/>
          <p:nvPr/>
        </p:nvSpPr>
        <p:spPr>
          <a:xfrm>
            <a:off x="6520297" y="476113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3521238E-AB8A-46C6-99DA-423CA9D2ABF8}"/>
              </a:ext>
            </a:extLst>
          </p:cNvPr>
          <p:cNvSpPr/>
          <p:nvPr/>
        </p:nvSpPr>
        <p:spPr>
          <a:xfrm>
            <a:off x="6233163" y="2620736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FF8328F4-5FBC-235C-49F9-3C56BF4BC9B4}"/>
              </a:ext>
            </a:extLst>
          </p:cNvPr>
          <p:cNvSpPr/>
          <p:nvPr/>
        </p:nvSpPr>
        <p:spPr>
          <a:xfrm>
            <a:off x="3992170" y="477458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عمل ثنائي</a:t>
            </a:r>
          </a:p>
        </p:txBody>
      </p:sp>
      <p:pic>
        <p:nvPicPr>
          <p:cNvPr id="34" name="Image 33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C365DBB-40AB-5A30-BA9C-D286C03F10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659" y="1675073"/>
            <a:ext cx="1009688" cy="1009688"/>
          </a:xfrm>
          <a:prstGeom prst="rect">
            <a:avLst/>
          </a:prstGeom>
        </p:spPr>
      </p:pic>
      <p:pic>
        <p:nvPicPr>
          <p:cNvPr id="35" name="Image 34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D24F1D5B-A370-60D9-8B07-8B1772C885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519" y="1464823"/>
            <a:ext cx="1085805" cy="1085805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284DBB74-8D56-470D-8C48-D69397DA20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6407" y="3698131"/>
            <a:ext cx="1063006" cy="1063006"/>
          </a:xfrm>
          <a:prstGeom prst="rect">
            <a:avLst/>
          </a:prstGeom>
        </p:spPr>
      </p:pic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6D9A161E-81D8-428D-5554-23524EE4C17D}"/>
              </a:ext>
            </a:extLst>
          </p:cNvPr>
          <p:cNvSpPr/>
          <p:nvPr/>
        </p:nvSpPr>
        <p:spPr>
          <a:xfrm>
            <a:off x="1259806" y="2622128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SA" sz="12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الإسناد في الممارسة الموجهة</a:t>
            </a:r>
            <a:endParaRPr lang="ar-MA" sz="12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471890E4-22CB-B9E3-9F09-68081CC38E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4043" y="1545672"/>
            <a:ext cx="1063006" cy="1063006"/>
          </a:xfrm>
          <a:prstGeom prst="rect">
            <a:avLst/>
          </a:prstGeom>
        </p:spPr>
      </p:pic>
      <p:pic>
        <p:nvPicPr>
          <p:cNvPr id="7" name="Image 6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58DD633-B571-88AD-9EAE-586CC11680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745" y="3817917"/>
            <a:ext cx="862304" cy="623125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50592378-D730-D993-873D-2E2E18C3FC8B}"/>
              </a:ext>
            </a:extLst>
          </p:cNvPr>
          <p:cNvSpPr/>
          <p:nvPr/>
        </p:nvSpPr>
        <p:spPr>
          <a:xfrm>
            <a:off x="1291936" y="477458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SA" sz="12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أمر  للشريحة الموالية بعد عرض الفيديو</a:t>
            </a:r>
            <a:endParaRPr lang="ar-MA" sz="12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4937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11A26E-2B13-2F69-5D41-9F84523C2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9A28A92D-EA0E-9A1B-D0CF-7B05E71D961D}"/>
              </a:ext>
            </a:extLst>
          </p:cNvPr>
          <p:cNvSpPr txBox="1"/>
          <p:nvPr/>
        </p:nvSpPr>
        <p:spPr>
          <a:xfrm>
            <a:off x="1271068" y="8638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8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0EC00A6-8F76-BF1C-6282-F28B46A704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944" y="660097"/>
            <a:ext cx="900000" cy="900000"/>
          </a:xfrm>
          <a:prstGeom prst="rect">
            <a:avLst/>
          </a:prstGeom>
        </p:spPr>
      </p:pic>
      <p:pic>
        <p:nvPicPr>
          <p:cNvPr id="9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ED4273B-9A1F-38C8-6F89-482EFFC4D81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424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6D16C7-0679-3F9E-E069-BDDF1124C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53F8ED9-B1C9-5B30-B8D4-7D040398A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378" y="615516"/>
            <a:ext cx="1008000" cy="1008000"/>
          </a:xfrm>
          <a:prstGeom prst="ellipse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B1A5A1EE-4956-1951-8FD0-0CB3F25457E5}"/>
              </a:ext>
            </a:extLst>
          </p:cNvPr>
          <p:cNvSpPr txBox="1"/>
          <p:nvPr/>
        </p:nvSpPr>
        <p:spPr>
          <a:xfrm>
            <a:off x="199046" y="876539"/>
            <a:ext cx="73427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، من يشرح لنا كيف توصل للجواب الصحيح؟</a:t>
            </a: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72DE7097-EE2B-0683-AB89-A02FCDCE6B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8046" y="1498072"/>
            <a:ext cx="3149318" cy="1599377"/>
          </a:xfrm>
          <a:prstGeom prst="rect">
            <a:avLst/>
          </a:prstGeom>
        </p:spPr>
      </p:pic>
      <p:sp>
        <p:nvSpPr>
          <p:cNvPr id="3" name="Rectangle: Rounded Corners 5">
            <a:extLst>
              <a:ext uri="{FF2B5EF4-FFF2-40B4-BE49-F238E27FC236}">
                <a16:creationId xmlns:a16="http://schemas.microsoft.com/office/drawing/2014/main" id="{271FEEEB-BA73-AABE-6C49-1868AC1BD4AE}"/>
              </a:ext>
            </a:extLst>
          </p:cNvPr>
          <p:cNvSpPr/>
          <p:nvPr/>
        </p:nvSpPr>
        <p:spPr>
          <a:xfrm>
            <a:off x="1451008" y="4445471"/>
            <a:ext cx="2570892" cy="1961406"/>
          </a:xfrm>
          <a:prstGeom prst="cloudCallout">
            <a:avLst>
              <a:gd name="adj1" fmla="val -73416"/>
              <a:gd name="adj2" fmla="val 23658"/>
            </a:avLst>
          </a:prstGeom>
          <a:solidFill>
            <a:schemeClr val="bg1"/>
          </a:solidFill>
          <a:ln w="9525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MA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15">
            <a:extLst>
              <a:ext uri="{FF2B5EF4-FFF2-40B4-BE49-F238E27FC236}">
                <a16:creationId xmlns:a16="http://schemas.microsoft.com/office/drawing/2014/main" id="{E0A05D92-A940-B9BC-AA87-59234D2268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74911" y="5795958"/>
            <a:ext cx="650024" cy="870870"/>
          </a:xfrm>
          <a:prstGeom prst="rect">
            <a:avLst/>
          </a:prstGeom>
        </p:spPr>
      </p:pic>
      <p:pic>
        <p:nvPicPr>
          <p:cNvPr id="5" name="Picture 30">
            <a:extLst>
              <a:ext uri="{FF2B5EF4-FFF2-40B4-BE49-F238E27FC236}">
                <a16:creationId xmlns:a16="http://schemas.microsoft.com/office/drawing/2014/main" id="{9BFEBAB4-5DA7-222B-9684-A5E90BCE3C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5748" y="4814892"/>
            <a:ext cx="1656000" cy="1214754"/>
          </a:xfrm>
          <a:prstGeom prst="rect">
            <a:avLst/>
          </a:prstGeom>
        </p:spPr>
      </p:pic>
      <p:sp>
        <p:nvSpPr>
          <p:cNvPr id="6" name="Rectangle: Rounded Corners 31">
            <a:extLst>
              <a:ext uri="{FF2B5EF4-FFF2-40B4-BE49-F238E27FC236}">
                <a16:creationId xmlns:a16="http://schemas.microsoft.com/office/drawing/2014/main" id="{F162D4EC-F9EF-ED37-778E-7FAE380600F6}"/>
              </a:ext>
            </a:extLst>
          </p:cNvPr>
          <p:cNvSpPr/>
          <p:nvPr/>
        </p:nvSpPr>
        <p:spPr>
          <a:xfrm>
            <a:off x="2385283" y="3097449"/>
            <a:ext cx="4774522" cy="61537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MA" sz="2800" b="1" dirty="0">
                <a:solidFill>
                  <a:srgbClr val="FF0000"/>
                </a:solidFill>
              </a:rPr>
              <a:t>110° + 110° + 70° + 70° = 360°</a:t>
            </a:r>
          </a:p>
        </p:txBody>
      </p:sp>
      <p:sp>
        <p:nvSpPr>
          <p:cNvPr id="7" name="Rectangle: Rounded Corners 32">
            <a:extLst>
              <a:ext uri="{FF2B5EF4-FFF2-40B4-BE49-F238E27FC236}">
                <a16:creationId xmlns:a16="http://schemas.microsoft.com/office/drawing/2014/main" id="{63EC13C3-2F76-C8D6-6DD9-BC9D6BB97EA7}"/>
              </a:ext>
            </a:extLst>
          </p:cNvPr>
          <p:cNvSpPr/>
          <p:nvPr/>
        </p:nvSpPr>
        <p:spPr>
          <a:xfrm>
            <a:off x="2395222" y="3782369"/>
            <a:ext cx="4774522" cy="61537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MA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مجموع قياسات زوايا رباعي: </a:t>
            </a:r>
            <a:r>
              <a:rPr lang="fr-MA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360°</a:t>
            </a:r>
          </a:p>
        </p:txBody>
      </p:sp>
      <p:grpSp>
        <p:nvGrpSpPr>
          <p:cNvPr id="8" name="Group 16">
            <a:extLst>
              <a:ext uri="{FF2B5EF4-FFF2-40B4-BE49-F238E27FC236}">
                <a16:creationId xmlns:a16="http://schemas.microsoft.com/office/drawing/2014/main" id="{44EBCE09-4CBC-26A0-D864-BFA4D205BA49}"/>
              </a:ext>
            </a:extLst>
          </p:cNvPr>
          <p:cNvGrpSpPr/>
          <p:nvPr/>
        </p:nvGrpSpPr>
        <p:grpSpPr>
          <a:xfrm>
            <a:off x="2114228" y="3901839"/>
            <a:ext cx="415400" cy="376435"/>
            <a:chOff x="6375520" y="4133109"/>
            <a:chExt cx="415400" cy="376435"/>
          </a:xfrm>
        </p:grpSpPr>
        <p:sp>
          <p:nvSpPr>
            <p:cNvPr id="9" name="Oval 86">
              <a:extLst>
                <a:ext uri="{FF2B5EF4-FFF2-40B4-BE49-F238E27FC236}">
                  <a16:creationId xmlns:a16="http://schemas.microsoft.com/office/drawing/2014/main" id="{EEA1D477-FD86-F0CE-E4A0-2B8B7C9FD70D}"/>
                </a:ext>
              </a:extLst>
            </p:cNvPr>
            <p:cNvSpPr/>
            <p:nvPr/>
          </p:nvSpPr>
          <p:spPr>
            <a:xfrm flipH="1">
              <a:off x="6375520" y="4133109"/>
              <a:ext cx="387758" cy="37643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pic>
          <p:nvPicPr>
            <p:cNvPr id="10" name="Graphique 25">
              <a:extLst>
                <a:ext uri="{FF2B5EF4-FFF2-40B4-BE49-F238E27FC236}">
                  <a16:creationId xmlns:a16="http://schemas.microsoft.com/office/drawing/2014/main" id="{B93AA05A-C25D-6DF6-59D3-9700E479A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438824" y="4149080"/>
              <a:ext cx="352096" cy="2728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828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C8329EB-267C-1797-2A6B-FE3DC081D1AD}"/>
              </a:ext>
            </a:extLst>
          </p:cNvPr>
          <p:cNvSpPr/>
          <p:nvPr/>
        </p:nvSpPr>
        <p:spPr>
          <a:xfrm>
            <a:off x="457200" y="2610517"/>
            <a:ext cx="7148163" cy="28938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34BFAB9-F464-04AE-C561-B57273B0B533}"/>
              </a:ext>
            </a:extLst>
          </p:cNvPr>
          <p:cNvSpPr txBox="1"/>
          <p:nvPr/>
        </p:nvSpPr>
        <p:spPr>
          <a:xfrm>
            <a:off x="675861" y="3580753"/>
            <a:ext cx="6164281" cy="1251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defTabSz="457200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S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التعرف على العلاقات بين الزوايا في الأشكال وتوظيفها لحل وضعيات</a:t>
            </a:r>
            <a:endParaRPr lang="en-US" sz="36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2" name="Image 1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EA68267D-4976-AE9E-6DBB-FD3FDB9E2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840142" y="3580753"/>
            <a:ext cx="765221" cy="765221"/>
          </a:xfrm>
          <a:prstGeom prst="rect">
            <a:avLst/>
          </a:prstGeom>
        </p:spPr>
      </p:pic>
      <p:sp>
        <p:nvSpPr>
          <p:cNvPr id="8" name="Oval 80">
            <a:extLst>
              <a:ext uri="{FF2B5EF4-FFF2-40B4-BE49-F238E27FC236}">
                <a16:creationId xmlns:a16="http://schemas.microsoft.com/office/drawing/2014/main" id="{7C078692-967A-B16F-C27A-248D87275801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  <p:sp>
        <p:nvSpPr>
          <p:cNvPr id="9" name="Flowchart: Alternate Process 54">
            <a:extLst>
              <a:ext uri="{FF2B5EF4-FFF2-40B4-BE49-F238E27FC236}">
                <a16:creationId xmlns:a16="http://schemas.microsoft.com/office/drawing/2014/main" id="{6E2C0E2E-DABA-C2D4-6541-71DDA0A946A0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النمذجة</a:t>
            </a: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3CD9308D-90B3-0CDF-8746-E9A7403DCA3A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6579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A0ADCF1-EFE2-5766-A498-D83C6C7F0BB0}"/>
              </a:ext>
            </a:extLst>
          </p:cNvPr>
          <p:cNvSpPr txBox="1"/>
          <p:nvPr/>
        </p:nvSpPr>
        <p:spPr>
          <a:xfrm>
            <a:off x="74600" y="881256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سنتعلم</a:t>
            </a:r>
            <a:r>
              <a:rPr lang="fr-FR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كيف نحسب قياس زاوية باستخدام العلاقات بين </a:t>
            </a:r>
            <a:r>
              <a:rPr lang="ar-SA" b="1" dirty="0" err="1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الزاويا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 الأشكال الهندسية.</a:t>
            </a:r>
            <a:endParaRPr lang="en-US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9114F17-2472-7B07-22D8-52BD11DB5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5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544203C0-5519-D78D-2979-C4C85775F12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9D856E9-37BA-6D4F-D7F6-F1425BD7CA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975" y="2123768"/>
            <a:ext cx="4014698" cy="390414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A9D968E-9D17-97ED-8BA2-F8384FA7B7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68" y="2268578"/>
            <a:ext cx="2554216" cy="383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0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871392" y="882158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عرض فيديو النمذجة  </a:t>
            </a:r>
          </a:p>
        </p:txBody>
      </p:sp>
      <p:pic>
        <p:nvPicPr>
          <p:cNvPr id="5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6769C432-8C0A-1F11-96C0-A6E60CCC9E4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N6P2S4L3 ">
            <a:hlinkClick r:id="" action="ppaction://media"/>
            <a:extLst>
              <a:ext uri="{FF2B5EF4-FFF2-40B4-BE49-F238E27FC236}">
                <a16:creationId xmlns:a16="http://schemas.microsoft.com/office/drawing/2014/main" id="{9108ED03-15BC-A274-1739-C0F0C9A941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0668" y="1855247"/>
            <a:ext cx="7794110" cy="438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8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3FD4DA-F0C9-B1EA-F9DB-0F395DBED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E282070-46D3-213C-6B62-1EB6A2DE778B}"/>
              </a:ext>
            </a:extLst>
          </p:cNvPr>
          <p:cNvSpPr txBox="1"/>
          <p:nvPr/>
        </p:nvSpPr>
        <p:spPr>
          <a:xfrm>
            <a:off x="66211" y="864478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ذ</a:t>
            </a: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كرنا بخطوات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حساب</a:t>
            </a: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قياس زاوية باستخدام العلاقات بين </a:t>
            </a:r>
            <a:r>
              <a:rPr lang="ar-SA" b="1" dirty="0" err="1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الزاويا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 الأشكال؟</a:t>
            </a: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1917827-45F6-1FF2-9359-F2F2CA23C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5" name="Image 4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EF23287B-524C-AB59-768A-F1C2602C0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805" y="2079812"/>
            <a:ext cx="6553016" cy="370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9991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102D4-BFBB-6A43-47DF-872DC0E4F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96B7A42-E209-C4E8-7556-892D56A324EB}"/>
              </a:ext>
            </a:extLst>
          </p:cNvPr>
          <p:cNvSpPr/>
          <p:nvPr/>
        </p:nvSpPr>
        <p:spPr>
          <a:xfrm>
            <a:off x="1720931" y="2610517"/>
            <a:ext cx="5884432" cy="28938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4CFFDCA-B173-C19B-EB57-25F050E73F59}"/>
              </a:ext>
            </a:extLst>
          </p:cNvPr>
          <p:cNvSpPr txBox="1"/>
          <p:nvPr/>
        </p:nvSpPr>
        <p:spPr>
          <a:xfrm>
            <a:off x="1284391" y="3199943"/>
            <a:ext cx="4855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D107971-6A82-48ED-40FE-FC7C9BA9D5F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9" name="Image 8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EC958444-BDE9-97D4-2BC5-AA819B7A7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91627" y="3199063"/>
            <a:ext cx="765221" cy="765221"/>
          </a:xfrm>
          <a:prstGeom prst="rect">
            <a:avLst/>
          </a:prstGeom>
        </p:spPr>
      </p:pic>
      <p:sp>
        <p:nvSpPr>
          <p:cNvPr id="2" name="Oval 80">
            <a:extLst>
              <a:ext uri="{FF2B5EF4-FFF2-40B4-BE49-F238E27FC236}">
                <a16:creationId xmlns:a16="http://schemas.microsoft.com/office/drawing/2014/main" id="{9DDC4EE3-4C07-3921-1E93-4CEDFFBC338F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8" name="Flowchart: Alternate Process 54">
            <a:extLst>
              <a:ext uri="{FF2B5EF4-FFF2-40B4-BE49-F238E27FC236}">
                <a16:creationId xmlns:a16="http://schemas.microsoft.com/office/drawing/2014/main" id="{09983B5B-47F9-824E-3288-1A2A4A9AA9C2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الممارسة الموجهة</a:t>
            </a: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357C6041-A2EB-49C4-EDE7-E59CCBD4DE10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0F60B19-7CA7-9E82-9D0A-FEC7DDA520A2}"/>
              </a:ext>
            </a:extLst>
          </p:cNvPr>
          <p:cNvSpPr txBox="1"/>
          <p:nvPr/>
        </p:nvSpPr>
        <p:spPr>
          <a:xfrm>
            <a:off x="1295932" y="3865752"/>
            <a:ext cx="4855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</a:t>
            </a:r>
            <a:r>
              <a:rPr lang="fr-FR" sz="36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2</a:t>
            </a:r>
            <a:endParaRPr lang="ar-SA" sz="3600" b="1" dirty="0">
              <a:solidFill>
                <a:srgbClr val="B2B3AE"/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8F7350D-DA83-7C9D-E39D-8F32D65BBA9A}"/>
              </a:ext>
            </a:extLst>
          </p:cNvPr>
          <p:cNvSpPr txBox="1"/>
          <p:nvPr/>
        </p:nvSpPr>
        <p:spPr>
          <a:xfrm>
            <a:off x="1284390" y="4590126"/>
            <a:ext cx="4855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</p:spTree>
    <p:extLst>
      <p:ext uri="{BB962C8B-B14F-4D97-AF65-F5344CB8AC3E}">
        <p14:creationId xmlns:p14="http://schemas.microsoft.com/office/powerpoint/2010/main" val="395937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A4AC1-9348-CE3B-5297-49C394635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42ACB346-6D33-D59E-3C6D-62B5E3E70B5B}"/>
              </a:ext>
            </a:extLst>
          </p:cNvPr>
          <p:cNvSpPr txBox="1"/>
          <p:nvPr/>
        </p:nvSpPr>
        <p:spPr>
          <a:xfrm>
            <a:off x="383287" y="866674"/>
            <a:ext cx="7165581" cy="377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الألواح: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32C22E6-D6BC-A36D-A2D5-7379EA5C5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944" y="660097"/>
            <a:ext cx="900000" cy="900000"/>
          </a:xfrm>
          <a:prstGeom prst="rect">
            <a:avLst/>
          </a:prstGeom>
        </p:spPr>
      </p:pic>
      <p:pic>
        <p:nvPicPr>
          <p:cNvPr id="8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2441B1D-125C-F4FE-F1A9-7AFBBBE4EF4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178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2">
                <a:extLst>
                  <a:ext uri="{FF2B5EF4-FFF2-40B4-BE49-F238E27FC236}">
                    <a16:creationId xmlns:a16="http://schemas.microsoft.com/office/drawing/2014/main" id="{E65E2B95-B182-9057-41D2-BDEE9EE14077}"/>
                  </a:ext>
                </a:extLst>
              </p:cNvPr>
              <p:cNvSpPr txBox="1"/>
              <p:nvPr/>
            </p:nvSpPr>
            <p:spPr>
              <a:xfrm>
                <a:off x="226143" y="720502"/>
                <a:ext cx="7332558" cy="6556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ar-MA" b="1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انتبهوا ، </a:t>
                </a:r>
                <a:r>
                  <a:rPr lang="ar-SA" b="1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سنحسب قياس الزاويتين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ar-SA" b="1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fr-FR" b="1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𝑱𝑰𝑲</m:t>
                        </m:r>
                      </m:e>
                    </m:acc>
                  </m:oMath>
                </a14:m>
                <a:r>
                  <a:rPr lang="fr-FR" b="1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SA" b="1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و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ar-SA" b="1" i="1">
                            <a:solidFill>
                              <a:prstClr val="white">
                                <a:lumMod val="50000"/>
                              </a:prst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fr-FR" b="1" i="1" smtClean="0">
                            <a:solidFill>
                              <a:prstClr val="white">
                                <a:lumMod val="50000"/>
                              </a:prst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𝑨𝑩𝑪</m:t>
                        </m:r>
                      </m:e>
                    </m:acc>
                  </m:oMath>
                </a14:m>
                <a:r>
                  <a:rPr lang="fr-FR" b="1" dirty="0">
                    <a:solidFill>
                      <a:prstClr val="white">
                        <a:lumMod val="50000"/>
                      </a:prst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SA" b="1" dirty="0">
                    <a:solidFill>
                      <a:prstClr val="white">
                        <a:lumMod val="50000"/>
                      </a:prst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SA" b="1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باستخدام العلاقات بين </a:t>
                </a:r>
                <a:r>
                  <a:rPr lang="ar-SA" b="1" dirty="0" err="1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الزاويا</a:t>
                </a:r>
                <a:r>
                  <a:rPr lang="ar-SA" b="1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في كل من المثلث و الرباعي </a:t>
                </a:r>
                <a:r>
                  <a:rPr lang="ar-MA" b="1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خُطْوَةً خطوة مثل مجد وندى</a:t>
                </a:r>
              </a:p>
            </p:txBody>
          </p:sp>
        </mc:Choice>
        <mc:Fallback xmlns="">
          <p:sp>
            <p:nvSpPr>
              <p:cNvPr id="13" name="ZoneTexte 2">
                <a:extLst>
                  <a:ext uri="{FF2B5EF4-FFF2-40B4-BE49-F238E27FC236}">
                    <a16:creationId xmlns:a16="http://schemas.microsoft.com/office/drawing/2014/main" id="{E65E2B95-B182-9057-41D2-BDEE9EE140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143" y="720502"/>
                <a:ext cx="7332558" cy="655629"/>
              </a:xfrm>
              <a:prstGeom prst="rect">
                <a:avLst/>
              </a:prstGeom>
              <a:blipFill>
                <a:blip r:embed="rId2"/>
                <a:stretch>
                  <a:fillRect t="-2778" r="-748" b="-1388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ECEAC09-C2D2-EFA9-F6E7-65DB1F693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594" y="626156"/>
            <a:ext cx="984119" cy="1014068"/>
          </a:xfrm>
          <a:prstGeom prst="ellipse">
            <a:avLst/>
          </a:prstGeom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473E5687-6C78-D67C-6797-5922D0EBED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5859" y="2389375"/>
            <a:ext cx="4643164" cy="200372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0ED0BD1-159E-26DE-6361-4AFEB5941FB5}"/>
              </a:ext>
            </a:extLst>
          </p:cNvPr>
          <p:cNvSpPr/>
          <p:nvPr/>
        </p:nvSpPr>
        <p:spPr>
          <a:xfrm>
            <a:off x="6088010" y="2822100"/>
            <a:ext cx="481781" cy="491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0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7589DE2-0A7D-A8BF-1194-1B62202A7E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977" y="2594110"/>
            <a:ext cx="3085966" cy="22692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6B185DC-9390-BB54-51E8-15C95BADAD84}"/>
              </a:ext>
            </a:extLst>
          </p:cNvPr>
          <p:cNvSpPr/>
          <p:nvPr/>
        </p:nvSpPr>
        <p:spPr>
          <a:xfrm>
            <a:off x="2855857" y="2899622"/>
            <a:ext cx="481781" cy="4916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0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2061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50047-DE88-0C61-40AE-980630187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93D5ACA-56F3-31D0-FE3E-6ECAB61AB6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210C64D1-27A3-57C0-9796-BE2A25BB5E12}"/>
              </a:ext>
            </a:extLst>
          </p:cNvPr>
          <p:cNvSpPr txBox="1"/>
          <p:nvPr/>
        </p:nvSpPr>
        <p:spPr>
          <a:xfrm>
            <a:off x="1037718" y="853291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الأولى؟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581D2FB-9402-2C09-5A93-69A0934DC294}"/>
              </a:ext>
            </a:extLst>
          </p:cNvPr>
          <p:cNvSpPr/>
          <p:nvPr/>
        </p:nvSpPr>
        <p:spPr>
          <a:xfrm>
            <a:off x="4225083" y="1589287"/>
            <a:ext cx="3250034" cy="588569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أحدد العلاقة بين زوايا الشكل...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E8A6E7DD-ED32-1EC2-235F-850286A685E2}"/>
              </a:ext>
            </a:extLst>
          </p:cNvPr>
          <p:cNvSpPr>
            <a:spLocks noChangeAspect="1"/>
          </p:cNvSpPr>
          <p:nvPr/>
        </p:nvSpPr>
        <p:spPr>
          <a:xfrm>
            <a:off x="7504848" y="1663372"/>
            <a:ext cx="454476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A96185F9-114C-CF9D-FC3A-88BCDBA6EC4D}"/>
              </a:ext>
            </a:extLst>
          </p:cNvPr>
          <p:cNvSpPr>
            <a:spLocks noChangeAspect="1"/>
          </p:cNvSpPr>
          <p:nvPr/>
        </p:nvSpPr>
        <p:spPr>
          <a:xfrm>
            <a:off x="3692372" y="1696939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13" name="Rectangle : coins arrondis 4">
            <a:extLst>
              <a:ext uri="{FF2B5EF4-FFF2-40B4-BE49-F238E27FC236}">
                <a16:creationId xmlns:a16="http://schemas.microsoft.com/office/drawing/2014/main" id="{C55329AD-DAC9-68C6-8773-D662B69AF775}"/>
              </a:ext>
            </a:extLst>
          </p:cNvPr>
          <p:cNvSpPr/>
          <p:nvPr/>
        </p:nvSpPr>
        <p:spPr>
          <a:xfrm>
            <a:off x="383287" y="1622852"/>
            <a:ext cx="3250034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أطرح مجموع قياسات </a:t>
            </a:r>
            <a:r>
              <a:rPr lang="ar-SA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الزاويا</a:t>
            </a:r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C8771AC6-E2B6-E30C-3B9F-C11186E41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4485" y="4631313"/>
            <a:ext cx="1291214" cy="1936823"/>
          </a:xfrm>
          <a:prstGeom prst="ellipse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B1477A7-9C09-50F7-9A98-751140E3B0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5859" y="2389375"/>
            <a:ext cx="4643164" cy="200372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B64ADAF-1F0F-69EF-13DC-163E6BF9531B}"/>
              </a:ext>
            </a:extLst>
          </p:cNvPr>
          <p:cNvSpPr/>
          <p:nvPr/>
        </p:nvSpPr>
        <p:spPr>
          <a:xfrm>
            <a:off x="6006550" y="2852995"/>
            <a:ext cx="481781" cy="491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0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109DD47-4553-8774-F0AB-AFF70C6EBF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977" y="2594110"/>
            <a:ext cx="3085966" cy="22692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F9B8D8D-17A0-E7F7-CE23-56F76581DF6B}"/>
              </a:ext>
            </a:extLst>
          </p:cNvPr>
          <p:cNvSpPr/>
          <p:nvPr/>
        </p:nvSpPr>
        <p:spPr>
          <a:xfrm>
            <a:off x="2855857" y="2899622"/>
            <a:ext cx="481781" cy="4916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0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2040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</a:t>
            </a:r>
            <a:r>
              <a:rPr lang="ar-S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الرابع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4427134" y="2475889"/>
            <a:ext cx="3780000" cy="1123837"/>
            <a:chOff x="648000" y="1949241"/>
            <a:chExt cx="3780000" cy="1123837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10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13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S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الزوايا</a:t>
              </a:r>
              <a:endParaRPr lang="fr-FR" sz="18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408CF2-CE37-95E1-B368-EA488D100D7F}"/>
              </a:ext>
            </a:extLst>
          </p:cNvPr>
          <p:cNvGrpSpPr/>
          <p:nvPr/>
        </p:nvGrpSpPr>
        <p:grpSpPr>
          <a:xfrm>
            <a:off x="370132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9C73262-6EDD-081A-C026-11A95728A9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B8528A7D-CC01-7599-0846-FC2E2041C80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16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32BBFDE1-E352-522F-DC6A-73F4154EBB5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حل المسائل : </a:t>
              </a: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وضعيات القسمة (2)</a:t>
              </a: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2A4A4D-0E69-E3AB-669D-42A7F16A28BF}"/>
              </a:ext>
            </a:extLst>
          </p:cNvPr>
          <p:cNvGrpSpPr/>
          <p:nvPr/>
        </p:nvGrpSpPr>
        <p:grpSpPr>
          <a:xfrm>
            <a:off x="370132" y="2447703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5A2F114-D2FF-43A5-1BC5-C728126D6DE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id="{09DF9E9A-581D-14F9-24EC-3567A55C381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14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S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</a:rPr>
                <a:t>مراجعة وتثبيت دروس الأسبوع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A2B7FD4B-9013-9523-C4DB-E0D7E6EC6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1404" y="4134770"/>
            <a:ext cx="3938021" cy="94082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AF7939E-E87A-0356-E390-6BC853DBC1DB}"/>
              </a:ext>
            </a:extLst>
          </p:cNvPr>
          <p:cNvSpPr txBox="1"/>
          <p:nvPr/>
        </p:nvSpPr>
        <p:spPr>
          <a:xfrm>
            <a:off x="4607134" y="4303330"/>
            <a:ext cx="34449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457200" rtl="1">
              <a:defRPr/>
            </a:pPr>
            <a:r>
              <a:rPr lang="ar-SA" b="1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العلاقات بين الزوايا في الأشكال الهندسية</a:t>
            </a:r>
          </a:p>
        </p:txBody>
      </p:sp>
      <p:sp>
        <p:nvSpPr>
          <p:cNvPr id="15" name="Organigramme : Terminateur 21">
            <a:extLst>
              <a:ext uri="{FF2B5EF4-FFF2-40B4-BE49-F238E27FC236}">
                <a16:creationId xmlns:a16="http://schemas.microsoft.com/office/drawing/2014/main" id="{39F45A87-C447-713F-DB32-E69BF905D7E8}"/>
              </a:ext>
            </a:extLst>
          </p:cNvPr>
          <p:cNvSpPr/>
          <p:nvPr/>
        </p:nvSpPr>
        <p:spPr>
          <a:xfrm>
            <a:off x="6691378" y="3897880"/>
            <a:ext cx="1267620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M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r>
              <a:rPr lang="ar-S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15</a:t>
            </a:r>
            <a:endParaRPr lang="fr-FR" sz="18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C754A132-BE94-E7DD-FB68-8B91DEE76497}"/>
              </a:ext>
            </a:extLst>
          </p:cNvPr>
          <p:cNvSpPr txBox="1">
            <a:spLocks/>
          </p:cNvSpPr>
          <p:nvPr/>
        </p:nvSpPr>
        <p:spPr>
          <a:xfrm>
            <a:off x="572188" y="2829927"/>
            <a:ext cx="3420000" cy="66702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ar-S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العلاقات بين الزوايا : </a:t>
            </a:r>
            <a:r>
              <a:rPr lang="ar-SA" sz="1600" b="1" kern="0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التتام</a:t>
            </a:r>
            <a:r>
              <a:rPr lang="ar-S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والتكامل</a:t>
            </a:r>
            <a:endParaRPr lang="ar-MA" sz="1600" b="1" kern="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C94CA-7E54-0CCF-2831-91289145D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7AB76BA-C1CA-149F-345C-26FECDAC12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32505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E59A499F-BF40-7C9F-2A69-335FCE0835B3}"/>
              </a:ext>
            </a:extLst>
          </p:cNvPr>
          <p:cNvSpPr txBox="1"/>
          <p:nvPr/>
        </p:nvSpPr>
        <p:spPr>
          <a:xfrm>
            <a:off x="488473" y="850081"/>
            <a:ext cx="6986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الألواح، حددوا العلاقة بين </a:t>
            </a:r>
            <a:r>
              <a:rPr lang="ar-S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الزاويا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واكتبوا مجموع قياساتها في كل شكل.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0459BDCB-6D5F-2514-4EE2-BF15E93BAC4D}"/>
              </a:ext>
            </a:extLst>
          </p:cNvPr>
          <p:cNvSpPr/>
          <p:nvPr/>
        </p:nvSpPr>
        <p:spPr>
          <a:xfrm>
            <a:off x="4225083" y="1589287"/>
            <a:ext cx="3250034" cy="588569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أحدد العلاقة بين الزاويتين...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8" name="Oval 80">
            <a:extLst>
              <a:ext uri="{FF2B5EF4-FFF2-40B4-BE49-F238E27FC236}">
                <a16:creationId xmlns:a16="http://schemas.microsoft.com/office/drawing/2014/main" id="{4E1DD316-7C70-1757-ED11-24075816CBF4}"/>
              </a:ext>
            </a:extLst>
          </p:cNvPr>
          <p:cNvSpPr>
            <a:spLocks noChangeAspect="1"/>
          </p:cNvSpPr>
          <p:nvPr/>
        </p:nvSpPr>
        <p:spPr>
          <a:xfrm>
            <a:off x="7504848" y="1663372"/>
            <a:ext cx="454476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29" name="Oval 80">
            <a:extLst>
              <a:ext uri="{FF2B5EF4-FFF2-40B4-BE49-F238E27FC236}">
                <a16:creationId xmlns:a16="http://schemas.microsoft.com/office/drawing/2014/main" id="{159D602C-836D-BB17-08C7-01ED5BE48567}"/>
              </a:ext>
            </a:extLst>
          </p:cNvPr>
          <p:cNvSpPr>
            <a:spLocks noChangeAspect="1"/>
          </p:cNvSpPr>
          <p:nvPr/>
        </p:nvSpPr>
        <p:spPr>
          <a:xfrm>
            <a:off x="3692372" y="1696939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30" name="Rectangle : coins arrondis 4">
            <a:extLst>
              <a:ext uri="{FF2B5EF4-FFF2-40B4-BE49-F238E27FC236}">
                <a16:creationId xmlns:a16="http://schemas.microsoft.com/office/drawing/2014/main" id="{2C286F7D-39BC-4F9D-6768-EF63E2D1EAE4}"/>
              </a:ext>
            </a:extLst>
          </p:cNvPr>
          <p:cNvSpPr/>
          <p:nvPr/>
        </p:nvSpPr>
        <p:spPr>
          <a:xfrm>
            <a:off x="383287" y="1622852"/>
            <a:ext cx="3250034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أطرح قياس الزاوية المعلومة...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41CF15F-8CA2-F6C5-DBE5-9E820E5DAFFD}"/>
              </a:ext>
            </a:extLst>
          </p:cNvPr>
          <p:cNvSpPr/>
          <p:nvPr/>
        </p:nvSpPr>
        <p:spPr>
          <a:xfrm>
            <a:off x="4225083" y="1589287"/>
            <a:ext cx="3250034" cy="588569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أحدد العلاقة بين زوايا الشكل...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7D64EC4D-6376-908F-9C0F-AE7729BDC866}"/>
              </a:ext>
            </a:extLst>
          </p:cNvPr>
          <p:cNvSpPr>
            <a:spLocks noChangeAspect="1"/>
          </p:cNvSpPr>
          <p:nvPr/>
        </p:nvSpPr>
        <p:spPr>
          <a:xfrm>
            <a:off x="7504848" y="1663372"/>
            <a:ext cx="454476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246F0F55-9E1D-0532-AE6D-F05DE811EE51}"/>
              </a:ext>
            </a:extLst>
          </p:cNvPr>
          <p:cNvSpPr>
            <a:spLocks noChangeAspect="1"/>
          </p:cNvSpPr>
          <p:nvPr/>
        </p:nvSpPr>
        <p:spPr>
          <a:xfrm>
            <a:off x="3692372" y="1696939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9B0CF9B4-813A-15EC-182F-2EF486CDE1DC}"/>
              </a:ext>
            </a:extLst>
          </p:cNvPr>
          <p:cNvSpPr/>
          <p:nvPr/>
        </p:nvSpPr>
        <p:spPr>
          <a:xfrm>
            <a:off x="383287" y="1622852"/>
            <a:ext cx="3250034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أطرح مجموع قياسات </a:t>
            </a:r>
            <a:r>
              <a:rPr lang="ar-SA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الزاويا</a:t>
            </a:r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562015A0-8A20-751F-2007-BCA7A3A96F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5859" y="2389375"/>
            <a:ext cx="4643164" cy="200372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4DF854E-A9D1-3D0A-3298-009E7932B31D}"/>
              </a:ext>
            </a:extLst>
          </p:cNvPr>
          <p:cNvSpPr/>
          <p:nvPr/>
        </p:nvSpPr>
        <p:spPr>
          <a:xfrm>
            <a:off x="6006550" y="2852995"/>
            <a:ext cx="481781" cy="491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0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2323C39-51EB-C65C-9D4F-53EC82E007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977" y="2594110"/>
            <a:ext cx="3085966" cy="22692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BCDF26D-3DBB-B38D-1ED9-59CF35AE115F}"/>
              </a:ext>
            </a:extLst>
          </p:cNvPr>
          <p:cNvSpPr/>
          <p:nvPr/>
        </p:nvSpPr>
        <p:spPr>
          <a:xfrm>
            <a:off x="2855857" y="2899622"/>
            <a:ext cx="481781" cy="4916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0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2945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10C11-8883-D223-5FA2-99BF082D6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9C1DCBF-C12A-0705-B94D-40F403EBEA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32505"/>
            <a:ext cx="999174" cy="999174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05076FF-33DD-9F92-6552-9D181F169F07}"/>
              </a:ext>
            </a:extLst>
          </p:cNvPr>
          <p:cNvSpPr txBox="1"/>
          <p:nvPr/>
        </p:nvSpPr>
        <p:spPr>
          <a:xfrm>
            <a:off x="822374" y="853335"/>
            <a:ext cx="6629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للجواب؟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B22E7FEB-FB4E-6888-0163-F963D0F4DDF6}"/>
              </a:ext>
            </a:extLst>
          </p:cNvPr>
          <p:cNvSpPr/>
          <p:nvPr/>
        </p:nvSpPr>
        <p:spPr>
          <a:xfrm>
            <a:off x="4572000" y="4967851"/>
            <a:ext cx="3870898" cy="1025385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4137F3A-084F-D656-F2B7-387E286EDBBE}"/>
              </a:ext>
            </a:extLst>
          </p:cNvPr>
          <p:cNvSpPr/>
          <p:nvPr/>
        </p:nvSpPr>
        <p:spPr>
          <a:xfrm>
            <a:off x="465514" y="4960815"/>
            <a:ext cx="3870898" cy="1025385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2A02D78-D911-F544-E928-DFA93807311E}"/>
              </a:ext>
            </a:extLst>
          </p:cNvPr>
          <p:cNvSpPr/>
          <p:nvPr/>
        </p:nvSpPr>
        <p:spPr>
          <a:xfrm>
            <a:off x="4225083" y="1589287"/>
            <a:ext cx="3250034" cy="588569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أحدد العلاقة بين زوايا الشكل...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FC4B723C-88C6-D0F6-D734-41B8F6662FDC}"/>
              </a:ext>
            </a:extLst>
          </p:cNvPr>
          <p:cNvSpPr>
            <a:spLocks noChangeAspect="1"/>
          </p:cNvSpPr>
          <p:nvPr/>
        </p:nvSpPr>
        <p:spPr>
          <a:xfrm>
            <a:off x="3692372" y="1696939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26C80E7-675E-CEE7-723F-EFA4CA2223A0}"/>
              </a:ext>
            </a:extLst>
          </p:cNvPr>
          <p:cNvSpPr/>
          <p:nvPr/>
        </p:nvSpPr>
        <p:spPr>
          <a:xfrm>
            <a:off x="383287" y="1622852"/>
            <a:ext cx="3250034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أطرح مجموع قياسات </a:t>
            </a:r>
            <a:r>
              <a:rPr lang="ar-SA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الزاويا</a:t>
            </a:r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E3210A35-519E-CC57-4C32-EAE7A0D77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5859" y="2389375"/>
            <a:ext cx="4643164" cy="200372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A3AB60C-722C-6E62-944A-B7E397CF05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977" y="2594110"/>
            <a:ext cx="3085966" cy="22692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289787C7-40D9-ADFE-1E60-C80F33C493A7}"/>
                  </a:ext>
                </a:extLst>
              </p:cNvPr>
              <p:cNvSpPr txBox="1"/>
              <p:nvPr/>
            </p:nvSpPr>
            <p:spPr>
              <a:xfrm>
                <a:off x="3337638" y="5235148"/>
                <a:ext cx="3698248" cy="3765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ar-SA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kumimoji="0" lang="fr-FR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𝑰𝑱𝑲</m:t>
                          </m:r>
                        </m:e>
                      </m:acc>
                      <m:r>
                        <a:rPr kumimoji="0" lang="fr-FR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kumimoji="0" lang="fr-FR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kumimoji="0" lang="fr-FR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𝑱𝑲𝑰</m:t>
                          </m:r>
                        </m:e>
                      </m:acc>
                      <m:r>
                        <a:rPr kumimoji="0" lang="fr-FR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kumimoji="0" lang="fr-FR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kumimoji="0" lang="fr-FR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𝑲𝑰𝑱</m:t>
                          </m:r>
                        </m:e>
                      </m:acc>
                      <m:r>
                        <a:rPr kumimoji="0" lang="fr-FR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r>
                        <a:rPr kumimoji="0" lang="fr-FR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𝟏𝟖𝟎</m:t>
                      </m:r>
                      <m:r>
                        <a:rPr kumimoji="0" lang="fr-FR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°</m:t>
                      </m:r>
                    </m:oMath>
                  </m:oMathPara>
                </a14:m>
                <a:endParaRPr kumimoji="0" lang="fr-FR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289787C7-40D9-ADFE-1E60-C80F33C493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7638" y="5235148"/>
                <a:ext cx="3698248" cy="376513"/>
              </a:xfrm>
              <a:prstGeom prst="rect">
                <a:avLst/>
              </a:prstGeom>
              <a:blipFill>
                <a:blip r:embed="rId5"/>
                <a:stretch>
                  <a:fillRect t="-1613" r="-18152" b="-967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B85B889B-4D18-29E3-2CFD-A5B06F0EC0E5}"/>
                  </a:ext>
                </a:extLst>
              </p:cNvPr>
              <p:cNvSpPr txBox="1"/>
              <p:nvPr/>
            </p:nvSpPr>
            <p:spPr>
              <a:xfrm>
                <a:off x="-67994" y="5248751"/>
                <a:ext cx="4937913" cy="3786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ar-SA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fr-FR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𝑨𝑩𝑪</m:t>
                        </m:r>
                      </m:e>
                    </m:acc>
                    <m:r>
                      <a:rPr kumimoji="0" lang="fr-FR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kumimoji="0" lang="fr-FR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fr-FR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𝑩𝑪𝑫</m:t>
                        </m:r>
                      </m:e>
                    </m:acc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kumimoji="0" lang="fr-FR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fr-FR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𝑪𝑫𝑨</m:t>
                        </m:r>
                      </m:e>
                    </m:acc>
                    <m:r>
                      <a:rPr kumimoji="0" lang="ar-SA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kumimoji="0" lang="ar-SA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fr-FR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𝑫𝑨𝑩</m:t>
                        </m:r>
                      </m:e>
                    </m:acc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=</m:t>
                    </m:r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𝟑𝟔𝟎</m:t>
                    </m:r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°</m:t>
                    </m:r>
                  </m:oMath>
                </a14:m>
                <a:r>
                  <a:rPr kumimoji="0" lang="fr-FR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B85B889B-4D18-29E3-2CFD-A5B06F0EC0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7994" y="5248751"/>
                <a:ext cx="4937913" cy="378630"/>
              </a:xfrm>
              <a:prstGeom prst="rect">
                <a:avLst/>
              </a:prstGeom>
              <a:blipFill>
                <a:blip r:embed="rId6"/>
                <a:stretch>
                  <a:fillRect t="-161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80">
            <a:extLst>
              <a:ext uri="{FF2B5EF4-FFF2-40B4-BE49-F238E27FC236}">
                <a16:creationId xmlns:a16="http://schemas.microsoft.com/office/drawing/2014/main" id="{05B70500-FAEE-845E-51B1-27536D9195EA}"/>
              </a:ext>
            </a:extLst>
          </p:cNvPr>
          <p:cNvSpPr>
            <a:spLocks noChangeAspect="1"/>
          </p:cNvSpPr>
          <p:nvPr/>
        </p:nvSpPr>
        <p:spPr>
          <a:xfrm>
            <a:off x="7504848" y="1663372"/>
            <a:ext cx="454476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BC2D5C-456C-FEB9-CF24-0A0357F69A36}"/>
              </a:ext>
            </a:extLst>
          </p:cNvPr>
          <p:cNvSpPr/>
          <p:nvPr/>
        </p:nvSpPr>
        <p:spPr>
          <a:xfrm>
            <a:off x="2855857" y="2899622"/>
            <a:ext cx="481781" cy="4916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0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7946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2C11D-12BA-D8CB-B586-38E7185D7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6F7E9E3-55AC-424A-C4DD-75FB5CA65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A92E17A3-1CDA-F9D5-5D79-B721D0F3A476}"/>
              </a:ext>
            </a:extLst>
          </p:cNvPr>
          <p:cNvSpPr txBox="1"/>
          <p:nvPr/>
        </p:nvSpPr>
        <p:spPr>
          <a:xfrm>
            <a:off x="1037718" y="853291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الثانية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8FB61BFD-B183-6E5C-8E84-A077BEF586A4}"/>
              </a:ext>
            </a:extLst>
          </p:cNvPr>
          <p:cNvSpPr/>
          <p:nvPr/>
        </p:nvSpPr>
        <p:spPr>
          <a:xfrm>
            <a:off x="4572000" y="4967851"/>
            <a:ext cx="3870898" cy="796733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6D63241-AFF8-E645-0C59-A2A85A144086}"/>
              </a:ext>
            </a:extLst>
          </p:cNvPr>
          <p:cNvSpPr/>
          <p:nvPr/>
        </p:nvSpPr>
        <p:spPr>
          <a:xfrm>
            <a:off x="465514" y="4960816"/>
            <a:ext cx="3870898" cy="80376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8D8D3C99-A103-43EC-B75E-A8D692E40900}"/>
              </a:ext>
            </a:extLst>
          </p:cNvPr>
          <p:cNvSpPr/>
          <p:nvPr/>
        </p:nvSpPr>
        <p:spPr>
          <a:xfrm>
            <a:off x="4225083" y="1589287"/>
            <a:ext cx="3250034" cy="58856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أحدد العلاقة بين زوايا الشكل...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3DC5E803-C269-82E0-0C3D-BBD7F04A68B5}"/>
              </a:ext>
            </a:extLst>
          </p:cNvPr>
          <p:cNvSpPr>
            <a:spLocks noChangeAspect="1"/>
          </p:cNvSpPr>
          <p:nvPr/>
        </p:nvSpPr>
        <p:spPr>
          <a:xfrm>
            <a:off x="3692372" y="1696939"/>
            <a:ext cx="440397" cy="44039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9AF6431-DA83-7428-0F13-B817EE37B270}"/>
              </a:ext>
            </a:extLst>
          </p:cNvPr>
          <p:cNvSpPr/>
          <p:nvPr/>
        </p:nvSpPr>
        <p:spPr>
          <a:xfrm>
            <a:off x="383287" y="1622852"/>
            <a:ext cx="3250034" cy="58856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أطرح مجموع قياسات </a:t>
            </a:r>
            <a:r>
              <a:rPr lang="ar-SA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الزاويا</a:t>
            </a:r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EB326C57-09AD-D13F-1A77-FFCBA3356A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5859" y="2389375"/>
            <a:ext cx="4643164" cy="200372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13056F1-F916-33A7-D88A-2189E4F7C0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977" y="2594110"/>
            <a:ext cx="3085966" cy="22692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D357C0B6-124D-D371-E391-1DF427326740}"/>
                  </a:ext>
                </a:extLst>
              </p:cNvPr>
              <p:cNvSpPr txBox="1"/>
              <p:nvPr/>
            </p:nvSpPr>
            <p:spPr>
              <a:xfrm>
                <a:off x="3337638" y="5235148"/>
                <a:ext cx="3698248" cy="3765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ar-SA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kumimoji="0" lang="fr-FR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𝑰𝑱𝑲</m:t>
                          </m:r>
                        </m:e>
                      </m:acc>
                      <m:r>
                        <a:rPr kumimoji="0" lang="fr-FR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kumimoji="0" lang="fr-FR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kumimoji="0" lang="fr-FR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𝑱𝑲𝑰</m:t>
                          </m:r>
                        </m:e>
                      </m:acc>
                      <m:r>
                        <a:rPr kumimoji="0" lang="fr-FR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kumimoji="0" lang="fr-FR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kumimoji="0" lang="fr-FR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𝑲𝑰𝑱</m:t>
                          </m:r>
                        </m:e>
                      </m:acc>
                      <m:r>
                        <a:rPr kumimoji="0" lang="fr-FR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r>
                        <a:rPr kumimoji="0" lang="fr-FR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𝟏𝟖𝟎</m:t>
                      </m:r>
                      <m:r>
                        <a:rPr kumimoji="0" lang="fr-FR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°</m:t>
                      </m:r>
                    </m:oMath>
                  </m:oMathPara>
                </a14:m>
                <a:endParaRPr kumimoji="0" lang="fr-FR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D357C0B6-124D-D371-E391-1DF427326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7638" y="5235148"/>
                <a:ext cx="3698248" cy="376513"/>
              </a:xfrm>
              <a:prstGeom prst="rect">
                <a:avLst/>
              </a:prstGeom>
              <a:blipFill>
                <a:blip r:embed="rId5"/>
                <a:stretch>
                  <a:fillRect t="-1613" r="-18152" b="-967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ACD998EA-8E4B-A4FE-8447-DD81A85E86F2}"/>
                  </a:ext>
                </a:extLst>
              </p:cNvPr>
              <p:cNvSpPr txBox="1"/>
              <p:nvPr/>
            </p:nvSpPr>
            <p:spPr>
              <a:xfrm>
                <a:off x="-67994" y="5248751"/>
                <a:ext cx="4937913" cy="3786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ar-SA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fr-FR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𝑨𝑩𝑪</m:t>
                        </m:r>
                      </m:e>
                    </m:acc>
                    <m:r>
                      <a:rPr kumimoji="0" lang="fr-FR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kumimoji="0" lang="fr-FR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fr-FR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𝑩𝑪𝑫</m:t>
                        </m:r>
                      </m:e>
                    </m:acc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kumimoji="0" lang="fr-FR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fr-FR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𝑪𝑫𝑨</m:t>
                        </m:r>
                      </m:e>
                    </m:acc>
                    <m:r>
                      <a:rPr kumimoji="0" lang="ar-SA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kumimoji="0" lang="ar-SA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fr-FR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𝑫𝑨𝑩</m:t>
                        </m:r>
                      </m:e>
                    </m:acc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=</m:t>
                    </m:r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𝟑𝟔𝟎</m:t>
                    </m:r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°</m:t>
                    </m:r>
                  </m:oMath>
                </a14:m>
                <a:r>
                  <a:rPr kumimoji="0" lang="fr-FR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ACD998EA-8E4B-A4FE-8447-DD81A85E86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7994" y="5248751"/>
                <a:ext cx="4937913" cy="378630"/>
              </a:xfrm>
              <a:prstGeom prst="rect">
                <a:avLst/>
              </a:prstGeom>
              <a:blipFill>
                <a:blip r:embed="rId6"/>
                <a:stretch>
                  <a:fillRect t="-161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Image 21">
            <a:extLst>
              <a:ext uri="{FF2B5EF4-FFF2-40B4-BE49-F238E27FC236}">
                <a16:creationId xmlns:a16="http://schemas.microsoft.com/office/drawing/2014/main" id="{AE21DDD7-110E-D3D5-BB43-1862FB3EF7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1801" y="4658969"/>
            <a:ext cx="1291214" cy="1936823"/>
          </a:xfrm>
          <a:prstGeom prst="ellipse">
            <a:avLst/>
          </a:prstGeom>
        </p:spPr>
      </p:pic>
      <p:sp>
        <p:nvSpPr>
          <p:cNvPr id="13" name="Oval 80">
            <a:extLst>
              <a:ext uri="{FF2B5EF4-FFF2-40B4-BE49-F238E27FC236}">
                <a16:creationId xmlns:a16="http://schemas.microsoft.com/office/drawing/2014/main" id="{E0A5E780-1B5F-81E8-109C-2FE849DA4C07}"/>
              </a:ext>
            </a:extLst>
          </p:cNvPr>
          <p:cNvSpPr>
            <a:spLocks noChangeAspect="1"/>
          </p:cNvSpPr>
          <p:nvPr/>
        </p:nvSpPr>
        <p:spPr>
          <a:xfrm>
            <a:off x="7504848" y="1663372"/>
            <a:ext cx="454476" cy="4403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C774B91-2EF5-641F-0D7A-DCD9FA7B023F}"/>
              </a:ext>
            </a:extLst>
          </p:cNvPr>
          <p:cNvSpPr/>
          <p:nvPr/>
        </p:nvSpPr>
        <p:spPr>
          <a:xfrm>
            <a:off x="2855857" y="2899622"/>
            <a:ext cx="481781" cy="4916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0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1907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B086E-A1A2-2B9F-5C5F-0F0FA428C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F15585F-AC97-92A2-93B2-00C94A139B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A18DADF5-0AA8-6A5F-05E9-E82DDC19815E}"/>
              </a:ext>
            </a:extLst>
          </p:cNvPr>
          <p:cNvSpPr txBox="1"/>
          <p:nvPr/>
        </p:nvSpPr>
        <p:spPr>
          <a:xfrm>
            <a:off x="157316" y="765002"/>
            <a:ext cx="7469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الألواح، اطرحوا مجموع قياسات </a:t>
            </a:r>
            <a:r>
              <a:rPr lang="ar-S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الزاويا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المعلومة من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90°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أو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180°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لحساب قياسات الزوايا المجهولة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09BB128-7DB4-660E-C865-CEB74D60A264}"/>
              </a:ext>
            </a:extLst>
          </p:cNvPr>
          <p:cNvSpPr/>
          <p:nvPr/>
        </p:nvSpPr>
        <p:spPr>
          <a:xfrm>
            <a:off x="4572000" y="4796261"/>
            <a:ext cx="3870898" cy="588569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1B1F2C3-F5FA-4F54-8F71-B051936AD46A}"/>
              </a:ext>
            </a:extLst>
          </p:cNvPr>
          <p:cNvSpPr/>
          <p:nvPr/>
        </p:nvSpPr>
        <p:spPr>
          <a:xfrm>
            <a:off x="473860" y="4796261"/>
            <a:ext cx="3870898" cy="588569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A7E6E4F0-52CD-19CE-8FE4-EB218538DB8E}"/>
              </a:ext>
            </a:extLst>
          </p:cNvPr>
          <p:cNvSpPr/>
          <p:nvPr/>
        </p:nvSpPr>
        <p:spPr>
          <a:xfrm>
            <a:off x="4225083" y="1589287"/>
            <a:ext cx="3250034" cy="58856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أحدد العلاقة بين زوايا الشكل...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D74E6D01-C0E0-B5DE-CC8F-3041FEF4FCEF}"/>
              </a:ext>
            </a:extLst>
          </p:cNvPr>
          <p:cNvSpPr>
            <a:spLocks noChangeAspect="1"/>
          </p:cNvSpPr>
          <p:nvPr/>
        </p:nvSpPr>
        <p:spPr>
          <a:xfrm>
            <a:off x="3692372" y="1696939"/>
            <a:ext cx="440397" cy="44039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F962812-7997-A4CA-6B39-C5E5ADB934F4}"/>
              </a:ext>
            </a:extLst>
          </p:cNvPr>
          <p:cNvSpPr/>
          <p:nvPr/>
        </p:nvSpPr>
        <p:spPr>
          <a:xfrm>
            <a:off x="383287" y="1622852"/>
            <a:ext cx="3250034" cy="58856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أطرح مجموع قياسات </a:t>
            </a:r>
            <a:r>
              <a:rPr lang="ar-SA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الزاويا</a:t>
            </a:r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7C3CF360-A685-7BEA-684B-6BDD3688A6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5859" y="2389375"/>
            <a:ext cx="4643164" cy="200372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7E5E5AF-93DC-0B9D-2DF3-9A8FF916F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977" y="2404481"/>
            <a:ext cx="3085966" cy="22692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AFC2731C-1DD2-068D-B634-BF4BE28D60D1}"/>
                  </a:ext>
                </a:extLst>
              </p:cNvPr>
              <p:cNvSpPr txBox="1"/>
              <p:nvPr/>
            </p:nvSpPr>
            <p:spPr>
              <a:xfrm>
                <a:off x="3398345" y="4886731"/>
                <a:ext cx="3698248" cy="3765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ar-SA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kumimoji="0" lang="fr-FR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𝑰𝑱𝑲</m:t>
                          </m:r>
                        </m:e>
                      </m:acc>
                      <m:r>
                        <a:rPr kumimoji="0" lang="fr-FR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kumimoji="0" lang="fr-FR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kumimoji="0" lang="fr-FR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𝑱𝑲𝑰</m:t>
                          </m:r>
                        </m:e>
                      </m:acc>
                      <m:r>
                        <a:rPr kumimoji="0" lang="fr-FR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kumimoji="0" lang="fr-FR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kumimoji="0" lang="fr-FR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𝑲𝑰𝑱</m:t>
                          </m:r>
                        </m:e>
                      </m:acc>
                      <m:r>
                        <a:rPr kumimoji="0" lang="fr-FR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r>
                        <a:rPr kumimoji="0" lang="fr-FR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𝟏𝟖𝟎</m:t>
                      </m:r>
                      <m:r>
                        <a:rPr kumimoji="0" lang="fr-FR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°</m:t>
                      </m:r>
                    </m:oMath>
                  </m:oMathPara>
                </a14:m>
                <a:endParaRPr kumimoji="0" lang="fr-FR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AFC2731C-1DD2-068D-B634-BF4BE28D60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8345" y="4886731"/>
                <a:ext cx="3698248" cy="376513"/>
              </a:xfrm>
              <a:prstGeom prst="rect">
                <a:avLst/>
              </a:prstGeom>
              <a:blipFill>
                <a:blip r:embed="rId5"/>
                <a:stretch>
                  <a:fillRect t="-1639" r="-18122" b="-1147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EF42CD4E-BAB9-23EE-8A1E-51419D0E5D65}"/>
                  </a:ext>
                </a:extLst>
              </p:cNvPr>
              <p:cNvSpPr txBox="1"/>
              <p:nvPr/>
            </p:nvSpPr>
            <p:spPr>
              <a:xfrm>
                <a:off x="8346" y="4866742"/>
                <a:ext cx="4937913" cy="3786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ar-SA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fr-FR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𝑨𝑩𝑪</m:t>
                        </m:r>
                      </m:e>
                    </m:acc>
                    <m:r>
                      <a:rPr kumimoji="0" lang="fr-FR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kumimoji="0" lang="fr-FR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fr-FR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𝑩𝑪𝑫</m:t>
                        </m:r>
                      </m:e>
                    </m:acc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kumimoji="0" lang="fr-FR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fr-FR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𝑪𝑫𝑨</m:t>
                        </m:r>
                      </m:e>
                    </m:acc>
                    <m:r>
                      <a:rPr kumimoji="0" lang="ar-SA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kumimoji="0" lang="ar-SA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fr-FR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𝑫𝑨𝑩</m:t>
                        </m:r>
                      </m:e>
                    </m:acc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=</m:t>
                    </m:r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𝟑𝟔𝟎</m:t>
                    </m:r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°</m:t>
                    </m:r>
                  </m:oMath>
                </a14:m>
                <a:r>
                  <a:rPr kumimoji="0" lang="fr-FR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EF42CD4E-BAB9-23EE-8A1E-51419D0E5D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6" y="4866742"/>
                <a:ext cx="4937913" cy="378630"/>
              </a:xfrm>
              <a:prstGeom prst="rect">
                <a:avLst/>
              </a:prstGeom>
              <a:blipFill>
                <a:blip r:embed="rId6"/>
                <a:stretch>
                  <a:fillRect t="-161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80">
            <a:extLst>
              <a:ext uri="{FF2B5EF4-FFF2-40B4-BE49-F238E27FC236}">
                <a16:creationId xmlns:a16="http://schemas.microsoft.com/office/drawing/2014/main" id="{2CA2142E-230A-BEF9-5186-8E2FF0740197}"/>
              </a:ext>
            </a:extLst>
          </p:cNvPr>
          <p:cNvSpPr>
            <a:spLocks noChangeAspect="1"/>
          </p:cNvSpPr>
          <p:nvPr/>
        </p:nvSpPr>
        <p:spPr>
          <a:xfrm>
            <a:off x="7504848" y="1663372"/>
            <a:ext cx="454476" cy="4403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DADFC9A-F9F7-32AB-ABB2-8BAC20B2AD4B}"/>
              </a:ext>
            </a:extLst>
          </p:cNvPr>
          <p:cNvSpPr/>
          <p:nvPr/>
        </p:nvSpPr>
        <p:spPr>
          <a:xfrm>
            <a:off x="2916564" y="2685067"/>
            <a:ext cx="481781" cy="4916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0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67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DD291-5BB9-10F7-8587-C25CEDE70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E1EA738-0526-BDB0-AEEC-6731801304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65F0BA03-925E-9FF8-3F61-37D7966FA164}"/>
              </a:ext>
            </a:extLst>
          </p:cNvPr>
          <p:cNvSpPr txBox="1"/>
          <p:nvPr/>
        </p:nvSpPr>
        <p:spPr>
          <a:xfrm>
            <a:off x="1037718" y="853291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للجواب؟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F3E0C24B-9211-2F7C-B66C-0985949024A3}"/>
              </a:ext>
            </a:extLst>
          </p:cNvPr>
          <p:cNvSpPr/>
          <p:nvPr/>
        </p:nvSpPr>
        <p:spPr>
          <a:xfrm>
            <a:off x="4572000" y="4796261"/>
            <a:ext cx="3870898" cy="588569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1A474FA-F527-B650-265C-B5AEE0CA0B84}"/>
              </a:ext>
            </a:extLst>
          </p:cNvPr>
          <p:cNvSpPr/>
          <p:nvPr/>
        </p:nvSpPr>
        <p:spPr>
          <a:xfrm>
            <a:off x="473860" y="4796261"/>
            <a:ext cx="3870898" cy="588569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7C70E41-D51F-D515-C9DD-A9CB98FC65F5}"/>
              </a:ext>
            </a:extLst>
          </p:cNvPr>
          <p:cNvSpPr/>
          <p:nvPr/>
        </p:nvSpPr>
        <p:spPr>
          <a:xfrm>
            <a:off x="4225083" y="1589287"/>
            <a:ext cx="3250034" cy="58856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أحدد العلاقة بين زوايا الشكل...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746FA420-8AEF-0F58-829C-B79660575101}"/>
              </a:ext>
            </a:extLst>
          </p:cNvPr>
          <p:cNvSpPr>
            <a:spLocks noChangeAspect="1"/>
          </p:cNvSpPr>
          <p:nvPr/>
        </p:nvSpPr>
        <p:spPr>
          <a:xfrm>
            <a:off x="3692372" y="1696939"/>
            <a:ext cx="440397" cy="44039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0F65828-F08E-C298-A4DA-37B58DBB6882}"/>
              </a:ext>
            </a:extLst>
          </p:cNvPr>
          <p:cNvSpPr/>
          <p:nvPr/>
        </p:nvSpPr>
        <p:spPr>
          <a:xfrm>
            <a:off x="383287" y="1622852"/>
            <a:ext cx="3250034" cy="58856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أطرح مجموع قياسات </a:t>
            </a:r>
            <a:r>
              <a:rPr lang="ar-SA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الزاويا</a:t>
            </a:r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BA8B453C-59E4-7E8D-F9EF-9F804D1257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5859" y="2389375"/>
            <a:ext cx="4643164" cy="200372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8BBC8FF-87ED-E255-C4A5-CBE44D7942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977" y="2404481"/>
            <a:ext cx="3085966" cy="22692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C63C1094-1E7F-2B84-2E6C-5C45E0EFE83D}"/>
                  </a:ext>
                </a:extLst>
              </p:cNvPr>
              <p:cNvSpPr txBox="1"/>
              <p:nvPr/>
            </p:nvSpPr>
            <p:spPr>
              <a:xfrm>
                <a:off x="3398345" y="4886731"/>
                <a:ext cx="3698248" cy="3765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ar-SA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kumimoji="0" lang="fr-FR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𝑰𝑱𝑲</m:t>
                          </m:r>
                        </m:e>
                      </m:acc>
                      <m:r>
                        <a:rPr kumimoji="0" lang="fr-FR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kumimoji="0" lang="fr-FR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kumimoji="0" lang="fr-FR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𝑱𝑲𝑰</m:t>
                          </m:r>
                        </m:e>
                      </m:acc>
                      <m:r>
                        <a:rPr kumimoji="0" lang="fr-FR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kumimoji="0" lang="fr-FR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kumimoji="0" lang="fr-FR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𝑲𝑰𝑱</m:t>
                          </m:r>
                        </m:e>
                      </m:acc>
                      <m:r>
                        <a:rPr kumimoji="0" lang="fr-FR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r>
                        <a:rPr kumimoji="0" lang="fr-FR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𝟏𝟖𝟎</m:t>
                      </m:r>
                      <m:r>
                        <a:rPr kumimoji="0" lang="fr-FR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°</m:t>
                      </m:r>
                    </m:oMath>
                  </m:oMathPara>
                </a14:m>
                <a:endParaRPr kumimoji="0" lang="fr-FR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C63C1094-1E7F-2B84-2E6C-5C45E0EFE8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8345" y="4886731"/>
                <a:ext cx="3698248" cy="376513"/>
              </a:xfrm>
              <a:prstGeom prst="rect">
                <a:avLst/>
              </a:prstGeom>
              <a:blipFill>
                <a:blip r:embed="rId6"/>
                <a:stretch>
                  <a:fillRect t="-1639" r="-18122" b="-1147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DDAE1BEF-C329-F421-32F7-3105A56AF022}"/>
                  </a:ext>
                </a:extLst>
              </p:cNvPr>
              <p:cNvSpPr txBox="1"/>
              <p:nvPr/>
            </p:nvSpPr>
            <p:spPr>
              <a:xfrm>
                <a:off x="8346" y="4866742"/>
                <a:ext cx="4937913" cy="3786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ar-SA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fr-FR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𝑨𝑩𝑪</m:t>
                        </m:r>
                      </m:e>
                    </m:acc>
                    <m:r>
                      <a:rPr kumimoji="0" lang="fr-FR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kumimoji="0" lang="fr-FR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fr-FR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𝑩𝑪𝑫</m:t>
                        </m:r>
                      </m:e>
                    </m:acc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kumimoji="0" lang="fr-FR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fr-FR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𝑪𝑫𝑨</m:t>
                        </m:r>
                      </m:e>
                    </m:acc>
                    <m:r>
                      <a:rPr kumimoji="0" lang="ar-SA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kumimoji="0" lang="ar-SA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fr-FR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𝑫𝑨𝑩</m:t>
                        </m:r>
                      </m:e>
                    </m:acc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=</m:t>
                    </m:r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𝟑𝟔𝟎</m:t>
                    </m:r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°</m:t>
                    </m:r>
                  </m:oMath>
                </a14:m>
                <a:r>
                  <a:rPr kumimoji="0" lang="fr-FR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DDAE1BEF-C329-F421-32F7-3105A56AF0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6" y="4866742"/>
                <a:ext cx="4937913" cy="378630"/>
              </a:xfrm>
              <a:prstGeom prst="rect">
                <a:avLst/>
              </a:prstGeom>
              <a:blipFill>
                <a:blip r:embed="rId7"/>
                <a:stretch>
                  <a:fillRect t="-161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80">
            <a:extLst>
              <a:ext uri="{FF2B5EF4-FFF2-40B4-BE49-F238E27FC236}">
                <a16:creationId xmlns:a16="http://schemas.microsoft.com/office/drawing/2014/main" id="{BDFC0A3D-97FB-A1E2-D76E-243486703F0A}"/>
              </a:ext>
            </a:extLst>
          </p:cNvPr>
          <p:cNvSpPr>
            <a:spLocks noChangeAspect="1"/>
          </p:cNvSpPr>
          <p:nvPr/>
        </p:nvSpPr>
        <p:spPr>
          <a:xfrm>
            <a:off x="7504848" y="1663372"/>
            <a:ext cx="454476" cy="4403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B2B47B9-11A7-CA1F-4230-B0A48F89CA7B}"/>
              </a:ext>
            </a:extLst>
          </p:cNvPr>
          <p:cNvSpPr/>
          <p:nvPr/>
        </p:nvSpPr>
        <p:spPr>
          <a:xfrm>
            <a:off x="465514" y="5507409"/>
            <a:ext cx="3870898" cy="93314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FR" sz="24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A0F99CDF-00D9-C1EC-77FD-679EE522A4A4}"/>
                  </a:ext>
                </a:extLst>
              </p:cNvPr>
              <p:cNvSpPr txBox="1"/>
              <p:nvPr/>
            </p:nvSpPr>
            <p:spPr>
              <a:xfrm>
                <a:off x="0" y="5577890"/>
                <a:ext cx="4937913" cy="3786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ar-SA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fr-FR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𝑨𝑩𝑪</m:t>
                        </m:r>
                      </m:e>
                    </m:acc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=</m:t>
                    </m:r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𝟑𝟔𝟎</m:t>
                    </m:r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°−(</m:t>
                    </m:r>
                    <m:r>
                      <a:rPr kumimoji="0" lang="ar-SA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𝟖𝟑</m:t>
                    </m:r>
                    <m:r>
                      <a:rPr kumimoji="0" lang="ar-SA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°+</m:t>
                    </m:r>
                    <m:r>
                      <a:rPr kumimoji="0" lang="ar-SA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𝟏𝟏𝟎</m:t>
                    </m:r>
                    <m:r>
                      <a:rPr kumimoji="0" lang="ar-SA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°+</m:t>
                    </m:r>
                    <m:r>
                      <a:rPr kumimoji="0" lang="ar-SA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𝟗𝟕</m:t>
                    </m:r>
                    <m:r>
                      <a:rPr kumimoji="0" lang="ar-SA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kumimoji="0" lang="fr-FR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A0F99CDF-00D9-C1EC-77FD-679EE522A4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577890"/>
                <a:ext cx="4937913" cy="378630"/>
              </a:xfrm>
              <a:prstGeom prst="rect">
                <a:avLst/>
              </a:prstGeom>
              <a:blipFill>
                <a:blip r:embed="rId8"/>
                <a:stretch>
                  <a:fillRect t="-1613" b="-1451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E826009E-C567-56EB-229E-93D0DCE112A3}"/>
              </a:ext>
            </a:extLst>
          </p:cNvPr>
          <p:cNvSpPr/>
          <p:nvPr/>
        </p:nvSpPr>
        <p:spPr>
          <a:xfrm>
            <a:off x="2916564" y="2685067"/>
            <a:ext cx="481781" cy="4916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000" b="1" dirty="0">
                <a:solidFill>
                  <a:srgbClr val="FF0000"/>
                </a:solidFill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D1130E36-EE2C-272A-1755-74A95BBF246C}"/>
                  </a:ext>
                </a:extLst>
              </p:cNvPr>
              <p:cNvSpPr txBox="1"/>
              <p:nvPr/>
            </p:nvSpPr>
            <p:spPr>
              <a:xfrm>
                <a:off x="173017" y="5986940"/>
                <a:ext cx="4591878" cy="3786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ar-SA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fr-FR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𝑨𝑩𝑪</m:t>
                        </m:r>
                      </m:e>
                    </m:acc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=</m:t>
                    </m:r>
                    <m:r>
                      <a:rPr kumimoji="0" lang="ar-SA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𝟕𝟎</m:t>
                    </m:r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°</m:t>
                    </m:r>
                  </m:oMath>
                </a14:m>
                <a:r>
                  <a:rPr kumimoji="0" lang="fr-FR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D1130E36-EE2C-272A-1755-74A95BBF24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017" y="5986940"/>
                <a:ext cx="4591878" cy="378630"/>
              </a:xfrm>
              <a:prstGeom prst="rect">
                <a:avLst/>
              </a:prstGeom>
              <a:blipFill>
                <a:blip r:embed="rId9"/>
                <a:stretch>
                  <a:fillRect t="-161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8611A60A-D627-B6C6-4928-0C3855FD8BAA}"/>
              </a:ext>
            </a:extLst>
          </p:cNvPr>
          <p:cNvSpPr/>
          <p:nvPr/>
        </p:nvSpPr>
        <p:spPr>
          <a:xfrm>
            <a:off x="4572000" y="5489946"/>
            <a:ext cx="3870898" cy="93314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FR" sz="24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4018BC9E-E4F1-E891-F9D4-7A5216BD36D9}"/>
                  </a:ext>
                </a:extLst>
              </p:cNvPr>
              <p:cNvSpPr txBox="1"/>
              <p:nvPr/>
            </p:nvSpPr>
            <p:spPr>
              <a:xfrm>
                <a:off x="4106486" y="5560427"/>
                <a:ext cx="4937913" cy="3767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ar-SA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fr-FR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𝑱𝑰𝑲</m:t>
                        </m:r>
                      </m:e>
                    </m:acc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=</m:t>
                    </m:r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𝟏𝟖𝟎</m:t>
                    </m:r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°−(</m:t>
                    </m:r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𝟒𝟎</m:t>
                    </m:r>
                    <m:r>
                      <a:rPr kumimoji="0" lang="ar-SA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°+</m:t>
                    </m:r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𝟒𝟎</m:t>
                    </m:r>
                    <m:r>
                      <a:rPr kumimoji="0" lang="ar-SA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°)</m:t>
                    </m:r>
                  </m:oMath>
                </a14:m>
                <a:r>
                  <a:rPr kumimoji="0" lang="fr-FR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4018BC9E-E4F1-E891-F9D4-7A5216BD36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6486" y="5560427"/>
                <a:ext cx="4937913" cy="376770"/>
              </a:xfrm>
              <a:prstGeom prst="rect">
                <a:avLst/>
              </a:prstGeom>
              <a:blipFill>
                <a:blip r:embed="rId10"/>
                <a:stretch>
                  <a:fillRect t="-1613" b="-1451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B0221437-5370-8C93-65BB-BF851F74F508}"/>
                  </a:ext>
                </a:extLst>
              </p:cNvPr>
              <p:cNvSpPr txBox="1"/>
              <p:nvPr/>
            </p:nvSpPr>
            <p:spPr>
              <a:xfrm>
                <a:off x="4279503" y="5969477"/>
                <a:ext cx="4591878" cy="3786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ar-SA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fr-FR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𝑱𝑰𝑲</m:t>
                        </m:r>
                      </m:e>
                    </m:acc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=</m:t>
                    </m:r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𝟏𝟎𝟎</m:t>
                    </m:r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°</m:t>
                    </m:r>
                  </m:oMath>
                </a14:m>
                <a:r>
                  <a:rPr kumimoji="0" lang="fr-FR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B0221437-5370-8C93-65BB-BF851F74F5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9503" y="5969477"/>
                <a:ext cx="4591878" cy="378630"/>
              </a:xfrm>
              <a:prstGeom prst="rect">
                <a:avLst/>
              </a:prstGeom>
              <a:blipFill>
                <a:blip r:embed="rId11"/>
                <a:stretch>
                  <a:fillRect t="-1613" b="-112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753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829A46-9D28-9177-12D9-2257685D9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AA473D6-EEE3-F94E-CB55-9EE0A4ABC1ED}"/>
              </a:ext>
            </a:extLst>
          </p:cNvPr>
          <p:cNvSpPr/>
          <p:nvPr/>
        </p:nvSpPr>
        <p:spPr>
          <a:xfrm>
            <a:off x="1720931" y="2610517"/>
            <a:ext cx="5884432" cy="28938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5F6427F-24F1-4DB2-FAFC-DF153265F911}"/>
              </a:ext>
            </a:extLst>
          </p:cNvPr>
          <p:cNvSpPr txBox="1"/>
          <p:nvPr/>
        </p:nvSpPr>
        <p:spPr>
          <a:xfrm>
            <a:off x="1284391" y="3199943"/>
            <a:ext cx="4855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23F82857-9144-E69C-443C-3601E67F72F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9" name="Image 8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0FCDB8F0-9AD2-ED69-2C71-5D071D1E4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91627" y="3846274"/>
            <a:ext cx="765221" cy="765221"/>
          </a:xfrm>
          <a:prstGeom prst="rect">
            <a:avLst/>
          </a:prstGeom>
        </p:spPr>
      </p:pic>
      <p:sp>
        <p:nvSpPr>
          <p:cNvPr id="2" name="Oval 80">
            <a:extLst>
              <a:ext uri="{FF2B5EF4-FFF2-40B4-BE49-F238E27FC236}">
                <a16:creationId xmlns:a16="http://schemas.microsoft.com/office/drawing/2014/main" id="{BC547780-0953-B0B3-3BAD-5DAEC746343D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8" name="Flowchart: Alternate Process 54">
            <a:extLst>
              <a:ext uri="{FF2B5EF4-FFF2-40B4-BE49-F238E27FC236}">
                <a16:creationId xmlns:a16="http://schemas.microsoft.com/office/drawing/2014/main" id="{A8619D45-BD19-DA5F-24AD-F123CB48A9ED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الممارسة الموجهة</a:t>
            </a: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A7B9CEF5-CB62-CCD2-CA77-7F9EFE87B221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995F6C7-8BC0-81F8-B91E-4EBC8A96770F}"/>
              </a:ext>
            </a:extLst>
          </p:cNvPr>
          <p:cNvSpPr txBox="1"/>
          <p:nvPr/>
        </p:nvSpPr>
        <p:spPr>
          <a:xfrm>
            <a:off x="1295932" y="3865752"/>
            <a:ext cx="4855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</a:t>
            </a:r>
            <a:r>
              <a:rPr lang="fr-FR" sz="36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2</a:t>
            </a:r>
            <a:endParaRPr lang="ar-SA" sz="3600" b="1" dirty="0">
              <a:solidFill>
                <a:srgbClr val="FC8D00"/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6C0BF9F-19BB-1434-BAF5-60B8D45E66A8}"/>
              </a:ext>
            </a:extLst>
          </p:cNvPr>
          <p:cNvSpPr txBox="1"/>
          <p:nvPr/>
        </p:nvSpPr>
        <p:spPr>
          <a:xfrm>
            <a:off x="1295931" y="4512083"/>
            <a:ext cx="4855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</p:spTree>
    <p:extLst>
      <p:ext uri="{BB962C8B-B14F-4D97-AF65-F5344CB8AC3E}">
        <p14:creationId xmlns:p14="http://schemas.microsoft.com/office/powerpoint/2010/main" val="113786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B510D-BE32-9E1F-A37D-0677D176A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B997807-918A-BB94-9BD3-1B8C41143E80}"/>
              </a:ext>
            </a:extLst>
          </p:cNvPr>
          <p:cNvSpPr txBox="1"/>
          <p:nvPr/>
        </p:nvSpPr>
        <p:spPr>
          <a:xfrm>
            <a:off x="1271068" y="8638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EADE32A-FA44-F8A0-CA41-62F5C8CCA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944" y="660097"/>
            <a:ext cx="900000" cy="900000"/>
          </a:xfrm>
          <a:prstGeom prst="rect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7722C29-1250-8ED2-E33B-88C222B7BEB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691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97D72F-8E74-059F-C84F-94816F289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DB8F07E-6B01-BEF8-65DF-26D6B318E8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59012B94-73D0-EF85-23E8-EEADE203D26A}"/>
              </a:ext>
            </a:extLst>
          </p:cNvPr>
          <p:cNvSpPr txBox="1"/>
          <p:nvPr/>
        </p:nvSpPr>
        <p:spPr>
          <a:xfrm>
            <a:off x="258418" y="853291"/>
            <a:ext cx="7219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الألواح، أحسبوا قياس الزاوية المجهول في كل شكل باستعمال العلاقات المناسبة: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316EF44A-91F8-1F5C-4C6E-E134E637EAA1}"/>
              </a:ext>
            </a:extLst>
          </p:cNvPr>
          <p:cNvSpPr/>
          <p:nvPr/>
        </p:nvSpPr>
        <p:spPr>
          <a:xfrm>
            <a:off x="484814" y="4528356"/>
            <a:ext cx="3870898" cy="93314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95113CF7-FFE2-5644-E24B-E5E9739666B9}"/>
              </a:ext>
            </a:extLst>
          </p:cNvPr>
          <p:cNvSpPr/>
          <p:nvPr/>
        </p:nvSpPr>
        <p:spPr>
          <a:xfrm>
            <a:off x="4591300" y="4510893"/>
            <a:ext cx="3870898" cy="93314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FR" sz="2400" dirty="0">
              <a:solidFill>
                <a:schemeClr val="tx1"/>
              </a:solidFill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7AF38A54-BE2B-B1D0-BC5D-2789907E5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712" y="1847894"/>
            <a:ext cx="4017612" cy="1816765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7430E2B-F054-6157-11F9-427FE89AD3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244" y="1988858"/>
            <a:ext cx="3554276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24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999576-5DB3-AE0B-92C7-A34D83D96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88973CF-128B-FD23-969B-4119B189755E}"/>
              </a:ext>
            </a:extLst>
          </p:cNvPr>
          <p:cNvSpPr txBox="1"/>
          <p:nvPr/>
        </p:nvSpPr>
        <p:spPr>
          <a:xfrm>
            <a:off x="1271068" y="8638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12087E3-CDFB-D3F1-9353-48A27DC36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944" y="660097"/>
            <a:ext cx="900000" cy="900000"/>
          </a:xfrm>
          <a:prstGeom prst="rect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E7D1589-6C6E-8C7B-A7B2-C83D33ECAB5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785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67C3F7-0CA0-8287-9CF7-2681971E6A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A4F67FD-A1BA-4B16-8094-964F37D62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43B909D5-0A07-78C1-7266-2F89FEF2B91B}"/>
              </a:ext>
            </a:extLst>
          </p:cNvPr>
          <p:cNvSpPr txBox="1"/>
          <p:nvPr/>
        </p:nvSpPr>
        <p:spPr>
          <a:xfrm>
            <a:off x="1037718" y="853291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للجواب؟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F50EBC32-6924-942A-1900-A9F216682AF1}"/>
              </a:ext>
            </a:extLst>
          </p:cNvPr>
          <p:cNvSpPr/>
          <p:nvPr/>
        </p:nvSpPr>
        <p:spPr>
          <a:xfrm>
            <a:off x="484814" y="4528356"/>
            <a:ext cx="3870898" cy="93314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FR" sz="24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579CEF5E-5990-3919-A4F6-D190F318E740}"/>
                  </a:ext>
                </a:extLst>
              </p:cNvPr>
              <p:cNvSpPr txBox="1"/>
              <p:nvPr/>
            </p:nvSpPr>
            <p:spPr>
              <a:xfrm>
                <a:off x="19300" y="4598837"/>
                <a:ext cx="4937913" cy="3786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ar-SA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fr-FR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𝑨𝑩𝑪</m:t>
                        </m:r>
                      </m:e>
                    </m:acc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=</m:t>
                    </m:r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𝟑𝟔𝟎</m:t>
                    </m:r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°−(</m:t>
                    </m:r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𝟕𝟎</m:t>
                    </m:r>
                    <m:r>
                      <a:rPr kumimoji="0" lang="ar-SA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°+</m:t>
                    </m:r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𝟔𝟓</m:t>
                    </m:r>
                    <m:r>
                      <a:rPr kumimoji="0" lang="ar-SA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°+</m:t>
                    </m:r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𝟏𝟏𝟎</m:t>
                    </m:r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°)</m:t>
                    </m:r>
                  </m:oMath>
                </a14:m>
                <a:r>
                  <a:rPr kumimoji="0" lang="fr-FR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579CEF5E-5990-3919-A4F6-D190F318E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00" y="4598837"/>
                <a:ext cx="4937913" cy="378630"/>
              </a:xfrm>
              <a:prstGeom prst="rect">
                <a:avLst/>
              </a:prstGeom>
              <a:blipFill>
                <a:blip r:embed="rId3"/>
                <a:stretch>
                  <a:fillRect t="-1587" b="-1269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33E17BF5-124D-EEEA-3A5D-1696FC47EECA}"/>
                  </a:ext>
                </a:extLst>
              </p:cNvPr>
              <p:cNvSpPr txBox="1"/>
              <p:nvPr/>
            </p:nvSpPr>
            <p:spPr>
              <a:xfrm>
                <a:off x="192317" y="5007887"/>
                <a:ext cx="4591878" cy="3786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ar-SA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fr-FR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𝑨𝑩𝑪</m:t>
                        </m:r>
                      </m:e>
                    </m:acc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=</m:t>
                    </m:r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𝟏𝟏𝟓</m:t>
                    </m:r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°</m:t>
                    </m:r>
                  </m:oMath>
                </a14:m>
                <a:r>
                  <a:rPr kumimoji="0" lang="fr-FR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33E17BF5-124D-EEEA-3A5D-1696FC47EE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317" y="5007887"/>
                <a:ext cx="4591878" cy="378630"/>
              </a:xfrm>
              <a:prstGeom prst="rect">
                <a:avLst/>
              </a:prstGeom>
              <a:blipFill>
                <a:blip r:embed="rId4"/>
                <a:stretch>
                  <a:fillRect t="-161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6A242EC6-E47A-A37E-904E-7E55D0752C17}"/>
              </a:ext>
            </a:extLst>
          </p:cNvPr>
          <p:cNvSpPr/>
          <p:nvPr/>
        </p:nvSpPr>
        <p:spPr>
          <a:xfrm>
            <a:off x="4591300" y="4510893"/>
            <a:ext cx="3870898" cy="93314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FR" sz="24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4FAFA67E-6D8B-B0C0-BE66-2D5B250524FD}"/>
                  </a:ext>
                </a:extLst>
              </p:cNvPr>
              <p:cNvSpPr txBox="1"/>
              <p:nvPr/>
            </p:nvSpPr>
            <p:spPr>
              <a:xfrm>
                <a:off x="4125786" y="4581374"/>
                <a:ext cx="4937913" cy="3767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ar-SA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fr-FR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𝑩𝑨𝑪</m:t>
                        </m:r>
                      </m:e>
                    </m:acc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=</m:t>
                    </m:r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𝟏𝟖𝟎</m:t>
                    </m:r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°−(</m:t>
                    </m:r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𝟓𝟎</m:t>
                    </m:r>
                    <m:r>
                      <a:rPr kumimoji="0" lang="ar-SA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°+</m:t>
                    </m:r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𝟐𝟎</m:t>
                    </m:r>
                    <m:r>
                      <a:rPr kumimoji="0" lang="ar-SA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°)</m:t>
                    </m:r>
                  </m:oMath>
                </a14:m>
                <a:r>
                  <a:rPr kumimoji="0" lang="fr-FR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4FAFA67E-6D8B-B0C0-BE66-2D5B250524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5786" y="4581374"/>
                <a:ext cx="4937913" cy="376770"/>
              </a:xfrm>
              <a:prstGeom prst="rect">
                <a:avLst/>
              </a:prstGeom>
              <a:blipFill>
                <a:blip r:embed="rId5"/>
                <a:stretch>
                  <a:fillRect t="-1639" b="-1475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5F1C392B-0CFD-24CD-AD26-B89660D80C62}"/>
                  </a:ext>
                </a:extLst>
              </p:cNvPr>
              <p:cNvSpPr txBox="1"/>
              <p:nvPr/>
            </p:nvSpPr>
            <p:spPr>
              <a:xfrm>
                <a:off x="4298803" y="4990424"/>
                <a:ext cx="4591878" cy="3786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ar-SA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fr-FR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𝑩𝑨𝑪</m:t>
                        </m:r>
                      </m:e>
                    </m:acc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=</m:t>
                    </m:r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𝟏𝟏𝟎</m:t>
                    </m:r>
                    <m:r>
                      <a:rPr kumimoji="0" lang="fr-FR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°</m:t>
                    </m:r>
                  </m:oMath>
                </a14:m>
                <a:r>
                  <a:rPr kumimoji="0" lang="fr-FR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5F1C392B-0CFD-24CD-AD26-B89660D80C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8803" y="4990424"/>
                <a:ext cx="4591878" cy="378630"/>
              </a:xfrm>
              <a:prstGeom prst="rect">
                <a:avLst/>
              </a:prstGeom>
              <a:blipFill>
                <a:blip r:embed="rId6"/>
                <a:stretch>
                  <a:fillRect t="-161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Image 25">
            <a:extLst>
              <a:ext uri="{FF2B5EF4-FFF2-40B4-BE49-F238E27FC236}">
                <a16:creationId xmlns:a16="http://schemas.microsoft.com/office/drawing/2014/main" id="{55EDC8F0-0014-68A3-840B-44C5DA137F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5712" y="1847894"/>
            <a:ext cx="4017612" cy="1896764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E8DC5FC-4ACC-7FAD-085A-AC54DEE6E0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244" y="1988858"/>
            <a:ext cx="3554276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5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40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252398" y="1366378"/>
            <a:ext cx="8178799" cy="939616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lvl="0" algn="ctr" defTabSz="457200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SA" sz="32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العلاقات بين الزوايا في الأشكال الهندسية</a:t>
            </a:r>
            <a:endParaRPr lang="en-US" sz="32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3" name="Image 2" descr="Une image contenant texte, capture d’écran, diagramme, Police&#10;&#10;Le contenu généré par l’IA peut être incorrect.">
            <a:extLst>
              <a:ext uri="{FF2B5EF4-FFF2-40B4-BE49-F238E27FC236}">
                <a16:creationId xmlns:a16="http://schemas.microsoft.com/office/drawing/2014/main" id="{40AF3C4F-59C4-AA9F-7B54-EE8FC7ACD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200" y="2305994"/>
            <a:ext cx="3108898" cy="4197942"/>
          </a:xfrm>
          <a:prstGeom prst="rect">
            <a:avLst/>
          </a:prstGeom>
        </p:spPr>
      </p:pic>
      <p:pic>
        <p:nvPicPr>
          <p:cNvPr id="10" name="Image 9" descr="Une image contenant texte, capture d’écran, diagramme, Parallèle&#10;&#10;Le contenu généré par l’IA peut être incorrect.">
            <a:extLst>
              <a:ext uri="{FF2B5EF4-FFF2-40B4-BE49-F238E27FC236}">
                <a16:creationId xmlns:a16="http://schemas.microsoft.com/office/drawing/2014/main" id="{4CBC42BD-D451-E0BC-AF50-C8C5CD1B3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899" y="2305994"/>
            <a:ext cx="3108898" cy="410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D0E1FE-D1F5-7D14-BF3D-D30EB9D38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359BF99-54A0-13F9-B896-ACD2F88EB069}"/>
              </a:ext>
            </a:extLst>
          </p:cNvPr>
          <p:cNvSpPr/>
          <p:nvPr/>
        </p:nvSpPr>
        <p:spPr>
          <a:xfrm>
            <a:off x="1720931" y="2610517"/>
            <a:ext cx="5884432" cy="28938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47B2E96-2C6F-58A7-AA44-9440B9772818}"/>
              </a:ext>
            </a:extLst>
          </p:cNvPr>
          <p:cNvSpPr txBox="1"/>
          <p:nvPr/>
        </p:nvSpPr>
        <p:spPr>
          <a:xfrm>
            <a:off x="1284391" y="3199943"/>
            <a:ext cx="4855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CFE2FF7-9B06-0493-FE09-5067CD099BC7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9" name="Image 8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70822861-5D09-56DF-B921-185D5F71C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374255" y="4478926"/>
            <a:ext cx="765221" cy="765221"/>
          </a:xfrm>
          <a:prstGeom prst="rect">
            <a:avLst/>
          </a:prstGeom>
        </p:spPr>
      </p:pic>
      <p:sp>
        <p:nvSpPr>
          <p:cNvPr id="2" name="Oval 80">
            <a:extLst>
              <a:ext uri="{FF2B5EF4-FFF2-40B4-BE49-F238E27FC236}">
                <a16:creationId xmlns:a16="http://schemas.microsoft.com/office/drawing/2014/main" id="{3C26C0AA-A945-5ECC-379C-603C9DE3FB58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8" name="Flowchart: Alternate Process 54">
            <a:extLst>
              <a:ext uri="{FF2B5EF4-FFF2-40B4-BE49-F238E27FC236}">
                <a16:creationId xmlns:a16="http://schemas.microsoft.com/office/drawing/2014/main" id="{70F4A2BF-FD5A-C914-8737-BD712922926A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الممارسة الموجهة</a:t>
            </a: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DE92F578-7002-489D-AA85-04FA42896A2B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5C103CE-A721-FD87-A407-882327971EFB}"/>
              </a:ext>
            </a:extLst>
          </p:cNvPr>
          <p:cNvSpPr txBox="1"/>
          <p:nvPr/>
        </p:nvSpPr>
        <p:spPr>
          <a:xfrm>
            <a:off x="1284391" y="4538372"/>
            <a:ext cx="4855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343A5ED-E40B-DD97-AC8B-A892F0C4CDEA}"/>
              </a:ext>
            </a:extLst>
          </p:cNvPr>
          <p:cNvSpPr txBox="1"/>
          <p:nvPr/>
        </p:nvSpPr>
        <p:spPr>
          <a:xfrm>
            <a:off x="1284391" y="3853363"/>
            <a:ext cx="4855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2</a:t>
            </a:r>
          </a:p>
        </p:txBody>
      </p:sp>
    </p:spTree>
    <p:extLst>
      <p:ext uri="{BB962C8B-B14F-4D97-AF65-F5344CB8AC3E}">
        <p14:creationId xmlns:p14="http://schemas.microsoft.com/office/powerpoint/2010/main" val="257716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430645" y="844006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99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07481D7-FDD4-8C9E-BBC3-72AB42506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950" y="1885337"/>
            <a:ext cx="6322100" cy="4200508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078A8CD-64A6-7587-B45C-FC6565F703E7}"/>
              </a:ext>
            </a:extLst>
          </p:cNvPr>
          <p:cNvSpPr/>
          <p:nvPr/>
        </p:nvSpPr>
        <p:spPr>
          <a:xfrm>
            <a:off x="1630017" y="2226366"/>
            <a:ext cx="2683565" cy="110324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044895B-678F-0574-1C71-AC4E732446E9}"/>
              </a:ext>
            </a:extLst>
          </p:cNvPr>
          <p:cNvSpPr txBox="1"/>
          <p:nvPr/>
        </p:nvSpPr>
        <p:spPr>
          <a:xfrm>
            <a:off x="367005" y="938768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دقائق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للإنجاز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سأمر بين الصفوف لمساعدتكم.</a:t>
            </a:r>
          </a:p>
        </p:txBody>
      </p:sp>
      <p:grpSp>
        <p:nvGrpSpPr>
          <p:cNvPr id="4" name="Groupe 8">
            <a:extLst>
              <a:ext uri="{FF2B5EF4-FFF2-40B4-BE49-F238E27FC236}">
                <a16:creationId xmlns:a16="http://schemas.microsoft.com/office/drawing/2014/main" id="{DA71C067-D4DA-3095-8696-251C5831C966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6" name="Image 11">
              <a:extLst>
                <a:ext uri="{FF2B5EF4-FFF2-40B4-BE49-F238E27FC236}">
                  <a16:creationId xmlns:a16="http://schemas.microsoft.com/office/drawing/2014/main" id="{299DB8D1-1F02-B290-CEB6-01418CB1D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ZoneTexte 12">
              <a:extLst>
                <a:ext uri="{FF2B5EF4-FFF2-40B4-BE49-F238E27FC236}">
                  <a16:creationId xmlns:a16="http://schemas.microsoft.com/office/drawing/2014/main" id="{11DE37CC-611E-8E1E-0541-99B3353CA5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5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1B6A7665-668E-2E25-C884-00DF0325AB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713295" y="2655346"/>
            <a:ext cx="2068907" cy="2517796"/>
          </a:xfrm>
          <a:prstGeom prst="rect">
            <a:avLst/>
          </a:prstGeom>
        </p:spPr>
      </p:pic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E7046C6-13E5-5228-230B-208611D845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5" name="Image 4" descr="Une image contenant texte, capture d’écran, diagramme&#10;&#10;Le contenu généré par l’IA peut être incorrect.">
            <a:extLst>
              <a:ext uri="{FF2B5EF4-FFF2-40B4-BE49-F238E27FC236}">
                <a16:creationId xmlns:a16="http://schemas.microsoft.com/office/drawing/2014/main" id="{B3A25EC9-BB40-D35B-E2E0-A198CABD01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94" y="2668303"/>
            <a:ext cx="6301801" cy="277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814787D-0691-0F7E-25F0-7E581E5D306B}"/>
              </a:ext>
            </a:extLst>
          </p:cNvPr>
          <p:cNvSpPr txBox="1"/>
          <p:nvPr/>
        </p:nvSpPr>
        <p:spPr>
          <a:xfrm>
            <a:off x="418794" y="856866"/>
            <a:ext cx="711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الآن؛ ستشتغلون في ثنائيات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humoristique, sourire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D5A18343-24A4-C7BF-1ECC-1510ADC7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278" y="597666"/>
            <a:ext cx="1017767" cy="1017767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A727223-A95A-2016-4F3B-7650FDC665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4623" y="1990640"/>
            <a:ext cx="3768953" cy="376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D392F-0343-F160-5933-A9DFB83D6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CC431C3-A15C-E82E-F1D7-64EDFBEC32D7}"/>
              </a:ext>
            </a:extLst>
          </p:cNvPr>
          <p:cNvSpPr txBox="1"/>
          <p:nvPr/>
        </p:nvSpPr>
        <p:spPr>
          <a:xfrm>
            <a:off x="426747" y="856866"/>
            <a:ext cx="711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كل واحد يقارن إنجازه مع زميله. تأكدوا أنكم اتبعتم الخطوات بشكل سليم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sourire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D6BA112F-D91B-651A-9F50-64CA528EB4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278" y="597666"/>
            <a:ext cx="1017767" cy="1017767"/>
          </a:xfrm>
          <a:prstGeom prst="ellipse">
            <a:avLst/>
          </a:prstGeom>
        </p:spPr>
      </p:pic>
      <p:pic>
        <p:nvPicPr>
          <p:cNvPr id="4" name="Image 3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CD8B476B-DFE4-9F03-849C-93D3E4AFD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805" y="2079812"/>
            <a:ext cx="6553016" cy="370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4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E84880A-15FC-E436-B785-13B976395EF7}"/>
              </a:ext>
            </a:extLst>
          </p:cNvPr>
          <p:cNvSpPr txBox="1"/>
          <p:nvPr/>
        </p:nvSpPr>
        <p:spPr>
          <a:xfrm>
            <a:off x="414742" y="845299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 من يشرح لنا كيف توصل للجواب؟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A3B4004-C3AD-AED0-1E55-10A11BB4E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3" name="Image 2" descr="Une image contenant texte, capture d’écran, diagramme&#10;&#10;Le contenu généré par l’IA peut être incorrect.">
            <a:extLst>
              <a:ext uri="{FF2B5EF4-FFF2-40B4-BE49-F238E27FC236}">
                <a16:creationId xmlns:a16="http://schemas.microsoft.com/office/drawing/2014/main" id="{694ED89F-AC97-A89B-3B8A-18334C296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743" y="1868556"/>
            <a:ext cx="8152788" cy="317058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8133886-5326-2DE0-FC25-353F49395697}"/>
              </a:ext>
            </a:extLst>
          </p:cNvPr>
          <p:cNvSpPr/>
          <p:nvPr/>
        </p:nvSpPr>
        <p:spPr>
          <a:xfrm>
            <a:off x="5744817" y="2654677"/>
            <a:ext cx="2392493" cy="903532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3A304295-0173-E006-0ABB-6816D0C350B3}"/>
              </a:ext>
            </a:extLst>
          </p:cNvPr>
          <p:cNvSpPr/>
          <p:nvPr/>
        </p:nvSpPr>
        <p:spPr>
          <a:xfrm>
            <a:off x="934278" y="2801636"/>
            <a:ext cx="2464906" cy="1462251"/>
          </a:xfrm>
          <a:custGeom>
            <a:avLst/>
            <a:gdLst>
              <a:gd name="connsiteX0" fmla="*/ 0 w 1858364"/>
              <a:gd name="connsiteY0" fmla="*/ 0 h 1503816"/>
              <a:gd name="connsiteX1" fmla="*/ 1858364 w 1858364"/>
              <a:gd name="connsiteY1" fmla="*/ 0 h 1503816"/>
              <a:gd name="connsiteX2" fmla="*/ 1858364 w 1858364"/>
              <a:gd name="connsiteY2" fmla="*/ 1503816 h 1503816"/>
              <a:gd name="connsiteX3" fmla="*/ 0 w 1858364"/>
              <a:gd name="connsiteY3" fmla="*/ 1503816 h 1503816"/>
              <a:gd name="connsiteX4" fmla="*/ 0 w 1858364"/>
              <a:gd name="connsiteY4" fmla="*/ 0 h 1503816"/>
              <a:gd name="connsiteX0" fmla="*/ 429208 w 2287572"/>
              <a:gd name="connsiteY0" fmla="*/ 0 h 1503816"/>
              <a:gd name="connsiteX1" fmla="*/ 2287572 w 2287572"/>
              <a:gd name="connsiteY1" fmla="*/ 0 h 1503816"/>
              <a:gd name="connsiteX2" fmla="*/ 2287572 w 2287572"/>
              <a:gd name="connsiteY2" fmla="*/ 1503816 h 1503816"/>
              <a:gd name="connsiteX3" fmla="*/ 0 w 2287572"/>
              <a:gd name="connsiteY3" fmla="*/ 1485155 h 1503816"/>
              <a:gd name="connsiteX4" fmla="*/ 429208 w 2287572"/>
              <a:gd name="connsiteY4" fmla="*/ 0 h 1503816"/>
              <a:gd name="connsiteX0" fmla="*/ 429208 w 2306233"/>
              <a:gd name="connsiteY0" fmla="*/ 0 h 1513146"/>
              <a:gd name="connsiteX1" fmla="*/ 2287572 w 2306233"/>
              <a:gd name="connsiteY1" fmla="*/ 0 h 1513146"/>
              <a:gd name="connsiteX2" fmla="*/ 2306233 w 2306233"/>
              <a:gd name="connsiteY2" fmla="*/ 1513146 h 1513146"/>
              <a:gd name="connsiteX3" fmla="*/ 0 w 2306233"/>
              <a:gd name="connsiteY3" fmla="*/ 1485155 h 1513146"/>
              <a:gd name="connsiteX4" fmla="*/ 429208 w 2306233"/>
              <a:gd name="connsiteY4" fmla="*/ 0 h 1513146"/>
              <a:gd name="connsiteX0" fmla="*/ 429208 w 2315564"/>
              <a:gd name="connsiteY0" fmla="*/ 0 h 1513146"/>
              <a:gd name="connsiteX1" fmla="*/ 2315564 w 2315564"/>
              <a:gd name="connsiteY1" fmla="*/ 9331 h 1513146"/>
              <a:gd name="connsiteX2" fmla="*/ 2306233 w 2315564"/>
              <a:gd name="connsiteY2" fmla="*/ 1513146 h 1513146"/>
              <a:gd name="connsiteX3" fmla="*/ 0 w 2315564"/>
              <a:gd name="connsiteY3" fmla="*/ 1485155 h 1513146"/>
              <a:gd name="connsiteX4" fmla="*/ 429208 w 2315564"/>
              <a:gd name="connsiteY4" fmla="*/ 0 h 151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5564" h="1513146">
                <a:moveTo>
                  <a:pt x="429208" y="0"/>
                </a:moveTo>
                <a:lnTo>
                  <a:pt x="2315564" y="9331"/>
                </a:lnTo>
                <a:cubicBezTo>
                  <a:pt x="2312454" y="510603"/>
                  <a:pt x="2309343" y="1011874"/>
                  <a:pt x="2306233" y="1513146"/>
                </a:cubicBezTo>
                <a:lnTo>
                  <a:pt x="0" y="1485155"/>
                </a:lnTo>
                <a:lnTo>
                  <a:pt x="429208" y="0"/>
                </a:ln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3">
                <a:extLst>
                  <a:ext uri="{FF2B5EF4-FFF2-40B4-BE49-F238E27FC236}">
                    <a16:creationId xmlns:a16="http://schemas.microsoft.com/office/drawing/2014/main" id="{F63C1661-52BA-5104-3EA6-C727FB37DD5E}"/>
                  </a:ext>
                </a:extLst>
              </p:cNvPr>
              <p:cNvSpPr/>
              <p:nvPr/>
            </p:nvSpPr>
            <p:spPr>
              <a:xfrm>
                <a:off x="1086619" y="5200740"/>
                <a:ext cx="4937937" cy="38590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fr-MA" sz="2400" b="1" dirty="0">
                    <a:solidFill>
                      <a:srgbClr val="FF0000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D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fr-MA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fr-MA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𝑨</m:t>
                        </m:r>
                      </m:e>
                    </m:acc>
                    <m:r>
                      <a:rPr lang="fr-FR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𝑩</m:t>
                    </m:r>
                  </m:oMath>
                </a14:m>
                <a:r>
                  <a:rPr lang="fr-MA" sz="2400" b="1" dirty="0">
                    <a:solidFill>
                      <a:srgbClr val="FF0000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= 360° - (65° + 90° + 90°)</a:t>
                </a:r>
              </a:p>
            </p:txBody>
          </p:sp>
        </mc:Choice>
        <mc:Fallback xmlns="">
          <p:sp>
            <p:nvSpPr>
              <p:cNvPr id="8" name="Rectangle: Rounded Corners 3">
                <a:extLst>
                  <a:ext uri="{FF2B5EF4-FFF2-40B4-BE49-F238E27FC236}">
                    <a16:creationId xmlns:a16="http://schemas.microsoft.com/office/drawing/2014/main" id="{F63C1661-52BA-5104-3EA6-C727FB37DD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619" y="5200740"/>
                <a:ext cx="4937937" cy="385909"/>
              </a:xfrm>
              <a:prstGeom prst="roundRect">
                <a:avLst/>
              </a:prstGeom>
              <a:blipFill>
                <a:blip r:embed="rId4"/>
                <a:stretch>
                  <a:fillRect l="-1355" t="-18462" b="-46154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: Rounded Corners 15">
            <a:extLst>
              <a:ext uri="{FF2B5EF4-FFF2-40B4-BE49-F238E27FC236}">
                <a16:creationId xmlns:a16="http://schemas.microsoft.com/office/drawing/2014/main" id="{A86C5014-A990-49F6-0150-722AE2452BB1}"/>
              </a:ext>
            </a:extLst>
          </p:cNvPr>
          <p:cNvSpPr/>
          <p:nvPr/>
        </p:nvSpPr>
        <p:spPr>
          <a:xfrm>
            <a:off x="4491137" y="4710503"/>
            <a:ext cx="3438043" cy="385908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MA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نعتبر الرباعي </a:t>
            </a:r>
            <a:r>
              <a:rPr lang="fr-MA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ABHD</a:t>
            </a:r>
            <a:r>
              <a:rPr lang="ar-MA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(شبه منحرف)</a:t>
            </a:r>
            <a:endParaRPr lang="fr-MA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: Rounded Corners 16">
                <a:extLst>
                  <a:ext uri="{FF2B5EF4-FFF2-40B4-BE49-F238E27FC236}">
                    <a16:creationId xmlns:a16="http://schemas.microsoft.com/office/drawing/2014/main" id="{FE9C5F64-F7E1-ABEB-5479-8397E777FD18}"/>
                  </a:ext>
                </a:extLst>
              </p:cNvPr>
              <p:cNvSpPr/>
              <p:nvPr/>
            </p:nvSpPr>
            <p:spPr>
              <a:xfrm>
                <a:off x="1086620" y="5648074"/>
                <a:ext cx="4937937" cy="38590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fr-MA" sz="2400" b="1" dirty="0">
                    <a:solidFill>
                      <a:srgbClr val="FF0000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D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fr-MA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fr-MA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𝑨</m:t>
                        </m:r>
                      </m:e>
                    </m:acc>
                    <m:r>
                      <a:rPr lang="fr-FR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𝑩</m:t>
                    </m:r>
                  </m:oMath>
                </a14:m>
                <a:r>
                  <a:rPr lang="fr-MA" sz="2400" b="1" dirty="0">
                    <a:solidFill>
                      <a:srgbClr val="FF0000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= 360° - 245°</a:t>
                </a:r>
              </a:p>
            </p:txBody>
          </p:sp>
        </mc:Choice>
        <mc:Fallback xmlns="">
          <p:sp>
            <p:nvSpPr>
              <p:cNvPr id="10" name="Rectangle: Rounded Corners 16">
                <a:extLst>
                  <a:ext uri="{FF2B5EF4-FFF2-40B4-BE49-F238E27FC236}">
                    <a16:creationId xmlns:a16="http://schemas.microsoft.com/office/drawing/2014/main" id="{FE9C5F64-F7E1-ABEB-5479-8397E777FD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620" y="5648074"/>
                <a:ext cx="4937937" cy="385909"/>
              </a:xfrm>
              <a:prstGeom prst="roundRect">
                <a:avLst/>
              </a:prstGeom>
              <a:blipFill>
                <a:blip r:embed="rId5"/>
                <a:stretch>
                  <a:fillRect l="-1355" t="-18462" b="-46154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18">
                <a:extLst>
                  <a:ext uri="{FF2B5EF4-FFF2-40B4-BE49-F238E27FC236}">
                    <a16:creationId xmlns:a16="http://schemas.microsoft.com/office/drawing/2014/main" id="{5E90C07F-E01A-6C13-7BA5-85E6C3592665}"/>
                  </a:ext>
                </a:extLst>
              </p:cNvPr>
              <p:cNvSpPr/>
              <p:nvPr/>
            </p:nvSpPr>
            <p:spPr>
              <a:xfrm>
                <a:off x="1086621" y="6091255"/>
                <a:ext cx="4937937" cy="38591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fr-MA" sz="2400" b="1" dirty="0">
                    <a:solidFill>
                      <a:srgbClr val="FF0000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D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fr-MA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fr-MA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𝑨</m:t>
                        </m:r>
                      </m:e>
                    </m:acc>
                    <m:r>
                      <a:rPr lang="fr-FR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𝑩</m:t>
                    </m:r>
                  </m:oMath>
                </a14:m>
                <a:r>
                  <a:rPr lang="fr-MA" sz="2400" b="1" dirty="0">
                    <a:solidFill>
                      <a:srgbClr val="FF0000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= 115°</a:t>
                </a:r>
              </a:p>
            </p:txBody>
          </p:sp>
        </mc:Choice>
        <mc:Fallback xmlns="">
          <p:sp>
            <p:nvSpPr>
              <p:cNvPr id="11" name="Rectangle: Rounded Corners 18">
                <a:extLst>
                  <a:ext uri="{FF2B5EF4-FFF2-40B4-BE49-F238E27FC236}">
                    <a16:creationId xmlns:a16="http://schemas.microsoft.com/office/drawing/2014/main" id="{5E90C07F-E01A-6C13-7BA5-85E6C35926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621" y="6091255"/>
                <a:ext cx="4937937" cy="385910"/>
              </a:xfrm>
              <a:prstGeom prst="roundRect">
                <a:avLst/>
              </a:prstGeom>
              <a:blipFill>
                <a:blip r:embed="rId6"/>
                <a:stretch>
                  <a:fillRect l="-1355" t="-18182" b="-43939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289902-753C-55B6-5833-7B8CF107F2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A074B2D4-3D2E-F107-309E-ABBE5B7EEC92}"/>
              </a:ext>
            </a:extLst>
          </p:cNvPr>
          <p:cNvSpPr txBox="1"/>
          <p:nvPr/>
        </p:nvSpPr>
        <p:spPr>
          <a:xfrm>
            <a:off x="414742" y="845299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 من يشرح لنا كيف توصل للجواب؟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F681F8B-9584-404D-1BE0-26F5F82841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3" name="Image 2" descr="Une image contenant texte, capture d’écran, diagramme&#10;&#10;Le contenu généré par l’IA peut être incorrect.">
            <a:extLst>
              <a:ext uri="{FF2B5EF4-FFF2-40B4-BE49-F238E27FC236}">
                <a16:creationId xmlns:a16="http://schemas.microsoft.com/office/drawing/2014/main" id="{9CE12DCA-CE0B-1E45-948F-D6DBF4DC5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743" y="1868556"/>
            <a:ext cx="8152788" cy="317058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8CFD122-F82A-8831-6896-759BAD679E47}"/>
              </a:ext>
            </a:extLst>
          </p:cNvPr>
          <p:cNvSpPr/>
          <p:nvPr/>
        </p:nvSpPr>
        <p:spPr>
          <a:xfrm>
            <a:off x="5744817" y="3738042"/>
            <a:ext cx="2392493" cy="903532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7">
                <a:extLst>
                  <a:ext uri="{FF2B5EF4-FFF2-40B4-BE49-F238E27FC236}">
                    <a16:creationId xmlns:a16="http://schemas.microsoft.com/office/drawing/2014/main" id="{42BB933B-90F6-E987-88AD-9D391D2322E2}"/>
                  </a:ext>
                </a:extLst>
              </p:cNvPr>
              <p:cNvSpPr/>
              <p:nvPr/>
            </p:nvSpPr>
            <p:spPr>
              <a:xfrm>
                <a:off x="1311799" y="5353701"/>
                <a:ext cx="4937937" cy="33936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fr-MA" sz="2400" b="1" dirty="0">
                    <a:solidFill>
                      <a:srgbClr val="FF0000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fr-MA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fr-MA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𝑩</m:t>
                        </m:r>
                      </m:e>
                    </m:acc>
                    <m:r>
                      <a:rPr lang="fr-M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𝑯</m:t>
                    </m:r>
                  </m:oMath>
                </a14:m>
                <a:r>
                  <a:rPr lang="fr-MA" sz="2400" b="1" dirty="0">
                    <a:solidFill>
                      <a:srgbClr val="FF0000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= 180° - (65° + 90°)</a:t>
                </a:r>
              </a:p>
            </p:txBody>
          </p:sp>
        </mc:Choice>
        <mc:Fallback xmlns="">
          <p:sp>
            <p:nvSpPr>
              <p:cNvPr id="2" name="Rectangle: Rounded Corners 7">
                <a:extLst>
                  <a:ext uri="{FF2B5EF4-FFF2-40B4-BE49-F238E27FC236}">
                    <a16:creationId xmlns:a16="http://schemas.microsoft.com/office/drawing/2014/main" id="{42BB933B-90F6-E987-88AD-9D391D2322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1799" y="5353701"/>
                <a:ext cx="4937937" cy="339363"/>
              </a:xfrm>
              <a:prstGeom prst="roundRect">
                <a:avLst/>
              </a:prstGeom>
              <a:blipFill>
                <a:blip r:embed="rId4"/>
                <a:stretch>
                  <a:fillRect l="-1478" t="-27586" b="-56897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: Rounded Corners 18">
            <a:extLst>
              <a:ext uri="{FF2B5EF4-FFF2-40B4-BE49-F238E27FC236}">
                <a16:creationId xmlns:a16="http://schemas.microsoft.com/office/drawing/2014/main" id="{7D194B85-BA00-4862-85CC-89D09902556A}"/>
              </a:ext>
            </a:extLst>
          </p:cNvPr>
          <p:cNvSpPr/>
          <p:nvPr/>
        </p:nvSpPr>
        <p:spPr>
          <a:xfrm>
            <a:off x="4530714" y="4876081"/>
            <a:ext cx="3438043" cy="385908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MA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نعتبر المثلث </a:t>
            </a:r>
            <a:r>
              <a:rPr lang="fr-MA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BHC</a:t>
            </a:r>
            <a:r>
              <a:rPr lang="ar-MA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fr-MA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: Rounded Corners 19">
                <a:extLst>
                  <a:ext uri="{FF2B5EF4-FFF2-40B4-BE49-F238E27FC236}">
                    <a16:creationId xmlns:a16="http://schemas.microsoft.com/office/drawing/2014/main" id="{AF69C19B-C415-C7A9-E3E8-BF86334B132D}"/>
                  </a:ext>
                </a:extLst>
              </p:cNvPr>
              <p:cNvSpPr/>
              <p:nvPr/>
            </p:nvSpPr>
            <p:spPr>
              <a:xfrm>
                <a:off x="1311799" y="5789153"/>
                <a:ext cx="4937937" cy="33936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fr-MA" sz="2400" b="1" dirty="0">
                    <a:solidFill>
                      <a:srgbClr val="FF0000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fr-MA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fr-MA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𝑩</m:t>
                        </m:r>
                      </m:e>
                    </m:acc>
                    <m:r>
                      <a:rPr lang="fr-MA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𝑯</m:t>
                    </m:r>
                    <m:r>
                      <a:rPr lang="fr-MA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fr-MA" sz="2400" b="1" dirty="0">
                    <a:solidFill>
                      <a:srgbClr val="FF0000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= 180° - 155°</a:t>
                </a:r>
              </a:p>
            </p:txBody>
          </p:sp>
        </mc:Choice>
        <mc:Fallback xmlns="">
          <p:sp>
            <p:nvSpPr>
              <p:cNvPr id="12" name="Rectangle: Rounded Corners 19">
                <a:extLst>
                  <a:ext uri="{FF2B5EF4-FFF2-40B4-BE49-F238E27FC236}">
                    <a16:creationId xmlns:a16="http://schemas.microsoft.com/office/drawing/2014/main" id="{AF69C19B-C415-C7A9-E3E8-BF86334B13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1799" y="5789153"/>
                <a:ext cx="4937937" cy="339362"/>
              </a:xfrm>
              <a:prstGeom prst="roundRect">
                <a:avLst/>
              </a:prstGeom>
              <a:blipFill>
                <a:blip r:embed="rId5"/>
                <a:stretch>
                  <a:fillRect l="-1478" t="-29825" b="-57895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: Rounded Corners 20">
                <a:extLst>
                  <a:ext uri="{FF2B5EF4-FFF2-40B4-BE49-F238E27FC236}">
                    <a16:creationId xmlns:a16="http://schemas.microsoft.com/office/drawing/2014/main" id="{065D1B88-6B3B-0177-A651-83F88EF190E5}"/>
                  </a:ext>
                </a:extLst>
              </p:cNvPr>
              <p:cNvSpPr/>
              <p:nvPr/>
            </p:nvSpPr>
            <p:spPr>
              <a:xfrm>
                <a:off x="1311799" y="6188306"/>
                <a:ext cx="4937937" cy="33936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fr-MA" sz="2400" b="1" dirty="0">
                    <a:solidFill>
                      <a:srgbClr val="FF0000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fr-MA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fr-MA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𝑩</m:t>
                        </m:r>
                      </m:e>
                    </m:acc>
                    <m:r>
                      <a:rPr lang="fr-MA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𝑯</m:t>
                    </m:r>
                    <m:r>
                      <a:rPr lang="fr-MA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fr-MA" sz="2400" b="1" dirty="0">
                    <a:solidFill>
                      <a:srgbClr val="FF0000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= 25°</a:t>
                </a:r>
              </a:p>
            </p:txBody>
          </p:sp>
        </mc:Choice>
        <mc:Fallback xmlns="">
          <p:sp>
            <p:nvSpPr>
              <p:cNvPr id="14" name="Rectangle: Rounded Corners 20">
                <a:extLst>
                  <a:ext uri="{FF2B5EF4-FFF2-40B4-BE49-F238E27FC236}">
                    <a16:creationId xmlns:a16="http://schemas.microsoft.com/office/drawing/2014/main" id="{065D1B88-6B3B-0177-A651-83F88EF190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1799" y="6188306"/>
                <a:ext cx="4937937" cy="339361"/>
              </a:xfrm>
              <a:prstGeom prst="roundRect">
                <a:avLst/>
              </a:prstGeom>
              <a:blipFill>
                <a:blip r:embed="rId6"/>
                <a:stretch>
                  <a:fillRect l="-1478" t="-27586" b="-56897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ight Triangle 26">
            <a:extLst>
              <a:ext uri="{FF2B5EF4-FFF2-40B4-BE49-F238E27FC236}">
                <a16:creationId xmlns:a16="http://schemas.microsoft.com/office/drawing/2014/main" id="{2FC00AA9-7E6A-F0C8-AF23-BA8ACBBF291A}"/>
              </a:ext>
            </a:extLst>
          </p:cNvPr>
          <p:cNvSpPr/>
          <p:nvPr/>
        </p:nvSpPr>
        <p:spPr>
          <a:xfrm>
            <a:off x="3399184" y="2802834"/>
            <a:ext cx="506894" cy="1489156"/>
          </a:xfrm>
          <a:custGeom>
            <a:avLst/>
            <a:gdLst>
              <a:gd name="connsiteX0" fmla="*/ 0 w 504056"/>
              <a:gd name="connsiteY0" fmla="*/ 1440160 h 1440160"/>
              <a:gd name="connsiteX1" fmla="*/ 0 w 504056"/>
              <a:gd name="connsiteY1" fmla="*/ 0 h 1440160"/>
              <a:gd name="connsiteX2" fmla="*/ 504056 w 504056"/>
              <a:gd name="connsiteY2" fmla="*/ 1440160 h 1440160"/>
              <a:gd name="connsiteX3" fmla="*/ 0 w 504056"/>
              <a:gd name="connsiteY3" fmla="*/ 1440160 h 1440160"/>
              <a:gd name="connsiteX0" fmla="*/ 18661 w 522717"/>
              <a:gd name="connsiteY0" fmla="*/ 1542797 h 1542797"/>
              <a:gd name="connsiteX1" fmla="*/ 0 w 522717"/>
              <a:gd name="connsiteY1" fmla="*/ 0 h 1542797"/>
              <a:gd name="connsiteX2" fmla="*/ 522717 w 522717"/>
              <a:gd name="connsiteY2" fmla="*/ 1542797 h 1542797"/>
              <a:gd name="connsiteX3" fmla="*/ 18661 w 522717"/>
              <a:gd name="connsiteY3" fmla="*/ 1542797 h 1542797"/>
              <a:gd name="connsiteX0" fmla="*/ 18661 w 466733"/>
              <a:gd name="connsiteY0" fmla="*/ 1542797 h 1561458"/>
              <a:gd name="connsiteX1" fmla="*/ 0 w 466733"/>
              <a:gd name="connsiteY1" fmla="*/ 0 h 1561458"/>
              <a:gd name="connsiteX2" fmla="*/ 466733 w 466733"/>
              <a:gd name="connsiteY2" fmla="*/ 1561458 h 1561458"/>
              <a:gd name="connsiteX3" fmla="*/ 18661 w 466733"/>
              <a:gd name="connsiteY3" fmla="*/ 1542797 h 1561458"/>
              <a:gd name="connsiteX0" fmla="*/ 18661 w 466733"/>
              <a:gd name="connsiteY0" fmla="*/ 1542797 h 1542797"/>
              <a:gd name="connsiteX1" fmla="*/ 0 w 466733"/>
              <a:gd name="connsiteY1" fmla="*/ 0 h 1542797"/>
              <a:gd name="connsiteX2" fmla="*/ 466733 w 466733"/>
              <a:gd name="connsiteY2" fmla="*/ 1533466 h 1542797"/>
              <a:gd name="connsiteX3" fmla="*/ 18661 w 466733"/>
              <a:gd name="connsiteY3" fmla="*/ 1542797 h 1542797"/>
              <a:gd name="connsiteX0" fmla="*/ 18661 w 485394"/>
              <a:gd name="connsiteY0" fmla="*/ 1542797 h 1561457"/>
              <a:gd name="connsiteX1" fmla="*/ 0 w 485394"/>
              <a:gd name="connsiteY1" fmla="*/ 0 h 1561457"/>
              <a:gd name="connsiteX2" fmla="*/ 485394 w 485394"/>
              <a:gd name="connsiteY2" fmla="*/ 1561457 h 1561457"/>
              <a:gd name="connsiteX3" fmla="*/ 18661 w 485394"/>
              <a:gd name="connsiteY3" fmla="*/ 1542797 h 1561457"/>
              <a:gd name="connsiteX0" fmla="*/ 18661 w 457402"/>
              <a:gd name="connsiteY0" fmla="*/ 1542797 h 1570787"/>
              <a:gd name="connsiteX1" fmla="*/ 0 w 457402"/>
              <a:gd name="connsiteY1" fmla="*/ 0 h 1570787"/>
              <a:gd name="connsiteX2" fmla="*/ 457402 w 457402"/>
              <a:gd name="connsiteY2" fmla="*/ 1570787 h 1570787"/>
              <a:gd name="connsiteX3" fmla="*/ 18661 w 457402"/>
              <a:gd name="connsiteY3" fmla="*/ 1542797 h 1570787"/>
              <a:gd name="connsiteX0" fmla="*/ 18661 w 457402"/>
              <a:gd name="connsiteY0" fmla="*/ 1542797 h 1552126"/>
              <a:gd name="connsiteX1" fmla="*/ 0 w 457402"/>
              <a:gd name="connsiteY1" fmla="*/ 0 h 1552126"/>
              <a:gd name="connsiteX2" fmla="*/ 457402 w 457402"/>
              <a:gd name="connsiteY2" fmla="*/ 1552126 h 1552126"/>
              <a:gd name="connsiteX3" fmla="*/ 18661 w 457402"/>
              <a:gd name="connsiteY3" fmla="*/ 1542797 h 155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402" h="1552126">
                <a:moveTo>
                  <a:pt x="18661" y="1542797"/>
                </a:moveTo>
                <a:lnTo>
                  <a:pt x="0" y="0"/>
                </a:lnTo>
                <a:lnTo>
                  <a:pt x="457402" y="1552126"/>
                </a:lnTo>
                <a:lnTo>
                  <a:pt x="18661" y="1542797"/>
                </a:ln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9460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BC5738D-B0EB-8EE8-C813-BAB73DFA6BDA}"/>
              </a:ext>
            </a:extLst>
          </p:cNvPr>
          <p:cNvSpPr/>
          <p:nvPr/>
        </p:nvSpPr>
        <p:spPr>
          <a:xfrm>
            <a:off x="1720931" y="2610517"/>
            <a:ext cx="5884432" cy="240416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206E74C4-CEF0-00E8-0B5A-BDCB6819CF2A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الممارسة المستقلة</a:t>
            </a:r>
            <a:endParaRPr lang="ar-MA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4A8F13A0-5EAC-5417-0B44-E6B7A787B22F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203BF6-B45B-D14B-9497-00ADE80536C6}"/>
              </a:ext>
            </a:extLst>
          </p:cNvPr>
          <p:cNvSpPr/>
          <p:nvPr/>
        </p:nvSpPr>
        <p:spPr>
          <a:xfrm>
            <a:off x="1930187" y="3361242"/>
            <a:ext cx="3708400" cy="13923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lnSpc>
                <a:spcPts val="5486"/>
              </a:lnSpc>
              <a:defRPr/>
            </a:pPr>
            <a:r>
              <a:rPr lang="ar-MA" sz="32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أنجز بمفردي</a:t>
            </a:r>
          </a:p>
          <a:p>
            <a:pPr algn="ctr"/>
            <a:endParaRPr lang="en-US" sz="1200" dirty="0"/>
          </a:p>
        </p:txBody>
      </p:sp>
      <p:pic>
        <p:nvPicPr>
          <p:cNvPr id="6" name="Image 1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B1CEAA60-B536-3C9C-5A3F-BF6A50269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832496" y="3636549"/>
            <a:ext cx="841742" cy="841742"/>
          </a:xfrm>
          <a:prstGeom prst="rect">
            <a:avLst/>
          </a:prstGeom>
        </p:spPr>
      </p:pic>
      <p:sp>
        <p:nvSpPr>
          <p:cNvPr id="8" name="Flowchart: Alternate Process 54">
            <a:extLst>
              <a:ext uri="{FF2B5EF4-FFF2-40B4-BE49-F238E27FC236}">
                <a16:creationId xmlns:a16="http://schemas.microsoft.com/office/drawing/2014/main" id="{4D0A4395-CC28-4A97-6379-3659351B8792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الممارسة المستقلة</a:t>
            </a: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287A8951-94E5-0820-5EC5-B9122A11D5AF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7897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0" y="770610"/>
            <a:ext cx="7434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أنجزوا النشاط على الصفحة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99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لديكم 5 دقائق.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لمساعدتكم و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تدوين ملاحظاتي على كراساتكم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8B1BF28-281E-B0B8-FB9E-B821242AB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C9100A5-024E-D13E-41A0-E173F8772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91807" y="2227877"/>
            <a:ext cx="2913524" cy="2913524"/>
          </a:xfrm>
          <a:prstGeom prst="rect">
            <a:avLst/>
          </a:prstGeom>
        </p:spPr>
      </p:pic>
      <p:grpSp>
        <p:nvGrpSpPr>
          <p:cNvPr id="10" name="Groupe 8">
            <a:extLst>
              <a:ext uri="{FF2B5EF4-FFF2-40B4-BE49-F238E27FC236}">
                <a16:creationId xmlns:a16="http://schemas.microsoft.com/office/drawing/2014/main" id="{D950C632-10E9-3C9E-83A7-3C7EAFC20102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11" name="Image 11">
              <a:extLst>
                <a:ext uri="{FF2B5EF4-FFF2-40B4-BE49-F238E27FC236}">
                  <a16:creationId xmlns:a16="http://schemas.microsoft.com/office/drawing/2014/main" id="{280DCC48-6B9B-DD35-0BEB-831DA7ACD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ZoneTexte 12">
              <a:extLst>
                <a:ext uri="{FF2B5EF4-FFF2-40B4-BE49-F238E27FC236}">
                  <a16:creationId xmlns:a16="http://schemas.microsoft.com/office/drawing/2014/main" id="{07E67182-CF61-53E3-7724-9F157C7583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5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4" name="Image 3" descr="Une image contenant texte, capture d’écran, diagramme, Parallèle&#10;&#10;Le contenu généré par l’IA peut être incorrect.">
            <a:extLst>
              <a:ext uri="{FF2B5EF4-FFF2-40B4-BE49-F238E27FC236}">
                <a16:creationId xmlns:a16="http://schemas.microsoft.com/office/drawing/2014/main" id="{EC40D2BC-34AE-BD28-439B-BC24997738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2573" y="2146968"/>
            <a:ext cx="3108898" cy="4104746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8B3446DA-37F1-BD04-D35F-C464CF198C2D}"/>
              </a:ext>
            </a:extLst>
          </p:cNvPr>
          <p:cNvSpPr/>
          <p:nvPr/>
        </p:nvSpPr>
        <p:spPr>
          <a:xfrm>
            <a:off x="2444437" y="3532030"/>
            <a:ext cx="2674215" cy="118905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773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7E0C9-4593-CED6-7BAE-056CFE407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8">
            <a:extLst>
              <a:ext uri="{FF2B5EF4-FFF2-40B4-BE49-F238E27FC236}">
                <a16:creationId xmlns:a16="http://schemas.microsoft.com/office/drawing/2014/main" id="{C285DE93-C574-5ABA-571D-81F4ADD05F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1739" y="729297"/>
            <a:ext cx="900000" cy="900000"/>
          </a:xfrm>
          <a:prstGeom prst="ellipse">
            <a:avLst/>
          </a:prstGeom>
        </p:spPr>
      </p:pic>
      <p:sp>
        <p:nvSpPr>
          <p:cNvPr id="17" name="ZoneTexte 13">
            <a:extLst>
              <a:ext uri="{FF2B5EF4-FFF2-40B4-BE49-F238E27FC236}">
                <a16:creationId xmlns:a16="http://schemas.microsoft.com/office/drawing/2014/main" id="{73C34B53-1926-0D6E-E006-892FC15BACA2}"/>
              </a:ext>
            </a:extLst>
          </p:cNvPr>
          <p:cNvSpPr txBox="1"/>
          <p:nvPr/>
        </p:nvSpPr>
        <p:spPr>
          <a:xfrm>
            <a:off x="874736" y="809965"/>
            <a:ext cx="6550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14">
            <a:extLst>
              <a:ext uri="{FF2B5EF4-FFF2-40B4-BE49-F238E27FC236}">
                <a16:creationId xmlns:a16="http://schemas.microsoft.com/office/drawing/2014/main" id="{0D7C3BBD-100F-E69A-0265-49E909A4B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749" y="1483956"/>
            <a:ext cx="5613890" cy="24724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35DF9BE-0285-66A8-BC0C-5E210DEF7DA1}"/>
              </a:ext>
            </a:extLst>
          </p:cNvPr>
          <p:cNvSpPr/>
          <p:nvPr/>
        </p:nvSpPr>
        <p:spPr>
          <a:xfrm>
            <a:off x="5096723" y="2042920"/>
            <a:ext cx="1962899" cy="826649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18">
                <a:extLst>
                  <a:ext uri="{FF2B5EF4-FFF2-40B4-BE49-F238E27FC236}">
                    <a16:creationId xmlns:a16="http://schemas.microsoft.com/office/drawing/2014/main" id="{F6D04012-5B84-79E7-27EC-C6F4C4CB81F8}"/>
                  </a:ext>
                </a:extLst>
              </p:cNvPr>
              <p:cNvSpPr/>
              <p:nvPr/>
            </p:nvSpPr>
            <p:spPr>
              <a:xfrm>
                <a:off x="1504064" y="5018807"/>
                <a:ext cx="4937937" cy="38590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fr-MA" sz="2400" b="1" dirty="0">
                    <a:solidFill>
                      <a:srgbClr val="FF0000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fr-MA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fr-MA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𝑫</m:t>
                        </m:r>
                      </m:e>
                    </m:acc>
                    <m:r>
                      <a:rPr lang="fr-M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𝑪</m:t>
                    </m:r>
                  </m:oMath>
                </a14:m>
                <a:r>
                  <a:rPr lang="fr-MA" sz="2400" b="1" dirty="0">
                    <a:solidFill>
                      <a:srgbClr val="FF0000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= 180° - (47° + 90°)</a:t>
                </a:r>
              </a:p>
            </p:txBody>
          </p:sp>
        </mc:Choice>
        <mc:Fallback xmlns="">
          <p:sp>
            <p:nvSpPr>
              <p:cNvPr id="6" name="Rectangle: Rounded Corners 18">
                <a:extLst>
                  <a:ext uri="{FF2B5EF4-FFF2-40B4-BE49-F238E27FC236}">
                    <a16:creationId xmlns:a16="http://schemas.microsoft.com/office/drawing/2014/main" id="{F6D04012-5B84-79E7-27EC-C6F4C4CB81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064" y="5018807"/>
                <a:ext cx="4937937" cy="385908"/>
              </a:xfrm>
              <a:prstGeom prst="roundRect">
                <a:avLst/>
              </a:prstGeom>
              <a:blipFill>
                <a:blip r:embed="rId4"/>
                <a:stretch>
                  <a:fillRect l="-1478" t="-18182" b="-43939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: Rounded Corners 19">
            <a:extLst>
              <a:ext uri="{FF2B5EF4-FFF2-40B4-BE49-F238E27FC236}">
                <a16:creationId xmlns:a16="http://schemas.microsoft.com/office/drawing/2014/main" id="{A74DF6A3-BC66-08C1-80D9-C37E2CAFA9D4}"/>
              </a:ext>
            </a:extLst>
          </p:cNvPr>
          <p:cNvSpPr/>
          <p:nvPr/>
        </p:nvSpPr>
        <p:spPr>
          <a:xfrm>
            <a:off x="4883696" y="4423381"/>
            <a:ext cx="3438043" cy="385908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MA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نعتبر المثلث </a:t>
            </a:r>
            <a:r>
              <a:rPr lang="fr-MA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BDC</a:t>
            </a:r>
            <a:r>
              <a:rPr lang="ar-MA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fr-MA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22">
                <a:extLst>
                  <a:ext uri="{FF2B5EF4-FFF2-40B4-BE49-F238E27FC236}">
                    <a16:creationId xmlns:a16="http://schemas.microsoft.com/office/drawing/2014/main" id="{A54921A1-1779-A356-9842-899F3AC1B88E}"/>
                  </a:ext>
                </a:extLst>
              </p:cNvPr>
              <p:cNvSpPr/>
              <p:nvPr/>
            </p:nvSpPr>
            <p:spPr>
              <a:xfrm>
                <a:off x="1504065" y="5533421"/>
                <a:ext cx="4937937" cy="38590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fr-MA" sz="2400" b="1" dirty="0">
                    <a:solidFill>
                      <a:srgbClr val="FF0000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fr-MA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fr-MA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𝑫</m:t>
                        </m:r>
                      </m:e>
                    </m:acc>
                    <m:r>
                      <a:rPr lang="fr-MA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𝑪</m:t>
                    </m:r>
                    <m:r>
                      <a:rPr lang="fr-MA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fr-MA" sz="2400" b="1" dirty="0">
                    <a:solidFill>
                      <a:srgbClr val="FF0000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= 180° - 137°</a:t>
                </a:r>
              </a:p>
            </p:txBody>
          </p:sp>
        </mc:Choice>
        <mc:Fallback xmlns="">
          <p:sp>
            <p:nvSpPr>
              <p:cNvPr id="8" name="Rectangle: Rounded Corners 22">
                <a:extLst>
                  <a:ext uri="{FF2B5EF4-FFF2-40B4-BE49-F238E27FC236}">
                    <a16:creationId xmlns:a16="http://schemas.microsoft.com/office/drawing/2014/main" id="{A54921A1-1779-A356-9842-899F3AC1B8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065" y="5533421"/>
                <a:ext cx="4937937" cy="385908"/>
              </a:xfrm>
              <a:prstGeom prst="roundRect">
                <a:avLst/>
              </a:prstGeom>
              <a:blipFill>
                <a:blip r:embed="rId5"/>
                <a:stretch>
                  <a:fillRect l="-1478" t="-20000" b="-44615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: Rounded Corners 23">
                <a:extLst>
                  <a:ext uri="{FF2B5EF4-FFF2-40B4-BE49-F238E27FC236}">
                    <a16:creationId xmlns:a16="http://schemas.microsoft.com/office/drawing/2014/main" id="{B059740E-3461-5861-8C48-350C59A0309D}"/>
                  </a:ext>
                </a:extLst>
              </p:cNvPr>
              <p:cNvSpPr/>
              <p:nvPr/>
            </p:nvSpPr>
            <p:spPr>
              <a:xfrm>
                <a:off x="1504065" y="6048035"/>
                <a:ext cx="4937937" cy="38590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fr-MA" sz="2400" b="1" dirty="0">
                    <a:solidFill>
                      <a:srgbClr val="FF0000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fr-MA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fr-MA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𝑫</m:t>
                        </m:r>
                      </m:e>
                    </m:acc>
                    <m:r>
                      <a:rPr lang="fr-MA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𝑪</m:t>
                    </m:r>
                    <m:r>
                      <a:rPr lang="fr-MA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fr-MA" sz="2400" b="1" dirty="0">
                    <a:solidFill>
                      <a:srgbClr val="FF0000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= 43°</a:t>
                </a:r>
              </a:p>
            </p:txBody>
          </p:sp>
        </mc:Choice>
        <mc:Fallback xmlns="">
          <p:sp>
            <p:nvSpPr>
              <p:cNvPr id="10" name="Rectangle: Rounded Corners 23">
                <a:extLst>
                  <a:ext uri="{FF2B5EF4-FFF2-40B4-BE49-F238E27FC236}">
                    <a16:creationId xmlns:a16="http://schemas.microsoft.com/office/drawing/2014/main" id="{B059740E-3461-5861-8C48-350C59A030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065" y="6048035"/>
                <a:ext cx="4937937" cy="385908"/>
              </a:xfrm>
              <a:prstGeom prst="roundRect">
                <a:avLst/>
              </a:prstGeom>
              <a:blipFill>
                <a:blip r:embed="rId6"/>
                <a:stretch>
                  <a:fillRect l="-1478" t="-20000" b="-44615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ight Triangle 25">
            <a:extLst>
              <a:ext uri="{FF2B5EF4-FFF2-40B4-BE49-F238E27FC236}">
                <a16:creationId xmlns:a16="http://schemas.microsoft.com/office/drawing/2014/main" id="{1E572EE9-0952-273E-3908-DBE5DFC28ADE}"/>
              </a:ext>
            </a:extLst>
          </p:cNvPr>
          <p:cNvSpPr/>
          <p:nvPr/>
        </p:nvSpPr>
        <p:spPr>
          <a:xfrm flipH="1">
            <a:off x="3392691" y="2376871"/>
            <a:ext cx="1049289" cy="1017443"/>
          </a:xfrm>
          <a:custGeom>
            <a:avLst/>
            <a:gdLst>
              <a:gd name="connsiteX0" fmla="*/ 0 w 648072"/>
              <a:gd name="connsiteY0" fmla="*/ 1008112 h 1008112"/>
              <a:gd name="connsiteX1" fmla="*/ 0 w 648072"/>
              <a:gd name="connsiteY1" fmla="*/ 0 h 1008112"/>
              <a:gd name="connsiteX2" fmla="*/ 648072 w 648072"/>
              <a:gd name="connsiteY2" fmla="*/ 1008112 h 1008112"/>
              <a:gd name="connsiteX3" fmla="*/ 0 w 648072"/>
              <a:gd name="connsiteY3" fmla="*/ 1008112 h 1008112"/>
              <a:gd name="connsiteX0" fmla="*/ 0 w 1002636"/>
              <a:gd name="connsiteY0" fmla="*/ 1008112 h 1008112"/>
              <a:gd name="connsiteX1" fmla="*/ 0 w 1002636"/>
              <a:gd name="connsiteY1" fmla="*/ 0 h 1008112"/>
              <a:gd name="connsiteX2" fmla="*/ 1002636 w 1002636"/>
              <a:gd name="connsiteY2" fmla="*/ 1008112 h 1008112"/>
              <a:gd name="connsiteX3" fmla="*/ 0 w 1002636"/>
              <a:gd name="connsiteY3" fmla="*/ 1008112 h 1008112"/>
              <a:gd name="connsiteX0" fmla="*/ 55984 w 1058620"/>
              <a:gd name="connsiteY0" fmla="*/ 989451 h 989451"/>
              <a:gd name="connsiteX1" fmla="*/ 0 w 1058620"/>
              <a:gd name="connsiteY1" fmla="*/ 0 h 989451"/>
              <a:gd name="connsiteX2" fmla="*/ 1058620 w 1058620"/>
              <a:gd name="connsiteY2" fmla="*/ 989451 h 989451"/>
              <a:gd name="connsiteX3" fmla="*/ 55984 w 1058620"/>
              <a:gd name="connsiteY3" fmla="*/ 989451 h 989451"/>
              <a:gd name="connsiteX0" fmla="*/ 27992 w 1030628"/>
              <a:gd name="connsiteY0" fmla="*/ 989451 h 989451"/>
              <a:gd name="connsiteX1" fmla="*/ 0 w 1030628"/>
              <a:gd name="connsiteY1" fmla="*/ 0 h 989451"/>
              <a:gd name="connsiteX2" fmla="*/ 1030628 w 1030628"/>
              <a:gd name="connsiteY2" fmla="*/ 989451 h 989451"/>
              <a:gd name="connsiteX3" fmla="*/ 27992 w 1030628"/>
              <a:gd name="connsiteY3" fmla="*/ 989451 h 989451"/>
              <a:gd name="connsiteX0" fmla="*/ 46653 w 1049289"/>
              <a:gd name="connsiteY0" fmla="*/ 1017443 h 1017443"/>
              <a:gd name="connsiteX1" fmla="*/ 0 w 1049289"/>
              <a:gd name="connsiteY1" fmla="*/ 0 h 1017443"/>
              <a:gd name="connsiteX2" fmla="*/ 1049289 w 1049289"/>
              <a:gd name="connsiteY2" fmla="*/ 1017443 h 1017443"/>
              <a:gd name="connsiteX3" fmla="*/ 46653 w 1049289"/>
              <a:gd name="connsiteY3" fmla="*/ 1017443 h 1017443"/>
              <a:gd name="connsiteX0" fmla="*/ 9330 w 1049289"/>
              <a:gd name="connsiteY0" fmla="*/ 1017443 h 1017443"/>
              <a:gd name="connsiteX1" fmla="*/ 0 w 1049289"/>
              <a:gd name="connsiteY1" fmla="*/ 0 h 1017443"/>
              <a:gd name="connsiteX2" fmla="*/ 1049289 w 1049289"/>
              <a:gd name="connsiteY2" fmla="*/ 1017443 h 1017443"/>
              <a:gd name="connsiteX3" fmla="*/ 9330 w 1049289"/>
              <a:gd name="connsiteY3" fmla="*/ 1017443 h 1017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9289" h="1017443">
                <a:moveTo>
                  <a:pt x="9330" y="1017443"/>
                </a:moveTo>
                <a:lnTo>
                  <a:pt x="0" y="0"/>
                </a:lnTo>
                <a:lnTo>
                  <a:pt x="1049289" y="1017443"/>
                </a:lnTo>
                <a:lnTo>
                  <a:pt x="9330" y="1017443"/>
                </a:ln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9592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ar-MA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9E24B373-8DD9-20EB-22BB-948E6DDB4653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E43F612-8D3D-DC8B-6425-EA568ADA7D98}"/>
              </a:ext>
            </a:extLst>
          </p:cNvPr>
          <p:cNvGrpSpPr/>
          <p:nvPr/>
        </p:nvGrpSpPr>
        <p:grpSpPr>
          <a:xfrm>
            <a:off x="1653038" y="4011911"/>
            <a:ext cx="585567" cy="625740"/>
            <a:chOff x="976754" y="4005561"/>
            <a:chExt cx="585567" cy="62574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85402C0-19B2-B76A-C2EB-71435DCA4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E117002A-2F84-72A8-2AEE-D163DEA6B3EB}"/>
                </a:ext>
              </a:extLst>
            </p:cNvPr>
            <p:cNvSpPr txBox="1"/>
            <p:nvPr/>
          </p:nvSpPr>
          <p:spPr>
            <a:xfrm>
              <a:off x="1030728" y="4161932"/>
              <a:ext cx="531593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1900" b="1" dirty="0">
                  <a:solidFill>
                    <a:srgbClr val="33878B"/>
                  </a:solidFill>
                </a:rPr>
                <a:t>20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2AE582A-0BFF-BE7C-3233-AEE2F0CB0E9B}"/>
              </a:ext>
            </a:extLst>
          </p:cNvPr>
          <p:cNvGrpSpPr/>
          <p:nvPr/>
        </p:nvGrpSpPr>
        <p:grpSpPr>
          <a:xfrm>
            <a:off x="1653038" y="4709374"/>
            <a:ext cx="599452" cy="832001"/>
            <a:chOff x="976754" y="4706199"/>
            <a:chExt cx="599452" cy="832001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8CE2558-7854-7AA5-74E3-48F173072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706199"/>
              <a:ext cx="558587" cy="628926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74C56BA-8286-FE67-F102-AAC1F4C3E4B5}"/>
                </a:ext>
              </a:extLst>
            </p:cNvPr>
            <p:cNvSpPr txBox="1"/>
            <p:nvPr/>
          </p:nvSpPr>
          <p:spPr>
            <a:xfrm>
              <a:off x="1030318" y="4861092"/>
              <a:ext cx="54588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1900" b="1" dirty="0">
                  <a:solidFill>
                    <a:srgbClr val="33878B"/>
                  </a:solidFill>
                </a:rPr>
                <a:t>15</a:t>
              </a:r>
            </a:p>
            <a:p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0C1DCF72-1019-A983-A35F-5199B8C7D3C0}"/>
              </a:ext>
            </a:extLst>
          </p:cNvPr>
          <p:cNvGrpSpPr/>
          <p:nvPr/>
        </p:nvGrpSpPr>
        <p:grpSpPr>
          <a:xfrm>
            <a:off x="1664398" y="3247380"/>
            <a:ext cx="547364" cy="621681"/>
            <a:chOff x="976754" y="3247381"/>
            <a:chExt cx="547364" cy="620956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69B3E487-26AE-3CB2-A625-411445D7C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3247381"/>
              <a:ext cx="547364" cy="620956"/>
            </a:xfrm>
            <a:prstGeom prst="rect">
              <a:avLst/>
            </a:prstGeom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0726D24D-7FC3-B424-598A-1F5A4A44CDBC}"/>
                </a:ext>
              </a:extLst>
            </p:cNvPr>
            <p:cNvSpPr txBox="1"/>
            <p:nvPr/>
          </p:nvSpPr>
          <p:spPr>
            <a:xfrm>
              <a:off x="995409" y="3460636"/>
              <a:ext cx="486044" cy="384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1900" b="1" dirty="0">
                  <a:solidFill>
                    <a:srgbClr val="33878B"/>
                  </a:solidFill>
                </a:rPr>
                <a:t>05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6B43F3AA-05E3-BAB5-2A52-9B860C1800CF}"/>
              </a:ext>
            </a:extLst>
          </p:cNvPr>
          <p:cNvGrpSpPr/>
          <p:nvPr/>
        </p:nvGrpSpPr>
        <p:grpSpPr>
          <a:xfrm>
            <a:off x="1653038" y="2477857"/>
            <a:ext cx="561225" cy="625740"/>
            <a:chOff x="976754" y="2489217"/>
            <a:chExt cx="561225" cy="625740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A653CC7C-E5CE-2EB7-185D-E299BB045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2489217"/>
              <a:ext cx="558587" cy="625740"/>
            </a:xfrm>
            <a:prstGeom prst="rect">
              <a:avLst/>
            </a:prstGeom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2272A1BC-5C02-2106-856B-0C0645764217}"/>
                </a:ext>
              </a:extLst>
            </p:cNvPr>
            <p:cNvSpPr txBox="1"/>
            <p:nvPr/>
          </p:nvSpPr>
          <p:spPr>
            <a:xfrm>
              <a:off x="1021944" y="2700445"/>
              <a:ext cx="516035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1900" b="1" dirty="0">
                  <a:solidFill>
                    <a:srgbClr val="33878B"/>
                  </a:solidFill>
                </a:rPr>
                <a:t>10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2562AD2F-F35A-1A9E-6E3C-D25C1CAEBC00}"/>
              </a:ext>
            </a:extLst>
          </p:cNvPr>
          <p:cNvGrpSpPr/>
          <p:nvPr/>
        </p:nvGrpSpPr>
        <p:grpSpPr>
          <a:xfrm>
            <a:off x="1682563" y="5476829"/>
            <a:ext cx="547364" cy="621681"/>
            <a:chOff x="976754" y="3247381"/>
            <a:chExt cx="547364" cy="620956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3BEDB3F8-3678-AE42-1149-FF65B94F4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3247381"/>
              <a:ext cx="547364" cy="620956"/>
            </a:xfrm>
            <a:prstGeom prst="rect">
              <a:avLst/>
            </a:prstGeom>
          </p:spPr>
        </p:pic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5511F8BC-32F1-B09E-8AD6-1CA4529B8868}"/>
                </a:ext>
              </a:extLst>
            </p:cNvPr>
            <p:cNvSpPr txBox="1"/>
            <p:nvPr/>
          </p:nvSpPr>
          <p:spPr>
            <a:xfrm>
              <a:off x="995409" y="3460636"/>
              <a:ext cx="486044" cy="384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1900" b="1" dirty="0">
                  <a:solidFill>
                    <a:srgbClr val="33878B"/>
                  </a:solidFill>
                </a:rPr>
                <a:t>05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60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AB071-7948-941F-DA73-3691700E0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8">
            <a:extLst>
              <a:ext uri="{FF2B5EF4-FFF2-40B4-BE49-F238E27FC236}">
                <a16:creationId xmlns:a16="http://schemas.microsoft.com/office/drawing/2014/main" id="{E1B03450-805B-DAE9-A89E-10D0DC0B56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1739" y="729297"/>
            <a:ext cx="900000" cy="900000"/>
          </a:xfrm>
          <a:prstGeom prst="ellipse">
            <a:avLst/>
          </a:prstGeom>
        </p:spPr>
      </p:pic>
      <p:sp>
        <p:nvSpPr>
          <p:cNvPr id="17" name="ZoneTexte 13">
            <a:extLst>
              <a:ext uri="{FF2B5EF4-FFF2-40B4-BE49-F238E27FC236}">
                <a16:creationId xmlns:a16="http://schemas.microsoft.com/office/drawing/2014/main" id="{D327EEF4-1AA8-A96E-9612-F646FE48734C}"/>
              </a:ext>
            </a:extLst>
          </p:cNvPr>
          <p:cNvSpPr txBox="1"/>
          <p:nvPr/>
        </p:nvSpPr>
        <p:spPr>
          <a:xfrm>
            <a:off x="874736" y="809965"/>
            <a:ext cx="6550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4">
            <a:extLst>
              <a:ext uri="{FF2B5EF4-FFF2-40B4-BE49-F238E27FC236}">
                <a16:creationId xmlns:a16="http://schemas.microsoft.com/office/drawing/2014/main" id="{236116A8-B8A1-D865-43D6-83048FD6A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1630" y="1468344"/>
            <a:ext cx="5613890" cy="24724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7817256-DEBD-EB31-EA83-2A48047BE790}"/>
              </a:ext>
            </a:extLst>
          </p:cNvPr>
          <p:cNvSpPr/>
          <p:nvPr/>
        </p:nvSpPr>
        <p:spPr>
          <a:xfrm>
            <a:off x="5318604" y="2779990"/>
            <a:ext cx="1962899" cy="929457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: Rounded Corners 18">
                <a:extLst>
                  <a:ext uri="{FF2B5EF4-FFF2-40B4-BE49-F238E27FC236}">
                    <a16:creationId xmlns:a16="http://schemas.microsoft.com/office/drawing/2014/main" id="{95B6715F-FFB4-4278-FE4C-E16FBB22FE40}"/>
                  </a:ext>
                </a:extLst>
              </p:cNvPr>
              <p:cNvSpPr/>
              <p:nvPr/>
            </p:nvSpPr>
            <p:spPr>
              <a:xfrm>
                <a:off x="2040778" y="4490328"/>
                <a:ext cx="4937937" cy="47753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fr-MA" sz="2400" b="1" dirty="0">
                    <a:solidFill>
                      <a:srgbClr val="FF0000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fr-MA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fr-MA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𝑬</m:t>
                        </m:r>
                      </m:e>
                    </m:acc>
                    <m:r>
                      <a:rPr lang="fr-M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𝑫</m:t>
                    </m:r>
                  </m:oMath>
                </a14:m>
                <a:r>
                  <a:rPr lang="fr-MA" sz="2400" b="1" dirty="0">
                    <a:solidFill>
                      <a:srgbClr val="FF0000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= 360° - (125° + 90°+ 90°)</a:t>
                </a:r>
              </a:p>
            </p:txBody>
          </p:sp>
        </mc:Choice>
        <mc:Fallback xmlns="">
          <p:sp>
            <p:nvSpPr>
              <p:cNvPr id="12" name="Rectangle: Rounded Corners 18">
                <a:extLst>
                  <a:ext uri="{FF2B5EF4-FFF2-40B4-BE49-F238E27FC236}">
                    <a16:creationId xmlns:a16="http://schemas.microsoft.com/office/drawing/2014/main" id="{95B6715F-FFB4-4278-FE4C-E16FBB22FE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0778" y="4490328"/>
                <a:ext cx="4937937" cy="477537"/>
              </a:xfrm>
              <a:prstGeom prst="roundRect">
                <a:avLst/>
              </a:prstGeom>
              <a:blipFill>
                <a:blip r:embed="rId4"/>
                <a:stretch>
                  <a:fillRect l="-1355" t="-7500" b="-26250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: Rounded Corners 19">
            <a:extLst>
              <a:ext uri="{FF2B5EF4-FFF2-40B4-BE49-F238E27FC236}">
                <a16:creationId xmlns:a16="http://schemas.microsoft.com/office/drawing/2014/main" id="{CA984961-E620-CD83-41C1-58EAD2CDE828}"/>
              </a:ext>
            </a:extLst>
          </p:cNvPr>
          <p:cNvSpPr/>
          <p:nvPr/>
        </p:nvSpPr>
        <p:spPr>
          <a:xfrm>
            <a:off x="4822001" y="4032469"/>
            <a:ext cx="3438043" cy="385908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MA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نعتبر الرباعي </a:t>
            </a:r>
            <a:r>
              <a:rPr lang="fr-MA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ABCE</a:t>
            </a:r>
            <a:r>
              <a:rPr lang="ar-MA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fr-MA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: Rounded Corners 22">
                <a:extLst>
                  <a:ext uri="{FF2B5EF4-FFF2-40B4-BE49-F238E27FC236}">
                    <a16:creationId xmlns:a16="http://schemas.microsoft.com/office/drawing/2014/main" id="{C32D56CD-28B2-3490-0DD0-2C6C79320F40}"/>
                  </a:ext>
                </a:extLst>
              </p:cNvPr>
              <p:cNvSpPr/>
              <p:nvPr/>
            </p:nvSpPr>
            <p:spPr>
              <a:xfrm>
                <a:off x="2040778" y="5039816"/>
                <a:ext cx="4937937" cy="47753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fr-MA" sz="2400" b="1" dirty="0">
                    <a:solidFill>
                      <a:srgbClr val="FF0000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fr-MA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fr-MA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𝑬</m:t>
                        </m:r>
                      </m:e>
                    </m:acc>
                    <m:r>
                      <a:rPr lang="fr-MA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𝑫</m:t>
                    </m:r>
                    <m:r>
                      <a:rPr lang="fr-MA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fr-MA" sz="2400" b="1" dirty="0">
                    <a:solidFill>
                      <a:srgbClr val="FF0000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= 360° - 305°</a:t>
                </a:r>
              </a:p>
            </p:txBody>
          </p:sp>
        </mc:Choice>
        <mc:Fallback xmlns="">
          <p:sp>
            <p:nvSpPr>
              <p:cNvPr id="14" name="Rectangle: Rounded Corners 22">
                <a:extLst>
                  <a:ext uri="{FF2B5EF4-FFF2-40B4-BE49-F238E27FC236}">
                    <a16:creationId xmlns:a16="http://schemas.microsoft.com/office/drawing/2014/main" id="{C32D56CD-28B2-3490-0DD0-2C6C79320F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0778" y="5039816"/>
                <a:ext cx="4937937" cy="477537"/>
              </a:xfrm>
              <a:prstGeom prst="roundRect">
                <a:avLst/>
              </a:prstGeom>
              <a:blipFill>
                <a:blip r:embed="rId5"/>
                <a:stretch>
                  <a:fillRect l="-1355" t="-6250" b="-27500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: Rounded Corners 23">
                <a:extLst>
                  <a:ext uri="{FF2B5EF4-FFF2-40B4-BE49-F238E27FC236}">
                    <a16:creationId xmlns:a16="http://schemas.microsoft.com/office/drawing/2014/main" id="{9E9EE824-15CC-27EB-73B3-FB5F200D071D}"/>
                  </a:ext>
                </a:extLst>
              </p:cNvPr>
              <p:cNvSpPr/>
              <p:nvPr/>
            </p:nvSpPr>
            <p:spPr>
              <a:xfrm>
                <a:off x="2040778" y="5589304"/>
                <a:ext cx="4937937" cy="47753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fr-MA" sz="2400" b="1" dirty="0">
                    <a:solidFill>
                      <a:srgbClr val="FF0000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fr-MA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fr-MA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𝑬</m:t>
                        </m:r>
                      </m:e>
                    </m:acc>
                    <m:r>
                      <a:rPr lang="fr-MA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𝑫</m:t>
                    </m:r>
                    <m:r>
                      <a:rPr lang="fr-MA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fr-MA" sz="2400" b="1" dirty="0">
                    <a:solidFill>
                      <a:srgbClr val="FF0000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= 55°</a:t>
                </a:r>
              </a:p>
            </p:txBody>
          </p:sp>
        </mc:Choice>
        <mc:Fallback xmlns="">
          <p:sp>
            <p:nvSpPr>
              <p:cNvPr id="15" name="Rectangle: Rounded Corners 23">
                <a:extLst>
                  <a:ext uri="{FF2B5EF4-FFF2-40B4-BE49-F238E27FC236}">
                    <a16:creationId xmlns:a16="http://schemas.microsoft.com/office/drawing/2014/main" id="{9E9EE824-15CC-27EB-73B3-FB5F200D07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0778" y="5589304"/>
                <a:ext cx="4937937" cy="477537"/>
              </a:xfrm>
              <a:prstGeom prst="roundRect">
                <a:avLst/>
              </a:prstGeom>
              <a:blipFill>
                <a:blip r:embed="rId6"/>
                <a:stretch>
                  <a:fillRect l="-1355" t="-6250" b="-27500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9">
            <a:extLst>
              <a:ext uri="{FF2B5EF4-FFF2-40B4-BE49-F238E27FC236}">
                <a16:creationId xmlns:a16="http://schemas.microsoft.com/office/drawing/2014/main" id="{67103C76-C362-C9AE-95D2-266CBE79CB50}"/>
              </a:ext>
            </a:extLst>
          </p:cNvPr>
          <p:cNvSpPr/>
          <p:nvPr/>
        </p:nvSpPr>
        <p:spPr>
          <a:xfrm>
            <a:off x="2142567" y="2370589"/>
            <a:ext cx="2511964" cy="1014213"/>
          </a:xfrm>
          <a:custGeom>
            <a:avLst/>
            <a:gdLst>
              <a:gd name="connsiteX0" fmla="*/ 0 w 1728192"/>
              <a:gd name="connsiteY0" fmla="*/ 0 h 1023544"/>
              <a:gd name="connsiteX1" fmla="*/ 1728192 w 1728192"/>
              <a:gd name="connsiteY1" fmla="*/ 0 h 1023544"/>
              <a:gd name="connsiteX2" fmla="*/ 1728192 w 1728192"/>
              <a:gd name="connsiteY2" fmla="*/ 1023544 h 1023544"/>
              <a:gd name="connsiteX3" fmla="*/ 0 w 1728192"/>
              <a:gd name="connsiteY3" fmla="*/ 1023544 h 1023544"/>
              <a:gd name="connsiteX4" fmla="*/ 0 w 1728192"/>
              <a:gd name="connsiteY4" fmla="*/ 0 h 1023544"/>
              <a:gd name="connsiteX0" fmla="*/ 746449 w 2474641"/>
              <a:gd name="connsiteY0" fmla="*/ 0 h 1023544"/>
              <a:gd name="connsiteX1" fmla="*/ 2474641 w 2474641"/>
              <a:gd name="connsiteY1" fmla="*/ 0 h 1023544"/>
              <a:gd name="connsiteX2" fmla="*/ 2474641 w 2474641"/>
              <a:gd name="connsiteY2" fmla="*/ 1023544 h 1023544"/>
              <a:gd name="connsiteX3" fmla="*/ 0 w 2474641"/>
              <a:gd name="connsiteY3" fmla="*/ 1004883 h 1023544"/>
              <a:gd name="connsiteX4" fmla="*/ 746449 w 2474641"/>
              <a:gd name="connsiteY4" fmla="*/ 0 h 1023544"/>
              <a:gd name="connsiteX0" fmla="*/ 746449 w 2511964"/>
              <a:gd name="connsiteY0" fmla="*/ 0 h 1014213"/>
              <a:gd name="connsiteX1" fmla="*/ 2474641 w 2511964"/>
              <a:gd name="connsiteY1" fmla="*/ 0 h 1014213"/>
              <a:gd name="connsiteX2" fmla="*/ 2511964 w 2511964"/>
              <a:gd name="connsiteY2" fmla="*/ 1014213 h 1014213"/>
              <a:gd name="connsiteX3" fmla="*/ 0 w 2511964"/>
              <a:gd name="connsiteY3" fmla="*/ 1004883 h 1014213"/>
              <a:gd name="connsiteX4" fmla="*/ 746449 w 2511964"/>
              <a:gd name="connsiteY4" fmla="*/ 0 h 1014213"/>
              <a:gd name="connsiteX0" fmla="*/ 746449 w 2511964"/>
              <a:gd name="connsiteY0" fmla="*/ 0 h 1014213"/>
              <a:gd name="connsiteX1" fmla="*/ 2511964 w 2511964"/>
              <a:gd name="connsiteY1" fmla="*/ 0 h 1014213"/>
              <a:gd name="connsiteX2" fmla="*/ 2511964 w 2511964"/>
              <a:gd name="connsiteY2" fmla="*/ 1014213 h 1014213"/>
              <a:gd name="connsiteX3" fmla="*/ 0 w 2511964"/>
              <a:gd name="connsiteY3" fmla="*/ 1004883 h 1014213"/>
              <a:gd name="connsiteX4" fmla="*/ 746449 w 2511964"/>
              <a:gd name="connsiteY4" fmla="*/ 0 h 1014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1964" h="1014213">
                <a:moveTo>
                  <a:pt x="746449" y="0"/>
                </a:moveTo>
                <a:lnTo>
                  <a:pt x="2511964" y="0"/>
                </a:lnTo>
                <a:lnTo>
                  <a:pt x="2511964" y="1014213"/>
                </a:lnTo>
                <a:lnTo>
                  <a:pt x="0" y="1004883"/>
                </a:lnTo>
                <a:lnTo>
                  <a:pt x="746449" y="0"/>
                </a:ln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9494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0DEF7FBF-A5DB-AAB4-DFF2-D965FF993A4F}"/>
              </a:ext>
            </a:extLst>
          </p:cNvPr>
          <p:cNvGrpSpPr/>
          <p:nvPr/>
        </p:nvGrpSpPr>
        <p:grpSpPr>
          <a:xfrm>
            <a:off x="3014679" y="3065823"/>
            <a:ext cx="3114642" cy="726354"/>
            <a:chOff x="2969606" y="2436266"/>
            <a:chExt cx="3114642" cy="726354"/>
          </a:xfrm>
        </p:grpSpPr>
        <p:sp>
          <p:nvSpPr>
            <p:cNvPr id="9" name="Flowchart: Alternate Process 54">
              <a:extLst>
                <a:ext uri="{FF2B5EF4-FFF2-40B4-BE49-F238E27FC236}">
                  <a16:creationId xmlns:a16="http://schemas.microsoft.com/office/drawing/2014/main" id="{1CF6CD9A-7208-996B-2151-8869BAC96CF4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اختتام الدرس</a:t>
              </a:r>
              <a:endPara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A1C3E53C-6F7F-4CFE-F5FC-FE183D1A68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39187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F490379-FFC8-4DE2-9F80-2632D41F3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5" name="ZoneTexte 2">
            <a:extLst>
              <a:ext uri="{FF2B5EF4-FFF2-40B4-BE49-F238E27FC236}">
                <a16:creationId xmlns:a16="http://schemas.microsoft.com/office/drawing/2014/main" id="{14BF8E78-AD85-4546-122F-ED679140B808}"/>
              </a:ext>
            </a:extLst>
          </p:cNvPr>
          <p:cNvSpPr txBox="1"/>
          <p:nvPr/>
        </p:nvSpPr>
        <p:spPr>
          <a:xfrm>
            <a:off x="186813" y="955377"/>
            <a:ext cx="7310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انتبهوا جيدا! أكملوا في المنزل الأنشطة التي لم نقم بإنجازها في  الصفحتين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98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99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texte, capture d’écran, diagramme, Police&#10;&#10;Le contenu généré par l’IA peut être incorrect.">
            <a:extLst>
              <a:ext uri="{FF2B5EF4-FFF2-40B4-BE49-F238E27FC236}">
                <a16:creationId xmlns:a16="http://schemas.microsoft.com/office/drawing/2014/main" id="{B0418AB4-396C-9E90-1567-5E767EA29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838855"/>
            <a:ext cx="3108898" cy="4197942"/>
          </a:xfrm>
          <a:prstGeom prst="rect">
            <a:avLst/>
          </a:prstGeom>
        </p:spPr>
      </p:pic>
      <p:pic>
        <p:nvPicPr>
          <p:cNvPr id="4" name="Image 3" descr="Une image contenant texte, capture d’écran, diagramme, Parallèle&#10;&#10;Le contenu généré par l’IA peut être incorrect.">
            <a:extLst>
              <a:ext uri="{FF2B5EF4-FFF2-40B4-BE49-F238E27FC236}">
                <a16:creationId xmlns:a16="http://schemas.microsoft.com/office/drawing/2014/main" id="{77E29E6D-1910-5F96-62CA-10A3438610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9699" y="1838855"/>
            <a:ext cx="3108898" cy="410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74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33882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191A2B-7D09-0DC7-D2B8-BC11545F9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34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5">
            <a:extLst>
              <a:ext uri="{FF2B5EF4-FFF2-40B4-BE49-F238E27FC236}">
                <a16:creationId xmlns:a16="http://schemas.microsoft.com/office/drawing/2014/main" id="{65C12CA8-CCF9-3616-1895-9A43513F7305}"/>
              </a:ext>
            </a:extLst>
          </p:cNvPr>
          <p:cNvSpPr txBox="1"/>
          <p:nvPr/>
        </p:nvSpPr>
        <p:spPr>
          <a:xfrm>
            <a:off x="1747817" y="2595036"/>
            <a:ext cx="652408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200" b="1" i="0" u="none" strike="noStrike" kern="0" cap="none" spc="0" normalizeH="0" baseline="0" noProof="0" dirty="0">
                <a:ln>
                  <a:noFill/>
                </a:ln>
                <a:solidFill>
                  <a:srgbClr val="3494BA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12" name="Image 11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EF38A5C2-D9BB-E7BC-24D2-866B3AE22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35B67F8-4E41-C120-5707-131162781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768" y="3126440"/>
            <a:ext cx="5688105" cy="118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2429E1FE-B643-1999-C373-B275F694C228}"/>
              </a:ext>
            </a:extLst>
          </p:cNvPr>
          <p:cNvSpPr/>
          <p:nvPr/>
        </p:nvSpPr>
        <p:spPr>
          <a:xfrm>
            <a:off x="815009" y="3537379"/>
            <a:ext cx="7072110" cy="194902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4A668F6-1F9D-3985-2903-98C5EDAF0C05}"/>
              </a:ext>
            </a:extLst>
          </p:cNvPr>
          <p:cNvSpPr txBox="1"/>
          <p:nvPr/>
        </p:nvSpPr>
        <p:spPr>
          <a:xfrm>
            <a:off x="676188" y="3608751"/>
            <a:ext cx="6412674" cy="189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تعرف مجموع قياسات زوايا مثلث وتوظيفها في حل وضعيات؛</a:t>
            </a:r>
          </a:p>
          <a:p>
            <a:pPr marL="457200" indent="-457200" algn="r" rt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تعرف مجموع قياسات زوايا رباعي وتوظيفها في حل وضعيات؛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FE568FF-055A-0740-C531-DDA2D589F9CA}"/>
              </a:ext>
            </a:extLst>
          </p:cNvPr>
          <p:cNvGrpSpPr/>
          <p:nvPr/>
        </p:nvGrpSpPr>
        <p:grpSpPr>
          <a:xfrm>
            <a:off x="1711174" y="2035893"/>
            <a:ext cx="5721651" cy="891492"/>
            <a:chOff x="1711174" y="2035893"/>
            <a:chExt cx="5721651" cy="89149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E438BBA-A74D-922F-852D-7DDA0F2C5653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75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400" b="1" kern="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14B0A57-07CA-6392-28F9-B1AC486E5CAD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8E44EA23-669E-1875-02B5-39E9A4FD8D62}"/>
              </a:ext>
            </a:extLst>
          </p:cNvPr>
          <p:cNvGrpSpPr/>
          <p:nvPr/>
        </p:nvGrpSpPr>
        <p:grpSpPr>
          <a:xfrm>
            <a:off x="7118026" y="3344567"/>
            <a:ext cx="1249561" cy="1172098"/>
            <a:chOff x="7018463" y="3273195"/>
            <a:chExt cx="1249561" cy="1172098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3EEF2828-A9E0-51AB-B785-62441DFD2E0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988A17AF-E8F5-F820-CA02-7C2365D300BE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9F9C101B-6EBC-22E6-2065-2DB963FCBAE6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E4AE2991-68D6-E100-B0EF-D2D31143CCAA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14" name="Chevron 13">
                <a:extLst>
                  <a:ext uri="{FF2B5EF4-FFF2-40B4-BE49-F238E27FC236}">
                    <a16:creationId xmlns:a16="http://schemas.microsoft.com/office/drawing/2014/main" id="{F3F0E1CA-BF41-F6A2-AACF-7D681BF9AF40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8175F682-83C7-A0B8-6F15-6D928C0A5ECC}"/>
                  </a:ext>
                </a:extLst>
              </p:cNvPr>
              <p:cNvCxnSpPr>
                <a:cxnSpLocks/>
                <a:stCxn id="14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000013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1011419" y="877820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سنتابع درس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جديدا مع مجد وندى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2" name="Nada-Wave">
            <a:hlinkClick r:id="" action="ppaction://media"/>
            <a:extLst>
              <a:ext uri="{FF2B5EF4-FFF2-40B4-BE49-F238E27FC236}">
                <a16:creationId xmlns:a16="http://schemas.microsoft.com/office/drawing/2014/main" id="{61BF3648-8015-5D3D-56A0-22F6E4C7E2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6" name="majd_wave">
            <a:hlinkClick r:id="" action="ppaction://media"/>
            <a:extLst>
              <a:ext uri="{FF2B5EF4-FFF2-40B4-BE49-F238E27FC236}">
                <a16:creationId xmlns:a16="http://schemas.microsoft.com/office/drawing/2014/main" id="{AF97EA6B-27FE-8A81-EEDB-757F391BBAE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BF49B8D-3A04-5BE0-70F1-AF5D6274976C}"/>
              </a:ext>
            </a:extLst>
          </p:cNvPr>
          <p:cNvSpPr/>
          <p:nvPr/>
        </p:nvSpPr>
        <p:spPr>
          <a:xfrm>
            <a:off x="1570255" y="2861240"/>
            <a:ext cx="5884432" cy="249734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71658B4F-CA4C-C855-D022-5B3209CD210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Flowchart: Alternate Process 54">
            <a:extLst>
              <a:ext uri="{FF2B5EF4-FFF2-40B4-BE49-F238E27FC236}">
                <a16:creationId xmlns:a16="http://schemas.microsoft.com/office/drawing/2014/main" id="{1A18BFC3-E215-9229-6D69-93033190A5D7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93DF9F52-B12E-76EF-0C5E-BA5C2A8CD36A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4" name="Image 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EEC3FA2E-B2D7-1E54-FF58-B0F0E30BF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509184" y="3324316"/>
            <a:ext cx="841742" cy="84174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22B0B11-9743-E09F-A850-C5E602E7E0D6}"/>
              </a:ext>
            </a:extLst>
          </p:cNvPr>
          <p:cNvSpPr txBox="1"/>
          <p:nvPr/>
        </p:nvSpPr>
        <p:spPr>
          <a:xfrm>
            <a:off x="1689313" y="3324316"/>
            <a:ext cx="45970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تصحيح الواجب المنزلي</a:t>
            </a:r>
            <a:endParaRPr lang="ar-MA" sz="3600" b="1" dirty="0">
              <a:solidFill>
                <a:srgbClr val="FC8D00"/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FB5CB95-5B7C-5702-A595-F4459F5C6BD1}"/>
              </a:ext>
            </a:extLst>
          </p:cNvPr>
          <p:cNvSpPr txBox="1"/>
          <p:nvPr/>
        </p:nvSpPr>
        <p:spPr>
          <a:xfrm>
            <a:off x="1689313" y="3976248"/>
            <a:ext cx="45970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الحساب الذهني</a:t>
            </a:r>
            <a:endParaRPr lang="ar-MA" sz="3600" b="1" dirty="0">
              <a:solidFill>
                <a:schemeClr val="bg1">
                  <a:lumMod val="65000"/>
                </a:schemeClr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95CC653-B618-F887-46C9-122CF14EB83F}"/>
              </a:ext>
            </a:extLst>
          </p:cNvPr>
          <p:cNvSpPr txBox="1"/>
          <p:nvPr/>
        </p:nvSpPr>
        <p:spPr>
          <a:xfrm>
            <a:off x="1689313" y="4715050"/>
            <a:ext cx="45970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أنشطة تمهيدية</a:t>
            </a:r>
            <a:endParaRPr lang="ar-MA" sz="3600" b="1" dirty="0">
              <a:solidFill>
                <a:schemeClr val="bg1">
                  <a:lumMod val="65000"/>
                </a:schemeClr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60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15ABA-D5F1-AA76-1E95-BD3F55F51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F9ADF23-B09B-84FD-0837-110B5AC0D615}"/>
              </a:ext>
            </a:extLst>
          </p:cNvPr>
          <p:cNvSpPr txBox="1"/>
          <p:nvPr/>
        </p:nvSpPr>
        <p:spPr>
          <a:xfrm>
            <a:off x="1861161" y="869795"/>
            <a:ext cx="5578993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ص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97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، سنصحح تمارين الواجب المنزلي.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5C6F929-47AA-A485-98A4-0CF58E349B4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Image 5" descr="Une image contenant texte, diagramm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DD2003A0-EE14-EBE6-57EE-042219469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5579" y="1626691"/>
            <a:ext cx="3458743" cy="4808983"/>
          </a:xfrm>
          <a:prstGeom prst="rect">
            <a:avLst/>
          </a:prstGeom>
        </p:spPr>
      </p:pic>
      <p:pic>
        <p:nvPicPr>
          <p:cNvPr id="8" name="Image 7" descr="Une image contenant texte, diagramm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id="{51551FDC-5FDC-9CA2-221E-4F43ABE2BD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461" y="1626690"/>
            <a:ext cx="3382930" cy="4808983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31B1D044-37C4-86AF-03AC-727D9E539CA6}"/>
              </a:ext>
            </a:extLst>
          </p:cNvPr>
          <p:cNvSpPr/>
          <p:nvPr/>
        </p:nvSpPr>
        <p:spPr>
          <a:xfrm flipH="1">
            <a:off x="1171780" y="5231310"/>
            <a:ext cx="2809631" cy="83710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795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24537</TotalTime>
  <Words>1088</Words>
  <Application>Microsoft Office PowerPoint</Application>
  <PresentationFormat>Affichage à l'écran (4:3)</PresentationFormat>
  <Paragraphs>248</Paragraphs>
  <Slides>54</Slides>
  <Notes>16</Notes>
  <HiddenSlides>0</HiddenSlides>
  <MMClips>5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54</vt:i4>
      </vt:variant>
    </vt:vector>
  </HeadingPairs>
  <TitlesOfParts>
    <vt:vector size="65" baseType="lpstr">
      <vt:lpstr>Arial</vt:lpstr>
      <vt:lpstr>Aptos</vt:lpstr>
      <vt:lpstr>Effra CC Arbc</vt:lpstr>
      <vt:lpstr>Microsoft Uighur</vt:lpstr>
      <vt:lpstr>DengXian</vt:lpstr>
      <vt:lpstr>Dosis</vt:lpstr>
      <vt:lpstr>Calibri</vt:lpstr>
      <vt:lpstr>Cambria Math</vt:lpstr>
      <vt:lpstr>2_Conception personnalisée</vt:lpstr>
      <vt:lpstr>Page d'entree</vt:lpstr>
      <vt:lpstr>partie 1</vt:lpstr>
      <vt:lpstr>المرحلة 1</vt:lpstr>
      <vt:lpstr>Présentation PowerPoint</vt:lpstr>
      <vt:lpstr>برمجة الأسبوع الرابع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BTIHAJ</dc:creator>
  <cp:lastModifiedBy>EL HAMDOUNI BTIHAJ</cp:lastModifiedBy>
  <cp:revision>171</cp:revision>
  <cp:lastPrinted>2025-08-13T10:11:39Z</cp:lastPrinted>
  <dcterms:created xsi:type="dcterms:W3CDTF">2025-08-01T12:31:49Z</dcterms:created>
  <dcterms:modified xsi:type="dcterms:W3CDTF">2026-01-04T19:33:58Z</dcterms:modified>
</cp:coreProperties>
</file>