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6"/>
  </p:notesMasterIdLst>
  <p:handoutMasterIdLst>
    <p:handoutMasterId r:id="rId47"/>
  </p:handoutMasterIdLst>
  <p:sldIdLst>
    <p:sldId id="779" r:id="rId4"/>
    <p:sldId id="949" r:id="rId5"/>
    <p:sldId id="738" r:id="rId6"/>
    <p:sldId id="2134806719" r:id="rId7"/>
    <p:sldId id="973" r:id="rId8"/>
    <p:sldId id="950" r:id="rId9"/>
    <p:sldId id="2134806701" r:id="rId10"/>
    <p:sldId id="2134806628" r:id="rId11"/>
    <p:sldId id="2134806844" r:id="rId12"/>
    <p:sldId id="2134807202" r:id="rId13"/>
    <p:sldId id="2134807116" r:id="rId14"/>
    <p:sldId id="2134806703" r:id="rId15"/>
    <p:sldId id="2134807131" r:id="rId16"/>
    <p:sldId id="2134807269" r:id="rId17"/>
    <p:sldId id="2134807270" r:id="rId18"/>
    <p:sldId id="2134807271" r:id="rId19"/>
    <p:sldId id="2134807132" r:id="rId20"/>
    <p:sldId id="2134807272" r:id="rId21"/>
    <p:sldId id="2134807274" r:id="rId22"/>
    <p:sldId id="2134807273" r:id="rId23"/>
    <p:sldId id="2134807275" r:id="rId24"/>
    <p:sldId id="2134807276" r:id="rId25"/>
    <p:sldId id="2134807277" r:id="rId26"/>
    <p:sldId id="2134807278" r:id="rId27"/>
    <p:sldId id="2134807279" r:id="rId28"/>
    <p:sldId id="2134807280" r:id="rId29"/>
    <p:sldId id="2134807281" r:id="rId30"/>
    <p:sldId id="2134807282" r:id="rId31"/>
    <p:sldId id="2134807284" r:id="rId32"/>
    <p:sldId id="2134807285" r:id="rId33"/>
    <p:sldId id="2134806881" r:id="rId34"/>
    <p:sldId id="2134807119" r:id="rId35"/>
    <p:sldId id="2134807120" r:id="rId36"/>
    <p:sldId id="2134807121" r:id="rId37"/>
    <p:sldId id="2134807122" r:id="rId38"/>
    <p:sldId id="2134807124" r:id="rId39"/>
    <p:sldId id="2134807286" r:id="rId40"/>
    <p:sldId id="2134807287" r:id="rId41"/>
    <p:sldId id="2134807288" r:id="rId42"/>
    <p:sldId id="2134807289" r:id="rId43"/>
    <p:sldId id="2134806699" r:id="rId44"/>
    <p:sldId id="2134806798" r:id="rId45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48"/>
      <p:bold r:id="rId49"/>
    </p:embeddedFont>
    <p:embeddedFont>
      <p:font typeface="Cambria Math" panose="02040503050406030204" pitchFamily="18" charset="0"/>
      <p:regular r:id="rId50"/>
    </p:embeddedFont>
    <p:embeddedFont>
      <p:font typeface="Dosis" pitchFamily="2" charset="0"/>
      <p:regular r:id="rId51"/>
      <p:bold r:id="rId5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050"/>
    <a:srgbClr val="FC8D00"/>
    <a:srgbClr val="FFEFB9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D4A72-0DE2-45BE-8B64-10E1D7294C75}" v="248" dt="2026-01-12T23:56:21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31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F3C0-1EF4-236E-3AD6-E794ECEF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DA127B-1250-81E8-9ED1-F85CC4F50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A98FD4-CE55-A438-8B8B-E95100C3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EC440-1E69-3CB4-3B7C-CDE15BCC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37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1.emf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3.pn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1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198123" y="6041245"/>
            <a:ext cx="1124468" cy="288630"/>
            <a:chOff x="7317384" y="591371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317384" y="591371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8156895" y="592172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1270584" y="6021421"/>
            <a:ext cx="1124468" cy="288630"/>
            <a:chOff x="4229705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4229705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(4)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508512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5182306" y="6052181"/>
            <a:ext cx="1124468" cy="288630"/>
            <a:chOff x="3958155" y="3767585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3958155" y="3767585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4813572" y="3772636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29014B-73B7-7BD0-4DF8-C96AFFB1F78E}"/>
              </a:ext>
            </a:extLst>
          </p:cNvPr>
          <p:cNvSpPr/>
          <p:nvPr/>
        </p:nvSpPr>
        <p:spPr>
          <a:xfrm>
            <a:off x="3301592" y="6068397"/>
            <a:ext cx="1258416" cy="2886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 (3)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D91575-986D-4855-2B76-9B4B480F8D78}"/>
              </a:ext>
            </a:extLst>
          </p:cNvPr>
          <p:cNvSpPr/>
          <p:nvPr/>
        </p:nvSpPr>
        <p:spPr>
          <a:xfrm>
            <a:off x="4290957" y="608415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7426-0984-C21F-E377-614D7E45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E026816-F16F-5161-73DA-437C59B64E1A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0E7B21-228E-37EA-0AAF-0BF4C70C1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02CF2D-1EFE-5540-AD89-9DACB0F93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68" y="2867296"/>
            <a:ext cx="7806813" cy="1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504446-85A3-0667-E680-DD84D27A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86" y="2871885"/>
            <a:ext cx="8072285" cy="13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297961" y="2249227"/>
            <a:ext cx="6372394" cy="3227602"/>
            <a:chOff x="1769551" y="2237493"/>
            <a:chExt cx="587351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1931481" y="2601942"/>
              <a:ext cx="5616816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11188" y="354294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769551" y="3068941"/>
              <a:ext cx="5778746" cy="418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تعرف وإنشاء الزوايا (الحادة، القائمة، المنفرجة)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81088" y="40426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3051631" y="475974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5322E-4EB2-5A47-32EA-73AAF48E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F5E00D8-9D96-A33E-659D-D6B051BF279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7817002-29EC-4DF1-1E81-7B2422FCD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702DB7E-D85F-1308-B5A4-7BEFD95AC1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138D15C-5F2A-6461-4D66-382F8CD2684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51285B4-84A4-1223-6316-E225770FA9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462F5D2-09F4-CA03-EE74-3797E52D23F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0FEB935-08EB-22F5-929E-91922102A2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29E8B68-CBF5-9704-F58D-95AA56323FF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0534A4-9E79-CD15-E753-C8909A2EB18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FC431F-49AB-475C-6C26-EBF2DBCC83B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620735D-4737-8398-502E-C8C7ADE026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2122296-BBF8-7E3F-AB53-8905D972159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1ED0F8F-8D3A-1DC5-D81B-39331DCEC841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5B1C05A-5A92-30ED-50C9-78C5D49AB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690744-61BC-12A6-8FDE-9A0641944B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973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2">
                <a:extLst>
                  <a:ext uri="{FF2B5EF4-FFF2-40B4-BE49-F238E27FC236}">
                    <a16:creationId xmlns:a16="http://schemas.microsoft.com/office/drawing/2014/main" id="{9B8EBB5B-8218-3B12-2DE2-27FCA6622E6C}"/>
                  </a:ext>
                </a:extLst>
              </p:cNvPr>
              <p:cNvSpPr txBox="1"/>
              <p:nvPr/>
            </p:nvSpPr>
            <p:spPr>
              <a:xfrm>
                <a:off x="1037718" y="853291"/>
                <a:ext cx="6439743" cy="37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على دفاتر البحث ، قوموا بإنشاء زاوية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b="1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b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𝑪𝑶𝑩</m:t>
                        </m:r>
                      </m:e>
                    </m:acc>
                  </m:oMath>
                </a14:m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قياسها 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84°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وحددوا نوعها:</a:t>
                </a:r>
                <a:endPara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ZoneTexte 2">
                <a:extLst>
                  <a:ext uri="{FF2B5EF4-FFF2-40B4-BE49-F238E27FC236}">
                    <a16:creationId xmlns:a16="http://schemas.microsoft.com/office/drawing/2014/main" id="{9B8EBB5B-8218-3B12-2DE2-27FCA6622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18" y="853291"/>
                <a:ext cx="6439743" cy="378630"/>
              </a:xfrm>
              <a:prstGeom prst="rect">
                <a:avLst/>
              </a:prstGeom>
              <a:blipFill>
                <a:blip r:embed="rId4"/>
                <a:stretch>
                  <a:fillRect t="-6452" r="-757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4DDF98E-E313-DEBD-2285-1201EC9F2B18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𝑪𝑶𝑩</m:t>
                          </m:r>
                        </m:e>
                      </m:acc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𝟖𝟒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4DDF98E-E313-DEBD-2285-1201EC9F2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D428D008-CB70-B4D8-C77E-E656E6E64509}"/>
                  </a:ext>
                </a:extLst>
              </p:cNvPr>
              <p:cNvSpPr/>
              <p:nvPr/>
            </p:nvSpPr>
            <p:spPr>
              <a:xfrm>
                <a:off x="2546555" y="4788310"/>
                <a:ext cx="4404851" cy="8160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𝑪𝑶𝑩</m:t>
                        </m:r>
                      </m:e>
                    </m:acc>
                  </m:oMath>
                </a14:m>
                <a:r>
                  <a:rPr lang="ar-SA" sz="3000" b="1" dirty="0">
                    <a:solidFill>
                      <a:srgbClr val="0070C0"/>
                    </a:solidFill>
                  </a:rPr>
                  <a:t> زاوية ...................</a:t>
                </a:r>
                <a:endParaRPr lang="fr-FR" sz="3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D428D008-CB70-B4D8-C77E-E656E6E64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555" y="4788310"/>
                <a:ext cx="4404851" cy="816077"/>
              </a:xfrm>
              <a:prstGeom prst="roundRect">
                <a:avLst/>
              </a:prstGeom>
              <a:blipFill>
                <a:blip r:embed="rId6"/>
                <a:stretch>
                  <a:fillRect b="-4380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3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6" name="Image 5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5269803-E934-23B5-1E15-BB3EE064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17" y="1659467"/>
            <a:ext cx="4345712" cy="3567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14029E5-6B97-DD1E-CB05-870AE09C3BC1}"/>
                  </a:ext>
                </a:extLst>
              </p:cNvPr>
              <p:cNvSpPr/>
              <p:nvPr/>
            </p:nvSpPr>
            <p:spPr>
              <a:xfrm>
                <a:off x="2576134" y="5338917"/>
                <a:ext cx="4404851" cy="8160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ar-SA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𝑪𝑶𝑩</m:t>
                        </m:r>
                      </m:e>
                    </m:acc>
                  </m:oMath>
                </a14:m>
                <a:r>
                  <a:rPr lang="ar-SA" sz="3000" b="1" dirty="0">
                    <a:solidFill>
                      <a:srgbClr val="0070C0"/>
                    </a:solidFill>
                  </a:rPr>
                  <a:t> زاوية </a:t>
                </a:r>
                <a:r>
                  <a:rPr lang="ar-SA" sz="3000" b="1" dirty="0">
                    <a:solidFill>
                      <a:srgbClr val="FF0000"/>
                    </a:solidFill>
                  </a:rPr>
                  <a:t>حادة</a:t>
                </a:r>
                <a:endParaRPr lang="fr-FR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14029E5-6B97-DD1E-CB05-870AE09C3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134" y="5338917"/>
                <a:ext cx="4404851" cy="816077"/>
              </a:xfrm>
              <a:prstGeom prst="roundRect">
                <a:avLst/>
              </a:prstGeom>
              <a:blipFill>
                <a:blip r:embed="rId5"/>
                <a:stretch>
                  <a:fillRect b="-3650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1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86622-34A1-2595-0E11-A6B4E1F0B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A591542-DB9C-F6CB-517C-B240E8D1437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7719D80-22B7-B074-3D8C-6E8A4A28AF2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B92FB61-699F-456C-13CB-5DE78F66E18A}"/>
              </a:ext>
            </a:extLst>
          </p:cNvPr>
          <p:cNvGrpSpPr/>
          <p:nvPr/>
        </p:nvGrpSpPr>
        <p:grpSpPr>
          <a:xfrm>
            <a:off x="1434315" y="2283093"/>
            <a:ext cx="6281322" cy="3227602"/>
            <a:chOff x="1931480" y="2237493"/>
            <a:chExt cx="578956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BA4D9D3-213A-5839-4A2B-C28CE4047DB5}"/>
                </a:ext>
              </a:extLst>
            </p:cNvPr>
            <p:cNvSpPr/>
            <p:nvPr/>
          </p:nvSpPr>
          <p:spPr>
            <a:xfrm>
              <a:off x="1931480" y="2601942"/>
              <a:ext cx="5778745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2A6BB-816B-32D4-BA62-73CF61D4F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89174" y="390031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1B88CDB-761B-6138-C3C5-27A035A57E67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05E0D95-25F6-D78E-006F-A7BA2D763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0A20312-1B52-CD45-EA1E-0C50DDB4943A}"/>
              </a:ext>
            </a:extLst>
          </p:cNvPr>
          <p:cNvSpPr txBox="1"/>
          <p:nvPr/>
        </p:nvSpPr>
        <p:spPr>
          <a:xfrm>
            <a:off x="2381088" y="40426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E737F9-E6BE-8A74-F93E-AD7157912AB1}"/>
              </a:ext>
            </a:extLst>
          </p:cNvPr>
          <p:cNvSpPr txBox="1"/>
          <p:nvPr/>
        </p:nvSpPr>
        <p:spPr>
          <a:xfrm>
            <a:off x="3104842" y="458492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D24017-6600-913C-FD61-84B11A4A8DFB}"/>
              </a:ext>
            </a:extLst>
          </p:cNvPr>
          <p:cNvSpPr txBox="1"/>
          <p:nvPr/>
        </p:nvSpPr>
        <p:spPr>
          <a:xfrm>
            <a:off x="1297961" y="3288598"/>
            <a:ext cx="6269581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وإنشاء الزوايا (الحادة، القائمة، المنفرجة)</a:t>
            </a:r>
          </a:p>
        </p:txBody>
      </p:sp>
    </p:spTree>
    <p:extLst>
      <p:ext uri="{BB962C8B-B14F-4D97-AF65-F5344CB8AC3E}">
        <p14:creationId xmlns:p14="http://schemas.microsoft.com/office/powerpoint/2010/main" val="27292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E7B8-3BE6-AE4C-A7E2-26549558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F5189F-70C8-E43E-C894-507426D0BA6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00DE790-5A28-3CBE-1B67-2EF5FA9C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BCE2576-39FE-A518-F2BA-5C7CC22DB0F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2A6C44E-85D2-187F-0F7C-E921471C342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FD3E285-DB7C-D3EB-14CC-1A99043893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304A3C5-9567-93B0-04D0-1DA2BB173E5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4F25290-CA02-148D-BDD5-C5DC8ECADF3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46BFEE9-5C10-4432-D0DA-089F9494ECD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6B6FF8C-1503-1731-F11F-CD8EF6C686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2AA9DE0-D702-4352-830D-26F53EC376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3AEB7C-1C73-AF94-7EBA-7F7431046D1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08A0CE3-82E2-3E63-0A6B-6F6EB11B7F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AA52786-343F-DAC3-DC59-A4EAF1E393EA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116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FB01BA-115F-DDD8-9071-7F3A0E308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59033BD5-2234-8AA4-36D7-B8B19B15D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426" y="1573122"/>
            <a:ext cx="3542658" cy="492142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B8E8E2C-6BDF-985F-9C23-97497B179B6E}"/>
              </a:ext>
            </a:extLst>
          </p:cNvPr>
          <p:cNvSpPr/>
          <p:nvPr/>
        </p:nvSpPr>
        <p:spPr>
          <a:xfrm>
            <a:off x="4377884" y="5152103"/>
            <a:ext cx="2868489" cy="9930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12BEDB32-C037-C307-6DA1-DB2181EF7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81" y="1603899"/>
            <a:ext cx="3445595" cy="490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CACCCC1A-6436-1976-069A-FFDEA7DA9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09" y="3009753"/>
            <a:ext cx="5682522" cy="25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5394F-1D0B-978E-4AAF-48018120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93CFF74-1FAE-4965-3F71-F22052DE04A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5EE42BA-0031-DEBE-CB37-B1E010B12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12A835B-8DC1-4275-1D3B-168CBFA141E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5C559BC-EDF0-3EB0-9AA5-77CA2027CA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8C86A1A-D8FD-1577-CE21-E0D46CAF27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180D6D6-7E1A-E16D-31AA-B4C8C4853EB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93F4384-C7CA-C3C3-711B-B1535323BCA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4CE8350-0807-2F03-F489-68762F65389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C66CBD2-76D3-54AC-2C37-3802CA8876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8EE898E-CC2E-51B9-872E-52F2D6EE92F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44A9240-3F18-8624-9CAB-2C4E16B6EF2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1447A38-08B8-BD0C-87E8-55FAB29DD82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E4FFE2C-3547-F97D-E4DE-FBFDE98E642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50ECD48-381C-1992-F893-EF8CE7348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49D028-6D08-93BF-51ED-7D490F467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95" y="1949191"/>
            <a:ext cx="8090093" cy="39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C269108-E9BA-A7FC-94D3-9AD9BACF2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57" y="2185830"/>
            <a:ext cx="8093186" cy="3529781"/>
          </a:xfrm>
          <a:prstGeom prst="rect">
            <a:avLst/>
          </a:prstGeom>
        </p:spPr>
      </p:pic>
      <p:pic>
        <p:nvPicPr>
          <p:cNvPr id="11" name="Image 10" descr="Une image contenant ligne&#10;&#10;Le contenu généré par l’IA peut être incorrect.">
            <a:extLst>
              <a:ext uri="{FF2B5EF4-FFF2-40B4-BE49-F238E27FC236}">
                <a16:creationId xmlns:a16="http://schemas.microsoft.com/office/drawing/2014/main" id="{60F466AD-BBB4-9ECB-7896-429F61342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3017788"/>
            <a:ext cx="3518040" cy="2536261"/>
          </a:xfrm>
          <a:prstGeom prst="rect">
            <a:avLst/>
          </a:prstGeom>
        </p:spPr>
      </p:pic>
      <p:pic>
        <p:nvPicPr>
          <p:cNvPr id="14" name="Image 13" descr="Une image contenant lign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065B8E65-B64E-F328-4FF8-5562798F8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302" y="2915727"/>
            <a:ext cx="3656106" cy="2453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F50C9252-6E5F-B3D7-EE7B-438721A1A431}"/>
                  </a:ext>
                </a:extLst>
              </p:cNvPr>
              <p:cNvSpPr/>
              <p:nvPr/>
            </p:nvSpPr>
            <p:spPr>
              <a:xfrm>
                <a:off x="4621302" y="5652154"/>
                <a:ext cx="3539613" cy="5966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3000" b="1" dirty="0">
                    <a:solidFill>
                      <a:srgbClr val="FF0000"/>
                    </a:solidFill>
                  </a:rPr>
                  <a:t>   زاوية منفرجة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𝑨𝑶𝑩</m:t>
                        </m:r>
                      </m:e>
                    </m:acc>
                  </m:oMath>
                </a14:m>
                <a:endParaRPr lang="fr-FR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F50C9252-6E5F-B3D7-EE7B-438721A1A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302" y="5652154"/>
                <a:ext cx="3539613" cy="596699"/>
              </a:xfrm>
              <a:prstGeom prst="roundRect">
                <a:avLst/>
              </a:prstGeom>
              <a:blipFill>
                <a:blip r:embed="rId8"/>
                <a:stretch>
                  <a:fillRect t="-8911" b="-23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477BFFC7-5D6D-90F3-7391-08A933DAB2FB}"/>
                  </a:ext>
                </a:extLst>
              </p:cNvPr>
              <p:cNvSpPr/>
              <p:nvPr/>
            </p:nvSpPr>
            <p:spPr>
              <a:xfrm>
                <a:off x="492777" y="5715611"/>
                <a:ext cx="3539613" cy="5966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3000" b="1" dirty="0">
                    <a:solidFill>
                      <a:srgbClr val="FF0000"/>
                    </a:solidFill>
                  </a:rPr>
                  <a:t>   زاوية حادة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𝑿𝑶𝒀</m:t>
                        </m:r>
                      </m:e>
                    </m:acc>
                  </m:oMath>
                </a14:m>
                <a:endParaRPr lang="fr-FR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477BFFC7-5D6D-90F3-7391-08A933DAB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77" y="5715611"/>
                <a:ext cx="3539613" cy="596699"/>
              </a:xfrm>
              <a:prstGeom prst="roundRect">
                <a:avLst/>
              </a:prstGeom>
              <a:blipFill>
                <a:blip r:embed="rId9"/>
                <a:stretch>
                  <a:fillRect t="-10000" b="-2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7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A350-C650-00F9-6395-08805684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7228935-D63A-10C9-A6FB-CE88156C24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77301B2-F07E-D33B-756B-1A86BA81157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24EAFB-758B-591A-99C4-F59C6F5E5486}"/>
              </a:ext>
            </a:extLst>
          </p:cNvPr>
          <p:cNvGrpSpPr/>
          <p:nvPr/>
        </p:nvGrpSpPr>
        <p:grpSpPr>
          <a:xfrm>
            <a:off x="1062524" y="2426951"/>
            <a:ext cx="6501601" cy="3545669"/>
            <a:chOff x="2116780" y="2237493"/>
            <a:chExt cx="544684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AD5EEEF-2BE9-B414-C919-165C5B5B7D55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C02FA6A-1DED-7EB7-5535-46B04E21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E6C3473-267B-E83E-DDC8-D92D5596902E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CCE7AA3-BDCD-888B-1745-84E84267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7B74723-D62A-F356-B74F-4BDA349EB636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E512A4-44EE-A773-D559-29AB99B6CDBA}"/>
              </a:ext>
            </a:extLst>
          </p:cNvPr>
          <p:cNvSpPr txBox="1"/>
          <p:nvPr/>
        </p:nvSpPr>
        <p:spPr>
          <a:xfrm>
            <a:off x="2896801" y="485841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520AC9-33A7-C668-F3C8-6EBE8FB9E63D}"/>
              </a:ext>
            </a:extLst>
          </p:cNvPr>
          <p:cNvSpPr txBox="1"/>
          <p:nvPr/>
        </p:nvSpPr>
        <p:spPr>
          <a:xfrm>
            <a:off x="950491" y="3440530"/>
            <a:ext cx="655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وتحديد زاويتين متكاملتين وزاويتين متتامتين ؛</a:t>
            </a:r>
          </a:p>
        </p:txBody>
      </p:sp>
    </p:spTree>
    <p:extLst>
      <p:ext uri="{BB962C8B-B14F-4D97-AF65-F5344CB8AC3E}">
        <p14:creationId xmlns:p14="http://schemas.microsoft.com/office/powerpoint/2010/main" val="18555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6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أحسبوا قياس الزاوية المجهول في كل شكل باستعمال علاقات </a:t>
            </a:r>
            <a:r>
              <a:rPr lang="ar-SA" b="1" dirty="0" err="1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التتام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والتتكامل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1CEC8A88-96DF-BF81-CB57-4DC9C17023CF}"/>
                  </a:ext>
                </a:extLst>
              </p:cNvPr>
              <p:cNvSpPr/>
              <p:nvPr/>
            </p:nvSpPr>
            <p:spPr>
              <a:xfrm>
                <a:off x="4307285" y="4753706"/>
                <a:ext cx="3870898" cy="74343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dirty="0">
                    <a:solidFill>
                      <a:schemeClr val="tx1"/>
                    </a:solidFill>
                  </a:rPr>
                  <a:t>الزاويتان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𝑨𝑩𝑮</m:t>
                        </m:r>
                      </m:e>
                    </m:acc>
                  </m:oMath>
                </a14:m>
                <a:r>
                  <a:rPr lang="ar-SA" sz="2400" dirty="0">
                    <a:solidFill>
                      <a:schemeClr val="tx1"/>
                    </a:solidFill>
                  </a:rPr>
                  <a:t> و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 rtl="1"/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…………………………….</a:t>
                </a:r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1CEC8A88-96DF-BF81-CB57-4DC9C17023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285" y="4753706"/>
                <a:ext cx="3870898" cy="743433"/>
              </a:xfrm>
              <a:prstGeom prst="roundRect">
                <a:avLst/>
              </a:prstGeom>
              <a:blipFill>
                <a:blip r:embed="rId5"/>
                <a:stretch>
                  <a:fillRect t="-11200" r="-2978" b="-216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E7671B46-241C-0070-D82C-0F875FEA102D}"/>
                  </a:ext>
                </a:extLst>
              </p:cNvPr>
              <p:cNvSpPr/>
              <p:nvPr/>
            </p:nvSpPr>
            <p:spPr>
              <a:xfrm>
                <a:off x="481330" y="4740965"/>
                <a:ext cx="3750084" cy="74343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dirty="0">
                    <a:solidFill>
                      <a:schemeClr val="tx1"/>
                    </a:solidFill>
                  </a:rPr>
                  <a:t>الزاويتان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lang="ar-SA" sz="2400" dirty="0">
                    <a:solidFill>
                      <a:schemeClr val="tx1"/>
                    </a:solidFill>
                  </a:rPr>
                  <a:t> و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𝑨𝑩𝑮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 rtl="1"/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……………………..</a:t>
                </a:r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E7671B46-241C-0070-D82C-0F875FEA10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0" y="4740965"/>
                <a:ext cx="3750084" cy="743434"/>
              </a:xfrm>
              <a:prstGeom prst="roundRect">
                <a:avLst/>
              </a:prstGeom>
              <a:blipFill>
                <a:blip r:embed="rId6"/>
                <a:stretch>
                  <a:fillRect t="-11200" r="-4854" b="-216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CE291F45-816C-4DC3-271C-B9BEF0F31715}"/>
                  </a:ext>
                </a:extLst>
              </p:cNvPr>
              <p:cNvSpPr/>
              <p:nvPr/>
            </p:nvSpPr>
            <p:spPr>
              <a:xfrm>
                <a:off x="4307285" y="5566887"/>
                <a:ext cx="3870898" cy="84700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fr-FR" sz="2400" b="1" noProof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…………………….</a:t>
                </a:r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……….</a:t>
                </a: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CE291F45-816C-4DC3-271C-B9BEF0F317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285" y="5566887"/>
                <a:ext cx="3870898" cy="847006"/>
              </a:xfrm>
              <a:prstGeom prst="roundRect">
                <a:avLst/>
              </a:prstGeom>
              <a:blipFill>
                <a:blip r:embed="rId7"/>
                <a:stretch>
                  <a:fillRect t="-3521" b="-14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436052B-B332-9E4A-3527-D99BB98EA697}"/>
                  </a:ext>
                </a:extLst>
              </p:cNvPr>
              <p:cNvSpPr/>
              <p:nvPr/>
            </p:nvSpPr>
            <p:spPr>
              <a:xfrm>
                <a:off x="481330" y="5551609"/>
                <a:ext cx="3755513" cy="84700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……………………..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= 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………….</a:t>
                </a:r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436052B-B332-9E4A-3527-D99BB98EA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0" y="5551609"/>
                <a:ext cx="3755513" cy="847006"/>
              </a:xfrm>
              <a:prstGeom prst="roundRect">
                <a:avLst/>
              </a:prstGeom>
              <a:blipFill>
                <a:blip r:embed="rId8"/>
                <a:stretch>
                  <a:fillRect t="-3521" b="-14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5447F705-C374-D677-FC40-002EBA351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2547" y="1696439"/>
            <a:ext cx="3560373" cy="2908044"/>
          </a:xfrm>
          <a:prstGeom prst="rect">
            <a:avLst/>
          </a:prstGeom>
        </p:spPr>
      </p:pic>
      <p:pic>
        <p:nvPicPr>
          <p:cNvPr id="21" name="Image 20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EDD4B78-E3C9-6E20-586E-170528FC19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138" y="1696439"/>
            <a:ext cx="3560373" cy="29080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5E3594-C2A3-4619-3938-B42E107B947D}"/>
              </a:ext>
            </a:extLst>
          </p:cNvPr>
          <p:cNvSpPr/>
          <p:nvPr/>
        </p:nvSpPr>
        <p:spPr>
          <a:xfrm>
            <a:off x="2083272" y="3299648"/>
            <a:ext cx="580103" cy="5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62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1971324-06F1-5598-2BD6-84AE954223B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1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05C28580-2640-4C29-7CEE-7A4BA6221AD6}"/>
                  </a:ext>
                </a:extLst>
              </p:cNvPr>
              <p:cNvSpPr/>
              <p:nvPr/>
            </p:nvSpPr>
            <p:spPr>
              <a:xfrm>
                <a:off x="4307285" y="4753706"/>
                <a:ext cx="3870898" cy="74343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dirty="0">
                    <a:solidFill>
                      <a:schemeClr val="tx1"/>
                    </a:solidFill>
                  </a:rPr>
                  <a:t>الزاويتان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𝑨𝑩𝑮</m:t>
                        </m:r>
                      </m:e>
                    </m:acc>
                  </m:oMath>
                </a14:m>
                <a:r>
                  <a:rPr lang="ar-SA" sz="2400" dirty="0">
                    <a:solidFill>
                      <a:schemeClr val="tx1"/>
                    </a:solidFill>
                  </a:rPr>
                  <a:t> و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 rtl="1"/>
                <a:r>
                  <a:rPr lang="ar-SA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متتامتان</a:t>
                </a:r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05C28580-2640-4C29-7CEE-7A4BA6221A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285" y="4753706"/>
                <a:ext cx="3870898" cy="743433"/>
              </a:xfrm>
              <a:prstGeom prst="roundRect">
                <a:avLst/>
              </a:prstGeom>
              <a:blipFill>
                <a:blip r:embed="rId4"/>
                <a:stretch>
                  <a:fillRect t="-11200" r="-2978" b="-216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2446F2B6-1AB8-F84A-F345-C909E547FB96}"/>
                  </a:ext>
                </a:extLst>
              </p:cNvPr>
              <p:cNvSpPr/>
              <p:nvPr/>
            </p:nvSpPr>
            <p:spPr>
              <a:xfrm>
                <a:off x="481330" y="4740965"/>
                <a:ext cx="3750084" cy="74343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dirty="0">
                    <a:solidFill>
                      <a:schemeClr val="tx1"/>
                    </a:solidFill>
                  </a:rPr>
                  <a:t>الزاويتان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lang="ar-SA" sz="2400" dirty="0">
                    <a:solidFill>
                      <a:schemeClr val="tx1"/>
                    </a:solidFill>
                  </a:rPr>
                  <a:t> و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𝑨𝑩𝑮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 rtl="1"/>
                <a:r>
                  <a:rPr lang="ar-SA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متكاملتان</a:t>
                </a:r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2446F2B6-1AB8-F84A-F345-C909E547F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0" y="4740965"/>
                <a:ext cx="3750084" cy="743434"/>
              </a:xfrm>
              <a:prstGeom prst="roundRect">
                <a:avLst/>
              </a:prstGeom>
              <a:blipFill>
                <a:blip r:embed="rId5"/>
                <a:stretch>
                  <a:fillRect t="-11200" r="-4854" b="-216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4CDF5C7-66DF-C893-8BFA-902A11E6176B}"/>
                  </a:ext>
                </a:extLst>
              </p:cNvPr>
              <p:cNvSpPr/>
              <p:nvPr/>
            </p:nvSpPr>
            <p:spPr>
              <a:xfrm>
                <a:off x="4307285" y="5566887"/>
                <a:ext cx="3870898" cy="84700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fr-FR" sz="2400" b="1" i="1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𝟗𝟎</m:t>
                    </m:r>
                    <m:r>
                      <a:rPr lang="ar-SA" sz="2400" b="1" i="0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°−</m:t>
                    </m:r>
                    <m:r>
                      <a:rPr lang="ar-SA" sz="2400" b="1" i="0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𝟑𝟓</m:t>
                    </m:r>
                    <m:r>
                      <a:rPr lang="ar-SA" sz="2400" b="1" i="0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ar-SA" sz="2400" b="1" i="0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</m:oMath>
                </a14:m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54,5°</a:t>
                </a: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4CDF5C7-66DF-C893-8BFA-902A11E617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285" y="5566887"/>
                <a:ext cx="3870898" cy="847006"/>
              </a:xfrm>
              <a:prstGeom prst="roundRect">
                <a:avLst/>
              </a:prstGeom>
              <a:blipFill>
                <a:blip r:embed="rId6"/>
                <a:stretch>
                  <a:fillRect t="-3521" b="-14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E3FAE8E-5F01-5367-E5B5-8CEB3F0E3957}"/>
                  </a:ext>
                </a:extLst>
              </p:cNvPr>
              <p:cNvSpPr/>
              <p:nvPr/>
            </p:nvSpPr>
            <p:spPr>
              <a:xfrm>
                <a:off x="481330" y="5551609"/>
                <a:ext cx="3755513" cy="84700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fr-FR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𝟏𝟖𝟎</m:t>
                    </m:r>
                    <m:r>
                      <a:rPr kumimoji="0" lang="fr-FR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°−</m:t>
                    </m:r>
                    <m:r>
                      <a:rPr kumimoji="0" lang="fr-FR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𝟏𝟐𝟑</m:t>
                    </m:r>
                    <m:r>
                      <a:rPr kumimoji="0" lang="fr-FR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𝟖</m:t>
                    </m:r>
                    <m:r>
                      <a:rPr kumimoji="0" lang="fr-FR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𝑮𝑩𝑪</m:t>
                        </m:r>
                      </m:e>
                    </m:acc>
                  </m:oMath>
                </a14:m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= </a:t>
                </a:r>
                <a:r>
                  <a:rPr lang="fr-FR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56,2°</a:t>
                </a:r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E3FAE8E-5F01-5367-E5B5-8CEB3F0E39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0" y="5551609"/>
                <a:ext cx="3755513" cy="847006"/>
              </a:xfrm>
              <a:prstGeom prst="roundRect">
                <a:avLst/>
              </a:prstGeom>
              <a:blipFill>
                <a:blip r:embed="rId7"/>
                <a:stretch>
                  <a:fillRect t="-3521" b="-14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AD6FD655-5DEB-03F5-6482-9E23D5F0B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547" y="1696439"/>
            <a:ext cx="3560373" cy="2908044"/>
          </a:xfrm>
          <a:prstGeom prst="rect">
            <a:avLst/>
          </a:prstGeom>
        </p:spPr>
      </p:pic>
      <p:pic>
        <p:nvPicPr>
          <p:cNvPr id="11" name="Image 10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A887AE5-7D10-F287-59F7-C5660B6CF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138" y="1696439"/>
            <a:ext cx="3560373" cy="29080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EEC55-4DE0-F38C-C711-DB89FC326DB1}"/>
              </a:ext>
            </a:extLst>
          </p:cNvPr>
          <p:cNvSpPr/>
          <p:nvPr/>
        </p:nvSpPr>
        <p:spPr>
          <a:xfrm>
            <a:off x="2083272" y="3299648"/>
            <a:ext cx="580103" cy="5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33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9F89-2E4D-0E6C-52DD-BE96D545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7D1D73-6592-24B8-C5AE-5D79DDDF50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1142D36-3ECC-A6EF-4439-E93A1BE1559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E99730-6E2B-547B-AA6E-A33F45802ADD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8C2D86F-D0B5-A2A4-03C4-D54F91F6EDC1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7CC5C2-BBDF-81C3-B6BB-C9869C94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9690AC4-9087-AEBF-10F9-8AB55A88AA1A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C69BB9F-FF70-88D7-5539-18A02CB64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6AE527-95B6-D238-6EF9-A9B24DE8838E}"/>
              </a:ext>
            </a:extLst>
          </p:cNvPr>
          <p:cNvSpPr txBox="1"/>
          <p:nvPr/>
        </p:nvSpPr>
        <p:spPr>
          <a:xfrm>
            <a:off x="2265109" y="425862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5A2BA6-9E1F-A609-EE1D-460F067C8385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954141-7EA1-F104-1849-2EB4839DC94E}"/>
              </a:ext>
            </a:extLst>
          </p:cNvPr>
          <p:cNvSpPr txBox="1"/>
          <p:nvPr/>
        </p:nvSpPr>
        <p:spPr>
          <a:xfrm>
            <a:off x="950491" y="3440530"/>
            <a:ext cx="655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وتحديد زاويتين متكاملتين وزاويتين متتامتين ؛</a:t>
            </a:r>
          </a:p>
        </p:txBody>
      </p:sp>
    </p:spTree>
    <p:extLst>
      <p:ext uri="{BB962C8B-B14F-4D97-AF65-F5344CB8AC3E}">
        <p14:creationId xmlns:p14="http://schemas.microsoft.com/office/powerpoint/2010/main" val="17197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8BE1-1C44-E635-6287-5121DFA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26430-A865-EF63-8703-D667AD17B86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70369B-BF0B-19D0-5D88-3A520D27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26A693-149A-8539-486A-3361D5D2F3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42962C-3752-30C1-69C1-051354C36F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88DEAF2-E21E-9027-26A1-27BB96A53F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BE178F-314D-4C74-6661-C30B159FB7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0A3E67-B5B2-4CF6-7075-F74E933D9F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AB8C970-8114-2396-0E4F-84CBF6A6AF9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772A24-BD96-AB27-050B-AEDD8F125B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AA9040-5993-A03D-C121-830B5EB813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A8DA006-6B57-9DD5-CE6A-98887E047A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32777CF-8D19-8757-BE5C-F0BA70BCE8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4532284-6CA8-39F6-BD0D-61BCE389FC72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117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5E3B93-3639-938D-EACF-D9044938E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9F6A01-FD85-B0FD-6A3C-23D49F12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46" y="1660434"/>
            <a:ext cx="7011008" cy="493209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7EC2FDC-8EC5-0B2E-BC7E-243C2A640D20}"/>
              </a:ext>
            </a:extLst>
          </p:cNvPr>
          <p:cNvSpPr/>
          <p:nvPr/>
        </p:nvSpPr>
        <p:spPr>
          <a:xfrm flipH="1">
            <a:off x="1076255" y="2074606"/>
            <a:ext cx="2787822" cy="11405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2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0DB-041C-7ADF-7224-B2C84E76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C91F787-E12F-9A72-4548-AE2C2CBA37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20F5-C293-0DB6-2365-83216E23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6BC132E-5872-BC9C-73AE-8686AD47EAA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DB500D7-334D-A8E8-8862-F423C80B83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5F04029-F0AE-4EB1-FB32-FE47A691C0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A275388-8F93-2F56-1B90-859474F9EE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9A5A72-87BF-A555-2BDA-4D899C692D9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4B13E1-704B-FB52-FE37-D4A5F37D5FB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3D8D5E0-9B08-072C-880A-E4F6BFBFC6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4169B0-BE38-521F-BE55-8C34A772EF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B6CB7A2-04B6-618A-BA58-A2CE4467CC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162A41-DC81-D827-9DD8-635BB71E9EB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F3FA0F-A70A-1736-7CED-196F82BB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C3615-8912-A4E3-7C90-0F1172262B7A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C8522DC8-AEDD-4D85-6497-5126987E6EC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1773876C-4072-5010-3ED3-867F32F3F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2EEAF417-FD9F-59B6-2112-267DA7164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7E125F4-D7D2-DD5A-9BD5-D9D7BC218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34E7CCEE-C1B1-AFCA-F680-991FAFAAF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06" y="2595716"/>
            <a:ext cx="5728626" cy="30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A211-E5FF-EC16-D6A3-73223D33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551EDD-780E-AE73-4283-480D44B7E86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E8275F2-DC43-5052-1530-238AA5DF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16039AC-5C86-77F2-2CA8-A777A3405F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A6CA86A-41BA-32B3-E1E3-18E6DA349E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F589C5A-95AC-AB9A-2536-5B9B7D50C8C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8B86128-4FA0-089C-02D4-08BF6CA3F8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8AA407F-C7B0-68E2-4A55-69F941D4C5B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5BFF6F1-2F8A-6FE7-0A76-F038218DCB4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68E8FC4-2368-4693-7105-4C24368FCB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215B3C5-C54D-1781-5C82-38187652122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02EB939-2819-4504-64A7-2B74C3AA665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F78C8C7-6419-73A4-4520-224994C15F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5E0F8A5-37C6-702F-036C-3868215A9EE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3FD329D-61A8-D3C9-FFD2-7A8B18167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6" name="Image 5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D5B38850-7DC6-7B09-056B-4C8046145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38" y="2018741"/>
            <a:ext cx="7993468" cy="34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2" y="2672597"/>
            <a:ext cx="3938021" cy="9408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012B40-1275-39CE-B26A-12AAE7DEEBC7}"/>
              </a:ext>
            </a:extLst>
          </p:cNvPr>
          <p:cNvSpPr txBox="1"/>
          <p:nvPr/>
        </p:nvSpPr>
        <p:spPr>
          <a:xfrm>
            <a:off x="605862" y="2841157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fr-FR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rganigramme : Terminateur 21">
            <a:extLst>
              <a:ext uri="{FF2B5EF4-FFF2-40B4-BE49-F238E27FC236}">
                <a16:creationId xmlns:a16="http://schemas.microsoft.com/office/drawing/2014/main" id="{076D5BC7-56B6-CAA9-C339-1C404C3FF6CC}"/>
              </a:ext>
            </a:extLst>
          </p:cNvPr>
          <p:cNvSpPr/>
          <p:nvPr/>
        </p:nvSpPr>
        <p:spPr>
          <a:xfrm>
            <a:off x="2660023" y="241551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</a:t>
            </a: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178EE-0BCA-0253-59EB-EF331E0CA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4AA0153-2928-8F51-2FB2-C622C092337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B94584B-3418-6A56-B902-D421DD83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63C42E2-BC40-D145-A260-F72A6E88EA3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80BB0D9-5AAE-FED5-DC07-FBF0BE7FF67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E7388F5-64B8-C7A2-92C6-1136925777C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F136D7B-92A9-F8AC-96F7-2393B0AF17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4306B88-AA8F-A137-0FF5-938A88F551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69AF444-8E94-62B9-8420-5618D0E3896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2478670-9D66-829E-A4DC-96C11E6FEAC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835619-58CE-A410-C467-8323E3693E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3146028-10BA-4D89-5755-9FB65C22465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3E00A5C-BF00-AA95-5BA3-DDF24CBA38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DD0FBF-8A8E-2307-0DF0-A6A2700B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AC84CF1-72EA-82D4-9438-80A0B98411DE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5" name="Groupe 8">
            <a:extLst>
              <a:ext uri="{FF2B5EF4-FFF2-40B4-BE49-F238E27FC236}">
                <a16:creationId xmlns:a16="http://schemas.microsoft.com/office/drawing/2014/main" id="{56F91F83-46A4-10AA-6DF5-DAB45ADC52A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0EDCA9D9-120F-3527-2208-AC38810F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E9BF829D-9272-1D2D-1E15-320F5E741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E5E6987D-CB98-DE50-E8D4-AB68BC611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16" y="1831364"/>
            <a:ext cx="7992549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2F5A6-3C71-8F1A-A505-F05CE361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B2CA904-597B-1F5C-6D04-6570BDA991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9A9ED4F1-FF96-4920-C862-95951AE20C9A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F416BAE-2E2A-47A7-2CA0-DC770F7C27E4}"/>
              </a:ext>
            </a:extLst>
          </p:cNvPr>
          <p:cNvGrpSpPr/>
          <p:nvPr/>
        </p:nvGrpSpPr>
        <p:grpSpPr>
          <a:xfrm>
            <a:off x="1127339" y="2426951"/>
            <a:ext cx="6695462" cy="3545669"/>
            <a:chOff x="2116780" y="2237493"/>
            <a:chExt cx="544684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1070A97-9B0D-64FB-71CE-D6E7FA8F3919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35C9C1C-51CD-B268-8FA4-E9CB4CB77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DE10397-3061-313B-7C3E-8F5BE31F3C61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E94BFAE-ADBB-BCCB-A38F-3399709A2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C7546F5-634D-B5EA-7BF6-8926F134F400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FD6010-A148-1376-BAD7-0918EF6B6432}"/>
              </a:ext>
            </a:extLst>
          </p:cNvPr>
          <p:cNvSpPr txBox="1"/>
          <p:nvPr/>
        </p:nvSpPr>
        <p:spPr>
          <a:xfrm>
            <a:off x="2883505" y="489634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DCB931-C368-5A64-0800-E0B2D18D929A}"/>
              </a:ext>
            </a:extLst>
          </p:cNvPr>
          <p:cNvSpPr txBox="1"/>
          <p:nvPr/>
        </p:nvSpPr>
        <p:spPr>
          <a:xfrm>
            <a:off x="1127339" y="3306247"/>
            <a:ext cx="6695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•تعرف مجموع زوايا المثلث والرباعي وتوظيفهما لحل وضعيات؛</a:t>
            </a:r>
          </a:p>
        </p:txBody>
      </p:sp>
    </p:spTree>
    <p:extLst>
      <p:ext uri="{BB962C8B-B14F-4D97-AF65-F5344CB8AC3E}">
        <p14:creationId xmlns:p14="http://schemas.microsoft.com/office/powerpoint/2010/main" val="1748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DE8D6-EB60-4F20-10E9-1383B39BE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DA7E7B7-6388-CAFA-1CF4-B8BD5BF4799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648DC6-653D-F4E1-5E2B-EC2ED14DD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C0CB243-9ACA-A32A-C866-F3650F9D833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DDA9C56-629D-45F1-56B0-7C60B01C80B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3257BE-3B04-2FCF-8124-C6E8278FB07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81D22DE-452D-9D2B-55DF-F99331B60E6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FFD080B-DF8A-B795-72B2-9EFEAAF2021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64A3BF5-5099-3A72-D641-8A47B391321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25D6DB-B65B-9532-4977-959308DEAA3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4DEACC1-F8BB-E6B6-DE89-E633170E20B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3ADD1A1-0E13-BB56-F457-D30EF94DA26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5440C54-4B16-7E57-7C71-3B6340918C4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6FDB40C-C66B-F1E7-EEC8-ADAEB7370DE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DC0DE65-51DD-A103-3DFE-20BF79BB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CA970BF-718B-5C96-A6F6-D342859687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6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5F512-6735-6133-0CC5-3D1A0E3B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1587B1C-3234-1BDB-61C2-DACA9698E2F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A00BEA2-CC47-7BD1-4DF5-163BFA300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36D73EF-8454-C06D-F278-A8A33C1A36A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7EEC850-EC59-2D22-F6F9-161E5D89499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C888AF5-2B4B-7453-321A-202A34E1238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8CB8847-F2B2-1362-C381-AEEB3EAE0B4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0710F8C-E429-E3A9-A20F-963F5D56AB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7F8A818-B3CE-2C42-1E0E-A7CCF8D63EF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6CBDD95-0179-F770-506E-EC383B30FA5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5BD337C-AAB4-6F61-084A-BCEA8D8DE46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F3AA19F-5841-AA77-5FE1-6BBC9CF5552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C0DE4BF-7C5A-23C1-07FC-D49473B331C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769F0B5-A321-69B7-0AC3-6215CAC1F56A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أحسبوا </a:t>
            </a:r>
            <a:r>
              <a:rPr lang="ar-SA" b="1" dirty="0" err="1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المجهول قياسها في الشكل باستعمال العلاقات المناسبة: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7EF3C9-004D-EDCA-1F2C-C0031B3EC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lign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14BA04DA-0391-7160-9469-DB820193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82" y="2131208"/>
            <a:ext cx="5494496" cy="2789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E1CEF8-4CCB-3FAA-6AE3-46838D4CD393}"/>
              </a:ext>
            </a:extLst>
          </p:cNvPr>
          <p:cNvSpPr/>
          <p:nvPr/>
        </p:nvSpPr>
        <p:spPr>
          <a:xfrm>
            <a:off x="2079671" y="3938744"/>
            <a:ext cx="580103" cy="5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36763-28E2-38EC-6DA1-7D0C5221DEEA}"/>
              </a:ext>
            </a:extLst>
          </p:cNvPr>
          <p:cNvSpPr/>
          <p:nvPr/>
        </p:nvSpPr>
        <p:spPr>
          <a:xfrm>
            <a:off x="5514730" y="4046898"/>
            <a:ext cx="580103" cy="5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74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350EB-F5E1-A276-3DDF-8E513E30A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02D3BFD-E4C9-E117-821D-8C4AEB09EE6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02CDA3-6E4A-4608-0C58-5CA25CC9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7345CF5-F0CB-456B-01CE-5DC29C5977D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3EB71D2-76BC-D4C4-ACA1-8B45642E86B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FCAEB34-C8A9-15A9-2DAD-A922A25A363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C6931E3-4CC1-8D31-8BAF-DD01799AE04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375F4C0-F46F-18DF-B65F-73F23CC9837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47BD006-6C57-54DB-076D-9A503BB0BC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AE3E413-C65C-135C-A2EC-6833D6A8AD8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398722B-7DD5-1D2B-BB61-7A97ECD4CD6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C721F6D-3620-4BE1-3AF8-AFED200C4DE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E8F2B0E-F2E5-BD31-6E68-E69999BF5FE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4DA663B8-A403-E592-5BBB-1331999537C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1F5CA0E-F671-1D87-D207-1C6FEAF8C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95553F-4110-90BD-3E59-11868C81DB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0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D3279-C19C-5EF6-3B1F-5E0C301C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DFCD385-56C4-B94B-8D3F-67F5CBDC11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87BC8F2-59C5-0F35-1D23-2BB5D7FC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9764978-E881-F8F4-B44E-EF958ED931E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7D87F90-CEF3-9517-0DA8-A59A65C483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230C1BE-34A0-A9A9-60A0-EF0C92AA0AB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D1E75C7-992E-A4A0-50CE-8AE8FA72A2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729BFE7-0D24-BBE4-2F8F-F0CEDFDC4E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5EBD2CB-726A-F942-0680-862EB2D52D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3E4D11B-A717-941F-025B-85271EF7F22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E85EAFC-A31D-6B67-EAE8-324970A6C67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9F580E2-F8BA-ADD8-1CE6-108300C7F8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41486A3-C14A-ECB3-12F3-7C066F7EBAC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F0AA579-D669-8F1B-9723-29C425B9622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036DFB5-2B35-00A2-2723-431AD7E26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4" name="Image 3" descr="Une image contenant lign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3641508A-71CC-A833-01E6-8841EF002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607" y="1568955"/>
            <a:ext cx="5494496" cy="2789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5B03C-EE92-82D8-89FE-AA0CF657B1D5}"/>
              </a:ext>
            </a:extLst>
          </p:cNvPr>
          <p:cNvSpPr/>
          <p:nvPr/>
        </p:nvSpPr>
        <p:spPr>
          <a:xfrm>
            <a:off x="2079671" y="3525789"/>
            <a:ext cx="580103" cy="5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16979-C5E1-39DA-D677-4C4F7169DA5C}"/>
              </a:ext>
            </a:extLst>
          </p:cNvPr>
          <p:cNvSpPr/>
          <p:nvPr/>
        </p:nvSpPr>
        <p:spPr>
          <a:xfrm>
            <a:off x="5534395" y="3525790"/>
            <a:ext cx="580103" cy="5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C46411A-EAB7-C5E2-6227-C7D5D423F0F8}"/>
              </a:ext>
            </a:extLst>
          </p:cNvPr>
          <p:cNvSpPr/>
          <p:nvPr/>
        </p:nvSpPr>
        <p:spPr>
          <a:xfrm>
            <a:off x="4572000" y="4796261"/>
            <a:ext cx="3870898" cy="5885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3730BE-667D-6645-697C-EF6CD42C1B6A}"/>
              </a:ext>
            </a:extLst>
          </p:cNvPr>
          <p:cNvSpPr/>
          <p:nvPr/>
        </p:nvSpPr>
        <p:spPr>
          <a:xfrm>
            <a:off x="473860" y="4796261"/>
            <a:ext cx="3870898" cy="5885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EC67624-DDD9-627D-1685-89BB82F5B2FF}"/>
                  </a:ext>
                </a:extLst>
              </p:cNvPr>
              <p:cNvSpPr txBox="1"/>
              <p:nvPr/>
            </p:nvSpPr>
            <p:spPr>
              <a:xfrm>
                <a:off x="3398345" y="4886731"/>
                <a:ext cx="369824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ar-SA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𝑫𝑪𝑭</m:t>
                          </m:r>
                        </m:e>
                      </m:acc>
                      <m:r>
                        <a:rPr kumimoji="0" lang="fr-FR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𝑪𝑭𝑫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𝑭𝑫𝑪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𝟏𝟖𝟎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°</m:t>
                      </m:r>
                    </m:oMath>
                  </m:oMathPara>
                </a14:m>
                <a:endPara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EC67624-DDD9-627D-1685-89BB82F5B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345" y="4886731"/>
                <a:ext cx="3698248" cy="378630"/>
              </a:xfrm>
              <a:prstGeom prst="rect">
                <a:avLst/>
              </a:prstGeom>
              <a:blipFill>
                <a:blip r:embed="rId5"/>
                <a:stretch>
                  <a:fillRect t="-1613" r="-369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0BE776E-CFF6-6926-9C4C-E4120D7F3E55}"/>
                  </a:ext>
                </a:extLst>
              </p:cNvPr>
              <p:cNvSpPr txBox="1"/>
              <p:nvPr/>
            </p:nvSpPr>
            <p:spPr>
              <a:xfrm>
                <a:off x="8346" y="4866742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𝑨𝑫𝑭</m:t>
                        </m:r>
                      </m:e>
                    </m:acc>
                    <m:r>
                      <a:rPr kumimoji="0" lang="fr-FR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𝑫𝑭𝑩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𝑭𝑩𝑨</m:t>
                        </m:r>
                      </m:e>
                    </m:acc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𝑩𝑨𝑫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0BE776E-CFF6-6926-9C4C-E4120D7F3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" y="4866742"/>
                <a:ext cx="4937913" cy="378630"/>
              </a:xfrm>
              <a:prstGeom prst="rect">
                <a:avLst/>
              </a:prstGeom>
              <a:blipFill>
                <a:blip r:embed="rId6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9F54D15-8AD0-237B-4659-6E53B97AC357}"/>
              </a:ext>
            </a:extLst>
          </p:cNvPr>
          <p:cNvSpPr/>
          <p:nvPr/>
        </p:nvSpPr>
        <p:spPr>
          <a:xfrm>
            <a:off x="465514" y="5507409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EA40AC7-92CF-2D21-FDCF-79832901C4B9}"/>
                  </a:ext>
                </a:extLst>
              </p:cNvPr>
              <p:cNvSpPr txBox="1"/>
              <p:nvPr/>
            </p:nvSpPr>
            <p:spPr>
              <a:xfrm>
                <a:off x="0" y="5577890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𝑭𝑩𝑨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°−(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𝟏𝟎𝟖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𝟒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𝟗𝟎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𝟗𝟎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°)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EA40AC7-92CF-2D21-FDCF-79832901C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77890"/>
                <a:ext cx="4937913" cy="378630"/>
              </a:xfrm>
              <a:prstGeom prst="rect">
                <a:avLst/>
              </a:prstGeom>
              <a:blipFill>
                <a:blip r:embed="rId7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9C015F-4FBE-B165-DA21-EF545B7953CC}"/>
                  </a:ext>
                </a:extLst>
              </p:cNvPr>
              <p:cNvSpPr txBox="1"/>
              <p:nvPr/>
            </p:nvSpPr>
            <p:spPr>
              <a:xfrm>
                <a:off x="173017" y="5986940"/>
                <a:ext cx="459187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𝟕𝟏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𝟔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9C015F-4FBE-B165-DA21-EF545B795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7" y="5986940"/>
                <a:ext cx="4591878" cy="378630"/>
              </a:xfrm>
              <a:prstGeom prst="rect">
                <a:avLst/>
              </a:prstGeom>
              <a:blipFill>
                <a:blip r:embed="rId8"/>
                <a:stretch>
                  <a:fillRect t="-1613" b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31C2281-EDF0-D6D5-3462-E296EE88A273}"/>
                  </a:ext>
                </a:extLst>
              </p:cNvPr>
              <p:cNvSpPr txBox="1"/>
              <p:nvPr/>
            </p:nvSpPr>
            <p:spPr>
              <a:xfrm>
                <a:off x="4106486" y="5560427"/>
                <a:ext cx="4937913" cy="37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𝑫𝑪𝑭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𝟏𝟖𝟎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°−(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𝟑𝟑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𝟕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𝟗𝟎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°)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31C2281-EDF0-D6D5-3462-E296EE88A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486" y="5560427"/>
                <a:ext cx="4937913" cy="376770"/>
              </a:xfrm>
              <a:prstGeom prst="rect">
                <a:avLst/>
              </a:prstGeom>
              <a:blipFill>
                <a:blip r:embed="rId9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7E7631F-5C15-D68B-2890-56066CABC180}"/>
                  </a:ext>
                </a:extLst>
              </p:cNvPr>
              <p:cNvSpPr txBox="1"/>
              <p:nvPr/>
            </p:nvSpPr>
            <p:spPr>
              <a:xfrm>
                <a:off x="4279503" y="5969477"/>
                <a:ext cx="459187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𝑫𝑪𝑭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𝟓𝟔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7E7631F-5C15-D68B-2890-56066CABC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03" y="5969477"/>
                <a:ext cx="4591878" cy="378630"/>
              </a:xfrm>
              <a:prstGeom prst="rect">
                <a:avLst/>
              </a:prstGeom>
              <a:blipFill>
                <a:blip r:embed="rId10"/>
                <a:stretch>
                  <a:fillRect t="-1613" b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DC43AB3-37BD-F33B-E588-11B239242DFD}"/>
              </a:ext>
            </a:extLst>
          </p:cNvPr>
          <p:cNvSpPr/>
          <p:nvPr/>
        </p:nvSpPr>
        <p:spPr>
          <a:xfrm>
            <a:off x="4570900" y="5520036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799FF-573B-2B28-09D0-70D5D6B39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61B29FA-E102-8EC6-5CB2-5877F209500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EFEB05D-50A3-E2DE-D4C5-57B80FC933E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2188DE4-1B9D-93A2-A043-95D3A1309E24}"/>
              </a:ext>
            </a:extLst>
          </p:cNvPr>
          <p:cNvGrpSpPr/>
          <p:nvPr/>
        </p:nvGrpSpPr>
        <p:grpSpPr>
          <a:xfrm>
            <a:off x="1127339" y="2426951"/>
            <a:ext cx="6676626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7B98E56-D99A-7662-A2A8-7E1D7526C9FB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4A424AF-68F9-2CA5-D3D8-F6C858D69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675221" y="401010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DDCEBFF-983F-2986-666F-740FD9E54B15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88983AF-51F5-B56F-1BBA-BE863FAEC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42A22F8-F7F4-6D7E-C216-19B907CDDF6D}"/>
              </a:ext>
            </a:extLst>
          </p:cNvPr>
          <p:cNvSpPr txBox="1"/>
          <p:nvPr/>
        </p:nvSpPr>
        <p:spPr>
          <a:xfrm>
            <a:off x="2265109" y="438014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6B5461-5801-B463-11F3-8088FBA3A968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722F63-0519-2639-7965-F6763F280B99}"/>
              </a:ext>
            </a:extLst>
          </p:cNvPr>
          <p:cNvSpPr txBox="1"/>
          <p:nvPr/>
        </p:nvSpPr>
        <p:spPr>
          <a:xfrm>
            <a:off x="1127339" y="3306247"/>
            <a:ext cx="6695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•تعرف مجموع زوايا المثلث والرباعي وتوظيفهما لحل وضعيات؛</a:t>
            </a:r>
          </a:p>
        </p:txBody>
      </p:sp>
    </p:spTree>
    <p:extLst>
      <p:ext uri="{BB962C8B-B14F-4D97-AF65-F5344CB8AC3E}">
        <p14:creationId xmlns:p14="http://schemas.microsoft.com/office/powerpoint/2010/main" val="6644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367A-86BA-9B47-7DAF-C9F83B385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CD76B58-A75B-9209-F136-37259123A29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4D37D02-BC84-0343-04C6-1873A8787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926DB06-50A7-36E5-21CD-668DAB0D6B0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3287E04-0D4E-5D87-8D0B-817AF49164C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090FA-7B2F-E9F3-0F3F-1B127201AE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64683A7-B1E7-7EB1-27FB-3A369B6BFA9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2E06BA2-537C-9002-72E9-129EC18664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50CCAEE-DADD-3C06-57AC-EBA2F9F4EAF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E836351-83BE-D334-75A0-268C7BC1DDA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F5C538-6E18-CAED-BE36-6A58C606D4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F67547E-CAAD-DB35-4FBD-5684CCF6646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608ADD4-4E34-91FC-5D37-AE0BC6278CB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B37CB6F-C187-0819-D317-2EA4D47AFEA9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117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7B8A2A-6D6B-6334-D99D-B6D4F69B2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A6A613-A519-01C7-E9BD-FC6231ACA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46" y="1660434"/>
            <a:ext cx="7011008" cy="493209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1231B5D-BB46-9698-C79D-329AD6D0ECEC}"/>
              </a:ext>
            </a:extLst>
          </p:cNvPr>
          <p:cNvSpPr/>
          <p:nvPr/>
        </p:nvSpPr>
        <p:spPr>
          <a:xfrm flipH="1">
            <a:off x="1145829" y="3177849"/>
            <a:ext cx="2680736" cy="11405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8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DA60D-6931-37DB-2ABC-BDEEBF98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F65CDBF-38D0-12EB-01AB-CD61A40EE28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9138845-9833-3A0D-0FFC-72B8F8BF1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654F619-E144-7A15-A27B-09BF468706D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245EB67-ACC1-0586-6BA2-2EF2D01E4C4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2663621-5989-B446-1E2F-F3A84E2B51D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F5CEB9-0510-4976-F2BB-3B81F921A0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AE5241C-91C4-3BA6-D8E6-2A7E3B01C0A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2237622-5A93-8A00-1760-D6ED3798526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899308B-167D-FE0E-91C6-F25918F8A27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E97703A-95AC-90F8-12B6-31DF8227C6E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613F554-CD5C-8D58-FD56-83FAC51C05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EA7BD34-C43E-D219-8B3B-4AE712E8126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A3B0E4-B244-F654-0B40-BD6F3B993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0FA6B6-DA13-DA6A-E040-74AE8DB67F75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1ADD5FF0-C15A-678B-2E86-119B8F027DE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EEE8B871-E3DE-92B9-DBDF-A36C88F8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0EA5B2A-CFE0-E956-3F8C-2613815B5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3FFD385-D78F-ED34-FF89-FE6EA5617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 descr="Une image contenant texte, ligne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1D8B3497-005A-6747-994D-43E227608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31" y="2005041"/>
            <a:ext cx="5788300" cy="36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3CCD-D540-B297-997E-811D851BF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46819ED-C6A2-D66C-0689-2BEC4ACA0E1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1633342-F8C3-2B9D-275E-F154769F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A7F4484-FD07-9D2F-4EB3-985E427111E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8413945-5AC2-4FEB-01F1-CA79A31655B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849F934-B233-6A88-B124-0110211AF09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146ED99-8DA2-5825-DA19-916B6DB2FE5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E490059-D8A5-4B07-68F4-9C44BE263D1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52547F-3A5C-C9B3-1647-F14354E0453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6EF1D02-283C-FA4C-C8FE-3C2BBB1601A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9438A45-E726-E491-02C6-269E4F575FB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15A65FA-7574-BFC6-A09A-738BA04AA4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6CDD678-5C01-3589-86F0-FD985EBE6ED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DDD136C4-795F-0820-63D1-06370979F4C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9069FCD-6367-2F43-2A86-649622C4A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4" name="Image 3" descr="Une image contenant texte, ligne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F9DF88FA-4B6E-BD2C-581E-967DCCD4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09" y="2007014"/>
            <a:ext cx="8074908" cy="36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S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يُنْجَزُ</a:t>
            </a:r>
            <a:r>
              <a:rPr lang="ar-M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الألواح  أو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دفاتر البحث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</a:t>
            </a:r>
            <a:r>
              <a:rPr lang="ar-S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92F0F-720D-A57A-0DB9-1324374E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4DC3B00-D44C-12F2-EEED-982FC1EE54B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C7FAE99-D4AF-FACD-2C7C-AD14BD2D0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4F1EAC4-3E54-BAA0-7504-9078F319C07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1A05E16-5298-9925-DC81-8CF0CA5454F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81BC955-482C-B63B-2F19-4C76FAC58AC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6492AA5-5BA3-C3B5-0DCC-9DE35A1CD25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0AAF7BA-1F86-7604-0120-9B53E31EF63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D14DE3B-51F6-6293-BF00-F2DB12E6608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E084E66-79A0-2AC8-4FF3-F21EA3186D8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68FFB52-926B-56A3-94DF-2CFC98E6141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AA91D95-2052-8B0B-EEF3-E8F9FB12F0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3B73E20-4EF1-9CD8-A434-15DB51A8D1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152525-6741-4212-28FD-5DDBF3822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F21BFD-A86F-EAF9-588E-AE5C810CAC5F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5" name="Groupe 8">
            <a:extLst>
              <a:ext uri="{FF2B5EF4-FFF2-40B4-BE49-F238E27FC236}">
                <a16:creationId xmlns:a16="http://schemas.microsoft.com/office/drawing/2014/main" id="{0543A6FF-A984-3D98-995B-74DD5A77D8DB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2AC040CF-00EE-DF5D-425C-6E2C7C0F0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9AF53861-9172-C6D1-6F20-8900A6C2E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3937F39-7E19-089D-D42E-39CBA029C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1990363"/>
            <a:ext cx="7937680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49608" y="4871167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rgbClr val="33878B"/>
                    </a:solidFill>
                  </a:rPr>
                  <a:t>15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626066" y="3050985"/>
            <a:ext cx="7310587" cy="1529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379450" y="3345954"/>
            <a:ext cx="640388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وإنشاء الزوايا (الحادة، القائمة، المنفرجة)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وتحديد زاويتين متكاملتين وزاويتين متتامتين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مجموع زوايا المثلث والرباعي وتوظيفهما لحل وضعيات؛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088956" y="2842951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C8124A-65FF-1066-793E-3381F2A08902}"/>
              </a:ext>
            </a:extLst>
          </p:cNvPr>
          <p:cNvSpPr txBox="1"/>
          <p:nvPr/>
        </p:nvSpPr>
        <p:spPr>
          <a:xfrm>
            <a:off x="954591" y="84686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المرحلة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5FA2BC0-D2C1-8AE0-8514-DD4471387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0BD1ACDA-7782-7E87-C6FF-E7769AE8BC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D047A-2928-4EA7-DC02-E2963401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683DBE6D-5E9C-52C4-8BEF-888868E722E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74B535F-2360-8EA8-C6BB-CDE8F5E7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1F44C5C-9854-FCE3-1B54-0DE701F6283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F26BCBD-052E-34B7-3050-76140E9BD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1DBDBB-51AC-0F08-2660-18079842598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3E65A2-7FDA-AC32-3E3A-B02FF55416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84F53A3-4489-2DBB-EC4D-01C74D66A8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ED276D0-6039-0041-1F94-C0B2727BF3C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8C38886-DBDD-427C-57E4-F4ED41BCC0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128008A-2742-25DC-82F9-D11E1F5073C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192E0B-393E-44E8-4381-BE7615061A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A1CD28-669B-DFE7-E099-DAB5443A13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7A4F488-E740-4306-6E7B-296934BE3F5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1F66F3-333B-7BEC-C30A-AD8FE53BCD01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EC1CBEE-9956-5BA1-7846-CF466012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641" y="787778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5CA6E4-8143-E103-B47B-30C53461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913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21052</TotalTime>
  <Words>1145</Words>
  <Application>Microsoft Office PowerPoint</Application>
  <PresentationFormat>Affichage à l'écran (4:3)</PresentationFormat>
  <Paragraphs>354</Paragraphs>
  <Slides>42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54" baseType="lpstr">
      <vt:lpstr>Calibri</vt:lpstr>
      <vt:lpstr>Cambria Math</vt:lpstr>
      <vt:lpstr>Arimo Italics</vt:lpstr>
      <vt:lpstr>Arial</vt:lpstr>
      <vt:lpstr>Aptos</vt:lpstr>
      <vt:lpstr>Wingdings</vt:lpstr>
      <vt:lpstr>Dosis</vt:lpstr>
      <vt:lpstr>Effra CC Arbc</vt:lpstr>
      <vt:lpstr>DengXian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143</cp:revision>
  <cp:lastPrinted>2025-08-13T10:11:39Z</cp:lastPrinted>
  <dcterms:created xsi:type="dcterms:W3CDTF">2025-08-01T12:31:49Z</dcterms:created>
  <dcterms:modified xsi:type="dcterms:W3CDTF">2026-01-13T06:00:08Z</dcterms:modified>
</cp:coreProperties>
</file>